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56" r:id="rId2"/>
    <p:sldId id="285" r:id="rId3"/>
    <p:sldId id="259" r:id="rId4"/>
    <p:sldId id="281" r:id="rId5"/>
    <p:sldId id="276" r:id="rId6"/>
    <p:sldId id="282" r:id="rId7"/>
    <p:sldId id="295" r:id="rId8"/>
    <p:sldId id="275" r:id="rId9"/>
    <p:sldId id="290" r:id="rId10"/>
    <p:sldId id="289" r:id="rId11"/>
    <p:sldId id="296" r:id="rId12"/>
    <p:sldId id="294" r:id="rId13"/>
    <p:sldId id="286" r:id="rId14"/>
    <p:sldId id="292" r:id="rId15"/>
    <p:sldId id="297" r:id="rId16"/>
    <p:sldId id="298" r:id="rId17"/>
    <p:sldId id="288" r:id="rId18"/>
    <p:sldId id="287" r:id="rId19"/>
    <p:sldId id="280" r:id="rId20"/>
    <p:sldId id="283"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guide id="4" orient="horz" pos="38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13"/>
    <p:restoredTop sz="95470"/>
  </p:normalViewPr>
  <p:slideViewPr>
    <p:cSldViewPr snapToGrid="0" snapToObjects="1" showGuides="1">
      <p:cViewPr varScale="1">
        <p:scale>
          <a:sx n="106" d="100"/>
          <a:sy n="106" d="100"/>
        </p:scale>
        <p:origin x="1482" y="102"/>
      </p:cViewPr>
      <p:guideLst>
        <p:guide pos="2880"/>
        <p:guide orient="horz" pos="2160"/>
        <p:guide orient="horz" pos="3836"/>
      </p:guideLst>
    </p:cSldViewPr>
  </p:slideViewPr>
  <p:notesTextViewPr>
    <p:cViewPr>
      <p:scale>
        <a:sx n="1" d="1"/>
        <a:sy n="1" d="1"/>
      </p:scale>
      <p:origin x="0" y="0"/>
    </p:cViewPr>
  </p:notesTextViewPr>
  <p:notesViewPr>
    <p:cSldViewPr snapToGrid="0" snapToObjects="1" showGuides="1">
      <p:cViewPr varScale="1">
        <p:scale>
          <a:sx n="124" d="100"/>
          <a:sy n="124" d="100"/>
        </p:scale>
        <p:origin x="468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71D080-37A6-F24B-B78D-17FAB3D256E5}" type="datetimeFigureOut">
              <a:rPr lang="en-US" smtClean="0"/>
              <a:t>3/30/2017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039FC-807A-074E-B68E-D1B8732431AA}" type="slidenum">
              <a:rPr lang="en-US" smtClean="0"/>
              <a:t>‹#›</a:t>
            </a:fld>
            <a:endParaRPr lang="en-US"/>
          </a:p>
        </p:txBody>
      </p:sp>
    </p:spTree>
    <p:extLst>
      <p:ext uri="{BB962C8B-B14F-4D97-AF65-F5344CB8AC3E}">
        <p14:creationId xmlns:p14="http://schemas.microsoft.com/office/powerpoint/2010/main" val="568973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484F9-5844-A041-990A-4DB2EC6CDB70}" type="datetimeFigureOut">
              <a:rPr lang="en-US" smtClean="0"/>
              <a:t>3/30/2017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D0A5C-6B8D-8740-ACDD-A40F7FCA9420}" type="slidenum">
              <a:rPr lang="en-US" smtClean="0"/>
              <a:t>‹#›</a:t>
            </a:fld>
            <a:endParaRPr lang="en-US"/>
          </a:p>
        </p:txBody>
      </p:sp>
    </p:spTree>
    <p:extLst>
      <p:ext uri="{BB962C8B-B14F-4D97-AF65-F5344CB8AC3E}">
        <p14:creationId xmlns:p14="http://schemas.microsoft.com/office/powerpoint/2010/main" val="16883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http://blog.datadive.net/selecting-good-features-part-iv-stability-selection-rfe-and-everything-side-by-side/</a:t>
            </a:r>
            <a:endParaRPr lang="en-US" dirty="0"/>
          </a:p>
        </p:txBody>
      </p:sp>
      <p:sp>
        <p:nvSpPr>
          <p:cNvPr id="4" name="Slide Number Placeholder 3"/>
          <p:cNvSpPr>
            <a:spLocks noGrp="1"/>
          </p:cNvSpPr>
          <p:nvPr>
            <p:ph type="sldNum" sz="quarter" idx="10"/>
          </p:nvPr>
        </p:nvSpPr>
        <p:spPr/>
        <p:txBody>
          <a:bodyPr/>
          <a:lstStyle/>
          <a:p>
            <a:fld id="{894D0A5C-6B8D-8740-ACDD-A40F7FCA9420}" type="slidenum">
              <a:rPr lang="en-US" smtClean="0"/>
              <a:t>1</a:t>
            </a:fld>
            <a:endParaRPr lang="en-US"/>
          </a:p>
        </p:txBody>
      </p:sp>
    </p:spTree>
    <p:extLst>
      <p:ext uri="{BB962C8B-B14F-4D97-AF65-F5344CB8AC3E}">
        <p14:creationId xmlns:p14="http://schemas.microsoft.com/office/powerpoint/2010/main" val="17295622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3144" cy="6864858"/>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2840" y="421746"/>
            <a:ext cx="3023616" cy="1219200"/>
          </a:xfrm>
          <a:prstGeom prst="rect">
            <a:avLst/>
          </a:prstGeom>
        </p:spPr>
      </p:pic>
      <p:sp>
        <p:nvSpPr>
          <p:cNvPr id="2" name="Title 1"/>
          <p:cNvSpPr>
            <a:spLocks noGrp="1"/>
          </p:cNvSpPr>
          <p:nvPr>
            <p:ph type="ctrTitle"/>
          </p:nvPr>
        </p:nvSpPr>
        <p:spPr>
          <a:xfrm>
            <a:off x="1160729" y="1943035"/>
            <a:ext cx="5486400" cy="1446550"/>
          </a:xfrm>
        </p:spPr>
        <p:txBody>
          <a:bodyPr wrap="square" anchor="b">
            <a:spAutoFit/>
          </a:bodyPr>
          <a:lstStyle>
            <a:lvl1pPr algn="l">
              <a:defRPr sz="440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60729" y="3586463"/>
            <a:ext cx="5486400" cy="338554"/>
          </a:xfrm>
        </p:spPr>
        <p:txBody>
          <a:bodyPr wrap="square">
            <a:spAutoFit/>
          </a:bodyPr>
          <a:lstStyle>
            <a:lvl1pPr marL="0" indent="0" algn="l">
              <a:buNone/>
              <a:defRPr sz="16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1" name="TextBox 10"/>
          <p:cNvSpPr txBox="1"/>
          <p:nvPr userDrawn="1"/>
        </p:nvSpPr>
        <p:spPr>
          <a:xfrm>
            <a:off x="362607" y="6621522"/>
            <a:ext cx="1752403" cy="184666"/>
          </a:xfrm>
          <a:prstGeom prst="rect">
            <a:avLst/>
          </a:prstGeom>
          <a:noFill/>
        </p:spPr>
        <p:txBody>
          <a:bodyPr wrap="none" rtlCol="0">
            <a:spAutoFit/>
          </a:bodyPr>
          <a:lstStyle/>
          <a:p>
            <a:r>
              <a:rPr lang="en-US" sz="600" dirty="0" smtClean="0">
                <a:solidFill>
                  <a:schemeClr val="tx2"/>
                </a:solidFill>
              </a:rPr>
              <a:t>© 2016 IHS </a:t>
            </a:r>
            <a:r>
              <a:rPr lang="en-US" sz="600" dirty="0" err="1" smtClean="0">
                <a:solidFill>
                  <a:schemeClr val="tx2"/>
                </a:solidFill>
              </a:rPr>
              <a:t>Markit</a:t>
            </a:r>
            <a:r>
              <a:rPr lang="en-US" sz="600" dirty="0" smtClean="0">
                <a:solidFill>
                  <a:schemeClr val="tx2"/>
                </a:solidFill>
              </a:rPr>
              <a:t>. All Rights Reserved.</a:t>
            </a:r>
            <a:endParaRPr lang="en-US" sz="600" dirty="0">
              <a:solidFill>
                <a:schemeClr val="tx2"/>
              </a:solidFill>
            </a:endParaRPr>
          </a:p>
        </p:txBody>
      </p:sp>
      <p:sp>
        <p:nvSpPr>
          <p:cNvPr id="6" name="Text Placeholder 5"/>
          <p:cNvSpPr>
            <a:spLocks noGrp="1"/>
          </p:cNvSpPr>
          <p:nvPr>
            <p:ph type="body" sz="quarter" idx="11"/>
          </p:nvPr>
        </p:nvSpPr>
        <p:spPr>
          <a:xfrm>
            <a:off x="1160728" y="3925017"/>
            <a:ext cx="3413125" cy="276999"/>
          </a:xfrm>
        </p:spPr>
        <p:txBody>
          <a:bodyPr>
            <a:spAutoFit/>
          </a:bodyPr>
          <a:lstStyle>
            <a:lvl1pPr marL="0" indent="0">
              <a:buNone/>
              <a:defRPr sz="1200"/>
            </a:lvl1pPr>
          </a:lstStyle>
          <a:p>
            <a:pPr lvl="0"/>
            <a:r>
              <a:rPr lang="en-US" dirty="0" smtClean="0"/>
              <a:t>Click to edit Master text styles</a:t>
            </a:r>
          </a:p>
        </p:txBody>
      </p:sp>
    </p:spTree>
    <p:extLst>
      <p:ext uri="{BB962C8B-B14F-4D97-AF65-F5344CB8AC3E}">
        <p14:creationId xmlns:p14="http://schemas.microsoft.com/office/powerpoint/2010/main" val="9151730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8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56710" y="962025"/>
            <a:ext cx="4104163" cy="830997"/>
          </a:xfrm>
        </p:spPr>
        <p:txBody>
          <a:bodyPr wrap="square" anchor="t" anchorCtr="0">
            <a:spAutoFit/>
          </a:bodyPr>
          <a:lstStyle>
            <a:lvl1pPr>
              <a:lnSpc>
                <a:spcPct val="100000"/>
              </a:lnSpc>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56708" y="1755648"/>
            <a:ext cx="4104165" cy="313932"/>
          </a:xfrm>
        </p:spPr>
        <p:txBody>
          <a:bodyPr wrap="square" anchor="t" anchorCtr="0">
            <a:sp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56709" y="2249424"/>
            <a:ext cx="4104165" cy="3827526"/>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8" name="Chart Placeholder 7"/>
          <p:cNvSpPr>
            <a:spLocks noGrp="1"/>
          </p:cNvSpPr>
          <p:nvPr>
            <p:ph type="chart" sz="quarter" idx="13"/>
          </p:nvPr>
        </p:nvSpPr>
        <p:spPr>
          <a:xfrm>
            <a:off x="4697412" y="962025"/>
            <a:ext cx="3989388" cy="5114925"/>
          </a:xfrm>
        </p:spPr>
        <p:txBody>
          <a:bodyPr/>
          <a:lstStyle>
            <a:lvl1pPr marL="0" indent="0">
              <a:buNone/>
              <a:defRPr cap="all" baseline="0"/>
            </a:lvl1pPr>
          </a:lstStyle>
          <a:p>
            <a:endParaRPr lang="en-US" dirty="0"/>
          </a:p>
        </p:txBody>
      </p:sp>
    </p:spTree>
    <p:extLst>
      <p:ext uri="{BB962C8B-B14F-4D97-AF65-F5344CB8AC3E}">
        <p14:creationId xmlns:p14="http://schemas.microsoft.com/office/powerpoint/2010/main" val="78051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352753" y="1389888"/>
            <a:ext cx="8460170" cy="338554"/>
          </a:xfrm>
        </p:spPr>
        <p:txBody>
          <a:bodyPr wrap="square">
            <a:spAutoFit/>
          </a:bodyPr>
          <a:lstStyle>
            <a:lvl1pPr marL="0" indent="0">
              <a:lnSpc>
                <a:spcPct val="100000"/>
              </a:lnSpc>
              <a:buNone/>
              <a:defRPr sz="1600"/>
            </a:lvl1pPr>
          </a:lstStyle>
          <a:p>
            <a:pPr lvl="0"/>
            <a:r>
              <a:rPr lang="en-US" dirty="0" smtClean="0"/>
              <a:t>Click to edit Master text styles</a:t>
            </a:r>
          </a:p>
        </p:txBody>
      </p:sp>
      <p:sp>
        <p:nvSpPr>
          <p:cNvPr id="7" name="Chart Placeholder 7"/>
          <p:cNvSpPr>
            <a:spLocks noGrp="1"/>
          </p:cNvSpPr>
          <p:nvPr>
            <p:ph type="chart" sz="quarter" idx="14"/>
          </p:nvPr>
        </p:nvSpPr>
        <p:spPr>
          <a:xfrm>
            <a:off x="457200" y="1887266"/>
            <a:ext cx="8229600" cy="4189684"/>
          </a:xfrm>
        </p:spPr>
        <p:txBody>
          <a:bodyPr/>
          <a:lstStyle>
            <a:lvl1pPr marL="0" indent="0">
              <a:buNone/>
              <a:defRPr cap="all" baseline="0"/>
            </a:lvl1pPr>
          </a:lstStyle>
          <a:p>
            <a:endParaRPr lang="en-US" dirty="0"/>
          </a:p>
        </p:txBody>
      </p:sp>
    </p:spTree>
    <p:extLst>
      <p:ext uri="{BB962C8B-B14F-4D97-AF65-F5344CB8AC3E}">
        <p14:creationId xmlns:p14="http://schemas.microsoft.com/office/powerpoint/2010/main" val="205445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56710" y="962025"/>
            <a:ext cx="4104163" cy="830997"/>
          </a:xfrm>
        </p:spPr>
        <p:txBody>
          <a:bodyPr wrap="square"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6708" y="1755648"/>
            <a:ext cx="4104165" cy="338554"/>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56709" y="2249424"/>
            <a:ext cx="4104165" cy="3686293"/>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7" name="Picture Placeholder 6"/>
          <p:cNvSpPr>
            <a:spLocks noGrp="1"/>
          </p:cNvSpPr>
          <p:nvPr>
            <p:ph type="pic" sz="quarter" idx="13"/>
          </p:nvPr>
        </p:nvSpPr>
        <p:spPr>
          <a:xfrm>
            <a:off x="4686300" y="962025"/>
            <a:ext cx="4000500" cy="4973692"/>
          </a:xfrm>
          <a:solidFill>
            <a:schemeClr val="bg1">
              <a:lumMod val="95000"/>
            </a:schemeClr>
          </a:solidFill>
        </p:spPr>
        <p:txBody>
          <a:bodyPr/>
          <a:lstStyle>
            <a:lvl1pPr marL="0" indent="0">
              <a:buNone/>
              <a:defRPr cap="all" baseline="0"/>
            </a:lvl1pPr>
          </a:lstStyle>
          <a:p>
            <a:endParaRPr lang="en-US"/>
          </a:p>
        </p:txBody>
      </p:sp>
      <p:sp>
        <p:nvSpPr>
          <p:cNvPr id="10" name="Text Placeholder 2"/>
          <p:cNvSpPr>
            <a:spLocks noGrp="1"/>
          </p:cNvSpPr>
          <p:nvPr>
            <p:ph type="body" idx="14" hasCustomPrompt="1"/>
          </p:nvPr>
        </p:nvSpPr>
        <p:spPr>
          <a:xfrm>
            <a:off x="4582635" y="6076950"/>
            <a:ext cx="4206641" cy="246221"/>
          </a:xfrm>
        </p:spPr>
        <p:txBody>
          <a:bodyPr wrap="square" anchor="t" anchorCtr="0">
            <a:spAutoFit/>
          </a:bodyPr>
          <a:lstStyle>
            <a:lvl1pPr marL="0" indent="0">
              <a:buNone/>
              <a:defRPr sz="10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420794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 Text and Full Pag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685800"/>
            <a:ext cx="9144000" cy="6172200"/>
          </a:xfrm>
          <a:solidFill>
            <a:schemeClr val="tx2">
              <a:lumMod val="20000"/>
              <a:lumOff val="80000"/>
            </a:schemeClr>
          </a:solidFill>
        </p:spPr>
        <p:txBody>
          <a:bodyPr/>
          <a:lstStyle>
            <a:lvl1pPr marL="0" indent="0">
              <a:buNone/>
              <a:defRPr cap="all" baseline="0"/>
            </a:lvl1pPr>
          </a:lstStyle>
          <a:p>
            <a:endParaRPr lang="en-US"/>
          </a:p>
        </p:txBody>
      </p:sp>
      <p:sp>
        <p:nvSpPr>
          <p:cNvPr id="6" name="Rectangle 5"/>
          <p:cNvSpPr/>
          <p:nvPr userDrawn="1"/>
        </p:nvSpPr>
        <p:spPr>
          <a:xfrm>
            <a:off x="0" y="685800"/>
            <a:ext cx="4572000" cy="6172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6710" y="962025"/>
            <a:ext cx="4104163" cy="830997"/>
          </a:xfrm>
        </p:spPr>
        <p:txBody>
          <a:bodyPr wrap="square" anchor="t" anchorCtr="0">
            <a:spAutoFit/>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56708" y="1755648"/>
            <a:ext cx="4104165" cy="338554"/>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56709" y="2249424"/>
            <a:ext cx="4104165" cy="3840226"/>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0" name="TextBox 9"/>
          <p:cNvSpPr txBox="1"/>
          <p:nvPr userDrawn="1"/>
        </p:nvSpPr>
        <p:spPr>
          <a:xfrm>
            <a:off x="362607" y="6621522"/>
            <a:ext cx="1752403" cy="184666"/>
          </a:xfrm>
          <a:prstGeom prst="rect">
            <a:avLst/>
          </a:prstGeom>
          <a:noFill/>
        </p:spPr>
        <p:txBody>
          <a:bodyPr wrap="none" rtlCol="0">
            <a:spAutoFit/>
          </a:bodyPr>
          <a:lstStyle/>
          <a:p>
            <a:r>
              <a:rPr lang="en-US" sz="600" dirty="0" smtClean="0">
                <a:solidFill>
                  <a:schemeClr val="tx2"/>
                </a:solidFill>
              </a:rPr>
              <a:t>© 2016 IHS </a:t>
            </a:r>
            <a:r>
              <a:rPr lang="en-US" sz="600" dirty="0" err="1" smtClean="0">
                <a:solidFill>
                  <a:schemeClr val="tx2"/>
                </a:solidFill>
              </a:rPr>
              <a:t>Markit</a:t>
            </a:r>
            <a:r>
              <a:rPr lang="en-US" sz="600" dirty="0" smtClean="0">
                <a:solidFill>
                  <a:schemeClr val="tx2"/>
                </a:solidFill>
              </a:rPr>
              <a:t>. All Rights Reserved.</a:t>
            </a:r>
            <a:endParaRPr lang="en-US" sz="600" dirty="0">
              <a:solidFill>
                <a:schemeClr val="tx2"/>
              </a:solidFill>
            </a:endParaRPr>
          </a:p>
        </p:txBody>
      </p:sp>
    </p:spTree>
    <p:extLst>
      <p:ext uri="{BB962C8B-B14F-4D97-AF65-F5344CB8AC3E}">
        <p14:creationId xmlns:p14="http://schemas.microsoft.com/office/powerpoint/2010/main" val="34398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Full Pag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685800"/>
            <a:ext cx="9144000" cy="6172200"/>
          </a:xfrm>
          <a:solidFill>
            <a:schemeClr val="tx2">
              <a:lumMod val="20000"/>
              <a:lumOff val="80000"/>
            </a:schemeClr>
          </a:solidFill>
        </p:spPr>
        <p:txBody>
          <a:bodyPr/>
          <a:lstStyle>
            <a:lvl1pPr marL="0" indent="0">
              <a:buNone/>
              <a:defRPr cap="all" baseline="0"/>
            </a:lvl1pPr>
          </a:lstStyle>
          <a:p>
            <a:endParaRPr lang="en-US"/>
          </a:p>
        </p:txBody>
      </p:sp>
      <p:sp>
        <p:nvSpPr>
          <p:cNvPr id="6" name="Rectangle 5"/>
          <p:cNvSpPr/>
          <p:nvPr userDrawn="1"/>
        </p:nvSpPr>
        <p:spPr>
          <a:xfrm>
            <a:off x="0" y="3311746"/>
            <a:ext cx="9144000" cy="308215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2" name="Title 1"/>
          <p:cNvSpPr>
            <a:spLocks noGrp="1"/>
          </p:cNvSpPr>
          <p:nvPr>
            <p:ph type="title"/>
          </p:nvPr>
        </p:nvSpPr>
        <p:spPr>
          <a:xfrm>
            <a:off x="356710" y="3700498"/>
            <a:ext cx="8416798" cy="424732"/>
          </a:xfrm>
        </p:spPr>
        <p:txBody>
          <a:bodyPr wrap="square"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6708" y="4127211"/>
            <a:ext cx="8416802" cy="313932"/>
          </a:xfrm>
        </p:spPr>
        <p:txBody>
          <a:bodyPr wrap="square" anchor="t" anchorCtr="0">
            <a:sp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56709" y="4590288"/>
            <a:ext cx="8416799" cy="1110751"/>
          </a:xfrm>
        </p:spPr>
        <p:txBody>
          <a:bodyPr/>
          <a:lstStyle>
            <a:lvl1pPr marL="0" indent="0">
              <a:buNone/>
              <a:defRPr/>
            </a:lvl1pPr>
          </a:lstStyle>
          <a:p>
            <a:pPr lvl="0"/>
            <a:r>
              <a:rPr lang="en-US" dirty="0" smtClean="0"/>
              <a:t>Click to edit Master text styles</a:t>
            </a:r>
          </a:p>
        </p:txBody>
      </p:sp>
      <p:sp>
        <p:nvSpPr>
          <p:cNvPr id="10" name="TextBox 9"/>
          <p:cNvSpPr txBox="1"/>
          <p:nvPr userDrawn="1"/>
        </p:nvSpPr>
        <p:spPr>
          <a:xfrm>
            <a:off x="362607" y="6621522"/>
            <a:ext cx="1752403" cy="184666"/>
          </a:xfrm>
          <a:prstGeom prst="rect">
            <a:avLst/>
          </a:prstGeom>
          <a:noFill/>
        </p:spPr>
        <p:txBody>
          <a:bodyPr wrap="none" rtlCol="0">
            <a:spAutoFit/>
          </a:bodyPr>
          <a:lstStyle/>
          <a:p>
            <a:r>
              <a:rPr lang="en-US" sz="600" dirty="0" smtClean="0">
                <a:solidFill>
                  <a:schemeClr val="tx2"/>
                </a:solidFill>
              </a:rPr>
              <a:t>© 2016 IHS </a:t>
            </a:r>
            <a:r>
              <a:rPr lang="en-US" sz="600" dirty="0" err="1" smtClean="0">
                <a:solidFill>
                  <a:schemeClr val="tx2"/>
                </a:solidFill>
              </a:rPr>
              <a:t>Markit</a:t>
            </a:r>
            <a:r>
              <a:rPr lang="en-US" sz="600" dirty="0" smtClean="0">
                <a:solidFill>
                  <a:schemeClr val="tx2"/>
                </a:solidFill>
              </a:rPr>
              <a:t>. All Rights Reserved.</a:t>
            </a:r>
            <a:endParaRPr lang="en-US" sz="600" dirty="0">
              <a:solidFill>
                <a:schemeClr val="tx2"/>
              </a:solidFill>
            </a:endParaRPr>
          </a:p>
        </p:txBody>
      </p:sp>
    </p:spTree>
    <p:extLst>
      <p:ext uri="{BB962C8B-B14F-4D97-AF65-F5344CB8AC3E}">
        <p14:creationId xmlns:p14="http://schemas.microsoft.com/office/powerpoint/2010/main" val="1858246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352753" y="1389888"/>
            <a:ext cx="8460170" cy="338554"/>
          </a:xfrm>
        </p:spPr>
        <p:txBody>
          <a:bodyPr wrap="square">
            <a:spAutoFit/>
          </a:bodyPr>
          <a:lstStyle>
            <a:lvl1pPr marL="0" indent="0">
              <a:lnSpc>
                <a:spcPct val="100000"/>
              </a:lnSpc>
              <a:buNone/>
              <a:defRPr sz="1600"/>
            </a:lvl1pPr>
          </a:lstStyle>
          <a:p>
            <a:pPr lvl="0"/>
            <a:r>
              <a:rPr lang="en-US" dirty="0" smtClean="0"/>
              <a:t>Click to edit Master text styles</a:t>
            </a:r>
          </a:p>
        </p:txBody>
      </p:sp>
    </p:spTree>
    <p:extLst>
      <p:ext uri="{BB962C8B-B14F-4D97-AF65-F5344CB8AC3E}">
        <p14:creationId xmlns:p14="http://schemas.microsoft.com/office/powerpoint/2010/main" val="174853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3144" cy="6864858"/>
          </a:xfrm>
          <a:prstGeom prst="rect">
            <a:avLst/>
          </a:prstGeom>
        </p:spPr>
      </p:pic>
      <p:sp>
        <p:nvSpPr>
          <p:cNvPr id="2" name="Title 1"/>
          <p:cNvSpPr>
            <a:spLocks noGrp="1"/>
          </p:cNvSpPr>
          <p:nvPr>
            <p:ph type="title"/>
          </p:nvPr>
        </p:nvSpPr>
        <p:spPr>
          <a:xfrm>
            <a:off x="388241" y="2869349"/>
            <a:ext cx="5943600" cy="553998"/>
          </a:xfrm>
        </p:spPr>
        <p:txBody>
          <a:bodyPr wrap="square" anchor="b">
            <a:spAutoFit/>
          </a:bodyPr>
          <a:lstStyle>
            <a:lvl1pPr>
              <a:lnSpc>
                <a:spcPct val="100000"/>
              </a:lnSpc>
              <a:defRPr sz="30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8242" y="3570649"/>
            <a:ext cx="5943600" cy="338554"/>
          </a:xfrm>
        </p:spPr>
        <p:txBody>
          <a:bodyPr wrap="square">
            <a:spAutoFit/>
          </a:bodyPr>
          <a:lstStyle>
            <a:lvl1pPr marL="0" indent="0">
              <a:lnSpc>
                <a:spcPct val="100000"/>
              </a:lnSpc>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178" y="42339"/>
            <a:ext cx="1499616" cy="609600"/>
          </a:xfrm>
          <a:prstGeom prst="rect">
            <a:avLst/>
          </a:prstGeom>
        </p:spPr>
      </p:pic>
      <p:sp>
        <p:nvSpPr>
          <p:cNvPr id="16" name="TextBox 15"/>
          <p:cNvSpPr txBox="1"/>
          <p:nvPr userDrawn="1"/>
        </p:nvSpPr>
        <p:spPr>
          <a:xfrm>
            <a:off x="362607" y="6621522"/>
            <a:ext cx="1752403" cy="184666"/>
          </a:xfrm>
          <a:prstGeom prst="rect">
            <a:avLst/>
          </a:prstGeom>
          <a:noFill/>
        </p:spPr>
        <p:txBody>
          <a:bodyPr wrap="none" rtlCol="0">
            <a:spAutoFit/>
          </a:bodyPr>
          <a:lstStyle/>
          <a:p>
            <a:r>
              <a:rPr lang="en-US" sz="600" dirty="0" smtClean="0">
                <a:solidFill>
                  <a:schemeClr val="bg1"/>
                </a:solidFill>
              </a:rPr>
              <a:t>© 2016 IHS </a:t>
            </a:r>
            <a:r>
              <a:rPr lang="en-US" sz="600" dirty="0" err="1" smtClean="0">
                <a:solidFill>
                  <a:schemeClr val="bg1"/>
                </a:solidFill>
              </a:rPr>
              <a:t>Markit</a:t>
            </a:r>
            <a:r>
              <a:rPr lang="en-US" sz="600" dirty="0" smtClean="0">
                <a:solidFill>
                  <a:schemeClr val="bg1"/>
                </a:solidFill>
              </a:rPr>
              <a:t>. All Rights Reserved.</a:t>
            </a:r>
            <a:endParaRPr lang="en-US" sz="600" dirty="0">
              <a:solidFill>
                <a:schemeClr val="bg1"/>
              </a:solidFill>
            </a:endParaRPr>
          </a:p>
        </p:txBody>
      </p:sp>
    </p:spTree>
    <p:extLst>
      <p:ext uri="{BB962C8B-B14F-4D97-AF65-F5344CB8AC3E}">
        <p14:creationId xmlns:p14="http://schemas.microsoft.com/office/powerpoint/2010/main" val="175900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 whit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3144" cy="6864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5111" y="41896"/>
            <a:ext cx="1499616" cy="609600"/>
          </a:xfrm>
          <a:prstGeom prst="rect">
            <a:avLst/>
          </a:prstGeom>
        </p:spPr>
      </p:pic>
      <p:sp>
        <p:nvSpPr>
          <p:cNvPr id="2" name="Title 1"/>
          <p:cNvSpPr>
            <a:spLocks noGrp="1"/>
          </p:cNvSpPr>
          <p:nvPr>
            <p:ph type="title"/>
          </p:nvPr>
        </p:nvSpPr>
        <p:spPr>
          <a:xfrm>
            <a:off x="388241" y="2869349"/>
            <a:ext cx="5943600" cy="553998"/>
          </a:xfrm>
        </p:spPr>
        <p:txBody>
          <a:bodyPr wrap="square" anchor="b">
            <a:spAutoFit/>
          </a:bodyPr>
          <a:lstStyle>
            <a:lvl1pPr>
              <a:lnSpc>
                <a:spcPct val="100000"/>
              </a:lnSpc>
              <a:defRPr sz="3000">
                <a:solidFill>
                  <a:schemeClr val="accent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8242" y="3570649"/>
            <a:ext cx="5943600" cy="338554"/>
          </a:xfrm>
        </p:spPr>
        <p:txBody>
          <a:bodyPr wrap="square">
            <a:spAutoFit/>
          </a:bodyPr>
          <a:lstStyle>
            <a:lvl1pPr marL="0" indent="0">
              <a:lnSpc>
                <a:spcPct val="100000"/>
              </a:lnSpc>
              <a:buNone/>
              <a:defRPr sz="16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704619B-9823-F845-874B-2390AC991BC7}" type="slidenum">
              <a:rPr lang="en-US" smtClean="0"/>
              <a:pPr/>
              <a:t>‹#›</a:t>
            </a:fld>
            <a:endParaRPr lang="en-US"/>
          </a:p>
        </p:txBody>
      </p:sp>
      <p:sp>
        <p:nvSpPr>
          <p:cNvPr id="12" name="TextBox 11"/>
          <p:cNvSpPr txBox="1"/>
          <p:nvPr userDrawn="1"/>
        </p:nvSpPr>
        <p:spPr>
          <a:xfrm>
            <a:off x="362607" y="6621522"/>
            <a:ext cx="1752403" cy="184666"/>
          </a:xfrm>
          <a:prstGeom prst="rect">
            <a:avLst/>
          </a:prstGeom>
          <a:noFill/>
        </p:spPr>
        <p:txBody>
          <a:bodyPr wrap="none" rtlCol="0">
            <a:spAutoFit/>
          </a:bodyPr>
          <a:lstStyle/>
          <a:p>
            <a:r>
              <a:rPr lang="en-US" sz="600" dirty="0" smtClean="0">
                <a:solidFill>
                  <a:schemeClr val="tx2"/>
                </a:solidFill>
              </a:rPr>
              <a:t>© 2016 IHS </a:t>
            </a:r>
            <a:r>
              <a:rPr lang="en-US" sz="600" dirty="0" err="1" smtClean="0">
                <a:solidFill>
                  <a:schemeClr val="tx2"/>
                </a:solidFill>
              </a:rPr>
              <a:t>Markit</a:t>
            </a:r>
            <a:r>
              <a:rPr lang="en-US" sz="600" dirty="0" smtClean="0">
                <a:solidFill>
                  <a:schemeClr val="tx2"/>
                </a:solidFill>
              </a:rPr>
              <a:t>. All Rights Reserved.</a:t>
            </a:r>
            <a:endParaRPr lang="en-US" sz="600" dirty="0">
              <a:solidFill>
                <a:schemeClr val="tx2"/>
              </a:solidFill>
            </a:endParaRPr>
          </a:p>
        </p:txBody>
      </p:sp>
    </p:spTree>
    <p:extLst>
      <p:ext uri="{BB962C8B-B14F-4D97-AF65-F5344CB8AC3E}">
        <p14:creationId xmlns:p14="http://schemas.microsoft.com/office/powerpoint/2010/main" val="127607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52753" y="1884363"/>
            <a:ext cx="4116772" cy="4192587"/>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96151" y="1884363"/>
            <a:ext cx="4116772" cy="4192587"/>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6710" y="962025"/>
            <a:ext cx="8456214" cy="461665"/>
          </a:xfrm>
        </p:spPr>
        <p:txBody>
          <a:bodyPr wrap="square" anchor="t" anchorCtr="0">
            <a:spAutoFit/>
          </a:bodyPr>
          <a:lstStyle>
            <a:lvl1pPr>
              <a:lnSpc>
                <a:spcPct val="100000"/>
              </a:lnSpc>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56707" y="1389888"/>
            <a:ext cx="8458200" cy="338554"/>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56709" y="1884363"/>
            <a:ext cx="4104165" cy="4192587"/>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5"/>
          <p:cNvSpPr>
            <a:spLocks noGrp="1"/>
          </p:cNvSpPr>
          <p:nvPr>
            <p:ph sz="quarter" idx="4"/>
          </p:nvPr>
        </p:nvSpPr>
        <p:spPr>
          <a:xfrm>
            <a:off x="4697413" y="1884363"/>
            <a:ext cx="4115511" cy="4192587"/>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dirty="0"/>
          </a:p>
        </p:txBody>
      </p:sp>
    </p:spTree>
    <p:extLst>
      <p:ext uri="{BB962C8B-B14F-4D97-AF65-F5344CB8AC3E}">
        <p14:creationId xmlns:p14="http://schemas.microsoft.com/office/powerpoint/2010/main" val="76403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with 2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710" y="962025"/>
            <a:ext cx="4104163" cy="461665"/>
          </a:xfrm>
        </p:spPr>
        <p:txBody>
          <a:bodyPr wrap="square" anchor="t" anchorCtr="0">
            <a:spAutoFit/>
          </a:bodyPr>
          <a:lstStyle>
            <a:lvl1pPr>
              <a:lnSpc>
                <a:spcPct val="100000"/>
              </a:lnSpc>
              <a:defRPr/>
            </a:lvl1pPr>
          </a:lstStyle>
          <a:p>
            <a:r>
              <a:rPr lang="en-US" dirty="0" smtClean="0"/>
              <a:t>Master title style</a:t>
            </a:r>
            <a:endParaRPr lang="en-US" dirty="0"/>
          </a:p>
        </p:txBody>
      </p:sp>
      <p:sp>
        <p:nvSpPr>
          <p:cNvPr id="3" name="Text Placeholder 2"/>
          <p:cNvSpPr>
            <a:spLocks noGrp="1"/>
          </p:cNvSpPr>
          <p:nvPr>
            <p:ph type="body" idx="1"/>
          </p:nvPr>
        </p:nvSpPr>
        <p:spPr>
          <a:xfrm>
            <a:off x="356708" y="1389888"/>
            <a:ext cx="4104165" cy="338554"/>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56709" y="1884363"/>
            <a:ext cx="4104165" cy="4192587"/>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97413" y="1389888"/>
            <a:ext cx="4115511" cy="338554"/>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97413" y="1884363"/>
            <a:ext cx="4115511" cy="4192587"/>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0" name="Text Placeholder 4"/>
          <p:cNvSpPr>
            <a:spLocks noGrp="1"/>
          </p:cNvSpPr>
          <p:nvPr>
            <p:ph type="body" sz="quarter" idx="13" hasCustomPrompt="1"/>
          </p:nvPr>
        </p:nvSpPr>
        <p:spPr>
          <a:xfrm>
            <a:off x="4697413" y="962025"/>
            <a:ext cx="4115511" cy="461665"/>
          </a:xfrm>
        </p:spPr>
        <p:txBody>
          <a:bodyPr wrap="square" anchor="t" anchorCtr="0">
            <a:spAutoFit/>
          </a:bodyPr>
          <a:lstStyle>
            <a:lvl1pPr marL="0" indent="0">
              <a:lnSpc>
                <a:spcPct val="10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Master text styles</a:t>
            </a:r>
          </a:p>
        </p:txBody>
      </p:sp>
    </p:spTree>
    <p:extLst>
      <p:ext uri="{BB962C8B-B14F-4D97-AF65-F5344CB8AC3E}">
        <p14:creationId xmlns:p14="http://schemas.microsoft.com/office/powerpoint/2010/main" val="209899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_Comparison with 2 Headers">
    <p:spTree>
      <p:nvGrpSpPr>
        <p:cNvPr id="1" name=""/>
        <p:cNvGrpSpPr/>
        <p:nvPr/>
      </p:nvGrpSpPr>
      <p:grpSpPr>
        <a:xfrm>
          <a:off x="0" y="0"/>
          <a:ext cx="0" cy="0"/>
          <a:chOff x="0" y="0"/>
          <a:chExt cx="0" cy="0"/>
        </a:xfrm>
      </p:grpSpPr>
      <p:sp>
        <p:nvSpPr>
          <p:cNvPr id="2" name="Title 1"/>
          <p:cNvSpPr>
            <a:spLocks noGrp="1"/>
          </p:cNvSpPr>
          <p:nvPr>
            <p:ph type="title"/>
          </p:nvPr>
        </p:nvSpPr>
        <p:spPr>
          <a:xfrm>
            <a:off x="356710" y="962025"/>
            <a:ext cx="4104163" cy="830997"/>
          </a:xfrm>
        </p:spPr>
        <p:txBody>
          <a:bodyPr wrap="square" anchor="t" anchorCtr="0">
            <a:spAutoFit/>
          </a:bodyPr>
          <a:lstStyle>
            <a:lvl1pPr>
              <a:lnSpc>
                <a:spcPct val="100000"/>
              </a:lnSpc>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56708" y="1755648"/>
            <a:ext cx="4104165" cy="338554"/>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56709" y="2249424"/>
            <a:ext cx="4104165" cy="3840226"/>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97413" y="1755648"/>
            <a:ext cx="4115511" cy="338554"/>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97413" y="2249424"/>
            <a:ext cx="4115511" cy="3840226"/>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0" name="Text Placeholder 4"/>
          <p:cNvSpPr>
            <a:spLocks noGrp="1"/>
          </p:cNvSpPr>
          <p:nvPr>
            <p:ph type="body" sz="quarter" idx="13" hasCustomPrompt="1"/>
          </p:nvPr>
        </p:nvSpPr>
        <p:spPr>
          <a:xfrm>
            <a:off x="4697413" y="962025"/>
            <a:ext cx="4115511" cy="830997"/>
          </a:xfrm>
        </p:spPr>
        <p:txBody>
          <a:bodyPr wrap="square" anchor="t" anchorCtr="0">
            <a:spAutoFit/>
          </a:bodyPr>
          <a:lstStyle>
            <a:lvl1pPr marL="0" indent="0">
              <a:lnSpc>
                <a:spcPct val="10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title style</a:t>
            </a:r>
          </a:p>
        </p:txBody>
      </p:sp>
    </p:spTree>
    <p:extLst>
      <p:ext uri="{BB962C8B-B14F-4D97-AF65-F5344CB8AC3E}">
        <p14:creationId xmlns:p14="http://schemas.microsoft.com/office/powerpoint/2010/main" val="82271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4306"/>
            <a:ext cx="9153144" cy="689536"/>
          </a:xfrm>
          <a:prstGeom prst="rect">
            <a:avLst/>
          </a:prstGeom>
        </p:spPr>
      </p:pic>
      <p:pic>
        <p:nvPicPr>
          <p:cNvPr id="4" name="Picture 3"/>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324178" y="42339"/>
            <a:ext cx="1499616" cy="609600"/>
          </a:xfrm>
          <a:prstGeom prst="rect">
            <a:avLst/>
          </a:prstGeom>
        </p:spPr>
      </p:pic>
      <p:sp>
        <p:nvSpPr>
          <p:cNvPr id="2" name="Title Placeholder 1"/>
          <p:cNvSpPr>
            <a:spLocks noGrp="1"/>
          </p:cNvSpPr>
          <p:nvPr>
            <p:ph type="title"/>
          </p:nvPr>
        </p:nvSpPr>
        <p:spPr>
          <a:xfrm>
            <a:off x="352752" y="961011"/>
            <a:ext cx="8460171" cy="461665"/>
          </a:xfrm>
          <a:prstGeom prst="rect">
            <a:avLst/>
          </a:prstGeom>
        </p:spPr>
        <p:txBody>
          <a:bodyPr vert="horz" wrap="square"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2753" y="1887266"/>
            <a:ext cx="8460170" cy="4189684"/>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Slide Number Placeholder 5"/>
          <p:cNvSpPr>
            <a:spLocks noGrp="1"/>
          </p:cNvSpPr>
          <p:nvPr>
            <p:ph type="sldNum" sz="quarter" idx="4"/>
          </p:nvPr>
        </p:nvSpPr>
        <p:spPr>
          <a:xfrm>
            <a:off x="8274942" y="270195"/>
            <a:ext cx="411858" cy="153888"/>
          </a:xfrm>
          <a:prstGeom prst="rect">
            <a:avLst/>
          </a:prstGeom>
        </p:spPr>
        <p:txBody>
          <a:bodyPr vert="horz" wrap="square" lIns="0" tIns="0" rIns="0" bIns="0" rtlCol="0" anchor="ctr">
            <a:spAutoFit/>
          </a:bodyPr>
          <a:lstStyle>
            <a:lvl1pPr algn="r">
              <a:defRPr sz="1000">
                <a:solidFill>
                  <a:schemeClr val="bg1"/>
                </a:solidFill>
              </a:defRPr>
            </a:lvl1pPr>
          </a:lstStyle>
          <a:p>
            <a:fld id="{4704619B-9823-F845-874B-2390AC991BC7}" type="slidenum">
              <a:rPr lang="en-US" smtClean="0"/>
              <a:pPr/>
              <a:t>‹#›</a:t>
            </a:fld>
            <a:endParaRPr lang="en-US" dirty="0"/>
          </a:p>
        </p:txBody>
      </p:sp>
      <p:sp>
        <p:nvSpPr>
          <p:cNvPr id="8" name="TextBox 7"/>
          <p:cNvSpPr txBox="1"/>
          <p:nvPr userDrawn="1"/>
        </p:nvSpPr>
        <p:spPr>
          <a:xfrm>
            <a:off x="362607" y="6621522"/>
            <a:ext cx="1752403" cy="184666"/>
          </a:xfrm>
          <a:prstGeom prst="rect">
            <a:avLst/>
          </a:prstGeom>
          <a:noFill/>
        </p:spPr>
        <p:txBody>
          <a:bodyPr wrap="none" rtlCol="0">
            <a:spAutoFit/>
          </a:bodyPr>
          <a:lstStyle/>
          <a:p>
            <a:r>
              <a:rPr lang="en-US" sz="600" dirty="0" smtClean="0">
                <a:solidFill>
                  <a:schemeClr val="tx2"/>
                </a:solidFill>
              </a:rPr>
              <a:t>© 2016 IHS </a:t>
            </a:r>
            <a:r>
              <a:rPr lang="en-US" sz="600" dirty="0" err="1" smtClean="0">
                <a:solidFill>
                  <a:schemeClr val="tx2"/>
                </a:solidFill>
              </a:rPr>
              <a:t>Markit</a:t>
            </a:r>
            <a:r>
              <a:rPr lang="en-US" sz="600" dirty="0" smtClean="0">
                <a:solidFill>
                  <a:schemeClr val="tx2"/>
                </a:solidFill>
              </a:rPr>
              <a:t>. All Rights Reserved.</a:t>
            </a:r>
            <a:endParaRPr lang="en-US" sz="600" dirty="0">
              <a:solidFill>
                <a:schemeClr val="tx2"/>
              </a:solidFill>
            </a:endParaRP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73" r:id="rId5"/>
    <p:sldLayoutId id="2147483664" r:id="rId6"/>
    <p:sldLayoutId id="2147483665" r:id="rId7"/>
    <p:sldLayoutId id="2147483674" r:id="rId8"/>
    <p:sldLayoutId id="2147483680" r:id="rId9"/>
    <p:sldLayoutId id="2147483675" r:id="rId10"/>
    <p:sldLayoutId id="2147483676" r:id="rId11"/>
    <p:sldLayoutId id="2147483677" r:id="rId12"/>
    <p:sldLayoutId id="2147483678" r:id="rId13"/>
    <p:sldLayoutId id="2147483679" r:id="rId14"/>
    <p:sldLayoutId id="2147483666" r:id="rId15"/>
    <p:sldLayoutId id="2147483667" r:id="rId16"/>
  </p:sldLayoutIdLst>
  <p:timing>
    <p:tnLst>
      <p:par>
        <p:cTn id="1" dur="indefinite" restart="never" nodeType="tmRoot"/>
      </p:par>
    </p:tnLst>
  </p:timing>
  <p:hf hdr="0" ftr="0" dt="0"/>
  <p:txStyles>
    <p:titleStyle>
      <a:lvl1pPr algn="l" defTabSz="914400" rtl="0" eaLnBrk="1" latinLnBrk="0" hangingPunct="1">
        <a:lnSpc>
          <a:spcPct val="100000"/>
        </a:lnSpc>
        <a:spcBef>
          <a:spcPct val="0"/>
        </a:spcBef>
        <a:buNone/>
        <a:defRPr sz="2400" kern="1200">
          <a:solidFill>
            <a:schemeClr val="accent1"/>
          </a:solidFill>
          <a:latin typeface="+mj-lt"/>
          <a:ea typeface="+mj-ea"/>
          <a:cs typeface="+mj-cs"/>
        </a:defRPr>
      </a:lvl1pPr>
    </p:titleStyle>
    <p:body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tx2"/>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tx2"/>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 userDrawn="1">
          <p15:clr>
            <a:srgbClr val="F26B43"/>
          </p15:clr>
        </p15:guide>
        <p15:guide id="2" pos="5472" userDrawn="1">
          <p15:clr>
            <a:srgbClr val="F26B43"/>
          </p15:clr>
        </p15:guide>
        <p15:guide id="3" orient="horz" pos="606" userDrawn="1">
          <p15:clr>
            <a:srgbClr val="F26B43"/>
          </p15:clr>
        </p15:guide>
        <p15:guide id="4" orient="horz" pos="1187" userDrawn="1">
          <p15:clr>
            <a:srgbClr val="F26B43"/>
          </p15:clr>
        </p15:guide>
        <p15:guide id="7" orient="horz" pos="3828" userDrawn="1">
          <p15:clr>
            <a:srgbClr val="F26B43"/>
          </p15:clr>
        </p15:guide>
        <p15:guide id="8" orient="horz" pos="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kaike_information_criterion#CITEREFAkaike1974"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en.wikipedia.org/wiki/Asymptotic_analysi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40.png"/></Relationships>
</file>

<file path=ppt/slides/_rels/slide2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728" y="1943035"/>
            <a:ext cx="7340475" cy="1446550"/>
          </a:xfrm>
        </p:spPr>
        <p:txBody>
          <a:bodyPr/>
          <a:lstStyle/>
          <a:p>
            <a:r>
              <a:rPr lang="en-US" dirty="0" smtClean="0"/>
              <a:t>Information criteria for model (feature) selection</a:t>
            </a:r>
            <a:endParaRPr lang="en-US" dirty="0"/>
          </a:p>
        </p:txBody>
      </p:sp>
      <p:sp>
        <p:nvSpPr>
          <p:cNvPr id="3" name="Subtitle 2"/>
          <p:cNvSpPr>
            <a:spLocks noGrp="1"/>
          </p:cNvSpPr>
          <p:nvPr>
            <p:ph type="subTitle" idx="1"/>
          </p:nvPr>
        </p:nvSpPr>
        <p:spPr/>
        <p:txBody>
          <a:bodyPr/>
          <a:lstStyle/>
          <a:p>
            <a:r>
              <a:rPr lang="en-US" dirty="0" smtClean="0"/>
              <a:t>Liang Kuang</a:t>
            </a:r>
            <a:endParaRPr lang="en-US" dirty="0"/>
          </a:p>
        </p:txBody>
      </p:sp>
      <p:sp>
        <p:nvSpPr>
          <p:cNvPr id="6" name="Text Placeholder 5"/>
          <p:cNvSpPr>
            <a:spLocks noGrp="1"/>
          </p:cNvSpPr>
          <p:nvPr>
            <p:ph type="body" sz="quarter" idx="11"/>
          </p:nvPr>
        </p:nvSpPr>
        <p:spPr/>
        <p:txBody>
          <a:bodyPr/>
          <a:lstStyle/>
          <a:p>
            <a:r>
              <a:rPr lang="en-US" smtClean="0"/>
              <a:t>2017-04-04</a:t>
            </a:r>
            <a:endParaRPr lang="en-US" dirty="0"/>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Akaike</a:t>
            </a:r>
            <a:r>
              <a:rPr lang="en-US" dirty="0" smtClean="0"/>
              <a:t> Information Criterion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2753" y="1669983"/>
                <a:ext cx="8460170" cy="4189684"/>
              </a:xfrm>
            </p:spPr>
            <p:txBody>
              <a:bodyPr/>
              <a:lstStyle/>
              <a:p>
                <a:r>
                  <a:rPr lang="en-US" dirty="0" smtClean="0"/>
                  <a:t>The AIC was developed by </a:t>
                </a:r>
                <a:r>
                  <a:rPr lang="en-US" dirty="0" err="1" smtClean="0"/>
                  <a:t>Akaike</a:t>
                </a:r>
                <a:r>
                  <a:rPr lang="en-US" dirty="0" smtClean="0"/>
                  <a:t> to estimate the expected K-L information between the model generating the data and a fitted candidate model. </a:t>
                </a:r>
              </a:p>
              <a:p>
                <a:r>
                  <a:rPr lang="en-US" dirty="0" smtClean="0"/>
                  <a:t>AIC is widely used in model selection because it is an estimate of the expected K-L information of a fitted model. </a:t>
                </a:r>
              </a:p>
              <a:p>
                <a:r>
                  <a:rPr lang="en-US" dirty="0" smtClean="0"/>
                  <a:t>AIC is a biased estimator. </a:t>
                </a:r>
              </a:p>
              <a:p>
                <a:r>
                  <a:rPr lang="en-US" dirty="0" smtClean="0"/>
                  <a:t>AIC criteria involves choosing the model with the best penalized log-likelihood (</a:t>
                </a:r>
                <a14:m>
                  <m:oMath xmlns:m="http://schemas.openxmlformats.org/officeDocument/2006/math">
                    <m:r>
                      <a:rPr lang="en-US" i="1" smtClean="0">
                        <a:latin typeface="Cambria Math" panose="02040503050406030204" pitchFamily="18" charset="0"/>
                      </a:rPr>
                      <m:t>𝑙</m:t>
                    </m:r>
                  </m:oMath>
                </a14:m>
                <a:r>
                  <a:rPr lang="en-US" dirty="0" smtClean="0"/>
                  <a:t>=ln(L))</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𝐴𝐼𝐶</m:t>
                      </m:r>
                      <m:r>
                        <a:rPr lang="en-US" i="1">
                          <a:latin typeface="Cambria Math" panose="02040503050406030204" pitchFamily="18" charset="0"/>
                        </a:rPr>
                        <m:t>=−2</m:t>
                      </m:r>
                      <m:r>
                        <m:rPr>
                          <m:sty m:val="p"/>
                        </m:rPr>
                        <a:rPr lang="en-US" b="0" i="0" smtClean="0">
                          <a:latin typeface="Cambria Math" panose="02040503050406030204" pitchFamily="18" charset="0"/>
                        </a:rPr>
                        <m:t>ln</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𝑘</m:t>
                      </m:r>
                      <m:r>
                        <a:rPr lang="en-US" i="1">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i="1" dirty="0" smtClean="0">
                          <a:latin typeface="Cambria Math" panose="02040503050406030204" pitchFamily="18" charset="0"/>
                        </a:rPr>
                        <m:t>=2</m:t>
                      </m:r>
                      <m:r>
                        <a:rPr lang="en-US" b="0" i="1" dirty="0" smtClean="0">
                          <a:latin typeface="Cambria Math" panose="02040503050406030204" pitchFamily="18" charset="0"/>
                        </a:rPr>
                        <m:t>)</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𝑤h𝑒𝑟𝑒</m:t>
                      </m:r>
                      <m:r>
                        <a:rPr lang="en-US" i="1">
                          <a:latin typeface="Cambria Math" panose="02040503050406030204" pitchFamily="18" charset="0"/>
                        </a:rPr>
                        <m:t> </m:t>
                      </m:r>
                      <m:r>
                        <a:rPr lang="en-US" b="0" i="1" smtClean="0">
                          <a:latin typeface="Cambria Math" panose="02040503050406030204" pitchFamily="18" charset="0"/>
                        </a:rPr>
                        <m:t>𝑘</m:t>
                      </m:r>
                      <m:r>
                        <a:rPr lang="en-US" i="1">
                          <a:latin typeface="Cambria Math" panose="02040503050406030204" pitchFamily="18" charset="0"/>
                        </a:rPr>
                        <m:t> </m:t>
                      </m:r>
                      <m:r>
                        <a:rPr lang="en-US" i="1">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𝐴𝑛</m:t>
                      </m:r>
                      <m:r>
                        <a:rPr lang="en-US" b="0" i="1" smtClean="0">
                          <a:latin typeface="Cambria Math" panose="02040503050406030204" pitchFamily="18" charset="0"/>
                        </a:rPr>
                        <m:t> </m:t>
                      </m:r>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𝑝𝑎𝑟𝑎𝑚𝑒𝑡𝑒𝑟</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b="0" i="1" smtClean="0">
                          <a:latin typeface="Cambria Math" panose="02040503050406030204" pitchFamily="18" charset="0"/>
                        </a:rPr>
                        <m:t>𝑓𝑢𝑛𝑐𝑡𝑖𝑜𝑛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𝐴𝐼𝐶</m:t>
                      </m:r>
                      <m:r>
                        <a:rPr lang="en-US" i="1" baseline="-25000">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𝑛</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r>
                                <a:rPr lang="en-US" i="1">
                                  <a:latin typeface="Cambria Math" panose="02040503050406030204" pitchFamily="18" charset="0"/>
                                </a:rPr>
                                <m:t>𝑆𝑆𝐸</m:t>
                              </m:r>
                            </m:e>
                          </m:d>
                        </m:e>
                      </m:func>
                      <m:r>
                        <a:rPr lang="en-US" i="1">
                          <a:latin typeface="Cambria Math" panose="02040503050406030204" pitchFamily="18" charset="0"/>
                        </a:rPr>
                        <m:t>−</m:t>
                      </m:r>
                      <m:r>
                        <a:rPr lang="en-US" i="1">
                          <a:latin typeface="Cambria Math" panose="02040503050406030204" pitchFamily="18" charset="0"/>
                        </a:rPr>
                        <m:t>𝑛</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r>
                                <a:rPr lang="en-US" i="1">
                                  <a:latin typeface="Cambria Math" panose="02040503050406030204" pitchFamily="18" charset="0"/>
                                </a:rPr>
                                <m:t>𝑛</m:t>
                              </m:r>
                            </m:e>
                          </m:d>
                        </m:e>
                      </m:func>
                      <m:r>
                        <a:rPr lang="en-US" i="1">
                          <a:latin typeface="Cambria Math" panose="02040503050406030204" pitchFamily="18" charset="0"/>
                        </a:rPr>
                        <m:t>+2 </m:t>
                      </m:r>
                      <m:r>
                        <a:rPr lang="en-US" i="1">
                          <a:latin typeface="Cambria Math" panose="02040503050406030204" pitchFamily="18" charset="0"/>
                        </a:rPr>
                        <m:t>𝑝</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linear</m:t>
                      </m:r>
                      <m:r>
                        <a:rPr lang="en-US">
                          <a:latin typeface="Cambria Math" panose="02040503050406030204" pitchFamily="18" charset="0"/>
                        </a:rPr>
                        <m:t> </m:t>
                      </m:r>
                      <m:r>
                        <m:rPr>
                          <m:sty m:val="p"/>
                        </m:rPr>
                        <a:rPr lang="en-US">
                          <a:latin typeface="Cambria Math" panose="02040503050406030204" pitchFamily="18" charset="0"/>
                        </a:rPr>
                        <m:t>regression</m:t>
                      </m:r>
                      <m:r>
                        <a:rPr lang="en-US">
                          <a:latin typeface="Cambria Math" panose="02040503050406030204" pitchFamily="18" charset="0"/>
                        </a:rPr>
                        <m:t> </m:t>
                      </m:r>
                      <m:r>
                        <m:rPr>
                          <m:sty m:val="p"/>
                        </m:rPr>
                        <a:rPr lang="en-US">
                          <a:latin typeface="Cambria Math" panose="02040503050406030204" pitchFamily="18" charset="0"/>
                        </a:rPr>
                        <m:t>model</m:t>
                      </m:r>
                    </m:oMath>
                  </m:oMathPara>
                </a14:m>
                <a:endParaRPr lang="en-US" dirty="0"/>
              </a:p>
              <a:p>
                <a:r>
                  <a:rPr lang="en-US" dirty="0" smtClean="0"/>
                  <a:t>AIC involves the selection of subsets which minimize above equation. </a:t>
                </a:r>
              </a:p>
              <a:p>
                <a:r>
                  <a:rPr lang="en-US" dirty="0" smtClean="0"/>
                  <a:t>AIC is an asymptotically unbiased estimate.</a:t>
                </a:r>
              </a:p>
              <a:p>
                <a:r>
                  <a:rPr lang="en-US" dirty="0" smtClean="0"/>
                  <a:t>AIC is a sample estimate of expected entropy, expected K-L information. </a:t>
                </a:r>
              </a:p>
              <a:p>
                <a:r>
                  <a:rPr lang="en-US" dirty="0" smtClean="0"/>
                  <a:t>Other forms of AIC include: Corrected </a:t>
                </a:r>
                <a:r>
                  <a:rPr lang="en-US" dirty="0" err="1" smtClean="0"/>
                  <a:t>Akaike</a:t>
                </a:r>
                <a:r>
                  <a:rPr lang="en-US" dirty="0" smtClean="0"/>
                  <a:t> Information Criterion (AICC),  Robust </a:t>
                </a:r>
                <a:r>
                  <a:rPr lang="en-US" dirty="0" err="1" smtClean="0"/>
                  <a:t>Akaike</a:t>
                </a:r>
                <a:r>
                  <a:rPr lang="en-US" dirty="0" smtClean="0"/>
                  <a:t> Information Criterion (RAIC) and AIC with Fisher Information</a:t>
                </a:r>
                <a:endParaRPr lang="en-US" dirty="0"/>
              </a:p>
              <a:p>
                <a:pPr marL="0" indent="0">
                  <a:buNone/>
                </a:pPr>
                <a:r>
                  <a:rPr lang="en-US" sz="1050" dirty="0" smtClean="0"/>
                  <a:t>Ref: John D, Donna C, 2015, Sensitivity and Specificity of Information Criteria</a:t>
                </a:r>
              </a:p>
              <a:p>
                <a:pPr marL="0" indent="0">
                  <a:buNone/>
                </a:pPr>
                <a:r>
                  <a:rPr lang="en-US" sz="1050" dirty="0" smtClean="0"/>
                  <a:t>       </a:t>
                </a:r>
                <a:r>
                  <a:rPr lang="en-US" sz="1050" dirty="0" err="1" smtClean="0"/>
                  <a:t>Mera</a:t>
                </a:r>
                <a:r>
                  <a:rPr lang="en-US" sz="1050" dirty="0" smtClean="0"/>
                  <a:t> C and Aydin E, 2002, Variable selection with </a:t>
                </a:r>
                <a:r>
                  <a:rPr lang="en-US" sz="1050" dirty="0" err="1" smtClean="0"/>
                  <a:t>Akaike</a:t>
                </a:r>
                <a:r>
                  <a:rPr lang="en-US" sz="1050" dirty="0" smtClean="0"/>
                  <a:t> information criteria: A comparative study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2753" y="1669983"/>
                <a:ext cx="8460170" cy="4189684"/>
              </a:xfrm>
              <a:blipFill>
                <a:blip r:embed="rId2"/>
                <a:stretch>
                  <a:fillRect l="-144" t="-291" b="-93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704619B-9823-F845-874B-2390AC991BC7}" type="slidenum">
              <a:rPr lang="en-US" smtClean="0"/>
              <a:t>10</a:t>
            </a:fld>
            <a:endParaRPr lang="en-US"/>
          </a:p>
        </p:txBody>
      </p:sp>
    </p:spTree>
    <p:extLst>
      <p:ext uri="{BB962C8B-B14F-4D97-AF65-F5344CB8AC3E}">
        <p14:creationId xmlns:p14="http://schemas.microsoft.com/office/powerpoint/2010/main" val="1382196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apply AIC in practice</a:t>
            </a:r>
            <a:endParaRPr lang="en-US" dirty="0"/>
          </a:p>
        </p:txBody>
      </p:sp>
      <p:pic>
        <p:nvPicPr>
          <p:cNvPr id="5" name="Content Placeholder 4"/>
          <p:cNvPicPr>
            <a:picLocks noGrp="1" noChangeAspect="1"/>
          </p:cNvPicPr>
          <p:nvPr>
            <p:ph idx="1"/>
          </p:nvPr>
        </p:nvPicPr>
        <p:blipFill>
          <a:blip r:embed="rId2"/>
          <a:stretch>
            <a:fillRect/>
          </a:stretch>
        </p:blipFill>
        <p:spPr>
          <a:xfrm>
            <a:off x="1134940" y="1579040"/>
            <a:ext cx="6713687" cy="4189412"/>
          </a:xfrm>
          <a:prstGeom prst="rect">
            <a:avLst/>
          </a:prstGeom>
        </p:spPr>
      </p:pic>
      <p:sp>
        <p:nvSpPr>
          <p:cNvPr id="4" name="Slide Number Placeholder 3"/>
          <p:cNvSpPr>
            <a:spLocks noGrp="1"/>
          </p:cNvSpPr>
          <p:nvPr>
            <p:ph type="sldNum" sz="quarter" idx="12"/>
          </p:nvPr>
        </p:nvSpPr>
        <p:spPr/>
        <p:txBody>
          <a:bodyPr/>
          <a:lstStyle/>
          <a:p>
            <a:fld id="{4704619B-9823-F845-874B-2390AC991BC7}" type="slidenum">
              <a:rPr lang="en-US" smtClean="0"/>
              <a:t>11</a:t>
            </a:fld>
            <a:endParaRPr lang="en-US"/>
          </a:p>
        </p:txBody>
      </p:sp>
      <p:sp>
        <p:nvSpPr>
          <p:cNvPr id="6" name="Rectangle 5"/>
          <p:cNvSpPr/>
          <p:nvPr/>
        </p:nvSpPr>
        <p:spPr>
          <a:xfrm>
            <a:off x="692589" y="5722286"/>
            <a:ext cx="7292567" cy="830997"/>
          </a:xfrm>
          <a:prstGeom prst="rect">
            <a:avLst/>
          </a:prstGeom>
        </p:spPr>
        <p:txBody>
          <a:bodyPr wrap="square">
            <a:spAutoFit/>
          </a:bodyPr>
          <a:lstStyle/>
          <a:p>
            <a:r>
              <a:rPr lang="en-US" sz="1200" dirty="0">
                <a:latin typeface="Arial" panose="020B0604020202020204" pitchFamily="34" charset="0"/>
              </a:rPr>
              <a:t>We cannot choose with certainty, because we do not know </a:t>
            </a:r>
            <a:r>
              <a:rPr lang="en-US" sz="1200" i="1" dirty="0">
                <a:latin typeface="Arial" panose="020B0604020202020204" pitchFamily="34" charset="0"/>
              </a:rPr>
              <a:t>f</a:t>
            </a:r>
            <a:r>
              <a:rPr lang="en-US" sz="1200" dirty="0">
                <a:latin typeface="Arial" panose="020B0604020202020204" pitchFamily="34" charset="0"/>
              </a:rPr>
              <a:t>. </a:t>
            </a:r>
            <a:r>
              <a:rPr lang="en-US" sz="1200" dirty="0" err="1">
                <a:latin typeface="Arial" panose="020B0604020202020204" pitchFamily="34" charset="0"/>
                <a:hlinkClick r:id="rId3"/>
              </a:rPr>
              <a:t>Akaike</a:t>
            </a:r>
            <a:r>
              <a:rPr lang="en-US" sz="1200" dirty="0">
                <a:latin typeface="Arial" panose="020B0604020202020204" pitchFamily="34" charset="0"/>
                <a:hlinkClick r:id="rId3"/>
              </a:rPr>
              <a:t> (1974)</a:t>
            </a:r>
            <a:r>
              <a:rPr lang="en-US" sz="1200" dirty="0">
                <a:latin typeface="Arial" panose="020B0604020202020204" pitchFamily="34" charset="0"/>
              </a:rPr>
              <a:t> showed, however, that we can estimate, via AIC, how much more (or less) information is lost by </a:t>
            </a:r>
            <a:r>
              <a:rPr lang="en-US" sz="1200" i="1" dirty="0">
                <a:latin typeface="Arial" panose="020B0604020202020204" pitchFamily="34" charset="0"/>
              </a:rPr>
              <a:t>g</a:t>
            </a:r>
            <a:r>
              <a:rPr lang="en-US" sz="1200" baseline="-25000" dirty="0">
                <a:latin typeface="Arial" panose="020B0604020202020204" pitchFamily="34" charset="0"/>
              </a:rPr>
              <a:t>1</a:t>
            </a:r>
            <a:r>
              <a:rPr lang="en-US" sz="1200" dirty="0">
                <a:latin typeface="Arial" panose="020B0604020202020204" pitchFamily="34" charset="0"/>
              </a:rPr>
              <a:t>than by </a:t>
            </a:r>
            <a:r>
              <a:rPr lang="en-US" sz="1200" i="1" dirty="0">
                <a:latin typeface="Arial" panose="020B0604020202020204" pitchFamily="34" charset="0"/>
              </a:rPr>
              <a:t>g</a:t>
            </a:r>
            <a:r>
              <a:rPr lang="en-US" sz="1200" baseline="-25000" dirty="0">
                <a:latin typeface="Arial" panose="020B0604020202020204" pitchFamily="34" charset="0"/>
              </a:rPr>
              <a:t>2</a:t>
            </a:r>
            <a:r>
              <a:rPr lang="en-US" sz="1200" dirty="0">
                <a:latin typeface="Arial" panose="020B0604020202020204" pitchFamily="34" charset="0"/>
              </a:rPr>
              <a:t>. The estimate, though, is only valid </a:t>
            </a:r>
            <a:r>
              <a:rPr lang="en-US" sz="1200" dirty="0">
                <a:latin typeface="Arial" panose="020B0604020202020204" pitchFamily="34" charset="0"/>
                <a:hlinkClick r:id="rId4" tooltip="Asymptotic analysis"/>
              </a:rPr>
              <a:t>asymptotically</a:t>
            </a:r>
            <a:r>
              <a:rPr lang="en-US" sz="1200" dirty="0">
                <a:latin typeface="Arial" panose="020B0604020202020204" pitchFamily="34" charset="0"/>
              </a:rPr>
              <a:t>; if the number of data points is small, then some correction is often necessary (see </a:t>
            </a:r>
            <a:r>
              <a:rPr lang="en-US" sz="1200" dirty="0" err="1">
                <a:latin typeface="Arial" panose="020B0604020202020204" pitchFamily="34" charset="0"/>
              </a:rPr>
              <a:t>AICc</a:t>
            </a:r>
            <a:r>
              <a:rPr lang="en-US" sz="1200" dirty="0">
                <a:latin typeface="Arial" panose="020B0604020202020204" pitchFamily="34" charset="0"/>
              </a:rPr>
              <a:t>, below).</a:t>
            </a:r>
            <a:endParaRPr lang="en-US" sz="1200" dirty="0"/>
          </a:p>
        </p:txBody>
      </p:sp>
    </p:spTree>
    <p:extLst>
      <p:ext uri="{BB962C8B-B14F-4D97-AF65-F5344CB8AC3E}">
        <p14:creationId xmlns:p14="http://schemas.microsoft.com/office/powerpoint/2010/main" val="405535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about AIC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 the context of regression and time series model, several researchers (e.g., </a:t>
                </a:r>
                <a:r>
                  <a:rPr lang="en-US" dirty="0" err="1" smtClean="0"/>
                  <a:t>Sugiura</a:t>
                </a:r>
                <a:r>
                  <a:rPr lang="en-US" dirty="0" smtClean="0"/>
                  <a:t>, 1978; Burnham and Anderson, 2004) have suggested using a corrected version, </a:t>
                </a:r>
                <a:r>
                  <a:rPr lang="en-US" dirty="0" err="1" smtClean="0"/>
                  <a:t>AICc</a:t>
                </a:r>
                <a:r>
                  <a:rPr lang="en-US" dirty="0"/>
                  <a:t> </a:t>
                </a:r>
                <a:r>
                  <a:rPr lang="en-US" dirty="0" smtClean="0"/>
                  <a:t>since AIC approximation is too optimistic and resulting penalty for model complexity is too weak. In another word, overfitting prone. </a:t>
                </a:r>
                <a:endParaRPr lang="en-US" dirty="0"/>
              </a:p>
              <a:p>
                <a:r>
                  <a:rPr lang="en-US" dirty="0" err="1"/>
                  <a:t>AICc</a:t>
                </a:r>
                <a:r>
                  <a:rPr lang="en-US" dirty="0"/>
                  <a:t> is essentially AIC with a greater penalty for extra parameters. Using AIC, instead of </a:t>
                </a:r>
                <a:r>
                  <a:rPr lang="en-US" dirty="0" err="1"/>
                  <a:t>AICc</a:t>
                </a:r>
                <a:r>
                  <a:rPr lang="en-US" dirty="0"/>
                  <a:t>, when </a:t>
                </a:r>
                <a:r>
                  <a:rPr lang="en-US" i="1" dirty="0"/>
                  <a:t>n</a:t>
                </a:r>
                <a:r>
                  <a:rPr lang="en-US" dirty="0"/>
                  <a:t> is not many times larger than </a:t>
                </a:r>
                <a:r>
                  <a:rPr lang="en-US" i="1" dirty="0"/>
                  <a:t>k</a:t>
                </a:r>
                <a:r>
                  <a:rPr lang="en-US" baseline="30000" dirty="0"/>
                  <a:t>2</a:t>
                </a:r>
                <a:r>
                  <a:rPr lang="en-US" dirty="0"/>
                  <a:t>, increases the probability of selecting models that have too many parameters, i.e. of overfitting. The probability of AIC overfitting can be substantial, in some cases</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𝐴𝐼𝐶𝑐</m:t>
                      </m:r>
                      <m:r>
                        <a:rPr lang="en-US" i="1">
                          <a:latin typeface="Cambria Math" panose="02040503050406030204" pitchFamily="18" charset="0"/>
                        </a:rPr>
                        <m:t>=</m:t>
                      </m:r>
                      <m:r>
                        <a:rPr lang="en-US" i="1">
                          <a:latin typeface="Cambria Math" panose="02040503050406030204" pitchFamily="18" charset="0"/>
                        </a:rPr>
                        <m:t>𝐴𝐼𝐶</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den>
                      </m:f>
                    </m:oMath>
                  </m:oMathPara>
                </a14:m>
                <a:endParaRPr lang="en-US" dirty="0"/>
              </a:p>
              <a:p>
                <a:r>
                  <a:rPr lang="en-US" dirty="0"/>
                  <a:t>The AIC values of the candidate models </a:t>
                </a:r>
                <a:r>
                  <a:rPr lang="en-US" sz="1200" b="1" dirty="0"/>
                  <a:t>must all be computed with the same data set</a:t>
                </a:r>
                <a:r>
                  <a:rPr lang="en-US" dirty="0"/>
                  <a:t>.</a:t>
                </a:r>
                <a:endParaRPr lang="en-US" dirty="0" smtClean="0"/>
              </a:p>
              <a:p>
                <a:r>
                  <a:rPr lang="en-US" dirty="0" smtClean="0"/>
                  <a:t>For parsimonious interpretation, BIC might be more appropriate.</a:t>
                </a:r>
              </a:p>
              <a:p>
                <a:r>
                  <a:rPr lang="en-US" dirty="0"/>
                  <a:t>In particular, AIC is asymptotically optimal in selecting the model with the least mean squared error, under the assumption that the exact "true" model is not in the candidate set (as is virtually always the case in practice); BIC is not asymptotically optimal under the assumption. </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4" t="-2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704619B-9823-F845-874B-2390AC991BC7}" type="slidenum">
              <a:rPr lang="en-US" smtClean="0"/>
              <a:t>12</a:t>
            </a:fld>
            <a:endParaRPr lang="en-US"/>
          </a:p>
        </p:txBody>
      </p:sp>
    </p:spTree>
    <p:extLst>
      <p:ext uri="{BB962C8B-B14F-4D97-AF65-F5344CB8AC3E}">
        <p14:creationId xmlns:p14="http://schemas.microsoft.com/office/powerpoint/2010/main" val="2443369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Bayesian </a:t>
            </a:r>
            <a:r>
              <a:rPr lang="en-US" dirty="0"/>
              <a:t>Information Criterion </a:t>
            </a:r>
            <a:r>
              <a:rPr lang="en-US" dirty="0" smtClean="0"/>
              <a:t>(BIC, also as SIC)</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smtClean="0"/>
                  <a:t>Bayesian information criterion is a criterion for model selection among a finite set of models; The model with lowest BIC is preferred. Same as AIC.</a:t>
                </a:r>
              </a:p>
              <a:p>
                <a:r>
                  <a:rPr lang="en-US" dirty="0" smtClean="0"/>
                  <a:t>When fitting models, it is possible to increase the likelihood by adding parameters which result in overfitting. Both BIC and AIC attempt to resolve this problem by introducing a penalty term for the number of the parameters in the model. However, the penalty term is larger in BIC than in AIC. </a:t>
                </a:r>
              </a:p>
              <a:p>
                <a:pPr marL="0" indent="0">
                  <a:buNone/>
                </a:pPr>
                <a:r>
                  <a:rPr lang="en-US" sz="1100" b="0" dirty="0" smtClean="0"/>
                  <a:t>	</a:t>
                </a:r>
                <a14:m>
                  <m:oMath xmlns:m="http://schemas.openxmlformats.org/officeDocument/2006/math">
                    <m:r>
                      <a:rPr lang="en-US" b="0" i="1" smtClean="0">
                        <a:latin typeface="Cambria Math" panose="02040503050406030204" pitchFamily="18" charset="0"/>
                      </a:rPr>
                      <m:t>𝐵𝐼𝐶</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𝑘</m:t>
                        </m:r>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−2 </m:t>
                        </m:r>
                        <m:r>
                          <m:rPr>
                            <m:sty m:val="p"/>
                          </m:rPr>
                          <a:rPr lang="en-US" b="0" i="0" smtClean="0">
                            <a:latin typeface="Cambria Math" panose="02040503050406030204" pitchFamily="18" charset="0"/>
                          </a:rPr>
                          <m:t>ln</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𝐿</m:t>
                            </m:r>
                          </m:e>
                        </m:acc>
                        <m:r>
                          <a:rPr lang="en-US" b="0" i="1" smtClean="0">
                            <a:latin typeface="Cambria Math" panose="02040503050406030204" pitchFamily="18" charset="0"/>
                          </a:rPr>
                          <m:t>)</m:t>
                        </m:r>
                      </m:e>
                    </m:func>
                  </m:oMath>
                </a14:m>
                <a:r>
                  <a:rPr lang="en-US" dirty="0" smtClean="0"/>
                  <a:t>,</a:t>
                </a:r>
              </a:p>
              <a:p>
                <a:pPr marL="0" indent="0">
                  <a:buNone/>
                </a:pPr>
                <a:r>
                  <a:rPr lang="en-US" dirty="0" smtClean="0"/>
                  <a:t>	 where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𝐿</m:t>
                        </m:r>
                      </m:e>
                    </m:acc>
                  </m:oMath>
                </a14:m>
                <a:r>
                  <a:rPr lang="en-US" dirty="0" smtClean="0"/>
                  <a:t> is the maximized likelihood function of model M;</a:t>
                </a:r>
              </a:p>
              <a:p>
                <a:pPr marL="0" indent="0">
                  <a:buNone/>
                </a:pPr>
                <a:r>
                  <a:rPr lang="en-US" dirty="0"/>
                  <a:t>	</a:t>
                </a:r>
                <a:r>
                  <a:rPr lang="en-US" dirty="0" smtClean="0"/>
                  <a:t>x is the observed data;</a:t>
                </a:r>
              </a:p>
              <a:p>
                <a:pPr marL="0" indent="0">
                  <a:buNone/>
                </a:pPr>
                <a:r>
                  <a:rPr lang="en-US" dirty="0"/>
                  <a:t>	</a:t>
                </a:r>
                <a:r>
                  <a:rPr lang="en-US" dirty="0" smtClean="0"/>
                  <a:t>n is the number of data points in x (sample size)</a:t>
                </a:r>
              </a:p>
              <a:p>
                <a:pPr marL="0" indent="0">
                  <a:buNone/>
                </a:pPr>
                <a:r>
                  <a:rPr lang="en-US" dirty="0"/>
                  <a:t>	</a:t>
                </a:r>
                <a:r>
                  <a:rPr lang="en-US" dirty="0" smtClean="0"/>
                  <a:t>k is the number of free parameters to be estimated</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𝐵𝐼𝐶</m:t>
                      </m:r>
                      <m:r>
                        <a:rPr lang="en-US" i="1" baseline="-25000">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𝑛</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r>
                                <a:rPr lang="en-US" i="1">
                                  <a:latin typeface="Cambria Math" panose="02040503050406030204" pitchFamily="18" charset="0"/>
                                </a:rPr>
                                <m:t>𝑆𝑆𝐸</m:t>
                              </m:r>
                            </m:e>
                          </m:d>
                        </m:e>
                      </m:func>
                      <m:r>
                        <a:rPr lang="en-US" i="1">
                          <a:latin typeface="Cambria Math" panose="02040503050406030204" pitchFamily="18" charset="0"/>
                        </a:rPr>
                        <m:t> −</m:t>
                      </m:r>
                      <m:r>
                        <a:rPr lang="en-US" i="1">
                          <a:latin typeface="Cambria Math" panose="02040503050406030204" pitchFamily="18" charset="0"/>
                        </a:rPr>
                        <m:t>𝑛𝑙𝑛</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𝑝</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r>
                                <a:rPr lang="en-US" i="1">
                                  <a:latin typeface="Cambria Math" panose="02040503050406030204" pitchFamily="18" charset="0"/>
                                </a:rPr>
                                <m:t>𝑛</m:t>
                              </m:r>
                            </m:e>
                          </m:d>
                        </m:e>
                      </m:func>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𝑙𝑖𝑛𝑒𝑎𝑟</m:t>
                      </m:r>
                      <m:r>
                        <a:rPr lang="en-US" b="0" i="1" smtClean="0">
                          <a:latin typeface="Cambria Math" panose="02040503050406030204" pitchFamily="18" charset="0"/>
                        </a:rPr>
                        <m:t> </m:t>
                      </m:r>
                      <m:r>
                        <a:rPr lang="en-US" b="0" i="1" smtClean="0">
                          <a:latin typeface="Cambria Math" panose="02040503050406030204" pitchFamily="18" charset="0"/>
                        </a:rPr>
                        <m:t>𝑟𝑒𝑔𝑟𝑒𝑠𝑠𝑖𝑜𝑛</m:t>
                      </m:r>
                      <m:r>
                        <a:rPr lang="en-US" b="0" i="1" smtClean="0">
                          <a:latin typeface="Cambria Math" panose="02040503050406030204" pitchFamily="18" charset="0"/>
                        </a:rPr>
                        <m:t> </m:t>
                      </m:r>
                      <m:r>
                        <a:rPr lang="en-US" b="0" i="1" smtClean="0">
                          <a:latin typeface="Cambria Math" panose="02040503050406030204" pitchFamily="18" charset="0"/>
                        </a:rPr>
                        <m:t>𝑚𝑜𝑑𝑒𝑙</m:t>
                      </m:r>
                      <m:r>
                        <a:rPr lang="en-US" b="0" i="1" smtClean="0">
                          <a:latin typeface="Cambria Math" panose="02040503050406030204" pitchFamily="18" charset="0"/>
                        </a:rPr>
                        <m:t>                                    </m:t>
                      </m:r>
                    </m:oMath>
                  </m:oMathPara>
                </a14:m>
                <a:endParaRPr lang="en-US" dirty="0"/>
              </a:p>
              <a:p>
                <a:pPr marL="0" indent="0">
                  <a:buNone/>
                </a:pPr>
                <a:endParaRPr lang="en-US" dirty="0" smtClean="0"/>
              </a:p>
              <a:p>
                <a:r>
                  <a:rPr lang="en-US" dirty="0" smtClean="0"/>
                  <a:t>BIC is sometimes preferred over AIC because BIC is ‘consistent’.</a:t>
                </a:r>
                <a:r>
                  <a:rPr lang="en-US" dirty="0"/>
                  <a:t> </a:t>
                </a:r>
                <a:r>
                  <a:rPr lang="en-US" dirty="0" smtClean="0"/>
                  <a:t>AIC is not consistent because it has a non-vanishing chance of choosing an unnecessarily complex model as n becomes large.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44" t="-291" b="-975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4704619B-9823-F845-874B-2390AC991BC7}" type="slidenum">
              <a:rPr lang="en-US" smtClean="0"/>
              <a:pPr/>
              <a:t>13</a:t>
            </a:fld>
            <a:endParaRPr lang="en-US"/>
          </a:p>
        </p:txBody>
      </p:sp>
    </p:spTree>
    <p:extLst>
      <p:ext uri="{BB962C8B-B14F-4D97-AF65-F5344CB8AC3E}">
        <p14:creationId xmlns:p14="http://schemas.microsoft.com/office/powerpoint/2010/main" val="61027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information criteria</a:t>
            </a:r>
            <a:endParaRPr lang="en-US" dirty="0"/>
          </a:p>
        </p:txBody>
      </p:sp>
      <p:sp>
        <p:nvSpPr>
          <p:cNvPr id="4" name="Slide Number Placeholder 3"/>
          <p:cNvSpPr>
            <a:spLocks noGrp="1"/>
          </p:cNvSpPr>
          <p:nvPr>
            <p:ph type="sldNum" sz="quarter" idx="12"/>
          </p:nvPr>
        </p:nvSpPr>
        <p:spPr/>
        <p:txBody>
          <a:bodyPr/>
          <a:lstStyle/>
          <a:p>
            <a:fld id="{4704619B-9823-F845-874B-2390AC991BC7}" type="slidenum">
              <a:rPr lang="en-US" smtClean="0"/>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07842166"/>
              </p:ext>
            </p:extLst>
          </p:nvPr>
        </p:nvGraphicFramePr>
        <p:xfrm>
          <a:off x="555279" y="2082612"/>
          <a:ext cx="8000245" cy="3200400"/>
        </p:xfrm>
        <a:graphic>
          <a:graphicData uri="http://schemas.openxmlformats.org/drawingml/2006/table">
            <a:tbl>
              <a:tblPr firstRow="1" bandRow="1">
                <a:tableStyleId>{5C22544A-7EE6-4342-B048-85BDC9FD1C3A}</a:tableStyleId>
              </a:tblPr>
              <a:tblGrid>
                <a:gridCol w="1600049">
                  <a:extLst>
                    <a:ext uri="{9D8B030D-6E8A-4147-A177-3AD203B41FA5}">
                      <a16:colId xmlns:a16="http://schemas.microsoft.com/office/drawing/2014/main" val="3251450294"/>
                    </a:ext>
                  </a:extLst>
                </a:gridCol>
                <a:gridCol w="1600049">
                  <a:extLst>
                    <a:ext uri="{9D8B030D-6E8A-4147-A177-3AD203B41FA5}">
                      <a16:colId xmlns:a16="http://schemas.microsoft.com/office/drawing/2014/main" val="1442503243"/>
                    </a:ext>
                  </a:extLst>
                </a:gridCol>
                <a:gridCol w="1600049">
                  <a:extLst>
                    <a:ext uri="{9D8B030D-6E8A-4147-A177-3AD203B41FA5}">
                      <a16:colId xmlns:a16="http://schemas.microsoft.com/office/drawing/2014/main" val="948734123"/>
                    </a:ext>
                  </a:extLst>
                </a:gridCol>
                <a:gridCol w="1600049">
                  <a:extLst>
                    <a:ext uri="{9D8B030D-6E8A-4147-A177-3AD203B41FA5}">
                      <a16:colId xmlns:a16="http://schemas.microsoft.com/office/drawing/2014/main" val="1561939966"/>
                    </a:ext>
                  </a:extLst>
                </a:gridCol>
                <a:gridCol w="1600049">
                  <a:extLst>
                    <a:ext uri="{9D8B030D-6E8A-4147-A177-3AD203B41FA5}">
                      <a16:colId xmlns:a16="http://schemas.microsoft.com/office/drawing/2014/main" val="2773140938"/>
                    </a:ext>
                  </a:extLst>
                </a:gridCol>
              </a:tblGrid>
              <a:tr h="370840">
                <a:tc>
                  <a:txBody>
                    <a:bodyPr/>
                    <a:lstStyle/>
                    <a:p>
                      <a:r>
                        <a:rPr lang="en-US" dirty="0" smtClean="0"/>
                        <a:t>Criterion</a:t>
                      </a:r>
                      <a:endParaRPr lang="en-US" dirty="0"/>
                    </a:p>
                  </a:txBody>
                  <a:tcPr/>
                </a:tc>
                <a:tc>
                  <a:txBody>
                    <a:bodyPr/>
                    <a:lstStyle/>
                    <a:p>
                      <a:r>
                        <a:rPr lang="en-US" dirty="0" smtClean="0"/>
                        <a:t>Penalty weight</a:t>
                      </a:r>
                      <a:endParaRPr lang="en-US" dirty="0"/>
                    </a:p>
                  </a:txBody>
                  <a:tcPr/>
                </a:tc>
                <a:tc>
                  <a:txBody>
                    <a:bodyPr/>
                    <a:lstStyle/>
                    <a:p>
                      <a:r>
                        <a:rPr lang="en-US" dirty="0" smtClean="0"/>
                        <a:t>Emphasis</a:t>
                      </a:r>
                      <a:endParaRPr lang="en-US" dirty="0"/>
                    </a:p>
                  </a:txBody>
                  <a:tcPr/>
                </a:tc>
                <a:tc>
                  <a:txBody>
                    <a:bodyPr/>
                    <a:lstStyle/>
                    <a:p>
                      <a:r>
                        <a:rPr lang="en-US" dirty="0" smtClean="0"/>
                        <a:t>Consistent?</a:t>
                      </a:r>
                      <a:endParaRPr lang="en-US" dirty="0"/>
                    </a:p>
                  </a:txBody>
                  <a:tcPr/>
                </a:tc>
                <a:tc>
                  <a:txBody>
                    <a:bodyPr/>
                    <a:lstStyle/>
                    <a:p>
                      <a:r>
                        <a:rPr lang="en-US" dirty="0" smtClean="0"/>
                        <a:t>Likely Kind of Error</a:t>
                      </a:r>
                      <a:endParaRPr lang="en-US" dirty="0"/>
                    </a:p>
                  </a:txBody>
                  <a:tcPr/>
                </a:tc>
                <a:extLst>
                  <a:ext uri="{0D108BD9-81ED-4DB2-BD59-A6C34878D82A}">
                    <a16:rowId xmlns:a16="http://schemas.microsoft.com/office/drawing/2014/main" val="2876889171"/>
                  </a:ext>
                </a:extLst>
              </a:tr>
              <a:tr h="370840">
                <a:tc>
                  <a:txBody>
                    <a:bodyPr/>
                    <a:lstStyle/>
                    <a:p>
                      <a:r>
                        <a:rPr lang="en-US" dirty="0" smtClean="0"/>
                        <a:t>AIC</a:t>
                      </a:r>
                      <a:endParaRPr lang="en-US" dirty="0"/>
                    </a:p>
                  </a:txBody>
                  <a:tcPr/>
                </a:tc>
                <a:tc>
                  <a:txBody>
                    <a:bodyPr/>
                    <a:lstStyle/>
                    <a:p>
                      <a:r>
                        <a:rPr lang="en-US" dirty="0" smtClean="0"/>
                        <a:t>An = 2</a:t>
                      </a:r>
                      <a:endParaRPr lang="en-US" dirty="0"/>
                    </a:p>
                  </a:txBody>
                  <a:tcPr/>
                </a:tc>
                <a:tc>
                  <a:txBody>
                    <a:bodyPr/>
                    <a:lstStyle/>
                    <a:p>
                      <a:r>
                        <a:rPr lang="en-US" dirty="0" smtClean="0"/>
                        <a:t>Good future prediction</a:t>
                      </a:r>
                      <a:endParaRPr lang="en-US" dirty="0"/>
                    </a:p>
                  </a:txBody>
                  <a:tcPr/>
                </a:tc>
                <a:tc>
                  <a:txBody>
                    <a:bodyPr/>
                    <a:lstStyle/>
                    <a:p>
                      <a:r>
                        <a:rPr lang="en-US" dirty="0" smtClean="0"/>
                        <a:t>No </a:t>
                      </a:r>
                      <a:endParaRPr lang="en-US" dirty="0"/>
                    </a:p>
                  </a:txBody>
                  <a:tcPr/>
                </a:tc>
                <a:tc>
                  <a:txBody>
                    <a:bodyPr/>
                    <a:lstStyle/>
                    <a:p>
                      <a:r>
                        <a:rPr lang="en-US" dirty="0" smtClean="0"/>
                        <a:t>Overfitting</a:t>
                      </a:r>
                      <a:endParaRPr lang="en-US" dirty="0"/>
                    </a:p>
                  </a:txBody>
                  <a:tcPr/>
                </a:tc>
                <a:extLst>
                  <a:ext uri="{0D108BD9-81ED-4DB2-BD59-A6C34878D82A}">
                    <a16:rowId xmlns:a16="http://schemas.microsoft.com/office/drawing/2014/main" val="1502646351"/>
                  </a:ext>
                </a:extLst>
              </a:tr>
              <a:tr h="370840">
                <a:tc>
                  <a:txBody>
                    <a:bodyPr/>
                    <a:lstStyle/>
                    <a:p>
                      <a:r>
                        <a:rPr lang="en-US" dirty="0" smtClean="0"/>
                        <a:t>Adjusted</a:t>
                      </a:r>
                      <a:r>
                        <a:rPr lang="en-US" baseline="0" dirty="0" smtClean="0"/>
                        <a:t> BIC</a:t>
                      </a:r>
                      <a:endParaRPr lang="en-US" dirty="0"/>
                    </a:p>
                  </a:txBody>
                  <a:tcPr/>
                </a:tc>
                <a:tc>
                  <a:txBody>
                    <a:bodyPr/>
                    <a:lstStyle/>
                    <a:p>
                      <a:r>
                        <a:rPr lang="en-US" dirty="0" smtClean="0"/>
                        <a:t>An = ln(n+2/24)</a:t>
                      </a:r>
                      <a:endParaRPr lang="en-US" dirty="0"/>
                    </a:p>
                  </a:txBody>
                  <a:tcPr/>
                </a:tc>
                <a:tc>
                  <a:txBody>
                    <a:bodyPr/>
                    <a:lstStyle/>
                    <a:p>
                      <a:r>
                        <a:rPr lang="en-US" dirty="0" smtClean="0"/>
                        <a:t>Depends on n</a:t>
                      </a:r>
                      <a:endParaRPr lang="en-US" dirty="0"/>
                    </a:p>
                  </a:txBody>
                  <a:tcPr/>
                </a:tc>
                <a:tc>
                  <a:txBody>
                    <a:bodyPr/>
                    <a:lstStyle/>
                    <a:p>
                      <a:r>
                        <a:rPr lang="en-US" dirty="0" smtClean="0"/>
                        <a:t>Yes</a:t>
                      </a:r>
                      <a:endParaRPr lang="en-US" dirty="0"/>
                    </a:p>
                  </a:txBody>
                  <a:tcPr/>
                </a:tc>
                <a:tc>
                  <a:txBody>
                    <a:bodyPr/>
                    <a:lstStyle/>
                    <a:p>
                      <a:r>
                        <a:rPr lang="en-US" dirty="0" smtClean="0"/>
                        <a:t>Depends on n</a:t>
                      </a:r>
                      <a:endParaRPr lang="en-US" dirty="0"/>
                    </a:p>
                  </a:txBody>
                  <a:tcPr/>
                </a:tc>
                <a:extLst>
                  <a:ext uri="{0D108BD9-81ED-4DB2-BD59-A6C34878D82A}">
                    <a16:rowId xmlns:a16="http://schemas.microsoft.com/office/drawing/2014/main" val="3239089178"/>
                  </a:ext>
                </a:extLst>
              </a:tr>
              <a:tr h="370840">
                <a:tc>
                  <a:txBody>
                    <a:bodyPr/>
                    <a:lstStyle/>
                    <a:p>
                      <a:r>
                        <a:rPr lang="en-US" dirty="0" smtClean="0"/>
                        <a:t>BIC</a:t>
                      </a:r>
                      <a:endParaRPr lang="en-US" dirty="0"/>
                    </a:p>
                  </a:txBody>
                  <a:tcPr/>
                </a:tc>
                <a:tc>
                  <a:txBody>
                    <a:bodyPr/>
                    <a:lstStyle/>
                    <a:p>
                      <a:r>
                        <a:rPr lang="en-US" dirty="0" smtClean="0"/>
                        <a:t>An</a:t>
                      </a:r>
                      <a:r>
                        <a:rPr lang="en-US" baseline="0" dirty="0" smtClean="0"/>
                        <a:t> = ln(n)</a:t>
                      </a:r>
                      <a:endParaRPr lang="en-US" dirty="0"/>
                    </a:p>
                  </a:txBody>
                  <a:tcPr/>
                </a:tc>
                <a:tc>
                  <a:txBody>
                    <a:bodyPr/>
                    <a:lstStyle/>
                    <a:p>
                      <a:r>
                        <a:rPr lang="en-US" dirty="0" smtClean="0"/>
                        <a:t>Parsimonious</a:t>
                      </a:r>
                      <a:r>
                        <a:rPr lang="en-US" baseline="0" dirty="0" smtClean="0"/>
                        <a:t> model</a:t>
                      </a:r>
                      <a:endParaRPr lang="en-US" dirty="0"/>
                    </a:p>
                  </a:txBody>
                  <a:tcPr/>
                </a:tc>
                <a:tc>
                  <a:txBody>
                    <a:bodyPr/>
                    <a:lstStyle/>
                    <a:p>
                      <a:r>
                        <a:rPr lang="en-US" dirty="0" smtClean="0"/>
                        <a:t>Yes</a:t>
                      </a:r>
                      <a:endParaRPr lang="en-US" dirty="0"/>
                    </a:p>
                  </a:txBody>
                  <a:tcPr/>
                </a:tc>
                <a:tc>
                  <a:txBody>
                    <a:bodyPr/>
                    <a:lstStyle/>
                    <a:p>
                      <a:r>
                        <a:rPr lang="en-US" dirty="0" err="1" smtClean="0"/>
                        <a:t>Underfitting</a:t>
                      </a:r>
                      <a:endParaRPr lang="en-US" dirty="0"/>
                    </a:p>
                  </a:txBody>
                  <a:tcPr/>
                </a:tc>
                <a:extLst>
                  <a:ext uri="{0D108BD9-81ED-4DB2-BD59-A6C34878D82A}">
                    <a16:rowId xmlns:a16="http://schemas.microsoft.com/office/drawing/2014/main" val="3072920866"/>
                  </a:ext>
                </a:extLst>
              </a:tr>
              <a:tr h="370840">
                <a:tc>
                  <a:txBody>
                    <a:bodyPr/>
                    <a:lstStyle/>
                    <a:p>
                      <a:r>
                        <a:rPr lang="en-US" dirty="0" smtClean="0"/>
                        <a:t>CAIC</a:t>
                      </a:r>
                      <a:endParaRPr lang="en-US" dirty="0"/>
                    </a:p>
                  </a:txBody>
                  <a:tcPr/>
                </a:tc>
                <a:tc>
                  <a:txBody>
                    <a:bodyPr/>
                    <a:lstStyle/>
                    <a:p>
                      <a:r>
                        <a:rPr lang="en-US" dirty="0" smtClean="0"/>
                        <a:t>An = ln(n+1)</a:t>
                      </a:r>
                      <a:endParaRPr lang="en-US" dirty="0"/>
                    </a:p>
                  </a:txBody>
                  <a:tcPr/>
                </a:tc>
                <a:tc>
                  <a:txBody>
                    <a:bodyPr/>
                    <a:lstStyle/>
                    <a:p>
                      <a:r>
                        <a:rPr lang="en-US" dirty="0" smtClean="0"/>
                        <a:t>Parsimonious</a:t>
                      </a:r>
                      <a:r>
                        <a:rPr lang="en-US" baseline="0" dirty="0" smtClean="0"/>
                        <a:t> model</a:t>
                      </a:r>
                      <a:endParaRPr lang="en-US" dirty="0"/>
                    </a:p>
                  </a:txBody>
                  <a:tcPr/>
                </a:tc>
                <a:tc>
                  <a:txBody>
                    <a:bodyPr/>
                    <a:lstStyle/>
                    <a:p>
                      <a:r>
                        <a:rPr lang="en-US" dirty="0" smtClean="0"/>
                        <a:t>Yes</a:t>
                      </a:r>
                      <a:endParaRPr lang="en-US" dirty="0"/>
                    </a:p>
                  </a:txBody>
                  <a:tcPr/>
                </a:tc>
                <a:tc>
                  <a:txBody>
                    <a:bodyPr/>
                    <a:lstStyle/>
                    <a:p>
                      <a:r>
                        <a:rPr lang="en-US" dirty="0" err="1" smtClean="0"/>
                        <a:t>Underfitting</a:t>
                      </a:r>
                      <a:endParaRPr lang="en-US" dirty="0"/>
                    </a:p>
                  </a:txBody>
                  <a:tcPr/>
                </a:tc>
                <a:extLst>
                  <a:ext uri="{0D108BD9-81ED-4DB2-BD59-A6C34878D82A}">
                    <a16:rowId xmlns:a16="http://schemas.microsoft.com/office/drawing/2014/main" val="687374387"/>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2347629" y="5573616"/>
                <a:ext cx="24388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𝐴𝐼𝐶</m:t>
                      </m:r>
                      <m:r>
                        <a:rPr lang="en-US" i="1">
                          <a:latin typeface="Cambria Math" panose="02040503050406030204" pitchFamily="18" charset="0"/>
                        </a:rPr>
                        <m:t>=−2</m:t>
                      </m:r>
                      <m:r>
                        <m:rPr>
                          <m:sty m:val="p"/>
                        </m:rPr>
                        <a:rPr lang="en-US">
                          <a:latin typeface="Cambria Math" panose="02040503050406030204" pitchFamily="18" charset="0"/>
                        </a:rPr>
                        <m:t>ln</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r>
                        <a:rPr lang="en-US" i="1">
                          <a:latin typeface="Cambria Math" panose="02040503050406030204" pitchFamily="18" charset="0"/>
                        </a:rPr>
                        <m:t>𝑘</m:t>
                      </m:r>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347629" y="5573616"/>
                <a:ext cx="2438873" cy="369332"/>
              </a:xfrm>
              <a:prstGeom prst="rect">
                <a:avLst/>
              </a:prstGeom>
              <a:blipFill>
                <a:blip r:embed="rId2"/>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4007962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1369579" y="1647585"/>
            <a:ext cx="6426516" cy="4863931"/>
          </a:xfrm>
          <a:prstGeom prst="rect">
            <a:avLst/>
          </a:prstGeom>
        </p:spPr>
      </p:pic>
      <p:sp>
        <p:nvSpPr>
          <p:cNvPr id="4" name="Slide Number Placeholder 3"/>
          <p:cNvSpPr>
            <a:spLocks noGrp="1"/>
          </p:cNvSpPr>
          <p:nvPr>
            <p:ph type="sldNum" sz="quarter" idx="12"/>
          </p:nvPr>
        </p:nvSpPr>
        <p:spPr/>
        <p:txBody>
          <a:bodyPr/>
          <a:lstStyle/>
          <a:p>
            <a:fld id="{4704619B-9823-F845-874B-2390AC991BC7}" type="slidenum">
              <a:rPr lang="en-US" smtClean="0"/>
              <a:t>15</a:t>
            </a:fld>
            <a:endParaRPr lang="en-US"/>
          </a:p>
        </p:txBody>
      </p:sp>
    </p:spTree>
    <p:extLst>
      <p:ext uri="{BB962C8B-B14F-4D97-AF65-F5344CB8AC3E}">
        <p14:creationId xmlns:p14="http://schemas.microsoft.com/office/powerpoint/2010/main" val="1145392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26375" y="1027458"/>
            <a:ext cx="6161665" cy="5467918"/>
          </a:xfrm>
          <a:prstGeom prst="rect">
            <a:avLst/>
          </a:prstGeom>
        </p:spPr>
      </p:pic>
      <p:sp>
        <p:nvSpPr>
          <p:cNvPr id="4" name="Slide Number Placeholder 3"/>
          <p:cNvSpPr>
            <a:spLocks noGrp="1"/>
          </p:cNvSpPr>
          <p:nvPr>
            <p:ph type="sldNum" sz="quarter" idx="12"/>
          </p:nvPr>
        </p:nvSpPr>
        <p:spPr/>
        <p:txBody>
          <a:bodyPr/>
          <a:lstStyle/>
          <a:p>
            <a:fld id="{4704619B-9823-F845-874B-2390AC991BC7}" type="slidenum">
              <a:rPr lang="en-US" smtClean="0"/>
              <a:t>16</a:t>
            </a:fld>
            <a:endParaRPr lang="en-US"/>
          </a:p>
        </p:txBody>
      </p:sp>
    </p:spTree>
    <p:extLst>
      <p:ext uri="{BB962C8B-B14F-4D97-AF65-F5344CB8AC3E}">
        <p14:creationId xmlns:p14="http://schemas.microsoft.com/office/powerpoint/2010/main" val="360422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Information criteria is embedded in all the model selection algorithms which select variables as byproduct of the best model</a:t>
            </a:r>
          </a:p>
          <a:p>
            <a:r>
              <a:rPr lang="en-US" dirty="0" smtClean="0"/>
              <a:t>AIC and similar criteria often risk choosing too large a model</a:t>
            </a:r>
          </a:p>
          <a:p>
            <a:r>
              <a:rPr lang="en-US" dirty="0" smtClean="0"/>
              <a:t>BIC and similar criteria often risk choosing too small a model</a:t>
            </a:r>
            <a:endParaRPr lang="en-US" dirty="0"/>
          </a:p>
          <a:p>
            <a:r>
              <a:rPr lang="en-US" dirty="0" smtClean="0"/>
              <a:t>For small n, the most likely error is under fitting, so the criteria with lower under fitting rats, such as AIC often seem better.</a:t>
            </a:r>
          </a:p>
          <a:p>
            <a:r>
              <a:rPr lang="en-US" dirty="0" smtClean="0"/>
              <a:t>For larger n, the most likely error is overfitting, so more parsimonious criteria, such as BIC often seem better. </a:t>
            </a:r>
          </a:p>
          <a:p>
            <a:r>
              <a:rPr lang="en-US" dirty="0" smtClean="0"/>
              <a:t>However, the choice of ‘n’ become large depends on numerous aspects of the situation. </a:t>
            </a:r>
          </a:p>
          <a:p>
            <a:r>
              <a:rPr lang="en-US" dirty="0" smtClean="0"/>
              <a:t>Some researcher suggest using a BIC-preferred model as a minimum size and the AIC-preferred model as a maximum. </a:t>
            </a:r>
            <a:endParaRPr lang="en-US" dirty="0"/>
          </a:p>
          <a:p>
            <a:r>
              <a:rPr lang="en-US" dirty="0" smtClean="0"/>
              <a:t>The further choice depends on other kinds of fit criteria, on theory, or on subjective inspection of the results. </a:t>
            </a:r>
          </a:p>
          <a:p>
            <a:r>
              <a:rPr lang="en-US" dirty="0" smtClean="0">
                <a:solidFill>
                  <a:srgbClr val="FF0000"/>
                </a:solidFill>
              </a:rPr>
              <a:t>Beyond this, theory and judgement are needed.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4704619B-9823-F845-874B-2390AC991BC7}" type="slidenum">
              <a:rPr lang="en-US" smtClean="0"/>
              <a:t>17</a:t>
            </a:fld>
            <a:endParaRPr lang="en-US"/>
          </a:p>
        </p:txBody>
      </p:sp>
    </p:spTree>
    <p:extLst>
      <p:ext uri="{BB962C8B-B14F-4D97-AF65-F5344CB8AC3E}">
        <p14:creationId xmlns:p14="http://schemas.microsoft.com/office/powerpoint/2010/main" val="30555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619B-9823-F845-874B-2390AC991BC7}" type="slidenum">
              <a:rPr lang="en-US" smtClean="0"/>
              <a:t>18</a:t>
            </a:fld>
            <a:endParaRPr lang="en-US"/>
          </a:p>
        </p:txBody>
      </p:sp>
      <p:pic>
        <p:nvPicPr>
          <p:cNvPr id="6146" name="Picture 2" descr="Image result for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8202" y="1593409"/>
            <a:ext cx="7126740" cy="407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029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Maximum likelihood principle</a:t>
            </a:r>
          </a:p>
        </p:txBody>
      </p:sp>
      <p:sp>
        <p:nvSpPr>
          <p:cNvPr id="4" name="Content Placeholder 3"/>
          <p:cNvSpPr>
            <a:spLocks noGrp="1"/>
          </p:cNvSpPr>
          <p:nvPr>
            <p:ph idx="1"/>
          </p:nvPr>
        </p:nvSpPr>
        <p:spPr/>
        <p:txBody>
          <a:bodyPr/>
          <a:lstStyle/>
          <a:p>
            <a:r>
              <a:rPr lang="en-US" sz="1100" dirty="0" smtClean="0"/>
              <a:t>Given a dataset choose the parameter(s) of the model in such a way that the data are most likely.</a:t>
            </a:r>
          </a:p>
          <a:p>
            <a:endParaRPr lang="en-US" sz="1100" dirty="0"/>
          </a:p>
          <a:p>
            <a:endParaRPr lang="en-US" sz="1100" dirty="0"/>
          </a:p>
        </p:txBody>
      </p:sp>
      <p:sp>
        <p:nvSpPr>
          <p:cNvPr id="2" name="Slide Number Placeholder 1"/>
          <p:cNvSpPr>
            <a:spLocks noGrp="1"/>
          </p:cNvSpPr>
          <p:nvPr>
            <p:ph type="sldNum" sz="quarter" idx="12"/>
          </p:nvPr>
        </p:nvSpPr>
        <p:spPr/>
        <p:txBody>
          <a:bodyPr/>
          <a:lstStyle/>
          <a:p>
            <a:fld id="{4704619B-9823-F845-874B-2390AC991BC7}" type="slidenum">
              <a:rPr lang="en-US" smtClean="0"/>
              <a:pPr/>
              <a:t>19</a:t>
            </a:fld>
            <a:endParaRPr lang="en-US"/>
          </a:p>
        </p:txBody>
      </p:sp>
      <p:sp>
        <p:nvSpPr>
          <p:cNvPr id="5" name="Rectangle 4"/>
          <p:cNvSpPr/>
          <p:nvPr/>
        </p:nvSpPr>
        <p:spPr>
          <a:xfrm>
            <a:off x="352751" y="6410735"/>
            <a:ext cx="8646393" cy="261610"/>
          </a:xfrm>
          <a:prstGeom prst="rect">
            <a:avLst/>
          </a:prstGeom>
        </p:spPr>
        <p:txBody>
          <a:bodyPr wrap="square">
            <a:spAutoFit/>
          </a:bodyPr>
          <a:lstStyle/>
          <a:p>
            <a:r>
              <a:rPr lang="en-US" sz="1050" dirty="0"/>
              <a:t>https://www.statlect.com/fundamentals-of-statistics/normal-distribution-maximum-likelihood</a:t>
            </a:r>
          </a:p>
        </p:txBody>
      </p:sp>
      <p:pic>
        <p:nvPicPr>
          <p:cNvPr id="3074" name="Picture 2" descr="https://lh6.googleusercontent.com/Ajsu9WF1IbeF2VdS-GE6JxuORnkToRx_cjKBC80Mdmk5kqEvd-9OcZP8JgU_bInsBCHaX7Mnj6-mJe7ei8csNWW254ksT9w1nMM8g2WVboE6nzq1wdlLRj6fw5fbi2v4NIwT3OB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62" y="2448962"/>
            <a:ext cx="4648200" cy="3343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v0FgnEbTjxvp-T4_9NLlKNxcH_yD4z1bEH4qAXnARISQTyygfdPn-CSSqpcDsSslkq-QysibAqyMQwMjaZ7qaasaoggGD3rDhH1kOFCm_PvcHGhUA1AeWWInB4ISpJ0cHxWnY07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5" y="3200399"/>
            <a:ext cx="3762375"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88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Overview of feature selection</a:t>
            </a:r>
          </a:p>
          <a:p>
            <a:r>
              <a:rPr lang="en-US" dirty="0" smtClean="0"/>
              <a:t>Information theory (Entropy and IG)</a:t>
            </a:r>
          </a:p>
          <a:p>
            <a:r>
              <a:rPr lang="en-US" dirty="0" smtClean="0"/>
              <a:t>Maximum likelihood estimation (MLE) - optional</a:t>
            </a:r>
          </a:p>
          <a:p>
            <a:r>
              <a:rPr lang="en-US" dirty="0" smtClean="0"/>
              <a:t>Information criteria (AIC, BIC)</a:t>
            </a:r>
          </a:p>
          <a:p>
            <a:r>
              <a:rPr lang="en-US" dirty="0" smtClean="0"/>
              <a:t>Conclusion</a:t>
            </a:r>
          </a:p>
          <a:p>
            <a:endParaRPr lang="en-US" dirty="0"/>
          </a:p>
        </p:txBody>
      </p:sp>
      <p:sp>
        <p:nvSpPr>
          <p:cNvPr id="4" name="Slide Number Placeholder 3"/>
          <p:cNvSpPr>
            <a:spLocks noGrp="1"/>
          </p:cNvSpPr>
          <p:nvPr>
            <p:ph type="sldNum" sz="quarter" idx="12"/>
          </p:nvPr>
        </p:nvSpPr>
        <p:spPr/>
        <p:txBody>
          <a:bodyPr/>
          <a:lstStyle/>
          <a:p>
            <a:fld id="{4704619B-9823-F845-874B-2390AC991BC7}" type="slidenum">
              <a:rPr lang="en-US" smtClean="0"/>
              <a:t>2</a:t>
            </a:fld>
            <a:endParaRPr lang="en-US"/>
          </a:p>
        </p:txBody>
      </p:sp>
    </p:spTree>
    <p:extLst>
      <p:ext uri="{BB962C8B-B14F-4D97-AF65-F5344CB8AC3E}">
        <p14:creationId xmlns:p14="http://schemas.microsoft.com/office/powerpoint/2010/main" val="20202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Maximum likelihood principle</a:t>
            </a:r>
          </a:p>
        </p:txBody>
      </p:sp>
      <p:sp>
        <p:nvSpPr>
          <p:cNvPr id="2" name="Slide Number Placeholder 1"/>
          <p:cNvSpPr>
            <a:spLocks noGrp="1"/>
          </p:cNvSpPr>
          <p:nvPr>
            <p:ph type="sldNum" sz="quarter" idx="12"/>
          </p:nvPr>
        </p:nvSpPr>
        <p:spPr/>
        <p:txBody>
          <a:bodyPr/>
          <a:lstStyle/>
          <a:p>
            <a:fld id="{4704619B-9823-F845-874B-2390AC991BC7}" type="slidenum">
              <a:rPr lang="en-US" smtClean="0"/>
              <a:pPr/>
              <a:t>20</a:t>
            </a:fld>
            <a:endParaRPr lang="en-US"/>
          </a:p>
        </p:txBody>
      </p:sp>
      <p:sp>
        <p:nvSpPr>
          <p:cNvPr id="5" name="Rectangle 4"/>
          <p:cNvSpPr/>
          <p:nvPr/>
        </p:nvSpPr>
        <p:spPr>
          <a:xfrm>
            <a:off x="352751" y="6410735"/>
            <a:ext cx="8646393" cy="261610"/>
          </a:xfrm>
          <a:prstGeom prst="rect">
            <a:avLst/>
          </a:prstGeom>
        </p:spPr>
        <p:txBody>
          <a:bodyPr wrap="square">
            <a:spAutoFit/>
          </a:bodyPr>
          <a:lstStyle/>
          <a:p>
            <a:r>
              <a:rPr lang="en-US" sz="1050" dirty="0"/>
              <a:t>https://www.statlect.com/fundamentals-of-statistics/normal-distribution-maximum-likelihood</a:t>
            </a:r>
          </a:p>
        </p:txBody>
      </p:sp>
      <p:pic>
        <p:nvPicPr>
          <p:cNvPr id="3076" name="Picture 4" descr="https://lh6.googleusercontent.com/v0FgnEbTjxvp-T4_9NLlKNxcH_yD4z1bEH4qAXnARISQTyygfdPn-CSSqpcDsSslkq-QysibAqyMQwMjaZ7qaasaoggGD3rDhH1kOFCm_PvcHGhUA1AeWWInB4ISpJ0cHxWnY07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548" y="3091802"/>
            <a:ext cx="3762375" cy="287655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lh4.googleusercontent.com/ZI1k28EuQb6tx2pyteRmvxSYaPfIHVlahfFuU0v8KN4xXQSSo3WPU7F3qlTOB8cPpc3fftECf6_CsGi60ccCvMpNuQu97Lwdosy7lvj6wuv8vaXdAMbbfuSsi83iNY0g8Q-LGyB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8" y="2218121"/>
            <a:ext cx="4562787" cy="33971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5350276" y="1981766"/>
                <a:ext cx="3162917" cy="978538"/>
              </a:xfrm>
              <a:prstGeom prst="rect">
                <a:avLst/>
              </a:prstGeom>
              <a:noFill/>
            </p:spPr>
            <p:txBody>
              <a:bodyPr wrap="none" rtlCol="0">
                <a:spAutoFit/>
              </a:bodyPr>
              <a:lstStyle/>
              <a:p>
                <a:r>
                  <a:rPr lang="en-US" sz="1400" dirty="0" smtClean="0"/>
                  <a:t>Define the ‘likelihood function’ 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nary>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350276" y="1981766"/>
                <a:ext cx="3162917" cy="978538"/>
              </a:xfrm>
              <a:prstGeom prst="rect">
                <a:avLst/>
              </a:prstGeom>
              <a:blipFill>
                <a:blip r:embed="rId4"/>
                <a:stretch>
                  <a:fillRect l="-578" t="-1242"/>
                </a:stretch>
              </a:blipFill>
            </p:spPr>
            <p:txBody>
              <a:bodyPr/>
              <a:lstStyle/>
              <a:p>
                <a:r>
                  <a:rPr lang="en-US">
                    <a:noFill/>
                  </a:rPr>
                  <a:t> </a:t>
                </a:r>
              </a:p>
            </p:txBody>
          </p:sp>
        </mc:Fallback>
      </mc:AlternateContent>
    </p:spTree>
    <p:extLst>
      <p:ext uri="{BB962C8B-B14F-4D97-AF65-F5344CB8AC3E}">
        <p14:creationId xmlns:p14="http://schemas.microsoft.com/office/powerpoint/2010/main" val="3837288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619B-9823-F845-874B-2390AC991BC7}" type="slidenum">
              <a:rPr lang="en-US" smtClean="0"/>
              <a:t>21</a:t>
            </a:fld>
            <a:endParaRPr lang="en-US"/>
          </a:p>
        </p:txBody>
      </p:sp>
      <p:pic>
        <p:nvPicPr>
          <p:cNvPr id="5122" name="Picture 2" descr="Image result for prior posterior likelihoo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1020" y="816077"/>
            <a:ext cx="4285550" cy="230348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20" y="3726773"/>
            <a:ext cx="4285550" cy="292822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prior posterior likelihoo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566" y="964625"/>
            <a:ext cx="2848234" cy="552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10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feature selection</a:t>
            </a:r>
            <a:endParaRPr lang="en-US" dirty="0"/>
          </a:p>
        </p:txBody>
      </p:sp>
      <p:sp>
        <p:nvSpPr>
          <p:cNvPr id="4" name="Content Placeholder 3"/>
          <p:cNvSpPr>
            <a:spLocks noGrp="1"/>
          </p:cNvSpPr>
          <p:nvPr>
            <p:ph idx="1"/>
          </p:nvPr>
        </p:nvSpPr>
        <p:spPr>
          <a:xfrm>
            <a:off x="352752" y="1615662"/>
            <a:ext cx="8460170" cy="4189684"/>
          </a:xfrm>
        </p:spPr>
        <p:txBody>
          <a:bodyPr/>
          <a:lstStyle/>
          <a:p>
            <a:r>
              <a:rPr lang="en-US" sz="1100" dirty="0" smtClean="0"/>
              <a:t>1. Filter methods</a:t>
            </a:r>
          </a:p>
          <a:p>
            <a:pPr lvl="1"/>
            <a:r>
              <a:rPr lang="en-US" sz="1100" dirty="0" smtClean="0"/>
              <a:t>Baseline approach (low variance)</a:t>
            </a:r>
          </a:p>
          <a:p>
            <a:pPr lvl="1"/>
            <a:r>
              <a:rPr lang="en-US" sz="1100" dirty="0" smtClean="0"/>
              <a:t>Correlation coefficient score</a:t>
            </a:r>
          </a:p>
          <a:p>
            <a:pPr lvl="1"/>
            <a:r>
              <a:rPr lang="en-US" sz="1100" dirty="0" smtClean="0"/>
              <a:t>Chi square test (non-negative features only)</a:t>
            </a:r>
          </a:p>
          <a:p>
            <a:pPr lvl="1"/>
            <a:r>
              <a:rPr lang="en-US" sz="1100" dirty="0" smtClean="0"/>
              <a:t>Information gain (Mutual information)</a:t>
            </a:r>
          </a:p>
          <a:p>
            <a:pPr lvl="1"/>
            <a:r>
              <a:rPr lang="en-US" sz="1100" dirty="0" smtClean="0"/>
              <a:t>F-test (only linear dependency, Causality Test)</a:t>
            </a:r>
          </a:p>
          <a:p>
            <a:r>
              <a:rPr lang="en-US" sz="1100" dirty="0" smtClean="0"/>
              <a:t>2. Wrapper methods  (model performance)</a:t>
            </a:r>
          </a:p>
          <a:p>
            <a:pPr lvl="1"/>
            <a:r>
              <a:rPr lang="en-US" sz="1100" dirty="0" smtClean="0"/>
              <a:t>Forward-backward </a:t>
            </a:r>
          </a:p>
          <a:p>
            <a:pPr lvl="1"/>
            <a:r>
              <a:rPr lang="en-US" sz="1100" dirty="0" smtClean="0"/>
              <a:t>Best-first search</a:t>
            </a:r>
          </a:p>
          <a:p>
            <a:pPr lvl="1"/>
            <a:r>
              <a:rPr lang="en-US" sz="1100" dirty="0" smtClean="0"/>
              <a:t>Random hill climbing</a:t>
            </a:r>
          </a:p>
          <a:p>
            <a:pPr lvl="1"/>
            <a:r>
              <a:rPr lang="en-US" sz="1100" dirty="0" smtClean="0"/>
              <a:t>Recursive feature elimination</a:t>
            </a:r>
          </a:p>
          <a:p>
            <a:pPr lvl="1"/>
            <a:r>
              <a:rPr lang="en-US" sz="1100" dirty="0" smtClean="0"/>
              <a:t>Random forest / BSTS</a:t>
            </a:r>
          </a:p>
          <a:p>
            <a:r>
              <a:rPr lang="en-US" sz="1100" dirty="0" smtClean="0"/>
              <a:t>3. Embedded methods (Regularization)</a:t>
            </a:r>
          </a:p>
          <a:p>
            <a:pPr lvl="1"/>
            <a:r>
              <a:rPr lang="en-US" sz="1100" dirty="0" smtClean="0"/>
              <a:t>LASSO</a:t>
            </a:r>
          </a:p>
          <a:p>
            <a:pPr lvl="1"/>
            <a:r>
              <a:rPr lang="en-US" sz="1100" dirty="0" smtClean="0"/>
              <a:t>Elastic Net</a:t>
            </a:r>
          </a:p>
          <a:p>
            <a:pPr lvl="1"/>
            <a:r>
              <a:rPr lang="en-US" sz="1100" dirty="0" smtClean="0"/>
              <a:t>Ridge Regression</a:t>
            </a:r>
          </a:p>
          <a:p>
            <a:endParaRPr lang="en-US" sz="1100" dirty="0"/>
          </a:p>
        </p:txBody>
      </p:sp>
      <p:sp>
        <p:nvSpPr>
          <p:cNvPr id="2" name="Slide Number Placeholder 1"/>
          <p:cNvSpPr>
            <a:spLocks noGrp="1"/>
          </p:cNvSpPr>
          <p:nvPr>
            <p:ph type="sldNum" sz="quarter" idx="12"/>
          </p:nvPr>
        </p:nvSpPr>
        <p:spPr/>
        <p:txBody>
          <a:bodyPr/>
          <a:lstStyle/>
          <a:p>
            <a:fld id="{4704619B-9823-F845-874B-2390AC991BC7}" type="slidenum">
              <a:rPr lang="en-US" smtClean="0"/>
              <a:pPr/>
              <a:t>3</a:t>
            </a:fld>
            <a:endParaRPr lang="en-US"/>
          </a:p>
        </p:txBody>
      </p:sp>
    </p:spTree>
    <p:extLst>
      <p:ext uri="{BB962C8B-B14F-4D97-AF65-F5344CB8AC3E}">
        <p14:creationId xmlns:p14="http://schemas.microsoft.com/office/powerpoint/2010/main" val="6890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view</a:t>
            </a:r>
            <a:endParaRPr lang="en-US" dirty="0"/>
          </a:p>
        </p:txBody>
      </p:sp>
      <p:sp>
        <p:nvSpPr>
          <p:cNvPr id="3" name="Content Placeholder 2"/>
          <p:cNvSpPr>
            <a:spLocks noGrp="1"/>
          </p:cNvSpPr>
          <p:nvPr>
            <p:ph idx="1"/>
          </p:nvPr>
        </p:nvSpPr>
        <p:spPr/>
        <p:txBody>
          <a:bodyPr/>
          <a:lstStyle/>
          <a:p>
            <a:r>
              <a:rPr lang="en-US" dirty="0" smtClean="0"/>
              <a:t>1. Scheme I: maximum-relevance selection</a:t>
            </a:r>
          </a:p>
          <a:p>
            <a:pPr lvl="1"/>
            <a:r>
              <a:rPr lang="en-US" dirty="0" smtClean="0"/>
              <a:t>Select features that correlate strongest to the classification variable.</a:t>
            </a:r>
          </a:p>
          <a:p>
            <a:pPr lvl="1"/>
            <a:r>
              <a:rPr lang="en-US" dirty="0" smtClean="0"/>
              <a:t>E.g. sequential forward, backward or floating selections, mutual information</a:t>
            </a:r>
            <a:endParaRPr lang="en-US" dirty="0"/>
          </a:p>
          <a:p>
            <a:r>
              <a:rPr lang="en-US" dirty="0" smtClean="0"/>
              <a:t>2. Scheme II: Minimum Redundancy Maximum Relevance (</a:t>
            </a:r>
            <a:r>
              <a:rPr lang="en-US" dirty="0" err="1" smtClean="0"/>
              <a:t>mRMR</a:t>
            </a:r>
            <a:r>
              <a:rPr lang="en-US" dirty="0" smtClean="0"/>
              <a:t>)</a:t>
            </a:r>
          </a:p>
          <a:p>
            <a:pPr lvl="1"/>
            <a:r>
              <a:rPr lang="en-US" dirty="0"/>
              <a:t> features can be selected to be mutually far away from each other while still having "high" correlation to the classification </a:t>
            </a:r>
            <a:r>
              <a:rPr lang="en-US" dirty="0" smtClean="0"/>
              <a:t>variable</a:t>
            </a:r>
          </a:p>
          <a:p>
            <a:pPr lvl="1"/>
            <a:r>
              <a:rPr lang="en-US" dirty="0" smtClean="0"/>
              <a:t>In this sense, BIC is more recommended than AIC (covered in later slides)</a:t>
            </a:r>
            <a:endParaRPr lang="en-US" dirty="0"/>
          </a:p>
        </p:txBody>
      </p:sp>
      <p:sp>
        <p:nvSpPr>
          <p:cNvPr id="4" name="Slide Number Placeholder 3"/>
          <p:cNvSpPr>
            <a:spLocks noGrp="1"/>
          </p:cNvSpPr>
          <p:nvPr>
            <p:ph type="sldNum" sz="quarter" idx="12"/>
          </p:nvPr>
        </p:nvSpPr>
        <p:spPr/>
        <p:txBody>
          <a:bodyPr/>
          <a:lstStyle/>
          <a:p>
            <a:fld id="{4704619B-9823-F845-874B-2390AC991BC7}" type="slidenum">
              <a:rPr lang="en-US" smtClean="0"/>
              <a:t>4</a:t>
            </a:fld>
            <a:endParaRPr lang="en-US"/>
          </a:p>
        </p:txBody>
      </p:sp>
    </p:spTree>
    <p:extLst>
      <p:ext uri="{BB962C8B-B14F-4D97-AF65-F5344CB8AC3E}">
        <p14:creationId xmlns:p14="http://schemas.microsoft.com/office/powerpoint/2010/main" val="290649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2752" y="961011"/>
            <a:ext cx="8460171" cy="461665"/>
          </a:xfrm>
        </p:spPr>
        <p:txBody>
          <a:bodyPr/>
          <a:lstStyle/>
          <a:p>
            <a:r>
              <a:rPr lang="en-US" dirty="0"/>
              <a:t>Information theory – Shannon Entropy</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smtClean="0"/>
                  <a:t>Entropy is the expected value of the information contained in each message and is a measure of unpredictability of the state, or equivalently, of its average information content</a:t>
                </a:r>
                <a:r>
                  <a:rPr lang="en-US" dirty="0"/>
                  <a:t>. Entropy is zero when one outcome is certain. </a:t>
                </a:r>
                <a:endParaRPr lang="en-US" dirty="0" smtClean="0"/>
              </a:p>
              <a:p>
                <a:r>
                  <a:rPr lang="pt-BR" dirty="0" smtClean="0"/>
                  <a:t>Definition:</a:t>
                </a:r>
              </a:p>
              <a:p>
                <a:pPr lvl="1"/>
                <a:r>
                  <a:rPr lang="pt-BR" dirty="0" smtClean="0"/>
                  <a:t>H(X)</a:t>
                </a:r>
                <a14:m>
                  <m:oMath xmlns:m="http://schemas.openxmlformats.org/officeDocument/2006/math">
                    <m:r>
                      <a:rPr lang="pt-BR"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m:rPr>
                        <m:sty m:val="p"/>
                      </m:rPr>
                      <a:rPr lang="en-US" b="0" i="0" smtClean="0">
                        <a:latin typeface="Cambria Math" panose="02040503050406030204" pitchFamily="18" charset="0"/>
                      </a:rPr>
                      <m:t>ln</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b="0" i="1" dirty="0" smtClean="0">
                  <a:latin typeface="Cambria Math" panose="02040503050406030204" pitchFamily="18" charset="0"/>
                </a:endParaRPr>
              </a:p>
              <a:p>
                <a:pPr lvl="1"/>
                <a:r>
                  <a:rPr lang="pt-BR" dirty="0" smtClean="0"/>
                  <a:t>H(X) = -</a:t>
                </a:r>
                <a14:m>
                  <m:oMath xmlns:m="http://schemas.openxmlformats.org/officeDocument/2006/math">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𝑛</m:t>
                        </m:r>
                        <m:r>
                          <a:rPr lang="pt-BR" i="1" smtClean="0">
                            <a:latin typeface="Cambria Math" panose="02040503050406030204" pitchFamily="18" charset="0"/>
                          </a:rPr>
                          <m:t>=1</m:t>
                        </m:r>
                      </m:sub>
                      <m:sup>
                        <m:r>
                          <a:rPr lang="en-US" b="0" i="1" smtClean="0">
                            <a:latin typeface="Cambria Math" panose="02040503050406030204" pitchFamily="18" charset="0"/>
                          </a:rPr>
                          <m:t>𝑛</m:t>
                        </m:r>
                      </m:sup>
                      <m:e>
                        <m:d>
                          <m:dPr>
                            <m:ctrlPr>
                              <a:rPr lang="pt-BR" i="1" smtClean="0">
                                <a:latin typeface="Cambria Math" panose="02040503050406030204" pitchFamily="18" charset="0"/>
                              </a:rPr>
                            </m:ctrlPr>
                          </m:dPr>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𝑥𝑖</m:t>
                                </m:r>
                              </m:e>
                            </m:d>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𝑥𝑖</m:t>
                                </m:r>
                              </m:e>
                            </m:d>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𝑏</m:t>
                                </m:r>
                              </m:sub>
                            </m:sSub>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e>
                    </m:nary>
                  </m:oMath>
                </a14:m>
                <a:r>
                  <a:rPr lang="en-US" dirty="0" smtClean="0"/>
                  <a:t> </a:t>
                </a:r>
                <a:endParaRPr lang="en-US" dirty="0"/>
              </a:p>
              <a:p>
                <a:r>
                  <a:rPr lang="en-US" dirty="0" smtClean="0"/>
                  <a:t>Conditional entropy H(X|Y)</a:t>
                </a:r>
              </a:p>
              <a:p>
                <a:pPr lvl="1"/>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𝑌</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e>
                        </m:d>
                        <m:r>
                          <a:rPr lang="en-US" b="0" i="1" smtClean="0">
                            <a:latin typeface="Cambria Math" panose="02040503050406030204" pitchFamily="18" charset="0"/>
                          </a:rPr>
                          <m:t>𝑙𝑜𝑔</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den>
                        </m:f>
                      </m:e>
                    </m:nary>
                  </m:oMath>
                </a14:m>
                <a:endParaRPr lang="en-US" dirty="0" smtClean="0"/>
              </a:p>
              <a:p>
                <a:r>
                  <a:rPr lang="en-US" dirty="0" smtClean="0"/>
                  <a:t>Information based criteria are mostly used for model selection, which in turn can be used as feature selection (filter methods (Mutual information H(x)-H(</a:t>
                </a:r>
                <a:r>
                  <a:rPr lang="en-US" dirty="0" err="1" smtClean="0"/>
                  <a:t>x|y</a:t>
                </a:r>
                <a:r>
                  <a:rPr lang="en-US" dirty="0" smtClean="0"/>
                  <a:t>)) and wrapper method (BSTS, decision tree))</a:t>
                </a:r>
              </a:p>
              <a:p>
                <a:pPr marL="0" indent="0">
                  <a:buNone/>
                </a:pPr>
                <a:endParaRPr lang="en-US" sz="11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44" t="-291"/>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4704619B-9823-F845-874B-2390AC991BC7}" type="slidenum">
              <a:rPr lang="en-US" smtClean="0"/>
              <a:pPr/>
              <a:t>5</a:t>
            </a:fld>
            <a:endParaRPr lang="en-US"/>
          </a:p>
        </p:txBody>
      </p:sp>
      <p:pic>
        <p:nvPicPr>
          <p:cNvPr id="6" name="Picture 2" descr="https://upload.wikimedia.org/wikipedia/commons/thumb/d/d4/Entropy_flip_2_coins.jpg/220px-Entropy_flip_2_coi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8773" y="5379192"/>
            <a:ext cx="1634150" cy="95820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upload.wikimedia.org/wikipedia/commons/thumb/2/22/Binary_entropy_plot.svg/200px-Binary_entropy_plo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2923" y="5177527"/>
            <a:ext cx="1633267" cy="1633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51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to understand entropy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2753" y="1606609"/>
                <a:ext cx="8460170" cy="4189684"/>
              </a:xfrm>
            </p:spPr>
            <p:txBody>
              <a:bodyPr/>
              <a:lstStyle/>
              <a:p>
                <a:r>
                  <a:rPr lang="en-US" dirty="0" smtClean="0"/>
                  <a:t>e.g. 1</a:t>
                </a:r>
              </a:p>
              <a:p>
                <a:pPr marL="0" indent="0">
                  <a:buNone/>
                </a:pPr>
                <a:r>
                  <a:rPr lang="en-US" dirty="0" smtClean="0"/>
                  <a:t>Message: ‘The sun arises from the east’, what’s the entropy of this message H(s)?</a:t>
                </a:r>
              </a:p>
              <a:p>
                <a:r>
                  <a:rPr lang="en-US" dirty="0" smtClean="0"/>
                  <a:t>e.g. 2</a:t>
                </a:r>
              </a:p>
              <a:p>
                <a:pPr marL="0" indent="0">
                  <a:buNone/>
                </a:pPr>
                <a:r>
                  <a:rPr lang="en-US" dirty="0" smtClean="0"/>
                  <a:t>Message: Will Apple stock reach $250 next month? If we add information: iPhone 10 will give all the features user want.</a:t>
                </a:r>
              </a:p>
              <a:p>
                <a:r>
                  <a:rPr lang="en-US" dirty="0" smtClean="0"/>
                  <a:t>e.g. 3 (information encoding)</a:t>
                </a:r>
              </a:p>
              <a:p>
                <a:pPr marL="0" indent="0">
                  <a:buNone/>
                </a:pPr>
                <a:r>
                  <a:rPr lang="en-US" dirty="0" smtClean="0"/>
                  <a:t>Assume someone want to cheat an exam with choices of four (ABCD), we’ll need 8 bit binary code for every letter if we just transmit their ASCII code. How can we make it more compressed?</a:t>
                </a:r>
              </a:p>
              <a:p>
                <a:pPr marL="342900" indent="-342900">
                  <a:buAutoNum type="arabicPeriod"/>
                </a:pPr>
                <a:r>
                  <a:rPr lang="en-US" dirty="0" smtClean="0"/>
                  <a:t>How many possible answer for each question? 4</a:t>
                </a:r>
              </a:p>
              <a:p>
                <a:pPr marL="342900" indent="-342900">
                  <a:buAutoNum type="arabicPeriod"/>
                </a:pPr>
                <a:r>
                  <a:rPr lang="en-US" dirty="0" smtClean="0"/>
                  <a:t>Use binary encoding, we’ll only need log2(4)  = 2</a:t>
                </a:r>
              </a:p>
              <a:p>
                <a:pPr marL="342900" indent="-342900">
                  <a:buAutoNum type="arabicPeriod"/>
                </a:pPr>
                <a:r>
                  <a:rPr lang="en-US" dirty="0" smtClean="0"/>
                  <a:t>How? (00,01,10,11) , what’s the catch?</a:t>
                </a:r>
              </a:p>
              <a:p>
                <a:pPr marL="342900" indent="-342900">
                  <a:buAutoNum type="arabicPeriod"/>
                </a:pPr>
                <a:r>
                  <a:rPr lang="en-US" dirty="0" smtClean="0"/>
                  <a:t>Assumption here is the P(A)=P(B)=P(C)=P(D) = ¼. </a:t>
                </a:r>
              </a:p>
              <a:p>
                <a:pPr marL="342900" indent="-342900">
                  <a:buAutoNum type="arabicPeriod"/>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den>
                        </m:f>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smtClean="0"/>
                  <a:t>, this is entropy. </a:t>
                </a:r>
              </a:p>
              <a:p>
                <a:pPr marL="342900" indent="-342900">
                  <a:buAutoNum type="arabicPeriod"/>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2753" y="1606609"/>
                <a:ext cx="8460170" cy="4189684"/>
              </a:xfrm>
              <a:blipFill>
                <a:blip r:embed="rId2"/>
                <a:stretch>
                  <a:fillRect l="-216" t="-291" b="-80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704619B-9823-F845-874B-2390AC991BC7}" type="slidenum">
              <a:rPr lang="en-US" smtClean="0"/>
              <a:t>6</a:t>
            </a:fld>
            <a:endParaRPr lang="en-US"/>
          </a:p>
        </p:txBody>
      </p:sp>
      <p:pic>
        <p:nvPicPr>
          <p:cNvPr id="9218" name="Picture 2" descr="H(X)=E[-log_2(P(X))]=-\sum_{x \in \{A,B,C,D\}}{P(x)log_2(P(x))}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62" y="6170064"/>
            <a:ext cx="3800475"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14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idx="1"/>
          </p:nvPr>
        </p:nvSpPr>
        <p:spPr/>
        <p:txBody>
          <a:bodyPr/>
          <a:lstStyle/>
          <a:p>
            <a:pPr marL="0" indent="0">
              <a:buNone/>
            </a:pPr>
            <a:r>
              <a:rPr lang="en-US" dirty="0" smtClean="0"/>
              <a:t>In reality, the probability for each choice is different. What if P(A) = ¼; P(C) = ½; P(B) = P(D) = 1/8; C has the highest probability, so we use the shorted encoder. B,D use longer encoder. </a:t>
            </a:r>
          </a:p>
          <a:p>
            <a:pPr marL="0" indent="0">
              <a:buNone/>
            </a:pPr>
            <a:r>
              <a:rPr lang="en-US" dirty="0" smtClean="0"/>
              <a:t>A: 10</a:t>
            </a:r>
          </a:p>
          <a:p>
            <a:pPr marL="0" indent="0">
              <a:buNone/>
            </a:pPr>
            <a:r>
              <a:rPr lang="en-US" dirty="0" smtClean="0"/>
              <a:t>B: 110</a:t>
            </a:r>
          </a:p>
          <a:p>
            <a:pPr marL="0" indent="0">
              <a:buNone/>
            </a:pPr>
            <a:r>
              <a:rPr lang="en-US" dirty="0" smtClean="0"/>
              <a:t>C: 0</a:t>
            </a:r>
          </a:p>
          <a:p>
            <a:pPr marL="0" indent="0">
              <a:buNone/>
            </a:pPr>
            <a:r>
              <a:rPr lang="en-US" dirty="0" smtClean="0"/>
              <a:t>D: 111</a:t>
            </a:r>
          </a:p>
          <a:p>
            <a:pPr marL="0" indent="0">
              <a:buNone/>
            </a:pPr>
            <a:r>
              <a:rPr lang="en-US" dirty="0" smtClean="0"/>
              <a:t>Question: how many bits needed to transmit answers of 200 questions:</a:t>
            </a:r>
          </a:p>
          <a:p>
            <a:pPr marL="0" indent="0">
              <a:buNone/>
            </a:pPr>
            <a:r>
              <a:rPr lang="en-US" dirty="0" smtClean="0"/>
              <a:t>A: 200 * ¼ = 50; B: 200 * 1/8 = 25; C: 200 * 1/2 = 100; D: 200*1/8 =25</a:t>
            </a:r>
          </a:p>
          <a:p>
            <a:pPr marL="0" indent="0">
              <a:buNone/>
            </a:pPr>
            <a:r>
              <a:rPr lang="en-US" smtClean="0"/>
              <a:t>Total bits: </a:t>
            </a:r>
            <a:r>
              <a:rPr lang="en-US" dirty="0" smtClean="0"/>
              <a:t>50 * 2 + 25 * 3 + 100 * 1 + 25 * 3 = 350.</a:t>
            </a:r>
          </a:p>
          <a:p>
            <a:pPr marL="0" indent="0">
              <a:buNone/>
            </a:pPr>
            <a:r>
              <a:rPr lang="en-US" dirty="0" smtClean="0"/>
              <a:t>The average bit for each question is 350/200 = </a:t>
            </a:r>
            <a:r>
              <a:rPr lang="en-US" dirty="0" smtClean="0">
                <a:solidFill>
                  <a:srgbClr val="FF0000"/>
                </a:solidFill>
              </a:rPr>
              <a:t>1.75 &lt; 2</a:t>
            </a:r>
            <a:r>
              <a:rPr lang="en-US" dirty="0" smtClean="0"/>
              <a:t>.</a:t>
            </a:r>
          </a:p>
          <a:p>
            <a:pPr marL="0" indent="0">
              <a:buNone/>
            </a:pPr>
            <a:r>
              <a:rPr lang="en-US" dirty="0" smtClean="0"/>
              <a:t>For uniform distribution, entropy is the highest. Random.</a:t>
            </a:r>
          </a:p>
          <a:p>
            <a:pPr marL="0" indent="0">
              <a:buNone/>
            </a:pPr>
            <a:endParaRPr lang="en-US" dirty="0"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4704619B-9823-F845-874B-2390AC991BC7}" type="slidenum">
              <a:rPr lang="en-US" smtClean="0"/>
              <a:t>7</a:t>
            </a:fld>
            <a:endParaRPr lang="en-US"/>
          </a:p>
        </p:txBody>
      </p:sp>
      <p:pic>
        <p:nvPicPr>
          <p:cNvPr id="10242" name="Picture 2" descr="H(X)=-\sum_{x \in \{A,B,C,D\}}{P(x)log_2(P(x))} &#10;=\frac{1}{4} \times \bm{2}+\frac{1}{8} \times \bm{3}+\frac{1}{2} \times \bm{1}+\frac{1}{8} \times \bm{3}=1.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632" y="2933826"/>
            <a:ext cx="5343525" cy="447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4566" y="5785164"/>
            <a:ext cx="6799153" cy="738664"/>
          </a:xfrm>
          <a:prstGeom prst="rect">
            <a:avLst/>
          </a:prstGeom>
          <a:noFill/>
        </p:spPr>
        <p:txBody>
          <a:bodyPr wrap="square" rtlCol="0">
            <a:spAutoFit/>
          </a:bodyPr>
          <a:lstStyle/>
          <a:p>
            <a:r>
              <a:rPr lang="en-US" sz="1400" dirty="0" smtClean="0">
                <a:solidFill>
                  <a:srgbClr val="0070C0"/>
                </a:solidFill>
              </a:rPr>
              <a:t>Fun facts:</a:t>
            </a:r>
          </a:p>
          <a:p>
            <a:r>
              <a:rPr lang="en-US" sz="1400" dirty="0" smtClean="0">
                <a:solidFill>
                  <a:srgbClr val="0070C0"/>
                </a:solidFill>
              </a:rPr>
              <a:t>H(English) = 4.03 ; H(French) = 3.98; H(Spanish) = 4.01; H(Germany) = 4.10; H(Russian) = 4.8; </a:t>
            </a:r>
            <a:r>
              <a:rPr lang="en-US" sz="1400" dirty="0" smtClean="0">
                <a:solidFill>
                  <a:srgbClr val="F4364C"/>
                </a:solidFill>
              </a:rPr>
              <a:t>H(</a:t>
            </a:r>
            <a:r>
              <a:rPr lang="zh-CN" altLang="en-US" sz="1400" dirty="0">
                <a:solidFill>
                  <a:srgbClr val="F4364C"/>
                </a:solidFill>
              </a:rPr>
              <a:t>中</a:t>
            </a:r>
            <a:r>
              <a:rPr lang="zh-CN" altLang="en-US" sz="1400" dirty="0" smtClean="0">
                <a:solidFill>
                  <a:srgbClr val="F4364C"/>
                </a:solidFill>
              </a:rPr>
              <a:t>文）</a:t>
            </a:r>
            <a:r>
              <a:rPr lang="en-US" altLang="zh-CN" sz="1400" dirty="0" smtClean="0">
                <a:solidFill>
                  <a:srgbClr val="F4364C"/>
                </a:solidFill>
              </a:rPr>
              <a:t>= 9.65</a:t>
            </a:r>
            <a:r>
              <a:rPr lang="en-US" altLang="zh-CN" sz="1400" dirty="0" smtClean="0">
                <a:solidFill>
                  <a:srgbClr val="0070C0"/>
                </a:solidFill>
              </a:rPr>
              <a:t>.</a:t>
            </a:r>
            <a:endParaRPr lang="en-US" sz="1400" dirty="0">
              <a:solidFill>
                <a:srgbClr val="0070C0"/>
              </a:solidFill>
            </a:endParaRPr>
          </a:p>
        </p:txBody>
      </p:sp>
    </p:spTree>
    <p:extLst>
      <p:ext uri="{BB962C8B-B14F-4D97-AF65-F5344CB8AC3E}">
        <p14:creationId xmlns:p14="http://schemas.microsoft.com/office/powerpoint/2010/main" val="1937185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gain (</a:t>
            </a:r>
            <a:r>
              <a:rPr lang="en-US" dirty="0" err="1"/>
              <a:t>a.k.a</a:t>
            </a:r>
            <a:r>
              <a:rPr lang="en-US" dirty="0"/>
              <a:t> Mutual information)</a:t>
            </a:r>
          </a:p>
        </p:txBody>
      </p:sp>
      <p:sp>
        <p:nvSpPr>
          <p:cNvPr id="4" name="Content Placeholder 3"/>
          <p:cNvSpPr>
            <a:spLocks noGrp="1"/>
          </p:cNvSpPr>
          <p:nvPr>
            <p:ph idx="1"/>
          </p:nvPr>
        </p:nvSpPr>
        <p:spPr/>
        <p:txBody>
          <a:bodyPr/>
          <a:lstStyle/>
          <a:p>
            <a:r>
              <a:rPr lang="en-US" sz="1200" dirty="0" smtClean="0"/>
              <a:t>Information gain is a synonym for </a:t>
            </a:r>
            <a:r>
              <a:rPr lang="en-US" sz="1200" dirty="0" err="1" smtClean="0"/>
              <a:t>Kullback-Leibler</a:t>
            </a:r>
            <a:r>
              <a:rPr lang="en-US" sz="1200" dirty="0" smtClean="0"/>
              <a:t> divergence, which is a measure of the non-symmetric difference between two probability distributions P and Q. However, in the context of decision trees, the term is sometimes used synonymously with mutual information, which is the expected value of the </a:t>
            </a:r>
            <a:r>
              <a:rPr lang="en-US" sz="1200" dirty="0" err="1" smtClean="0"/>
              <a:t>Kullback-Leibler</a:t>
            </a:r>
            <a:r>
              <a:rPr lang="en-US" sz="1200" dirty="0" smtClean="0"/>
              <a:t> divergence of the univariate probability distribution of one variable from the conditional distribution of this variable given the other one.  </a:t>
            </a:r>
          </a:p>
          <a:p>
            <a:r>
              <a:rPr lang="en-US" sz="1200" dirty="0" smtClean="0"/>
              <a:t>Formal definition</a:t>
            </a:r>
            <a:endParaRPr lang="en-US" sz="1200" dirty="0"/>
          </a:p>
        </p:txBody>
      </p:sp>
      <p:sp>
        <p:nvSpPr>
          <p:cNvPr id="2" name="Slide Number Placeholder 1"/>
          <p:cNvSpPr>
            <a:spLocks noGrp="1"/>
          </p:cNvSpPr>
          <p:nvPr>
            <p:ph type="sldNum" sz="quarter" idx="12"/>
          </p:nvPr>
        </p:nvSpPr>
        <p:spPr/>
        <p:txBody>
          <a:bodyPr/>
          <a:lstStyle/>
          <a:p>
            <a:fld id="{4704619B-9823-F845-874B-2390AC991BC7}" type="slidenum">
              <a:rPr lang="en-US" smtClean="0"/>
              <a:pPr/>
              <a:t>8</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588475" y="3202626"/>
                <a:ext cx="397410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𝐼𝐺</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𝑎</m:t>
                          </m:r>
                        </m:e>
                      </m:d>
                      <m:r>
                        <a:rPr lang="en-US" sz="1600" b="0" i="1" smtClean="0">
                          <a:latin typeface="Cambria Math" panose="02040503050406030204" pitchFamily="18" charset="0"/>
                        </a:rPr>
                        <m:t>=</m:t>
                      </m:r>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𝑇</m:t>
                          </m:r>
                        </m:e>
                      </m:d>
                      <m:r>
                        <a:rPr lang="en-US" sz="1600" b="0" i="1" smtClean="0">
                          <a:latin typeface="Cambria Math" panose="02040503050406030204" pitchFamily="18" charset="0"/>
                        </a:rPr>
                        <m:t>−</m:t>
                      </m:r>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𝑇</m:t>
                          </m:r>
                        </m:e>
                        <m:e>
                          <m:r>
                            <a:rPr lang="en-US" sz="1600" b="0" i="1" smtClean="0">
                              <a:latin typeface="Cambria Math" panose="02040503050406030204" pitchFamily="18" charset="0"/>
                            </a:rPr>
                            <m:t>𝑎</m:t>
                          </m:r>
                        </m:e>
                      </m:d>
                      <m:r>
                        <a:rPr lang="en-US" sz="1600" b="0" i="1" smtClean="0">
                          <a:latin typeface="Cambria Math" panose="02040503050406030204" pitchFamily="18" charset="0"/>
                        </a:rPr>
                        <m:t>=</m:t>
                      </m:r>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𝑎</m:t>
                          </m:r>
                        </m:e>
                      </m:d>
                      <m:r>
                        <a:rPr lang="en-US" sz="1600" b="0" i="1" smtClean="0">
                          <a:latin typeface="Cambria Math" panose="02040503050406030204" pitchFamily="18" charset="0"/>
                        </a:rPr>
                        <m:t>−</m:t>
                      </m:r>
                      <m:r>
                        <a:rPr lang="en-US" sz="1600" b="0" i="1" smtClean="0">
                          <a:latin typeface="Cambria Math" panose="02040503050406030204" pitchFamily="18" charset="0"/>
                        </a:rPr>
                        <m:t>𝐻</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r>
                        <a:rPr lang="en-US" sz="1600" b="0" i="1" smtClean="0">
                          <a:latin typeface="Cambria Math" panose="02040503050406030204" pitchFamily="18" charset="0"/>
                        </a:rPr>
                        <m:t>𝑇</m:t>
                      </m:r>
                      <m:r>
                        <a:rPr lang="en-US" sz="1600" b="0" i="1" smtClean="0">
                          <a:latin typeface="Cambria Math" panose="02040503050406030204" pitchFamily="18" charset="0"/>
                        </a:rPr>
                        <m:t>)</m:t>
                      </m:r>
                    </m:oMath>
                  </m:oMathPara>
                </a14:m>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588475" y="3202626"/>
                <a:ext cx="3974100" cy="246221"/>
              </a:xfrm>
              <a:prstGeom prst="rect">
                <a:avLst/>
              </a:prstGeom>
              <a:blipFill>
                <a:blip r:embed="rId2"/>
                <a:stretch>
                  <a:fillRect l="-461" r="-1075" b="-36585"/>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588476" y="3636415"/>
            <a:ext cx="6038662" cy="2905125"/>
          </a:xfrm>
          <a:prstGeom prst="rect">
            <a:avLst/>
          </a:prstGeom>
        </p:spPr>
      </p:pic>
    </p:spTree>
    <p:extLst>
      <p:ext uri="{BB962C8B-B14F-4D97-AF65-F5344CB8AC3E}">
        <p14:creationId xmlns:p14="http://schemas.microsoft.com/office/powerpoint/2010/main" val="156961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selection with information criteria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2753" y="1887265"/>
                <a:ext cx="8564910" cy="4631229"/>
              </a:xfrm>
            </p:spPr>
            <p:txBody>
              <a:bodyPr/>
              <a:lstStyle/>
              <a:p>
                <a:r>
                  <a:rPr lang="en-US" dirty="0" smtClean="0"/>
                  <a:t>1. </a:t>
                </a:r>
                <a:r>
                  <a:rPr lang="en-US" dirty="0" err="1" smtClean="0"/>
                  <a:t>Kullback-Leibler</a:t>
                </a:r>
                <a:r>
                  <a:rPr lang="en-US" dirty="0" smtClean="0"/>
                  <a:t> (K-L) information</a:t>
                </a:r>
              </a:p>
              <a:p>
                <a:pPr marL="0" indent="0">
                  <a:buNone/>
                </a:pPr>
                <a:r>
                  <a:rPr lang="en-US" dirty="0"/>
                  <a:t> </a:t>
                </a:r>
                <a:r>
                  <a:rPr lang="en-US" dirty="0" smtClean="0"/>
                  <a:t>  K-L information </a:t>
                </a:r>
                <a14:m>
                  <m:oMath xmlns:m="http://schemas.openxmlformats.org/officeDocument/2006/math">
                    <m:r>
                      <a:rPr lang="en-US" i="1">
                        <a:latin typeface="Cambria Math" panose="02040503050406030204" pitchFamily="18" charset="0"/>
                        <a:ea typeface="Cambria Math" panose="02040503050406030204" pitchFamily="18" charset="0"/>
                      </a:rPr>
                      <m:t>𝐼</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oMath>
                </a14:m>
                <a:r>
                  <a:rPr lang="en-US" dirty="0" smtClean="0"/>
                  <a:t> is used as a means of discriminating between the true model and the candidate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𝑙𝑜𝑔𝑓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l-GR"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e>
                          </m:func>
                        </m:e>
                      </m:d>
                    </m:oMath>
                  </m:oMathPara>
                </a14:m>
                <a:endParaRPr lang="en-US" b="0" i="1" dirty="0" smtClean="0">
                  <a:latin typeface="Cambria Math" panose="02040503050406030204" pitchFamily="18" charset="0"/>
                  <a:ea typeface="Cambria Math" panose="02040503050406030204" pitchFamily="18" charset="0"/>
                </a:endParaRPr>
              </a:p>
              <a:p>
                <a:pPr marL="0" indent="0">
                  <a:buNone/>
                </a:pPr>
                <a:r>
                  <a:rPr lang="en-US" b="0" dirty="0" smtClean="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 </m:t>
                    </m:r>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 − </m:t>
                            </m:r>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    </m:t>
                                    </m:r>
                                  </m:e>
                                </m:func>
                              </m:e>
                            </m:nary>
                          </m:e>
                        </m:func>
                      </m:e>
                    </m:nary>
                  </m:oMath>
                </a14:m>
                <a:endParaRPr lang="en-US"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𝐻</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𝐻</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𝑤h𝑒𝑟𝑒</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𝐻</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e>
                      </m:d>
                      <m:r>
                        <a:rPr lang="en-US" i="1">
                          <a:latin typeface="Cambria Math" panose="02040503050406030204" pitchFamily="18" charset="0"/>
                          <a:ea typeface="Cambria Math" panose="02040503050406030204" pitchFamily="18" charset="0"/>
                        </a:rPr>
                        <m:t>𝑖𝑠</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𝑡h𝑒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𝑐𝑟𝑜𝑠𝑠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𝑒𝑛𝑡𝑟𝑜𝑝𝑦</m:t>
                      </m:r>
                      <m:r>
                        <a:rPr lang="en-US" b="0" i="1" smtClean="0">
                          <a:latin typeface="Cambria Math" panose="02040503050406030204" pitchFamily="18" charset="0"/>
                          <a:ea typeface="Cambria Math" panose="02040503050406030204" pitchFamily="18" charset="0"/>
                        </a:rPr>
                        <m:t>.</m:t>
                      </m:r>
                    </m:oMath>
                  </m:oMathPara>
                </a14:m>
                <a:endParaRPr lang="en-US" b="0" dirty="0" smtClean="0">
                  <a:ea typeface="Cambria Math" panose="02040503050406030204" pitchFamily="18" charset="0"/>
                </a:endParaRP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𝑡𝑟𝑢𝑒</m:t>
                    </m:r>
                    <m:r>
                      <a:rPr lang="en-US" b="0" i="1" smtClean="0">
                        <a:latin typeface="Cambria Math" panose="02040503050406030204" pitchFamily="18" charset="0"/>
                      </a:rPr>
                      <m:t> </m:t>
                    </m:r>
                    <m:r>
                      <a:rPr lang="en-US" b="0" i="1" smtClean="0">
                        <a:latin typeface="Cambria Math" panose="02040503050406030204" pitchFamily="18" charset="0"/>
                      </a:rPr>
                      <m:t>𝑝𝑎𝑟𝑎𝑚𝑒𝑡𝑒𝑟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𝑤𝑖𝑡h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𝑑𝑒𝑛𝑠𝑖𝑡𝑦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𝑓𝑢𝑛𝑐𝑡𝑖𝑜𝑛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m:t>
                    </m:r>
                  </m:oMath>
                </a14:m>
                <a:r>
                  <a:rPr lang="en-US" dirty="0" smtClean="0"/>
                  <a:t> </a:t>
                </a:r>
              </a:p>
              <a:p>
                <a:pPr lvl="1"/>
                <a:r>
                  <a:rPr lang="en-US" dirty="0" err="1" smtClean="0"/>
                  <a:t>Akaike</a:t>
                </a:r>
                <a:r>
                  <a:rPr lang="en-US" dirty="0" smtClean="0"/>
                  <a:t> Information Criterion (AIC)</a:t>
                </a:r>
              </a:p>
              <a:p>
                <a:pPr lvl="1"/>
                <a:r>
                  <a:rPr lang="en-US" dirty="0" smtClean="0"/>
                  <a:t>Schwarz’s Bayesian Information Criterion (BIC)</a:t>
                </a:r>
              </a:p>
              <a:p>
                <a:r>
                  <a:rPr lang="en-US" dirty="0" smtClean="0"/>
                  <a:t>2. Fisher Information</a:t>
                </a:r>
              </a:p>
              <a:p>
                <a:pPr marL="0" indent="0">
                  <a:buNone/>
                </a:pPr>
                <a:r>
                  <a:rPr lang="en-US" dirty="0"/>
                  <a:t> </a:t>
                </a:r>
                <a:r>
                  <a:rPr lang="en-US" dirty="0" smtClean="0"/>
                  <a:t>  Fisher information contributes vastly to statistical estimation and result theory. It is directly related to the correction of the unbiased estimation.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𝐹</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𝜃</m:t>
                          </m:r>
                        </m:sub>
                      </m:sSub>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den>
                              </m:f>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ln</m:t>
                                      </m:r>
                                    </m:fName>
                                    <m:e>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func>
                                </m:e>
                              </m:nary>
                            </m:e>
                          </m:d>
                        </m:e>
                      </m:d>
                      <m:r>
                        <a:rPr lang="en-US" b="0" i="1" smtClean="0">
                          <a:latin typeface="Cambria Math" panose="02040503050406030204" pitchFamily="18" charset="0"/>
                        </a:rPr>
                        <m:t> , </m:t>
                      </m:r>
                      <m:r>
                        <a:rPr lang="en-US" b="0" i="1" smtClean="0">
                          <a:latin typeface="Cambria Math" panose="02040503050406030204" pitchFamily="18" charset="0"/>
                        </a:rPr>
                        <m:t>𝑤h𝑒𝑟𝑒</m:t>
                      </m:r>
                      <m:func>
                        <m:funcPr>
                          <m:ctrlPr>
                            <a:rPr lang="en-US" i="1" smtClean="0">
                              <a:latin typeface="Cambria Math" panose="02040503050406030204" pitchFamily="18" charset="0"/>
                              <a:ea typeface="Cambria Math" panose="02040503050406030204" pitchFamily="18" charset="0"/>
                            </a:rPr>
                          </m:ctrlPr>
                        </m:funcPr>
                        <m:fName/>
                        <m:e>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𝑑𝑒𝑛𝑠𝑖𝑡𝑦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𝑓𝑢𝑛𝑐𝑡𝑖𝑜𝑛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𝑟𝑎𝑛𝑑𝑜𝑚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𝑣𝑎𝑟𝑖𝑎𝑏𝑙𝑒</m:t>
                      </m:r>
                      <m:r>
                        <a:rPr lang="en-US" b="0" i="1" smtClean="0">
                          <a:latin typeface="Cambria Math" panose="02040503050406030204" pitchFamily="18" charset="0"/>
                          <a:ea typeface="Cambria Math" panose="02040503050406030204" pitchFamily="18" charset="0"/>
                        </a:rPr>
                        <m:t>.</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2753" y="1887265"/>
                <a:ext cx="8564910" cy="4631229"/>
              </a:xfrm>
              <a:blipFill>
                <a:blip r:embed="rId2"/>
                <a:stretch>
                  <a:fillRect l="-214" t="-26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704619B-9823-F845-874B-2390AC991BC7}" type="slidenum">
              <a:rPr lang="en-US" smtClean="0"/>
              <a:t>9</a:t>
            </a:fld>
            <a:endParaRPr lang="en-US"/>
          </a:p>
        </p:txBody>
      </p:sp>
    </p:spTree>
    <p:extLst>
      <p:ext uri="{BB962C8B-B14F-4D97-AF65-F5344CB8AC3E}">
        <p14:creationId xmlns:p14="http://schemas.microsoft.com/office/powerpoint/2010/main" val="703757053"/>
      </p:ext>
    </p:extLst>
  </p:cSld>
  <p:clrMapOvr>
    <a:masterClrMapping/>
  </p:clrMapOvr>
</p:sld>
</file>

<file path=ppt/theme/theme1.xml><?xml version="1.0" encoding="utf-8"?>
<a:theme xmlns:a="http://schemas.openxmlformats.org/drawingml/2006/main" name="Office Theme">
  <a:themeElements>
    <a:clrScheme name="IHSM Theme">
      <a:dk1>
        <a:srgbClr val="000000"/>
      </a:dk1>
      <a:lt1>
        <a:srgbClr val="FFFFFF"/>
      </a:lt1>
      <a:dk2>
        <a:srgbClr val="4B4B4B"/>
      </a:dk2>
      <a:lt2>
        <a:srgbClr val="999999"/>
      </a:lt2>
      <a:accent1>
        <a:srgbClr val="00B140"/>
      </a:accent1>
      <a:accent2>
        <a:srgbClr val="B8B7B8"/>
      </a:accent2>
      <a:accent3>
        <a:srgbClr val="008E89"/>
      </a:accent3>
      <a:accent4>
        <a:srgbClr val="97D700"/>
      </a:accent4>
      <a:accent5>
        <a:srgbClr val="00A9E0"/>
      </a:accent5>
      <a:accent6>
        <a:srgbClr val="FF8F1C"/>
      </a:accent6>
      <a:hlink>
        <a:srgbClr val="0066B3"/>
      </a:hlink>
      <a:folHlink>
        <a:srgbClr val="830065"/>
      </a:folHlink>
    </a:clrScheme>
    <a:fontScheme name="Office Theme">
      <a:majorFont>
        <a:latin typeface="Verdan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IHSM Purple">
      <a:srgbClr val="830065"/>
    </a:custClr>
    <a:custClr name="IHSM Orig Red 3">
      <a:srgbClr val="F7BFAD"/>
    </a:custClr>
    <a:custClr name="IHSM Red">
      <a:srgbClr val="F4364C"/>
    </a:custClr>
    <a:custClr name="IHSM Blue 30">
      <a:srgbClr val="B2E5F6"/>
    </a:custClr>
    <a:custClr name="IHSM Orig Blue">
      <a:srgbClr val="0066B3"/>
    </a:custClr>
    <a:custClr name="IHSM Orig Yellow">
      <a:srgbClr val="FFD200"/>
    </a:custClr>
    <a:custClr name="IHSM Orig Gray 1">
      <a:srgbClr val="707C8A"/>
    </a:custClr>
    <a:custClr name="IHSM Orig Gray 2">
      <a:srgbClr val="D8DCDB"/>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6927</TotalTime>
  <Words>1202</Words>
  <Application>Microsoft Office PowerPoint</Application>
  <PresentationFormat>On-screen Show (4:3)</PresentationFormat>
  <Paragraphs>184</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.HelveticaNeueDeskInterface-Regular</vt:lpstr>
      <vt:lpstr>SimSun</vt:lpstr>
      <vt:lpstr>Arial</vt:lpstr>
      <vt:lpstr>Calibri</vt:lpstr>
      <vt:lpstr>Cambria Math</vt:lpstr>
      <vt:lpstr>Verdana</vt:lpstr>
      <vt:lpstr>Office Theme</vt:lpstr>
      <vt:lpstr>Information criteria for model (feature) selection</vt:lpstr>
      <vt:lpstr>Contents</vt:lpstr>
      <vt:lpstr>Overview of feature selection</vt:lpstr>
      <vt:lpstr>Alternative view</vt:lpstr>
      <vt:lpstr>Information theory – Shannon Entropy</vt:lpstr>
      <vt:lpstr>An example to understand entropy</vt:lpstr>
      <vt:lpstr>example continued</vt:lpstr>
      <vt:lpstr>Information gain (a.k.a Mutual information)</vt:lpstr>
      <vt:lpstr>Variable selection with information criteria</vt:lpstr>
      <vt:lpstr>Akaike Information Criterion</vt:lpstr>
      <vt:lpstr>How to apply AIC in practice</vt:lpstr>
      <vt:lpstr>Limitations about AIC</vt:lpstr>
      <vt:lpstr>Bayesian Information Criterion (BIC, also as SIC)</vt:lpstr>
      <vt:lpstr>Summary of information criteria</vt:lpstr>
      <vt:lpstr>Example</vt:lpstr>
      <vt:lpstr>PowerPoint Presentation</vt:lpstr>
      <vt:lpstr>Conclusion</vt:lpstr>
      <vt:lpstr>PowerPoint Presentation</vt:lpstr>
      <vt:lpstr>Maximum likelihood principle</vt:lpstr>
      <vt:lpstr>Maximum likelihood principle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Kuang, Liang</cp:lastModifiedBy>
  <cp:revision>234</cp:revision>
  <dcterms:created xsi:type="dcterms:W3CDTF">2016-07-05T18:26:51Z</dcterms:created>
  <dcterms:modified xsi:type="dcterms:W3CDTF">2017-03-30T18:14:31Z</dcterms:modified>
</cp:coreProperties>
</file>