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sa,_Poland" TargetMode="External"/><Relationship Id="rId2" Type="http://schemas.openxmlformats.org/officeDocument/2006/relationships/hyperlink" Target="https://en.wikipedia.org/wiki/Silesi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%C5%82oc%C5%82awek" TargetMode="External"/><Relationship Id="rId7" Type="http://schemas.openxmlformats.org/officeDocument/2006/relationships/hyperlink" Target="https://en.wikipedia.org/wiki/Krak%C3%B3w_School_of_Mathematics_and_Astrology" TargetMode="External"/><Relationship Id="rId2" Type="http://schemas.openxmlformats.org/officeDocument/2006/relationships/hyperlink" Target="https://en.wikipedia.org/wiki/Lucas_Watzenr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giellonian_University" TargetMode="External"/><Relationship Id="rId5" Type="http://schemas.openxmlformats.org/officeDocument/2006/relationships/hyperlink" Target="https://en.wikipedia.org/wiki/University_of_Krak%C3%B3w" TargetMode="External"/><Relationship Id="rId4" Type="http://schemas.openxmlformats.org/officeDocument/2006/relationships/hyperlink" Target="https://en.wikipedia.org/wiki/Vistula_Riv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%C5%82oc%C5%82awek" TargetMode="External"/><Relationship Id="rId2" Type="http://schemas.openxmlformats.org/officeDocument/2006/relationships/hyperlink" Target="https://en.wikipedia.org/wiki/Lucas_Watzenr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giellonian_University" TargetMode="External"/><Relationship Id="rId5" Type="http://schemas.openxmlformats.org/officeDocument/2006/relationships/hyperlink" Target="https://en.wikipedia.org/wiki/University_of_Krak%C3%B3w" TargetMode="External"/><Relationship Id="rId4" Type="http://schemas.openxmlformats.org/officeDocument/2006/relationships/hyperlink" Target="https://en.wikipedia.org/wiki/Vistula_Riv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%C5%82oc%C5%82awek" TargetMode="External"/><Relationship Id="rId2" Type="http://schemas.openxmlformats.org/officeDocument/2006/relationships/hyperlink" Target="https://en.wikipedia.org/wiki/Lucas_Watzenr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niversity_of_Krak%C3%B3w" TargetMode="External"/><Relationship Id="rId4" Type="http://schemas.openxmlformats.org/officeDocument/2006/relationships/hyperlink" Target="https://en.wikipedia.org/wiki/Vistula_Rive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ucas_Watzenro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ucas_Watzenro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_revolutionibus_orbium_coelestium" TargetMode="External"/><Relationship Id="rId2" Type="http://schemas.openxmlformats.org/officeDocument/2006/relationships/hyperlink" Target="https://en.wikipedia.org/wiki/Lidzbark_Warmi%C5%84sk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Quantity_theory_of_money" TargetMode="External"/><Relationship Id="rId5" Type="http://schemas.openxmlformats.org/officeDocument/2006/relationships/hyperlink" Target="https://en.wikipedia.org/wiki/Theophylact_Simocatta" TargetMode="External"/><Relationship Id="rId4" Type="http://schemas.openxmlformats.org/officeDocument/2006/relationships/hyperlink" Target="https://en.wikipedia.org/wiki/Byzantine_Empi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_revolutionibus_orbium_coelestium" TargetMode="External"/><Relationship Id="rId2" Type="http://schemas.openxmlformats.org/officeDocument/2006/relationships/hyperlink" Target="https://en.wikipedia.org/wiki/Lidzbark_Warmi%C5%84sk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heophylact_Simocatta" TargetMode="External"/><Relationship Id="rId4" Type="http://schemas.openxmlformats.org/officeDocument/2006/relationships/hyperlink" Target="https://en.wikipedia.org/wiki/Byzantine_Empir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_revolutionibus_orbium_coelestium" TargetMode="External"/><Relationship Id="rId2" Type="http://schemas.openxmlformats.org/officeDocument/2006/relationships/hyperlink" Target="https://en.wikipedia.org/wiki/Lidzbark_Warmi%C5%84sk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istory_of_science" TargetMode="External"/><Relationship Id="rId13" Type="http://schemas.openxmlformats.org/officeDocument/2006/relationships/hyperlink" Target="https://en.wikipedia.org/wiki/Polyglot_%28person%29" TargetMode="External"/><Relationship Id="rId18" Type="http://schemas.openxmlformats.org/officeDocument/2006/relationships/hyperlink" Target="https://en.wikipedia.org/wiki/Translation" TargetMode="External"/><Relationship Id="rId3" Type="http://schemas.openxmlformats.org/officeDocument/2006/relationships/hyperlink" Target="https://en.wikipedia.org/wiki/Mathematical_model" TargetMode="External"/><Relationship Id="rId21" Type="http://schemas.openxmlformats.org/officeDocument/2006/relationships/hyperlink" Target="https://en.wikipedia.org/wiki/Economist" TargetMode="External"/><Relationship Id="rId7" Type="http://schemas.openxmlformats.org/officeDocument/2006/relationships/hyperlink" Target="https://en.wikipedia.org/wiki/De_revolutionibus_orbium_coelestium" TargetMode="External"/><Relationship Id="rId12" Type="http://schemas.openxmlformats.org/officeDocument/2006/relationships/hyperlink" Target="https://en.wikipedia.org/wiki/Kingdom_of_Poland_%281385%E2%80%931569%29" TargetMode="External"/><Relationship Id="rId17" Type="http://schemas.openxmlformats.org/officeDocument/2006/relationships/hyperlink" Target="https://en.wikipedia.org/wiki/Classics_scholar" TargetMode="External"/><Relationship Id="rId2" Type="http://schemas.openxmlformats.org/officeDocument/2006/relationships/hyperlink" Target="https://en.wikipedia.org/wiki/Renaissance" TargetMode="External"/><Relationship Id="rId16" Type="http://schemas.openxmlformats.org/officeDocument/2006/relationships/hyperlink" Target="https://en.wikipedia.org/wiki/Physician" TargetMode="External"/><Relationship Id="rId20" Type="http://schemas.openxmlformats.org/officeDocument/2006/relationships/hyperlink" Target="https://en.wikipedia.org/wiki/Diplo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icolaus_Copernicus#cite_note-3" TargetMode="External"/><Relationship Id="rId11" Type="http://schemas.openxmlformats.org/officeDocument/2006/relationships/hyperlink" Target="https://en.wikipedia.org/wiki/Royal_Prussia" TargetMode="External"/><Relationship Id="rId24" Type="http://schemas.openxmlformats.org/officeDocument/2006/relationships/hyperlink" Target="https://en.wikipedia.org/wiki/Nicolaus_Copernicus#cite_note-armitage91-5" TargetMode="External"/><Relationship Id="rId5" Type="http://schemas.openxmlformats.org/officeDocument/2006/relationships/hyperlink" Target="https://en.wikipedia.org/wiki/Heliocentrism" TargetMode="External"/><Relationship Id="rId15" Type="http://schemas.openxmlformats.org/officeDocument/2006/relationships/hyperlink" Target="https://en.wikipedia.org/wiki/Canon_law" TargetMode="External"/><Relationship Id="rId23" Type="http://schemas.openxmlformats.org/officeDocument/2006/relationships/hyperlink" Target="https://en.wikipedia.org/wiki/Gresham%27s_law" TargetMode="External"/><Relationship Id="rId10" Type="http://schemas.openxmlformats.org/officeDocument/2006/relationships/hyperlink" Target="https://en.wikipedia.org/wiki/Scientific_Revolution" TargetMode="External"/><Relationship Id="rId19" Type="http://schemas.openxmlformats.org/officeDocument/2006/relationships/hyperlink" Target="https://en.wikipedia.org/wiki/Governor" TargetMode="External"/><Relationship Id="rId4" Type="http://schemas.openxmlformats.org/officeDocument/2006/relationships/hyperlink" Target="https://en.wikipedia.org/wiki/Celestial_spheres#Renaissance" TargetMode="External"/><Relationship Id="rId9" Type="http://schemas.openxmlformats.org/officeDocument/2006/relationships/hyperlink" Target="https://en.wikipedia.org/wiki/Copernican_Revolution" TargetMode="External"/><Relationship Id="rId14" Type="http://schemas.openxmlformats.org/officeDocument/2006/relationships/hyperlink" Target="https://en.wikipedia.org/wiki/Polymath" TargetMode="External"/><Relationship Id="rId22" Type="http://schemas.openxmlformats.org/officeDocument/2006/relationships/hyperlink" Target="https://en.wikipedia.org/wiki/Quantity_theory_of_mone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_revolutionibus_orbium_coelestiu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_revolutionibus_orbium_coelestiu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tolomeo_Spina" TargetMode="External"/><Relationship Id="rId2" Type="http://schemas.openxmlformats.org/officeDocument/2006/relationships/hyperlink" Target="https://en.wikipedia.org/wiki/Censor_Libroru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ifth_Lateran_Council" TargetMode="External"/><Relationship Id="rId4" Type="http://schemas.openxmlformats.org/officeDocument/2006/relationships/hyperlink" Target="https://en.wikipedia.org/w/index.php?title=Giovanni_Maria_Tolosani&amp;action=edit&amp;redlink=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tolomeo_Spina" TargetMode="External"/><Relationship Id="rId2" Type="http://schemas.openxmlformats.org/officeDocument/2006/relationships/hyperlink" Target="https://en.wikipedia.org/wiki/Censor_Libr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/index.php?title=Giovanni_Maria_Tolosani&amp;action=edit&amp;redlink=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tolomeo_Spina" TargetMode="External"/><Relationship Id="rId2" Type="http://schemas.openxmlformats.org/officeDocument/2006/relationships/hyperlink" Target="https://en.wikipedia.org/wiki/Censor_Libroru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istory_of_science" TargetMode="External"/><Relationship Id="rId13" Type="http://schemas.openxmlformats.org/officeDocument/2006/relationships/hyperlink" Target="https://en.wikipedia.org/wiki/Polyglot_(person)" TargetMode="External"/><Relationship Id="rId18" Type="http://schemas.openxmlformats.org/officeDocument/2006/relationships/hyperlink" Target="https://en.wikipedia.org/wiki/Translation" TargetMode="External"/><Relationship Id="rId3" Type="http://schemas.openxmlformats.org/officeDocument/2006/relationships/hyperlink" Target="https://en.wikipedia.org/wiki/Mathematical_model" TargetMode="External"/><Relationship Id="rId21" Type="http://schemas.openxmlformats.org/officeDocument/2006/relationships/hyperlink" Target="https://en.wikipedia.org/wiki/Economist" TargetMode="External"/><Relationship Id="rId7" Type="http://schemas.openxmlformats.org/officeDocument/2006/relationships/hyperlink" Target="https://en.wikipedia.org/wiki/De_revolutionibus_orbium_coelestium" TargetMode="External"/><Relationship Id="rId12" Type="http://schemas.openxmlformats.org/officeDocument/2006/relationships/hyperlink" Target="https://en.wikipedia.org/wiki/Kingdom_of_Poland_(1385%E2%80%931569)" TargetMode="External"/><Relationship Id="rId17" Type="http://schemas.openxmlformats.org/officeDocument/2006/relationships/hyperlink" Target="https://en.wikipedia.org/wiki/Classics_scholar" TargetMode="External"/><Relationship Id="rId2" Type="http://schemas.openxmlformats.org/officeDocument/2006/relationships/hyperlink" Target="https://en.wikipedia.org/wiki/Renaissance" TargetMode="External"/><Relationship Id="rId16" Type="http://schemas.openxmlformats.org/officeDocument/2006/relationships/hyperlink" Target="https://en.wikipedia.org/wiki/Physician" TargetMode="External"/><Relationship Id="rId20" Type="http://schemas.openxmlformats.org/officeDocument/2006/relationships/hyperlink" Target="https://en.wikipedia.org/wiki/Diplo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icolaus_Copernicus#cite_note-3" TargetMode="External"/><Relationship Id="rId11" Type="http://schemas.openxmlformats.org/officeDocument/2006/relationships/hyperlink" Target="https://en.wikipedia.org/wiki/Royal_Prussia" TargetMode="External"/><Relationship Id="rId5" Type="http://schemas.openxmlformats.org/officeDocument/2006/relationships/hyperlink" Target="https://en.wikipedia.org/wiki/Heliocentrism" TargetMode="External"/><Relationship Id="rId15" Type="http://schemas.openxmlformats.org/officeDocument/2006/relationships/hyperlink" Target="https://en.wikipedia.org/wiki/Canon_law" TargetMode="External"/><Relationship Id="rId10" Type="http://schemas.openxmlformats.org/officeDocument/2006/relationships/hyperlink" Target="https://en.wikipedia.org/wiki/Scientific_Revolution" TargetMode="External"/><Relationship Id="rId19" Type="http://schemas.openxmlformats.org/officeDocument/2006/relationships/hyperlink" Target="https://en.wikipedia.org/wiki/Governor" TargetMode="External"/><Relationship Id="rId4" Type="http://schemas.openxmlformats.org/officeDocument/2006/relationships/hyperlink" Target="https://en.wikipedia.org/wiki/Celestial_spheres#Renaissance" TargetMode="External"/><Relationship Id="rId9" Type="http://schemas.openxmlformats.org/officeDocument/2006/relationships/hyperlink" Target="https://en.wikipedia.org/wiki/Copernican_Revolution" TargetMode="External"/><Relationship Id="rId14" Type="http://schemas.openxmlformats.org/officeDocument/2006/relationships/hyperlink" Target="https://en.wikipedia.org/wiki/Polymath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istory_of_science" TargetMode="External"/><Relationship Id="rId3" Type="http://schemas.openxmlformats.org/officeDocument/2006/relationships/hyperlink" Target="https://en.wikipedia.org/wiki/Mathematical_model" TargetMode="External"/><Relationship Id="rId7" Type="http://schemas.openxmlformats.org/officeDocument/2006/relationships/hyperlink" Target="https://en.wikipedia.org/wiki/De_revolutionibus_orbium_coelestium" TargetMode="External"/><Relationship Id="rId12" Type="http://schemas.openxmlformats.org/officeDocument/2006/relationships/hyperlink" Target="https://en.wikipedia.org/wiki/Kingdom_of_Poland_(1385%E2%80%931569)" TargetMode="External"/><Relationship Id="rId2" Type="http://schemas.openxmlformats.org/officeDocument/2006/relationships/hyperlink" Target="https://en.wikipedia.org/wiki/Renaiss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icolaus_Copernicus#cite_note-3" TargetMode="External"/><Relationship Id="rId11" Type="http://schemas.openxmlformats.org/officeDocument/2006/relationships/hyperlink" Target="https://en.wikipedia.org/wiki/Royal_Prussia" TargetMode="External"/><Relationship Id="rId5" Type="http://schemas.openxmlformats.org/officeDocument/2006/relationships/hyperlink" Target="https://en.wikipedia.org/wiki/Heliocentrism" TargetMode="External"/><Relationship Id="rId10" Type="http://schemas.openxmlformats.org/officeDocument/2006/relationships/hyperlink" Target="https://en.wikipedia.org/wiki/Scientific_Revolution" TargetMode="External"/><Relationship Id="rId4" Type="http://schemas.openxmlformats.org/officeDocument/2006/relationships/hyperlink" Target="https://en.wikipedia.org/wiki/Celestial_spheres#Renaissance" TargetMode="External"/><Relationship Id="rId9" Type="http://schemas.openxmlformats.org/officeDocument/2006/relationships/hyperlink" Target="https://en.wikipedia.org/wiki/Copernican_Revolu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istory_of_science" TargetMode="External"/><Relationship Id="rId3" Type="http://schemas.openxmlformats.org/officeDocument/2006/relationships/hyperlink" Target="https://en.wikipedia.org/wiki/Mathematical_model" TargetMode="External"/><Relationship Id="rId7" Type="http://schemas.openxmlformats.org/officeDocument/2006/relationships/hyperlink" Target="https://en.wikipedia.org/wiki/De_revolutionibus_orbium_coelestium" TargetMode="External"/><Relationship Id="rId2" Type="http://schemas.openxmlformats.org/officeDocument/2006/relationships/hyperlink" Target="https://en.wikipedia.org/wiki/Renaiss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icolaus_Copernicus#cite_note-3" TargetMode="External"/><Relationship Id="rId5" Type="http://schemas.openxmlformats.org/officeDocument/2006/relationships/hyperlink" Target="https://en.wikipedia.org/wiki/Heliocentrism" TargetMode="External"/><Relationship Id="rId10" Type="http://schemas.openxmlformats.org/officeDocument/2006/relationships/hyperlink" Target="https://en.wikipedia.org/wiki/Scientific_Revolution" TargetMode="External"/><Relationship Id="rId4" Type="http://schemas.openxmlformats.org/officeDocument/2006/relationships/hyperlink" Target="https://en.wikipedia.org/wiki/Celestial_spheres#Renaissance" TargetMode="External"/><Relationship Id="rId9" Type="http://schemas.openxmlformats.org/officeDocument/2006/relationships/hyperlink" Target="https://en.wikipedia.org/wiki/Copernican_Revolu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al_model" TargetMode="External"/><Relationship Id="rId2" Type="http://schemas.openxmlformats.org/officeDocument/2006/relationships/hyperlink" Target="https://en.wikipedia.org/wiki/Renaiss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icolaus_Copernicus#cite_note-3" TargetMode="External"/><Relationship Id="rId5" Type="http://schemas.openxmlformats.org/officeDocument/2006/relationships/hyperlink" Target="https://en.wikipedia.org/wiki/Heliocentrism" TargetMode="External"/><Relationship Id="rId4" Type="http://schemas.openxmlformats.org/officeDocument/2006/relationships/hyperlink" Target="https://en.wikipedia.org/wiki/Celestial_spheres#Renaissan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sa,_Poland" TargetMode="External"/><Relationship Id="rId7" Type="http://schemas.openxmlformats.org/officeDocument/2006/relationships/hyperlink" Target="https://en.wikipedia.org/wiki/Frombork_Cathedral" TargetMode="External"/><Relationship Id="rId2" Type="http://schemas.openxmlformats.org/officeDocument/2006/relationships/hyperlink" Target="https://en.wikipedia.org/wiki/Siles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ucas_Watzenrode_the_Elder" TargetMode="External"/><Relationship Id="rId5" Type="http://schemas.openxmlformats.org/officeDocument/2006/relationships/hyperlink" Target="https://en.wikipedia.org/wiki/Krak%C3%B3w" TargetMode="External"/><Relationship Id="rId4" Type="http://schemas.openxmlformats.org/officeDocument/2006/relationships/hyperlink" Target="https://en.wikipedia.org/wiki/Kopernik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sa,_Poland" TargetMode="External"/><Relationship Id="rId2" Type="http://schemas.openxmlformats.org/officeDocument/2006/relationships/hyperlink" Target="https://en.wikipedia.org/wiki/Siles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ucas_Watzenrode_the_Elder" TargetMode="External"/><Relationship Id="rId5" Type="http://schemas.openxmlformats.org/officeDocument/2006/relationships/hyperlink" Target="https://en.wikipedia.org/wiki/Krak%C3%B3w" TargetMode="External"/><Relationship Id="rId4" Type="http://schemas.openxmlformats.org/officeDocument/2006/relationships/hyperlink" Target="https://en.wikipedia.org/wiki/Kopernik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sa,_Poland" TargetMode="External"/><Relationship Id="rId2" Type="http://schemas.openxmlformats.org/officeDocument/2006/relationships/hyperlink" Target="https://en.wikipedia.org/wiki/Silesi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Krak%C3%B3w" TargetMode="External"/><Relationship Id="rId4" Type="http://schemas.openxmlformats.org/officeDocument/2006/relationships/hyperlink" Target="https://en.wikipedia.org/wiki/Kopern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Copernicus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Father of </a:t>
            </a:r>
            <a:r>
              <a:rPr lang="en-US" dirty="0" err="1" smtClean="0"/>
              <a:t>helio</a:t>
            </a:r>
            <a:r>
              <a:rPr lang="en-US" dirty="0" smtClean="0"/>
              <a:t>-centrism and more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08" y="226768"/>
            <a:ext cx="5841983" cy="32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father married my mother, Barbara </a:t>
            </a:r>
            <a:r>
              <a:rPr lang="en-US" dirty="0" err="1"/>
              <a:t>Watzenrode</a:t>
            </a:r>
            <a:r>
              <a:rPr lang="en-US" dirty="0"/>
              <a:t>, between 1461 and 1464.</a:t>
            </a:r>
            <a:r>
              <a:rPr lang="en-US" baseline="30000" dirty="0"/>
              <a:t> </a:t>
            </a:r>
            <a:r>
              <a:rPr lang="en-US" dirty="0"/>
              <a:t>He died about 1483.</a:t>
            </a:r>
            <a:endParaRPr lang="en-US" baseline="30000" dirty="0"/>
          </a:p>
          <a:p>
            <a:r>
              <a:rPr lang="en-US" dirty="0"/>
              <a:t>My father's family </a:t>
            </a:r>
            <a:r>
              <a:rPr lang="en-US" dirty="0" smtClean="0"/>
              <a:t>and my name can </a:t>
            </a:r>
            <a:r>
              <a:rPr lang="en-US" dirty="0"/>
              <a:t>be traced to a village in </a:t>
            </a:r>
            <a:r>
              <a:rPr lang="en-US" dirty="0">
                <a:hlinkClick r:id="rId2" tooltip="Silesia"/>
              </a:rPr>
              <a:t>Silesia</a:t>
            </a:r>
            <a:r>
              <a:rPr lang="en-US" dirty="0"/>
              <a:t> near </a:t>
            </a:r>
            <a:r>
              <a:rPr lang="en-US" dirty="0">
                <a:hlinkClick r:id="rId3" tooltip="Nysa, Poland"/>
              </a:rPr>
              <a:t>Nysa</a:t>
            </a:r>
            <a:r>
              <a:rPr lang="en-US" dirty="0"/>
              <a:t> (</a:t>
            </a:r>
            <a:r>
              <a:rPr lang="en-US" dirty="0" err="1"/>
              <a:t>Neiße</a:t>
            </a:r>
            <a:r>
              <a:rPr lang="en-US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Parents[0]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father married my mother, Barbara </a:t>
            </a:r>
            <a:r>
              <a:rPr lang="en-US" dirty="0" err="1"/>
              <a:t>Watzenrode</a:t>
            </a:r>
            <a:r>
              <a:rPr lang="en-US" dirty="0"/>
              <a:t>, between 1461 and 1464.</a:t>
            </a:r>
            <a:r>
              <a:rPr lang="en-US" baseline="30000" dirty="0"/>
              <a:t> </a:t>
            </a:r>
            <a:r>
              <a:rPr lang="en-US" dirty="0"/>
              <a:t>He died about 1483.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EDUcation</a:t>
            </a:r>
            <a:r>
              <a:rPr lang="en-US" dirty="0" smtClean="0"/>
              <a:t>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Upon my father's death, my maternal uncle, </a:t>
            </a:r>
            <a:r>
              <a:rPr lang="en-US" dirty="0">
                <a:hlinkClick r:id="rId2" tooltip="Lucas Watzenrode"/>
              </a:rPr>
              <a:t>Lucas </a:t>
            </a:r>
            <a:r>
              <a:rPr lang="en-US" dirty="0" err="1">
                <a:hlinkClick r:id="rId2" tooltip="Lucas Watzenrode"/>
              </a:rPr>
              <a:t>Watzenrode</a:t>
            </a:r>
            <a:r>
              <a:rPr lang="en-US" dirty="0">
                <a:hlinkClick r:id="rId2" tooltip="Lucas Watzenrode"/>
              </a:rPr>
              <a:t> the Younger</a:t>
            </a:r>
            <a:r>
              <a:rPr lang="en-US" dirty="0"/>
              <a:t> (1447–1512), took me under his wing and saw to both my education and career in Poland.</a:t>
            </a:r>
          </a:p>
          <a:p>
            <a:r>
              <a:rPr lang="en-US" dirty="0"/>
              <a:t>My uncle first sent me to St. John's School, at </a:t>
            </a:r>
            <a:r>
              <a:rPr lang="en-US" dirty="0" err="1"/>
              <a:t>Toruń</a:t>
            </a:r>
            <a:r>
              <a:rPr lang="en-US" dirty="0"/>
              <a:t>, where he himself had been a master.</a:t>
            </a:r>
          </a:p>
          <a:p>
            <a:r>
              <a:rPr lang="en-US" dirty="0"/>
              <a:t>Later I attended the Cathedral School at </a:t>
            </a:r>
            <a:r>
              <a:rPr lang="en-US" dirty="0" err="1">
                <a:hlinkClick r:id="rId3" tooltip="Włocławek"/>
              </a:rPr>
              <a:t>Włocławek</a:t>
            </a:r>
            <a:r>
              <a:rPr lang="en-US" dirty="0"/>
              <a:t>, up the </a:t>
            </a:r>
            <a:r>
              <a:rPr lang="en-US" dirty="0">
                <a:hlinkClick r:id="rId4" tooltip="Vistula River"/>
              </a:rPr>
              <a:t>Vistula River</a:t>
            </a:r>
            <a:r>
              <a:rPr lang="en-US" dirty="0"/>
              <a:t> from </a:t>
            </a:r>
            <a:r>
              <a:rPr lang="en-US" dirty="0" err="1"/>
              <a:t>Toruń</a:t>
            </a:r>
            <a:r>
              <a:rPr lang="en-US" dirty="0"/>
              <a:t>, which prepared pupils for entrance to the </a:t>
            </a:r>
            <a:r>
              <a:rPr lang="en-US" dirty="0">
                <a:hlinkClick r:id="rId5" tooltip="University of Kraków"/>
              </a:rPr>
              <a:t>University of </a:t>
            </a:r>
            <a:r>
              <a:rPr lang="en-US" dirty="0" err="1">
                <a:hlinkClick r:id="rId5" tooltip="University of Kraków"/>
              </a:rPr>
              <a:t>Kraków</a:t>
            </a:r>
            <a:r>
              <a:rPr lang="en-US" dirty="0"/>
              <a:t>, my uncle’s alma mater in Poland's capital.</a:t>
            </a:r>
          </a:p>
          <a:p>
            <a:r>
              <a:rPr lang="en-US" dirty="0"/>
              <a:t>In the winter semester of 1491–92 I, with my brother Andrew attended the University of </a:t>
            </a:r>
            <a:r>
              <a:rPr lang="en-US" dirty="0" err="1"/>
              <a:t>Kraków</a:t>
            </a:r>
            <a:r>
              <a:rPr lang="en-US" dirty="0"/>
              <a:t> (now </a:t>
            </a:r>
            <a:r>
              <a:rPr lang="en-US" dirty="0" err="1">
                <a:hlinkClick r:id="rId6" tooltip="Jagiellonian University"/>
              </a:rPr>
              <a:t>Jagiellonian</a:t>
            </a:r>
            <a:r>
              <a:rPr lang="en-US" dirty="0">
                <a:hlinkClick r:id="rId6" tooltip="Jagiellonian University"/>
              </a:rPr>
              <a:t> University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Here, I began my studies </a:t>
            </a:r>
            <a:r>
              <a:rPr lang="en-US" dirty="0"/>
              <a:t>in the Department of Arts (from the fall of </a:t>
            </a:r>
            <a:r>
              <a:rPr lang="en-US" dirty="0" smtClean="0"/>
              <a:t>1491, in </a:t>
            </a:r>
            <a:r>
              <a:rPr lang="en-US" dirty="0"/>
              <a:t>the heyday of the </a:t>
            </a:r>
            <a:r>
              <a:rPr lang="en-US" dirty="0" err="1">
                <a:hlinkClick r:id="rId7" tooltip="Kraków School of Mathematics and Astrology"/>
              </a:rPr>
              <a:t>Kraków</a:t>
            </a:r>
            <a:r>
              <a:rPr lang="en-US" dirty="0">
                <a:hlinkClick r:id="rId7" tooltip="Kraków School of Mathematics and Astrology"/>
              </a:rPr>
              <a:t> astronomical-mathematical </a:t>
            </a:r>
            <a:r>
              <a:rPr lang="en-US" dirty="0" smtClean="0">
                <a:hlinkClick r:id="rId7" tooltip="Kraków School of Mathematics and Astrology"/>
              </a:rPr>
              <a:t>school</a:t>
            </a:r>
            <a:r>
              <a:rPr lang="en-US" dirty="0" smtClean="0"/>
              <a:t>, providing my scientific foundation for future works.</a:t>
            </a:r>
          </a:p>
          <a:p>
            <a:r>
              <a:rPr lang="en-US" dirty="0" smtClean="0"/>
              <a:t>Later, I would study canon law in Bologna, Italy and enter my “</a:t>
            </a:r>
            <a:r>
              <a:rPr lang="en-US" dirty="0" err="1" smtClean="0"/>
              <a:t>Helenistic</a:t>
            </a:r>
            <a:r>
              <a:rPr lang="en-US" dirty="0" smtClean="0"/>
              <a:t>” phase.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EDUcation</a:t>
            </a:r>
            <a:r>
              <a:rPr lang="en-US" dirty="0" smtClean="0"/>
              <a:t>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Upon my father's death, my maternal uncle, </a:t>
            </a:r>
            <a:r>
              <a:rPr lang="en-US" dirty="0">
                <a:hlinkClick r:id="rId2" tooltip="Lucas Watzenrode"/>
              </a:rPr>
              <a:t>Lucas </a:t>
            </a:r>
            <a:r>
              <a:rPr lang="en-US" dirty="0" err="1">
                <a:hlinkClick r:id="rId2" tooltip="Lucas Watzenrode"/>
              </a:rPr>
              <a:t>Watzenrode</a:t>
            </a:r>
            <a:r>
              <a:rPr lang="en-US" dirty="0">
                <a:hlinkClick r:id="rId2" tooltip="Lucas Watzenrode"/>
              </a:rPr>
              <a:t> the Younger</a:t>
            </a:r>
            <a:r>
              <a:rPr lang="en-US" dirty="0"/>
              <a:t> (1447–1512), took me under his wing and saw to both my education and career in Poland.</a:t>
            </a:r>
          </a:p>
          <a:p>
            <a:r>
              <a:rPr lang="en-US" dirty="0"/>
              <a:t>My uncle first sent me to St. John's School, at </a:t>
            </a:r>
            <a:r>
              <a:rPr lang="en-US" dirty="0" err="1"/>
              <a:t>Toruń</a:t>
            </a:r>
            <a:r>
              <a:rPr lang="en-US" dirty="0"/>
              <a:t>, where he himself had been a master.</a:t>
            </a:r>
          </a:p>
          <a:p>
            <a:r>
              <a:rPr lang="en-US" dirty="0"/>
              <a:t>Later I attended the Cathedral School at </a:t>
            </a:r>
            <a:r>
              <a:rPr lang="en-US" dirty="0" err="1">
                <a:hlinkClick r:id="rId3" tooltip="Włocławek"/>
              </a:rPr>
              <a:t>Włocławek</a:t>
            </a:r>
            <a:r>
              <a:rPr lang="en-US" dirty="0"/>
              <a:t>, up the </a:t>
            </a:r>
            <a:r>
              <a:rPr lang="en-US" dirty="0">
                <a:hlinkClick r:id="rId4" tooltip="Vistula River"/>
              </a:rPr>
              <a:t>Vistula River</a:t>
            </a:r>
            <a:r>
              <a:rPr lang="en-US" dirty="0"/>
              <a:t> from </a:t>
            </a:r>
            <a:r>
              <a:rPr lang="en-US" dirty="0" err="1"/>
              <a:t>Toruń</a:t>
            </a:r>
            <a:r>
              <a:rPr lang="en-US" dirty="0"/>
              <a:t>, which prepared pupils for entrance to the </a:t>
            </a:r>
            <a:r>
              <a:rPr lang="en-US" dirty="0">
                <a:hlinkClick r:id="rId5" tooltip="University of Kraków"/>
              </a:rPr>
              <a:t>University of </a:t>
            </a:r>
            <a:r>
              <a:rPr lang="en-US" dirty="0" err="1">
                <a:hlinkClick r:id="rId5" tooltip="University of Kraków"/>
              </a:rPr>
              <a:t>Kraków</a:t>
            </a:r>
            <a:r>
              <a:rPr lang="en-US" dirty="0"/>
              <a:t>, my uncle’s alma mater in Poland's capital.</a:t>
            </a:r>
          </a:p>
          <a:p>
            <a:r>
              <a:rPr lang="en-US" dirty="0"/>
              <a:t>In the winter semester of 1491–92 </a:t>
            </a:r>
            <a:r>
              <a:rPr lang="en-US" dirty="0" smtClean="0"/>
              <a:t>I, with my brother Andrew attended </a:t>
            </a:r>
            <a:r>
              <a:rPr lang="en-US" dirty="0"/>
              <a:t>the University of </a:t>
            </a:r>
            <a:r>
              <a:rPr lang="en-US" dirty="0" err="1"/>
              <a:t>Kraków</a:t>
            </a:r>
            <a:r>
              <a:rPr lang="en-US" dirty="0"/>
              <a:t> (now </a:t>
            </a:r>
            <a:r>
              <a:rPr lang="en-US" dirty="0" err="1">
                <a:hlinkClick r:id="rId6" tooltip="Jagiellonian University"/>
              </a:rPr>
              <a:t>Jagiellonian</a:t>
            </a:r>
            <a:r>
              <a:rPr lang="en-US" dirty="0">
                <a:hlinkClick r:id="rId6" tooltip="Jagiellonian University"/>
              </a:rPr>
              <a:t> University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EDUcation</a:t>
            </a:r>
            <a:r>
              <a:rPr lang="en-US" dirty="0" smtClean="0"/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Upon my father's death, my maternal uncle, </a:t>
            </a:r>
            <a:r>
              <a:rPr lang="en-US" dirty="0">
                <a:hlinkClick r:id="rId2" tooltip="Lucas Watzenrode"/>
              </a:rPr>
              <a:t>Lucas </a:t>
            </a:r>
            <a:r>
              <a:rPr lang="en-US" dirty="0" err="1">
                <a:hlinkClick r:id="rId2" tooltip="Lucas Watzenrode"/>
              </a:rPr>
              <a:t>Watzenrode</a:t>
            </a:r>
            <a:r>
              <a:rPr lang="en-US" dirty="0">
                <a:hlinkClick r:id="rId2" tooltip="Lucas Watzenrode"/>
              </a:rPr>
              <a:t> the Younger</a:t>
            </a:r>
            <a:r>
              <a:rPr lang="en-US" dirty="0"/>
              <a:t> (1447–1512), took me under his wing and saw to both my education and career in Poland.</a:t>
            </a:r>
          </a:p>
          <a:p>
            <a:r>
              <a:rPr lang="en-US" dirty="0"/>
              <a:t>My uncle first sent me to St. John's School, at </a:t>
            </a:r>
            <a:r>
              <a:rPr lang="en-US" dirty="0" err="1"/>
              <a:t>Toruń</a:t>
            </a:r>
            <a:r>
              <a:rPr lang="en-US" dirty="0"/>
              <a:t>, where he himself had been a master.</a:t>
            </a:r>
          </a:p>
          <a:p>
            <a:r>
              <a:rPr lang="en-US" dirty="0" smtClean="0"/>
              <a:t>Later I attended </a:t>
            </a:r>
            <a:r>
              <a:rPr lang="en-US" dirty="0"/>
              <a:t>the Cathedral School at </a:t>
            </a:r>
            <a:r>
              <a:rPr lang="en-US" dirty="0" err="1">
                <a:hlinkClick r:id="rId3" tooltip="Włocławek"/>
              </a:rPr>
              <a:t>Włocławek</a:t>
            </a:r>
            <a:r>
              <a:rPr lang="en-US" dirty="0"/>
              <a:t>, up the </a:t>
            </a:r>
            <a:r>
              <a:rPr lang="en-US" dirty="0">
                <a:hlinkClick r:id="rId4" tooltip="Vistula River"/>
              </a:rPr>
              <a:t>Vistula River</a:t>
            </a:r>
            <a:r>
              <a:rPr lang="en-US" dirty="0"/>
              <a:t> from </a:t>
            </a:r>
            <a:r>
              <a:rPr lang="en-US" dirty="0" err="1"/>
              <a:t>Toruń</a:t>
            </a:r>
            <a:r>
              <a:rPr lang="en-US" dirty="0"/>
              <a:t>, which prepared pupils for entrance to the </a:t>
            </a:r>
            <a:r>
              <a:rPr lang="en-US" dirty="0">
                <a:hlinkClick r:id="rId5" tooltip="University of Kraków"/>
              </a:rPr>
              <a:t>University of </a:t>
            </a:r>
            <a:r>
              <a:rPr lang="en-US" dirty="0" err="1">
                <a:hlinkClick r:id="rId5" tooltip="University of Kraków"/>
              </a:rPr>
              <a:t>Kraków</a:t>
            </a:r>
            <a:r>
              <a:rPr lang="en-US" dirty="0" smtClean="0"/>
              <a:t>, my uncle’s </a:t>
            </a:r>
            <a:r>
              <a:rPr lang="en-US" dirty="0"/>
              <a:t>alma mater in Poland's capital.</a:t>
            </a:r>
          </a:p>
        </p:txBody>
      </p:sp>
    </p:spTree>
    <p:extLst>
      <p:ext uri="{BB962C8B-B14F-4D97-AF65-F5344CB8AC3E}">
        <p14:creationId xmlns:p14="http://schemas.microsoft.com/office/powerpoint/2010/main" val="32987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EDUcation</a:t>
            </a:r>
            <a:r>
              <a:rPr lang="en-US" dirty="0" smtClean="0"/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my father's death, my maternal uncle, </a:t>
            </a:r>
            <a:r>
              <a:rPr lang="en-US" dirty="0">
                <a:hlinkClick r:id="rId2" tooltip="Lucas Watzenrode"/>
              </a:rPr>
              <a:t>Lucas </a:t>
            </a:r>
            <a:r>
              <a:rPr lang="en-US" dirty="0" err="1">
                <a:hlinkClick r:id="rId2" tooltip="Lucas Watzenrode"/>
              </a:rPr>
              <a:t>Watzenrode</a:t>
            </a:r>
            <a:r>
              <a:rPr lang="en-US" dirty="0">
                <a:hlinkClick r:id="rId2" tooltip="Lucas Watzenrode"/>
              </a:rPr>
              <a:t> the Younger</a:t>
            </a:r>
            <a:r>
              <a:rPr lang="en-US" dirty="0"/>
              <a:t> (1447–1512), took me under his wing and saw to both my education and career in Poland.</a:t>
            </a:r>
          </a:p>
          <a:p>
            <a:r>
              <a:rPr lang="en-US" dirty="0" smtClean="0"/>
              <a:t>My uncle first sent me to </a:t>
            </a:r>
            <a:r>
              <a:rPr lang="en-US" dirty="0"/>
              <a:t>St. John's School, at </a:t>
            </a:r>
            <a:r>
              <a:rPr lang="en-US" dirty="0" err="1"/>
              <a:t>Toruń</a:t>
            </a:r>
            <a:r>
              <a:rPr lang="en-US" dirty="0"/>
              <a:t>, where he himself had been a master.</a:t>
            </a:r>
          </a:p>
        </p:txBody>
      </p:sp>
    </p:spTree>
    <p:extLst>
      <p:ext uri="{BB962C8B-B14F-4D97-AF65-F5344CB8AC3E}">
        <p14:creationId xmlns:p14="http://schemas.microsoft.com/office/powerpoint/2010/main" val="18811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EDUcation</a:t>
            </a:r>
            <a:r>
              <a:rPr lang="en-US" dirty="0" smtClean="0"/>
              <a:t> [0]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</a:t>
            </a:r>
            <a:r>
              <a:rPr lang="en-US" dirty="0" smtClean="0"/>
              <a:t>my father's </a:t>
            </a:r>
            <a:r>
              <a:rPr lang="en-US" dirty="0"/>
              <a:t>death, </a:t>
            </a:r>
            <a:r>
              <a:rPr lang="en-US" dirty="0" smtClean="0"/>
              <a:t>my maternal </a:t>
            </a:r>
            <a:r>
              <a:rPr lang="en-US" dirty="0"/>
              <a:t>uncle, </a:t>
            </a:r>
            <a:r>
              <a:rPr lang="en-US" dirty="0">
                <a:hlinkClick r:id="rId2" tooltip="Lucas Watzenrode"/>
              </a:rPr>
              <a:t>Lucas </a:t>
            </a:r>
            <a:r>
              <a:rPr lang="en-US" dirty="0" err="1">
                <a:hlinkClick r:id="rId2" tooltip="Lucas Watzenrode"/>
              </a:rPr>
              <a:t>Watzenrode</a:t>
            </a:r>
            <a:r>
              <a:rPr lang="en-US" dirty="0">
                <a:hlinkClick r:id="rId2" tooltip="Lucas Watzenrode"/>
              </a:rPr>
              <a:t> the Younger</a:t>
            </a:r>
            <a:r>
              <a:rPr lang="en-US" dirty="0"/>
              <a:t> (1447–1512), took </a:t>
            </a:r>
            <a:r>
              <a:rPr lang="en-US" dirty="0" smtClean="0"/>
              <a:t>me under </a:t>
            </a:r>
            <a:r>
              <a:rPr lang="en-US" dirty="0"/>
              <a:t>his wing and saw to </a:t>
            </a:r>
            <a:r>
              <a:rPr lang="en-US" dirty="0" smtClean="0"/>
              <a:t>both my </a:t>
            </a:r>
            <a:r>
              <a:rPr lang="en-US" dirty="0"/>
              <a:t>education and </a:t>
            </a:r>
            <a:r>
              <a:rPr lang="en-US" dirty="0" smtClean="0"/>
              <a:t>career in Poland.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 was my uncle's </a:t>
            </a:r>
            <a:r>
              <a:rPr lang="en-US" dirty="0"/>
              <a:t>secretary and physician from 1503 to </a:t>
            </a:r>
            <a:r>
              <a:rPr lang="en-US" dirty="0" smtClean="0"/>
              <a:t>1510 </a:t>
            </a:r>
            <a:r>
              <a:rPr lang="en-US" dirty="0"/>
              <a:t>and resided in the Bishop's castle at </a:t>
            </a:r>
            <a:r>
              <a:rPr lang="en-US" dirty="0" err="1">
                <a:hlinkClick r:id="rId2" tooltip="Lidzbark Warmiński"/>
              </a:rPr>
              <a:t>Lidzbark</a:t>
            </a:r>
            <a:r>
              <a:rPr lang="en-US" dirty="0"/>
              <a:t> (</a:t>
            </a:r>
            <a:r>
              <a:rPr lang="en-US" dirty="0" err="1"/>
              <a:t>Heilsberg</a:t>
            </a:r>
            <a:r>
              <a:rPr lang="en-US" dirty="0"/>
              <a:t>), where I</a:t>
            </a:r>
            <a:r>
              <a:rPr lang="en-US" dirty="0" smtClean="0"/>
              <a:t> </a:t>
            </a:r>
            <a:r>
              <a:rPr lang="en-US" dirty="0"/>
              <a:t>began </a:t>
            </a:r>
            <a:r>
              <a:rPr lang="en-US" dirty="0" smtClean="0"/>
              <a:t>to work on </a:t>
            </a:r>
            <a:r>
              <a:rPr lang="en-US" dirty="0"/>
              <a:t>heliocentric theory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was </a:t>
            </a:r>
            <a:r>
              <a:rPr lang="en-US" dirty="0"/>
              <a:t>presented with the final printed pages </a:t>
            </a:r>
            <a:r>
              <a:rPr lang="en-US" dirty="0" smtClean="0"/>
              <a:t>of </a:t>
            </a:r>
            <a:r>
              <a:rPr lang="en-US" i="1" dirty="0" err="1">
                <a:hlinkClick r:id="rId3" tooltip="De revolutionibus orbium coelestium"/>
              </a:rPr>
              <a:t>Dē</a:t>
            </a:r>
            <a:r>
              <a:rPr lang="en-US" i="1" dirty="0">
                <a:hlinkClick r:id="rId3" tooltip="De revolutionibus orbium coelestium"/>
              </a:rPr>
              <a:t> </a:t>
            </a:r>
            <a:r>
              <a:rPr lang="en-US" i="1" dirty="0" err="1">
                <a:hlinkClick r:id="rId3" tooltip="De revolutionibus orbium coelestium"/>
              </a:rPr>
              <a:t>revolutionibus</a:t>
            </a:r>
            <a:r>
              <a:rPr lang="en-US" i="1" dirty="0">
                <a:hlinkClick r:id="rId3" tooltip="De revolutionibus orbium coelestium"/>
              </a:rPr>
              <a:t> </a:t>
            </a:r>
            <a:r>
              <a:rPr lang="en-US" i="1" dirty="0" err="1">
                <a:hlinkClick r:id="rId3" tooltip="De revolutionibus orbium coelestium"/>
              </a:rPr>
              <a:t>orbium</a:t>
            </a:r>
            <a:r>
              <a:rPr lang="en-US" i="1" dirty="0">
                <a:hlinkClick r:id="rId3" tooltip="De revolutionibus orbium coelestium"/>
              </a:rPr>
              <a:t> </a:t>
            </a:r>
            <a:r>
              <a:rPr lang="en-US" i="1" dirty="0" err="1">
                <a:hlinkClick r:id="rId3" tooltip="De revolutionibus orbium coelestium"/>
              </a:rPr>
              <a:t>coelestium</a:t>
            </a:r>
            <a:r>
              <a:rPr lang="en-US" dirty="0"/>
              <a:t> on the very day that I</a:t>
            </a:r>
            <a:r>
              <a:rPr lang="en-US" dirty="0" smtClean="0"/>
              <a:t> </a:t>
            </a:r>
            <a:r>
              <a:rPr lang="en-US" dirty="0"/>
              <a:t>died, allowing </a:t>
            </a:r>
            <a:r>
              <a:rPr lang="en-US" dirty="0" smtClean="0"/>
              <a:t>me </a:t>
            </a:r>
            <a:r>
              <a:rPr lang="en-US" dirty="0"/>
              <a:t>to </a:t>
            </a:r>
            <a:r>
              <a:rPr lang="en-US" dirty="0" smtClean="0"/>
              <a:t>say </a:t>
            </a:r>
            <a:r>
              <a:rPr lang="en-US" dirty="0"/>
              <a:t>farewell </a:t>
            </a:r>
            <a:r>
              <a:rPr lang="en-US" dirty="0" smtClean="0"/>
              <a:t>to my </a:t>
            </a:r>
            <a:r>
              <a:rPr lang="en-US" dirty="0"/>
              <a:t>life's </a:t>
            </a:r>
            <a:r>
              <a:rPr lang="en-US" dirty="0" smtClean="0"/>
              <a:t>work, publishing my theories on </a:t>
            </a:r>
            <a:r>
              <a:rPr lang="en-US" dirty="0" err="1" smtClean="0"/>
              <a:t>Helio</a:t>
            </a:r>
            <a:r>
              <a:rPr lang="en-US" dirty="0" smtClean="0"/>
              <a:t>-centrism.</a:t>
            </a:r>
          </a:p>
          <a:p>
            <a:r>
              <a:rPr lang="en-US" i="1" dirty="0" smtClean="0"/>
              <a:t>When De </a:t>
            </a:r>
            <a:r>
              <a:rPr lang="en-US" i="1" dirty="0" err="1" smtClean="0"/>
              <a:t>revolutionibus</a:t>
            </a:r>
            <a:r>
              <a:rPr lang="en-US" i="1" dirty="0" smtClean="0"/>
              <a:t> was published, </a:t>
            </a:r>
            <a:r>
              <a:rPr lang="en-US" dirty="0" err="1" smtClean="0"/>
              <a:t>Osiander</a:t>
            </a:r>
            <a:r>
              <a:rPr lang="en-US" dirty="0" smtClean="0"/>
              <a:t> </a:t>
            </a:r>
            <a:r>
              <a:rPr lang="en-US" dirty="0"/>
              <a:t>added an </a:t>
            </a:r>
            <a:r>
              <a:rPr lang="en-US" dirty="0" err="1"/>
              <a:t>unauthorised</a:t>
            </a:r>
            <a:r>
              <a:rPr lang="en-US" dirty="0"/>
              <a:t> and unsigned preface, defending the work against those who might be offended by the novel </a:t>
            </a:r>
            <a:r>
              <a:rPr lang="en-US" dirty="0" smtClean="0"/>
              <a:t>hypotheses.</a:t>
            </a:r>
          </a:p>
          <a:p>
            <a:r>
              <a:rPr lang="en-US" dirty="0" smtClean="0"/>
              <a:t>I had translated, (Greek </a:t>
            </a:r>
            <a:r>
              <a:rPr lang="en-US" dirty="0"/>
              <a:t>to </a:t>
            </a:r>
            <a:r>
              <a:rPr lang="en-US" dirty="0" smtClean="0"/>
              <a:t>Latin) and published a collection </a:t>
            </a:r>
            <a:r>
              <a:rPr lang="en-US" dirty="0"/>
              <a:t>of 85 brief poems called Epistles, or letters, </a:t>
            </a:r>
            <a:r>
              <a:rPr lang="en-US" dirty="0" smtClean="0"/>
              <a:t>supposedly passed </a:t>
            </a:r>
            <a:r>
              <a:rPr lang="en-US" dirty="0"/>
              <a:t>between various characters in a Greek </a:t>
            </a:r>
            <a:r>
              <a:rPr lang="en-US" dirty="0" smtClean="0"/>
              <a:t>story, </a:t>
            </a:r>
            <a:r>
              <a:rPr lang="en-US" dirty="0"/>
              <a:t>by the 7th-century </a:t>
            </a:r>
            <a:r>
              <a:rPr lang="en-US" dirty="0">
                <a:hlinkClick r:id="rId4" tooltip="Byzantine Empire"/>
              </a:rPr>
              <a:t>Byzantine</a:t>
            </a:r>
            <a:r>
              <a:rPr lang="en-US" dirty="0"/>
              <a:t> historian </a:t>
            </a:r>
            <a:r>
              <a:rPr lang="en-US" dirty="0" err="1">
                <a:hlinkClick r:id="rId5" tooltip="Theophylact Simocatta"/>
              </a:rPr>
              <a:t>Theophylact</a:t>
            </a:r>
            <a:r>
              <a:rPr lang="en-US" dirty="0">
                <a:hlinkClick r:id="rId5" tooltip="Theophylact Simocatta"/>
              </a:rPr>
              <a:t> </a:t>
            </a:r>
            <a:r>
              <a:rPr lang="en-US" dirty="0" err="1" smtClean="0">
                <a:hlinkClick r:id="rId5" tooltip="Theophylact Simocatta"/>
              </a:rPr>
              <a:t>Simocatta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1517, </a:t>
            </a:r>
            <a:r>
              <a:rPr lang="en-US" dirty="0" smtClean="0"/>
              <a:t>I set </a:t>
            </a:r>
            <a:r>
              <a:rPr lang="en-US" dirty="0"/>
              <a:t>down a </a:t>
            </a:r>
            <a:r>
              <a:rPr lang="en-US" dirty="0">
                <a:hlinkClick r:id="rId6" tooltip="Quantity theory of money"/>
              </a:rPr>
              <a:t>quantity theory of money</a:t>
            </a:r>
            <a:r>
              <a:rPr lang="en-US" dirty="0"/>
              <a:t>, a principal concept in economics to the present </a:t>
            </a:r>
            <a:r>
              <a:rPr lang="en-US" dirty="0" smtClean="0"/>
              <a:t>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</a:t>
            </a:r>
            <a:r>
              <a:rPr lang="en-US" dirty="0" smtClean="0"/>
              <a:t>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was my uncle's secretary and physician from 1503 to 1510 and resided in the Bishop's castle at </a:t>
            </a:r>
            <a:r>
              <a:rPr lang="en-US" dirty="0" err="1">
                <a:hlinkClick r:id="rId2" tooltip="Lidzbark Warmiński"/>
              </a:rPr>
              <a:t>Lidzbark</a:t>
            </a:r>
            <a:r>
              <a:rPr lang="en-US" dirty="0"/>
              <a:t> (</a:t>
            </a:r>
            <a:r>
              <a:rPr lang="en-US" dirty="0" err="1"/>
              <a:t>Heilsberg</a:t>
            </a:r>
            <a:r>
              <a:rPr lang="en-US" dirty="0"/>
              <a:t>), where I began to work on heliocentric theory.</a:t>
            </a:r>
          </a:p>
          <a:p>
            <a:r>
              <a:rPr lang="en-US" dirty="0"/>
              <a:t>I was presented with the final printed pages of </a:t>
            </a:r>
            <a:r>
              <a:rPr lang="en-US" i="1" dirty="0" err="1">
                <a:hlinkClick r:id="rId3" tooltip="De revolutionibus orbium coelestium"/>
              </a:rPr>
              <a:t>Dē</a:t>
            </a:r>
            <a:r>
              <a:rPr lang="en-US" i="1" dirty="0">
                <a:hlinkClick r:id="rId3" tooltip="De revolutionibus orbium coelestium"/>
              </a:rPr>
              <a:t> </a:t>
            </a:r>
            <a:r>
              <a:rPr lang="en-US" i="1" dirty="0" err="1">
                <a:hlinkClick r:id="rId3" tooltip="De revolutionibus orbium coelestium"/>
              </a:rPr>
              <a:t>revolutionibus</a:t>
            </a:r>
            <a:r>
              <a:rPr lang="en-US" i="1" dirty="0">
                <a:hlinkClick r:id="rId3" tooltip="De revolutionibus orbium coelestium"/>
              </a:rPr>
              <a:t> </a:t>
            </a:r>
            <a:r>
              <a:rPr lang="en-US" i="1" dirty="0" err="1">
                <a:hlinkClick r:id="rId3" tooltip="De revolutionibus orbium coelestium"/>
              </a:rPr>
              <a:t>orbium</a:t>
            </a:r>
            <a:r>
              <a:rPr lang="en-US" i="1" dirty="0">
                <a:hlinkClick r:id="rId3" tooltip="De revolutionibus orbium coelestium"/>
              </a:rPr>
              <a:t> </a:t>
            </a:r>
            <a:r>
              <a:rPr lang="en-US" i="1" dirty="0" err="1">
                <a:hlinkClick r:id="rId3" tooltip="De revolutionibus orbium coelestium"/>
              </a:rPr>
              <a:t>coelestium</a:t>
            </a:r>
            <a:r>
              <a:rPr lang="en-US" dirty="0"/>
              <a:t> on the very day that I died, allowing me to say farewell to my life's work, publishing my theories on </a:t>
            </a:r>
            <a:r>
              <a:rPr lang="en-US" dirty="0" err="1"/>
              <a:t>Helio</a:t>
            </a:r>
            <a:r>
              <a:rPr lang="en-US" dirty="0"/>
              <a:t>-centrism.</a:t>
            </a:r>
          </a:p>
          <a:p>
            <a:r>
              <a:rPr lang="en-US" i="1" dirty="0"/>
              <a:t>When De </a:t>
            </a:r>
            <a:r>
              <a:rPr lang="en-US" i="1" dirty="0" err="1"/>
              <a:t>revolutionibus</a:t>
            </a:r>
            <a:r>
              <a:rPr lang="en-US" i="1" dirty="0"/>
              <a:t> was published, </a:t>
            </a:r>
            <a:r>
              <a:rPr lang="en-US" dirty="0" err="1"/>
              <a:t>Osiander</a:t>
            </a:r>
            <a:r>
              <a:rPr lang="en-US" dirty="0"/>
              <a:t> added an </a:t>
            </a:r>
            <a:r>
              <a:rPr lang="en-US" dirty="0" err="1"/>
              <a:t>unauthorised</a:t>
            </a:r>
            <a:r>
              <a:rPr lang="en-US" dirty="0"/>
              <a:t> and unsigned preface, defending the work against those who might be offended by the novel hypotheses.</a:t>
            </a:r>
          </a:p>
          <a:p>
            <a:r>
              <a:rPr lang="en-US" dirty="0"/>
              <a:t>I had translated, (Greek to Latin) and published a collection of 85 brief poems called Epistles, or letters, supposedly passed between various characters in a Greek story, by the 7th-century </a:t>
            </a:r>
            <a:r>
              <a:rPr lang="en-US" dirty="0">
                <a:hlinkClick r:id="rId4" tooltip="Byzantine Empire"/>
              </a:rPr>
              <a:t>Byzantine</a:t>
            </a:r>
            <a:r>
              <a:rPr lang="en-US" dirty="0"/>
              <a:t> historian </a:t>
            </a:r>
            <a:r>
              <a:rPr lang="en-US" dirty="0" err="1">
                <a:hlinkClick r:id="rId5" tooltip="Theophylact Simocatta"/>
              </a:rPr>
              <a:t>Theophylact</a:t>
            </a:r>
            <a:r>
              <a:rPr lang="en-US" dirty="0">
                <a:hlinkClick r:id="rId5" tooltip="Theophylact Simocatta"/>
              </a:rPr>
              <a:t> </a:t>
            </a:r>
            <a:r>
              <a:rPr lang="en-US" dirty="0" err="1">
                <a:hlinkClick r:id="rId5" tooltip="Theophylact Simocatta"/>
              </a:rPr>
              <a:t>Simocatta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</a:t>
            </a:r>
            <a:r>
              <a:rPr lang="en-US" dirty="0" smtClean="0"/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was my uncle's secretary and physician from 1503 to 1510 and resided in the Bishop's castle at </a:t>
            </a:r>
            <a:r>
              <a:rPr lang="en-US" dirty="0" err="1">
                <a:hlinkClick r:id="rId2" tooltip="Lidzbark Warmiński"/>
              </a:rPr>
              <a:t>Lidzbark</a:t>
            </a:r>
            <a:r>
              <a:rPr lang="en-US" dirty="0"/>
              <a:t> (</a:t>
            </a:r>
            <a:r>
              <a:rPr lang="en-US" dirty="0" err="1"/>
              <a:t>Heilsberg</a:t>
            </a:r>
            <a:r>
              <a:rPr lang="en-US" dirty="0"/>
              <a:t>), where I began to work on heliocentric theory.</a:t>
            </a:r>
          </a:p>
          <a:p>
            <a:r>
              <a:rPr lang="en-US" dirty="0"/>
              <a:t>I was presented with the final printed pages of </a:t>
            </a:r>
            <a:r>
              <a:rPr lang="en-US" i="1" dirty="0" err="1">
                <a:hlinkClick r:id="rId3" tooltip="De revolutionibus orbium coelestium"/>
              </a:rPr>
              <a:t>Dē</a:t>
            </a:r>
            <a:r>
              <a:rPr lang="en-US" i="1" dirty="0">
                <a:hlinkClick r:id="rId3" tooltip="De revolutionibus orbium coelestium"/>
              </a:rPr>
              <a:t> </a:t>
            </a:r>
            <a:r>
              <a:rPr lang="en-US" i="1" dirty="0" err="1">
                <a:hlinkClick r:id="rId3" tooltip="De revolutionibus orbium coelestium"/>
              </a:rPr>
              <a:t>revolutionibus</a:t>
            </a:r>
            <a:r>
              <a:rPr lang="en-US" i="1" dirty="0">
                <a:hlinkClick r:id="rId3" tooltip="De revolutionibus orbium coelestium"/>
              </a:rPr>
              <a:t> </a:t>
            </a:r>
            <a:r>
              <a:rPr lang="en-US" i="1" dirty="0" err="1">
                <a:hlinkClick r:id="rId3" tooltip="De revolutionibus orbium coelestium"/>
              </a:rPr>
              <a:t>orbium</a:t>
            </a:r>
            <a:r>
              <a:rPr lang="en-US" i="1" dirty="0">
                <a:hlinkClick r:id="rId3" tooltip="De revolutionibus orbium coelestium"/>
              </a:rPr>
              <a:t> </a:t>
            </a:r>
            <a:r>
              <a:rPr lang="en-US" i="1" dirty="0" err="1">
                <a:hlinkClick r:id="rId3" tooltip="De revolutionibus orbium coelestium"/>
              </a:rPr>
              <a:t>coelestium</a:t>
            </a:r>
            <a:r>
              <a:rPr lang="en-US" dirty="0"/>
              <a:t> on the very day that I died, allowing me to say farewell to my life's work, publishing my theories on </a:t>
            </a:r>
            <a:r>
              <a:rPr lang="en-US" dirty="0" err="1"/>
              <a:t>Helio</a:t>
            </a:r>
            <a:r>
              <a:rPr lang="en-US" dirty="0"/>
              <a:t>-centrism.</a:t>
            </a:r>
          </a:p>
          <a:p>
            <a:r>
              <a:rPr lang="en-US" i="1" dirty="0"/>
              <a:t>When De </a:t>
            </a:r>
            <a:r>
              <a:rPr lang="en-US" i="1" dirty="0" err="1"/>
              <a:t>revolutionibus</a:t>
            </a:r>
            <a:r>
              <a:rPr lang="en-US" i="1" dirty="0"/>
              <a:t> was published, </a:t>
            </a:r>
            <a:r>
              <a:rPr lang="en-US" dirty="0" err="1"/>
              <a:t>Osiander</a:t>
            </a:r>
            <a:r>
              <a:rPr lang="en-US" dirty="0"/>
              <a:t> added an </a:t>
            </a:r>
            <a:r>
              <a:rPr lang="en-US" dirty="0" err="1"/>
              <a:t>unauthorised</a:t>
            </a:r>
            <a:r>
              <a:rPr lang="en-US" dirty="0"/>
              <a:t> and unsigned preface, defending the work against those who might be offended by the novel hypotheses.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In my human form I lived from 19 </a:t>
            </a:r>
            <a:r>
              <a:rPr lang="en-US" dirty="0"/>
              <a:t>February 1473 </a:t>
            </a:r>
            <a:r>
              <a:rPr lang="en-US" dirty="0" smtClean="0"/>
              <a:t> until </a:t>
            </a:r>
            <a:r>
              <a:rPr lang="en-US" dirty="0"/>
              <a:t>24 May </a:t>
            </a:r>
            <a:r>
              <a:rPr lang="en-US" dirty="0" smtClean="0"/>
              <a:t>1543</a:t>
            </a:r>
          </a:p>
          <a:p>
            <a:r>
              <a:rPr lang="en-US" dirty="0" smtClean="0">
                <a:hlinkClick r:id="rId2" tooltip="Renaissance"/>
              </a:rPr>
              <a:t>Renaissance</a:t>
            </a:r>
            <a:r>
              <a:rPr lang="en-US" dirty="0" smtClean="0"/>
              <a:t> </a:t>
            </a:r>
            <a:r>
              <a:rPr lang="en-US" dirty="0"/>
              <a:t>mathematician and astronomer who formulated a </a:t>
            </a:r>
            <a:r>
              <a:rPr lang="en-US" dirty="0">
                <a:hlinkClick r:id="rId3" tooltip="Mathematical model"/>
              </a:rPr>
              <a:t>model</a:t>
            </a:r>
            <a:r>
              <a:rPr lang="en-US" dirty="0"/>
              <a:t> of </a:t>
            </a:r>
            <a:r>
              <a:rPr lang="en-US" dirty="0">
                <a:hlinkClick r:id="rId4" tooltip="Celestial spheres"/>
              </a:rPr>
              <a:t>the universe</a:t>
            </a:r>
            <a:r>
              <a:rPr lang="en-US" dirty="0"/>
              <a:t> that placed </a:t>
            </a:r>
            <a:r>
              <a:rPr lang="en-US" dirty="0">
                <a:hlinkClick r:id="rId5" tooltip="Heliocentrism"/>
              </a:rPr>
              <a:t>the Sun rather than the Earth at the center of the universe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[a]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publication of this model in his book </a:t>
            </a:r>
            <a:r>
              <a:rPr lang="en-US" i="1" dirty="0">
                <a:hlinkClick r:id="rId7" tooltip="De revolutionibus orbium coelestium"/>
              </a:rPr>
              <a:t>De </a:t>
            </a:r>
            <a:r>
              <a:rPr lang="en-US" i="1" dirty="0" err="1">
                <a:hlinkClick r:id="rId7" tooltip="De revolutionibus orbium coelestium"/>
              </a:rPr>
              <a:t>revolutionibus</a:t>
            </a:r>
            <a:r>
              <a:rPr lang="en-US" i="1" dirty="0">
                <a:hlinkClick r:id="rId7" tooltip="De revolutionibus orbium coelestium"/>
              </a:rPr>
              <a:t> </a:t>
            </a:r>
            <a:r>
              <a:rPr lang="en-US" i="1" dirty="0" err="1">
                <a:hlinkClick r:id="rId7" tooltip="De revolutionibus orbium coelestium"/>
              </a:rPr>
              <a:t>orbium</a:t>
            </a:r>
            <a:r>
              <a:rPr lang="en-US" i="1" dirty="0">
                <a:hlinkClick r:id="rId7" tooltip="De revolutionibus orbium coelestium"/>
              </a:rPr>
              <a:t> </a:t>
            </a:r>
            <a:r>
              <a:rPr lang="en-US" i="1" dirty="0" err="1">
                <a:hlinkClick r:id="rId7" tooltip="De revolutionibus orbium coelestium"/>
              </a:rPr>
              <a:t>coelestium</a:t>
            </a:r>
            <a:r>
              <a:rPr lang="en-US" dirty="0"/>
              <a:t> (</a:t>
            </a:r>
            <a:r>
              <a:rPr lang="en-US" i="1" dirty="0"/>
              <a:t>On the Revolutions of the Celestial Spheres</a:t>
            </a:r>
            <a:r>
              <a:rPr lang="en-US" dirty="0"/>
              <a:t>) just before his death in 1543 is considered a major event in the </a:t>
            </a:r>
            <a:r>
              <a:rPr lang="en-US" dirty="0">
                <a:hlinkClick r:id="rId8" tooltip="History of science"/>
              </a:rPr>
              <a:t>history of science</a:t>
            </a:r>
            <a:r>
              <a:rPr lang="en-US" dirty="0"/>
              <a:t>, triggering the </a:t>
            </a:r>
            <a:r>
              <a:rPr lang="en-US" dirty="0">
                <a:hlinkClick r:id="rId9" tooltip="Copernican Revolution"/>
              </a:rPr>
              <a:t>Copernican Revolution</a:t>
            </a:r>
            <a:r>
              <a:rPr lang="en-US" dirty="0"/>
              <a:t> and making an important contribution to the </a:t>
            </a:r>
            <a:r>
              <a:rPr lang="en-US" dirty="0">
                <a:hlinkClick r:id="rId10" tooltip="Scientific Revolution"/>
              </a:rPr>
              <a:t>Scientific Revolution</a:t>
            </a:r>
            <a:r>
              <a:rPr lang="en-US" dirty="0"/>
              <a:t>.</a:t>
            </a:r>
          </a:p>
          <a:p>
            <a:r>
              <a:rPr lang="en-US" dirty="0"/>
              <a:t>Copernicus was born and died in </a:t>
            </a:r>
            <a:r>
              <a:rPr lang="en-US" dirty="0">
                <a:hlinkClick r:id="rId11" tooltip="Royal Prussia"/>
              </a:rPr>
              <a:t>Royal Prussia</a:t>
            </a:r>
            <a:r>
              <a:rPr lang="en-US" dirty="0"/>
              <a:t>, a region that had been a part of the </a:t>
            </a:r>
            <a:r>
              <a:rPr lang="en-US" dirty="0">
                <a:hlinkClick r:id="rId12" tooltip="Kingdom of Poland (1385–1569)"/>
              </a:rPr>
              <a:t>Kingdom of Poland</a:t>
            </a:r>
            <a:r>
              <a:rPr lang="en-US" dirty="0"/>
              <a:t> since </a:t>
            </a:r>
            <a:r>
              <a:rPr lang="en-US" dirty="0" smtClean="0"/>
              <a:t>1466.</a:t>
            </a:r>
          </a:p>
          <a:p>
            <a:r>
              <a:rPr lang="en-US" dirty="0" smtClean="0"/>
              <a:t>He </a:t>
            </a:r>
            <a:r>
              <a:rPr lang="en-US" dirty="0"/>
              <a:t>was a </a:t>
            </a:r>
            <a:r>
              <a:rPr lang="en-US" dirty="0">
                <a:hlinkClick r:id="rId13" tooltip="Polyglot (person)"/>
              </a:rPr>
              <a:t>polyglot</a:t>
            </a:r>
            <a:r>
              <a:rPr lang="en-US" dirty="0"/>
              <a:t> and </a:t>
            </a:r>
            <a:r>
              <a:rPr lang="en-US" dirty="0">
                <a:hlinkClick r:id="rId14" tooltip="Polymath"/>
              </a:rPr>
              <a:t>polymath</a:t>
            </a:r>
            <a:r>
              <a:rPr lang="en-US" dirty="0"/>
              <a:t> who obtained a doctorate in </a:t>
            </a:r>
            <a:r>
              <a:rPr lang="en-US" dirty="0">
                <a:hlinkClick r:id="rId15" tooltip="Canon law"/>
              </a:rPr>
              <a:t>canon law</a:t>
            </a:r>
            <a:r>
              <a:rPr lang="en-US" dirty="0"/>
              <a:t> and also practiced as a </a:t>
            </a:r>
            <a:r>
              <a:rPr lang="en-US" dirty="0">
                <a:hlinkClick r:id="rId16" tooltip="Physician"/>
              </a:rPr>
              <a:t>physician</a:t>
            </a:r>
            <a:r>
              <a:rPr lang="en-US" dirty="0"/>
              <a:t>, </a:t>
            </a:r>
            <a:r>
              <a:rPr lang="en-US" dirty="0">
                <a:hlinkClick r:id="rId17" tooltip="Classics scholar"/>
              </a:rPr>
              <a:t>classics scholar</a:t>
            </a:r>
            <a:r>
              <a:rPr lang="en-US" dirty="0"/>
              <a:t>, </a:t>
            </a:r>
            <a:r>
              <a:rPr lang="en-US" dirty="0">
                <a:hlinkClick r:id="rId18" tooltip="Translation"/>
              </a:rPr>
              <a:t>translator</a:t>
            </a:r>
            <a:r>
              <a:rPr lang="en-US" dirty="0"/>
              <a:t>, </a:t>
            </a:r>
            <a:r>
              <a:rPr lang="en-US" dirty="0">
                <a:hlinkClick r:id="rId19" tooltip="Governor"/>
              </a:rPr>
              <a:t>governor</a:t>
            </a:r>
            <a:r>
              <a:rPr lang="en-US" dirty="0"/>
              <a:t>, </a:t>
            </a:r>
            <a:r>
              <a:rPr lang="en-US" dirty="0">
                <a:hlinkClick r:id="rId20" tooltip="Diplomat"/>
              </a:rPr>
              <a:t>diplomat</a:t>
            </a:r>
            <a:r>
              <a:rPr lang="en-US" dirty="0"/>
              <a:t>, and </a:t>
            </a:r>
            <a:r>
              <a:rPr lang="en-US" dirty="0">
                <a:hlinkClick r:id="rId21" tooltip="Economist"/>
              </a:rPr>
              <a:t>economist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1517 he derived a </a:t>
            </a:r>
            <a:r>
              <a:rPr lang="en-US" dirty="0">
                <a:hlinkClick r:id="rId22" tooltip="Quantity theory of money"/>
              </a:rPr>
              <a:t>quantity theory of money</a:t>
            </a:r>
            <a:r>
              <a:rPr lang="en-US" dirty="0"/>
              <a:t> – a key concept in economics – and in 1519 he formulated a version of what later became known as </a:t>
            </a:r>
            <a:r>
              <a:rPr lang="en-US" dirty="0">
                <a:hlinkClick r:id="rId23" tooltip="Gresham's law"/>
              </a:rPr>
              <a:t>Gresham's law</a:t>
            </a:r>
            <a:r>
              <a:rPr lang="en-US" dirty="0"/>
              <a:t>.</a:t>
            </a:r>
            <a:r>
              <a:rPr lang="en-US" baseline="30000" dirty="0">
                <a:hlinkClick r:id="rId24"/>
              </a:rPr>
              <a:t>[4]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</a:t>
            </a:r>
            <a:r>
              <a:rPr lang="en-US" dirty="0" smtClean="0"/>
              <a:t> [</a:t>
            </a:r>
            <a:r>
              <a:rPr lang="en-US" dirty="0"/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presented with the final printed pages of </a:t>
            </a:r>
            <a:r>
              <a:rPr lang="en-US" i="1" dirty="0" err="1">
                <a:hlinkClick r:id="rId2" tooltip="De revolutionibus orbium coelestium"/>
              </a:rPr>
              <a:t>Dē</a:t>
            </a:r>
            <a:r>
              <a:rPr lang="en-US" i="1" dirty="0">
                <a:hlinkClick r:id="rId2" tooltip="De revolutionibus orbium coelestium"/>
              </a:rPr>
              <a:t> </a:t>
            </a:r>
            <a:r>
              <a:rPr lang="en-US" i="1" dirty="0" err="1">
                <a:hlinkClick r:id="rId2" tooltip="De revolutionibus orbium coelestium"/>
              </a:rPr>
              <a:t>revolutionibus</a:t>
            </a:r>
            <a:r>
              <a:rPr lang="en-US" i="1" dirty="0">
                <a:hlinkClick r:id="rId2" tooltip="De revolutionibus orbium coelestium"/>
              </a:rPr>
              <a:t> </a:t>
            </a:r>
            <a:r>
              <a:rPr lang="en-US" i="1" dirty="0" err="1">
                <a:hlinkClick r:id="rId2" tooltip="De revolutionibus orbium coelestium"/>
              </a:rPr>
              <a:t>orbium</a:t>
            </a:r>
            <a:r>
              <a:rPr lang="en-US" i="1" dirty="0">
                <a:hlinkClick r:id="rId2" tooltip="De revolutionibus orbium coelestium"/>
              </a:rPr>
              <a:t> </a:t>
            </a:r>
            <a:r>
              <a:rPr lang="en-US" i="1" dirty="0" err="1">
                <a:hlinkClick r:id="rId2" tooltip="De revolutionibus orbium coelestium"/>
              </a:rPr>
              <a:t>coelestium</a:t>
            </a:r>
            <a:r>
              <a:rPr lang="en-US" dirty="0"/>
              <a:t> on the very day that I died, allowing me to say farewell to my life's work, publishing my theories on </a:t>
            </a:r>
            <a:r>
              <a:rPr lang="en-US" dirty="0" err="1"/>
              <a:t>Helio</a:t>
            </a:r>
            <a:r>
              <a:rPr lang="en-US" dirty="0"/>
              <a:t>-centrism.</a:t>
            </a:r>
          </a:p>
          <a:p>
            <a:r>
              <a:rPr lang="en-US" i="1" dirty="0"/>
              <a:t>When De </a:t>
            </a:r>
            <a:r>
              <a:rPr lang="en-US" i="1" dirty="0" err="1"/>
              <a:t>revolutionibus</a:t>
            </a:r>
            <a:r>
              <a:rPr lang="en-US" i="1" dirty="0"/>
              <a:t> was published, </a:t>
            </a:r>
            <a:r>
              <a:rPr lang="en-US" dirty="0" err="1"/>
              <a:t>Osiander</a:t>
            </a:r>
            <a:r>
              <a:rPr lang="en-US" dirty="0"/>
              <a:t> added an </a:t>
            </a:r>
            <a:r>
              <a:rPr lang="en-US" dirty="0" err="1"/>
              <a:t>unauthorised</a:t>
            </a:r>
            <a:r>
              <a:rPr lang="en-US" dirty="0"/>
              <a:t> and unsigned preface, defending the work against those who might be offended by the novel hypotheses.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</a:t>
            </a:r>
            <a:r>
              <a:rPr lang="en-US" dirty="0" smtClean="0"/>
              <a:t> [0]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presented with the final printed pages of </a:t>
            </a:r>
            <a:r>
              <a:rPr lang="en-US" i="1" dirty="0" err="1">
                <a:hlinkClick r:id="rId2" tooltip="De revolutionibus orbium coelestium"/>
              </a:rPr>
              <a:t>Dē</a:t>
            </a:r>
            <a:r>
              <a:rPr lang="en-US" i="1" dirty="0">
                <a:hlinkClick r:id="rId2" tooltip="De revolutionibus orbium coelestium"/>
              </a:rPr>
              <a:t> </a:t>
            </a:r>
            <a:r>
              <a:rPr lang="en-US" i="1" dirty="0" err="1">
                <a:hlinkClick r:id="rId2" tooltip="De revolutionibus orbium coelestium"/>
              </a:rPr>
              <a:t>revolutionibus</a:t>
            </a:r>
            <a:r>
              <a:rPr lang="en-US" i="1" dirty="0">
                <a:hlinkClick r:id="rId2" tooltip="De revolutionibus orbium coelestium"/>
              </a:rPr>
              <a:t> </a:t>
            </a:r>
            <a:r>
              <a:rPr lang="en-US" i="1" dirty="0" err="1">
                <a:hlinkClick r:id="rId2" tooltip="De revolutionibus orbium coelestium"/>
              </a:rPr>
              <a:t>orbium</a:t>
            </a:r>
            <a:r>
              <a:rPr lang="en-US" i="1" dirty="0">
                <a:hlinkClick r:id="rId2" tooltip="De revolutionibus orbium coelestium"/>
              </a:rPr>
              <a:t> </a:t>
            </a:r>
            <a:r>
              <a:rPr lang="en-US" i="1" dirty="0" err="1">
                <a:hlinkClick r:id="rId2" tooltip="De revolutionibus orbium coelestium"/>
              </a:rPr>
              <a:t>coelestium</a:t>
            </a:r>
            <a:r>
              <a:rPr lang="en-US" dirty="0"/>
              <a:t> on the very day that I died, allowing me to say farewell to my life's work, publishing my theories on </a:t>
            </a:r>
            <a:r>
              <a:rPr lang="en-US" dirty="0" err="1"/>
              <a:t>Helio</a:t>
            </a:r>
            <a:r>
              <a:rPr lang="en-US" dirty="0"/>
              <a:t>-centrism</a:t>
            </a:r>
            <a:r>
              <a:rPr lang="en-US" dirty="0" smtClean="0"/>
              <a:t>. The controversy of these theories would not follow for almost six decades.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Controversy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2954"/>
            <a:ext cx="9905999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was not very controversial during my time, Catholic side opposition only commenced seventy-three years later, when it was occasioned by Galileo</a:t>
            </a:r>
          </a:p>
          <a:p>
            <a:r>
              <a:rPr lang="en-US" dirty="0"/>
              <a:t>The first notable to move against </a:t>
            </a:r>
            <a:r>
              <a:rPr lang="en-US" dirty="0" err="1"/>
              <a:t>Copernicanism</a:t>
            </a:r>
            <a:r>
              <a:rPr lang="en-US" dirty="0"/>
              <a:t> was the Magister of the Holy Palace (i.e., the Catholic Church's chief </a:t>
            </a:r>
            <a:r>
              <a:rPr lang="en-US" dirty="0">
                <a:hlinkClick r:id="rId2" tooltip="Censor Librorum"/>
              </a:rPr>
              <a:t>censor</a:t>
            </a:r>
            <a:r>
              <a:rPr lang="en-US" dirty="0"/>
              <a:t>), Dominican </a:t>
            </a:r>
            <a:r>
              <a:rPr lang="en-US" dirty="0">
                <a:hlinkClick r:id="rId3" tooltip="Bartolomeo Spina"/>
              </a:rPr>
              <a:t>Bartolomeo Spina</a:t>
            </a:r>
            <a:r>
              <a:rPr lang="en-US" dirty="0"/>
              <a:t>, who "expressed a desire to stamp out the Copernican doctrine"</a:t>
            </a:r>
          </a:p>
          <a:p>
            <a:r>
              <a:rPr lang="en-US" dirty="0"/>
              <a:t>with Spina's death in 1546, his cause fell to his friend, the well known theologian-astronomer, the Dominican </a:t>
            </a:r>
            <a:r>
              <a:rPr lang="en-US" dirty="0">
                <a:hlinkClick r:id="rId4" tooltip="Giovanni Maria Tolosani (page does not exist)"/>
              </a:rPr>
              <a:t>Giovanni Maria </a:t>
            </a:r>
            <a:r>
              <a:rPr lang="en-US" dirty="0" err="1">
                <a:hlinkClick r:id="rId4" tooltip="Giovanni Maria Tolosani (page does not exist)"/>
              </a:rPr>
              <a:t>Tolosani</a:t>
            </a:r>
            <a:r>
              <a:rPr lang="en-US" dirty="0"/>
              <a:t> of the Convent of St. Mark in Florence. </a:t>
            </a:r>
          </a:p>
          <a:p>
            <a:endParaRPr lang="en-US" dirty="0" smtClean="0"/>
          </a:p>
          <a:p>
            <a:r>
              <a:rPr lang="en-US" dirty="0" err="1" smtClean="0"/>
              <a:t>Tolosani</a:t>
            </a:r>
            <a:r>
              <a:rPr lang="en-US" dirty="0" smtClean="0"/>
              <a:t> </a:t>
            </a:r>
            <a:r>
              <a:rPr lang="en-US" dirty="0"/>
              <a:t>had written a treatise on reforming the calendar (in which astronomy would play a large role) and had attended the </a:t>
            </a:r>
            <a:r>
              <a:rPr lang="en-US" dirty="0">
                <a:hlinkClick r:id="rId5" tooltip="Fifth Lateran Council"/>
              </a:rPr>
              <a:t>Fifth Lateran Council</a:t>
            </a:r>
            <a:r>
              <a:rPr lang="en-US" dirty="0"/>
              <a:t> (1512–17) to discuss the matter. He had obtained a copy of </a:t>
            </a:r>
            <a:r>
              <a:rPr lang="en-US" i="1" dirty="0"/>
              <a:t>De </a:t>
            </a:r>
            <a:r>
              <a:rPr lang="en-US" i="1" dirty="0" err="1"/>
              <a:t>Revolutionibus</a:t>
            </a:r>
            <a:r>
              <a:rPr lang="en-US" dirty="0"/>
              <a:t> in 1544. His denunciation of </a:t>
            </a:r>
            <a:r>
              <a:rPr lang="en-US" dirty="0" err="1"/>
              <a:t>Copernicanism</a:t>
            </a:r>
            <a:r>
              <a:rPr lang="en-US" dirty="0"/>
              <a:t> was written a year later, in 1545, in an appendix to his unpublished work, </a:t>
            </a:r>
            <a:r>
              <a:rPr lang="en-US" i="1" dirty="0"/>
              <a:t>On the Truth of Sacred Scripture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6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Controversy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was not very controversial during my time, Catholic side opposition only commenced seventy-three years later, when it was occasioned by Galileo</a:t>
            </a:r>
          </a:p>
          <a:p>
            <a:r>
              <a:rPr lang="en-US" dirty="0"/>
              <a:t>The first notable to move against </a:t>
            </a:r>
            <a:r>
              <a:rPr lang="en-US" dirty="0" err="1"/>
              <a:t>Copernicanism</a:t>
            </a:r>
            <a:r>
              <a:rPr lang="en-US" dirty="0"/>
              <a:t> was the Magister of the Holy Palace (i.e., the Catholic Church's chief </a:t>
            </a:r>
            <a:r>
              <a:rPr lang="en-US" dirty="0">
                <a:hlinkClick r:id="rId2" tooltip="Censor Librorum"/>
              </a:rPr>
              <a:t>censor</a:t>
            </a:r>
            <a:r>
              <a:rPr lang="en-US" dirty="0"/>
              <a:t>), Dominican </a:t>
            </a:r>
            <a:r>
              <a:rPr lang="en-US" dirty="0">
                <a:hlinkClick r:id="rId3" tooltip="Bartolomeo Spina"/>
              </a:rPr>
              <a:t>Bartolomeo Spina</a:t>
            </a:r>
            <a:r>
              <a:rPr lang="en-US" dirty="0"/>
              <a:t>, who "expressed a desire to stamp out the Copernican doctrine"</a:t>
            </a:r>
          </a:p>
          <a:p>
            <a:r>
              <a:rPr lang="en-US" dirty="0"/>
              <a:t>with Spina's death in 1546, his cause fell to his friend, the well known theologian-astronomer, the Dominican </a:t>
            </a:r>
            <a:r>
              <a:rPr lang="en-US" dirty="0">
                <a:hlinkClick r:id="rId4" tooltip="Giovanni Maria Tolosani (page does not exist)"/>
              </a:rPr>
              <a:t>Giovanni Maria </a:t>
            </a:r>
            <a:r>
              <a:rPr lang="en-US" dirty="0" err="1">
                <a:hlinkClick r:id="rId4" tooltip="Giovanni Maria Tolosani (page does not exist)"/>
              </a:rPr>
              <a:t>Tolosani</a:t>
            </a:r>
            <a:r>
              <a:rPr lang="en-US" dirty="0"/>
              <a:t> of the Convent of St. Mark in Florence. </a:t>
            </a:r>
          </a:p>
        </p:txBody>
      </p:sp>
    </p:spTree>
    <p:extLst>
      <p:ext uri="{BB962C8B-B14F-4D97-AF65-F5344CB8AC3E}">
        <p14:creationId xmlns:p14="http://schemas.microsoft.com/office/powerpoint/2010/main" val="21849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Controversy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not very controversial during my time, Catholic side opposition only commenced seventy-three years later, when it was occasioned by Galileo</a:t>
            </a:r>
          </a:p>
          <a:p>
            <a:r>
              <a:rPr lang="en-US" dirty="0"/>
              <a:t>The first notable to move against </a:t>
            </a:r>
            <a:r>
              <a:rPr lang="en-US" dirty="0" err="1"/>
              <a:t>Copernicanism</a:t>
            </a:r>
            <a:r>
              <a:rPr lang="en-US" dirty="0"/>
              <a:t> was the Magister of the Holy Palace (i.e., the Catholic Church's chief </a:t>
            </a:r>
            <a:r>
              <a:rPr lang="en-US" dirty="0">
                <a:hlinkClick r:id="rId2" tooltip="Censor Librorum"/>
              </a:rPr>
              <a:t>censor</a:t>
            </a:r>
            <a:r>
              <a:rPr lang="en-US" dirty="0"/>
              <a:t>), Dominican </a:t>
            </a:r>
            <a:r>
              <a:rPr lang="en-US" dirty="0">
                <a:hlinkClick r:id="rId3" tooltip="Bartolomeo Spina"/>
              </a:rPr>
              <a:t>Bartolomeo Spina</a:t>
            </a:r>
            <a:r>
              <a:rPr lang="en-US" dirty="0"/>
              <a:t>, who "expressed a desire to stamp out the Copernican doctrine"</a:t>
            </a:r>
          </a:p>
        </p:txBody>
      </p:sp>
    </p:spTree>
    <p:extLst>
      <p:ext uri="{BB962C8B-B14F-4D97-AF65-F5344CB8AC3E}">
        <p14:creationId xmlns:p14="http://schemas.microsoft.com/office/powerpoint/2010/main" val="9742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Controversy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</a:t>
            </a:r>
            <a:r>
              <a:rPr lang="en-US" dirty="0" smtClean="0"/>
              <a:t>not very controversial during my time, Catholic </a:t>
            </a:r>
            <a:r>
              <a:rPr lang="en-US" dirty="0"/>
              <a:t>side opposition only commenced seventy-three years later, when it was occasioned by Galileo</a:t>
            </a:r>
          </a:p>
        </p:txBody>
      </p:sp>
    </p:spTree>
    <p:extLst>
      <p:ext uri="{BB962C8B-B14F-4D97-AF65-F5344CB8AC3E}">
        <p14:creationId xmlns:p14="http://schemas.microsoft.com/office/powerpoint/2010/main" val="16507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Controversy [0]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not very controversial during my time but would be later, primarily in </a:t>
            </a:r>
            <a:r>
              <a:rPr lang="en-US" dirty="0" err="1" smtClean="0"/>
              <a:t>helio</a:t>
            </a:r>
            <a:r>
              <a:rPr lang="en-US" dirty="0" smtClean="0"/>
              <a:t>-centrism.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 my human form I lived from 19 February 1473  until 24 May 1543</a:t>
            </a:r>
          </a:p>
          <a:p>
            <a:r>
              <a:rPr lang="en-US" dirty="0">
                <a:hlinkClick r:id="rId2" tooltip="Renaissance"/>
              </a:rPr>
              <a:t>Renaissance</a:t>
            </a:r>
            <a:r>
              <a:rPr lang="en-US" dirty="0"/>
              <a:t> mathematician and astronomer who formulated a </a:t>
            </a:r>
            <a:r>
              <a:rPr lang="en-US" dirty="0">
                <a:hlinkClick r:id="rId3" tooltip="Mathematical model"/>
              </a:rPr>
              <a:t>model</a:t>
            </a:r>
            <a:r>
              <a:rPr lang="en-US" dirty="0"/>
              <a:t> of </a:t>
            </a:r>
            <a:r>
              <a:rPr lang="en-US" dirty="0">
                <a:hlinkClick r:id="rId4" tooltip="Celestial spheres"/>
              </a:rPr>
              <a:t>the universe</a:t>
            </a:r>
            <a:r>
              <a:rPr lang="en-US" dirty="0"/>
              <a:t> that placed </a:t>
            </a:r>
            <a:r>
              <a:rPr lang="en-US" dirty="0">
                <a:hlinkClick r:id="rId5" tooltip="Heliocentrism"/>
              </a:rPr>
              <a:t>the Sun rather than the Earth at the center of the universe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[a]</a:t>
            </a:r>
            <a:r>
              <a:rPr lang="en-US" dirty="0"/>
              <a:t> </a:t>
            </a:r>
          </a:p>
          <a:p>
            <a:r>
              <a:rPr lang="en-US" dirty="0"/>
              <a:t>The publication of this model in his book </a:t>
            </a:r>
            <a:r>
              <a:rPr lang="en-US" i="1" dirty="0">
                <a:hlinkClick r:id="rId7" tooltip="De revolutionibus orbium coelestium"/>
              </a:rPr>
              <a:t>De </a:t>
            </a:r>
            <a:r>
              <a:rPr lang="en-US" i="1" dirty="0" err="1">
                <a:hlinkClick r:id="rId7" tooltip="De revolutionibus orbium coelestium"/>
              </a:rPr>
              <a:t>revolutionibus</a:t>
            </a:r>
            <a:r>
              <a:rPr lang="en-US" i="1" dirty="0">
                <a:hlinkClick r:id="rId7" tooltip="De revolutionibus orbium coelestium"/>
              </a:rPr>
              <a:t> </a:t>
            </a:r>
            <a:r>
              <a:rPr lang="en-US" i="1" dirty="0" err="1">
                <a:hlinkClick r:id="rId7" tooltip="De revolutionibus orbium coelestium"/>
              </a:rPr>
              <a:t>orbium</a:t>
            </a:r>
            <a:r>
              <a:rPr lang="en-US" i="1" dirty="0">
                <a:hlinkClick r:id="rId7" tooltip="De revolutionibus orbium coelestium"/>
              </a:rPr>
              <a:t> </a:t>
            </a:r>
            <a:r>
              <a:rPr lang="en-US" i="1" dirty="0" err="1">
                <a:hlinkClick r:id="rId7" tooltip="De revolutionibus orbium coelestium"/>
              </a:rPr>
              <a:t>coelestium</a:t>
            </a:r>
            <a:r>
              <a:rPr lang="en-US" dirty="0"/>
              <a:t> (</a:t>
            </a:r>
            <a:r>
              <a:rPr lang="en-US" i="1" dirty="0"/>
              <a:t>On the Revolutions of the Celestial Spheres</a:t>
            </a:r>
            <a:r>
              <a:rPr lang="en-US" dirty="0"/>
              <a:t>) just before his death in 1543 is considered a major event in the </a:t>
            </a:r>
            <a:r>
              <a:rPr lang="en-US" dirty="0">
                <a:hlinkClick r:id="rId8" tooltip="History of science"/>
              </a:rPr>
              <a:t>history of science</a:t>
            </a:r>
            <a:r>
              <a:rPr lang="en-US" dirty="0"/>
              <a:t>, triggering the </a:t>
            </a:r>
            <a:r>
              <a:rPr lang="en-US" dirty="0">
                <a:hlinkClick r:id="rId9" tooltip="Copernican Revolution"/>
              </a:rPr>
              <a:t>Copernican Revolution</a:t>
            </a:r>
            <a:r>
              <a:rPr lang="en-US" dirty="0"/>
              <a:t> and making an important contribution to the </a:t>
            </a:r>
            <a:r>
              <a:rPr lang="en-US" dirty="0">
                <a:hlinkClick r:id="rId10" tooltip="Scientific Revolution"/>
              </a:rPr>
              <a:t>Scientific Revolution</a:t>
            </a:r>
            <a:r>
              <a:rPr lang="en-US" dirty="0"/>
              <a:t>.</a:t>
            </a:r>
          </a:p>
          <a:p>
            <a:r>
              <a:rPr lang="en-US" dirty="0"/>
              <a:t>Copernicus was born and died in </a:t>
            </a:r>
            <a:r>
              <a:rPr lang="en-US" dirty="0">
                <a:hlinkClick r:id="rId11" tooltip="Royal Prussia"/>
              </a:rPr>
              <a:t>Royal Prussia</a:t>
            </a:r>
            <a:r>
              <a:rPr lang="en-US" dirty="0"/>
              <a:t>, a region that had been a part of the </a:t>
            </a:r>
            <a:r>
              <a:rPr lang="en-US" dirty="0">
                <a:hlinkClick r:id="rId12" tooltip="Kingdom of Poland (1385–1569)"/>
              </a:rPr>
              <a:t>Kingdom of Poland</a:t>
            </a:r>
            <a:r>
              <a:rPr lang="en-US" dirty="0"/>
              <a:t> since 1466.</a:t>
            </a:r>
          </a:p>
          <a:p>
            <a:r>
              <a:rPr lang="en-US" dirty="0"/>
              <a:t>He was a </a:t>
            </a:r>
            <a:r>
              <a:rPr lang="en-US" dirty="0">
                <a:hlinkClick r:id="rId13" tooltip="Polyglot (person)"/>
              </a:rPr>
              <a:t>polyglot</a:t>
            </a:r>
            <a:r>
              <a:rPr lang="en-US" dirty="0"/>
              <a:t> and </a:t>
            </a:r>
            <a:r>
              <a:rPr lang="en-US" dirty="0">
                <a:hlinkClick r:id="rId14" tooltip="Polymath"/>
              </a:rPr>
              <a:t>polymath</a:t>
            </a:r>
            <a:r>
              <a:rPr lang="en-US" dirty="0"/>
              <a:t> who obtained a doctorate in </a:t>
            </a:r>
            <a:r>
              <a:rPr lang="en-US" dirty="0">
                <a:hlinkClick r:id="rId15" tooltip="Canon law"/>
              </a:rPr>
              <a:t>canon law</a:t>
            </a:r>
            <a:r>
              <a:rPr lang="en-US" dirty="0"/>
              <a:t> and also practiced as a </a:t>
            </a:r>
            <a:r>
              <a:rPr lang="en-US" dirty="0">
                <a:hlinkClick r:id="rId16" tooltip="Physician"/>
              </a:rPr>
              <a:t>physician</a:t>
            </a:r>
            <a:r>
              <a:rPr lang="en-US" dirty="0"/>
              <a:t>, </a:t>
            </a:r>
            <a:r>
              <a:rPr lang="en-US" dirty="0">
                <a:hlinkClick r:id="rId17" tooltip="Classics scholar"/>
              </a:rPr>
              <a:t>classics scholar</a:t>
            </a:r>
            <a:r>
              <a:rPr lang="en-US" dirty="0"/>
              <a:t>, </a:t>
            </a:r>
            <a:r>
              <a:rPr lang="en-US" dirty="0">
                <a:hlinkClick r:id="rId18" tooltip="Translation"/>
              </a:rPr>
              <a:t>translator</a:t>
            </a:r>
            <a:r>
              <a:rPr lang="en-US" dirty="0"/>
              <a:t>, </a:t>
            </a:r>
            <a:r>
              <a:rPr lang="en-US" dirty="0">
                <a:hlinkClick r:id="rId19" tooltip="Governor"/>
              </a:rPr>
              <a:t>governor</a:t>
            </a:r>
            <a:r>
              <a:rPr lang="en-US" dirty="0"/>
              <a:t>, </a:t>
            </a:r>
            <a:r>
              <a:rPr lang="en-US" dirty="0">
                <a:hlinkClick r:id="rId20" tooltip="Diplomat"/>
              </a:rPr>
              <a:t>diplomat</a:t>
            </a:r>
            <a:r>
              <a:rPr lang="en-US" dirty="0"/>
              <a:t>, and </a:t>
            </a:r>
            <a:r>
              <a:rPr lang="en-US" dirty="0">
                <a:hlinkClick r:id="rId21" tooltip="Economist"/>
              </a:rPr>
              <a:t>economist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my human form I lived from 19 February 1473  until 24 May 1543</a:t>
            </a:r>
          </a:p>
          <a:p>
            <a:r>
              <a:rPr lang="en-US" dirty="0">
                <a:hlinkClick r:id="rId2" tooltip="Renaissance"/>
              </a:rPr>
              <a:t>Renaissance</a:t>
            </a:r>
            <a:r>
              <a:rPr lang="en-US" dirty="0"/>
              <a:t> mathematician and astronomer who formulated a </a:t>
            </a:r>
            <a:r>
              <a:rPr lang="en-US" dirty="0">
                <a:hlinkClick r:id="rId3" tooltip="Mathematical model"/>
              </a:rPr>
              <a:t>model</a:t>
            </a:r>
            <a:r>
              <a:rPr lang="en-US" dirty="0"/>
              <a:t> of </a:t>
            </a:r>
            <a:r>
              <a:rPr lang="en-US" dirty="0">
                <a:hlinkClick r:id="rId4" tooltip="Celestial spheres"/>
              </a:rPr>
              <a:t>the universe</a:t>
            </a:r>
            <a:r>
              <a:rPr lang="en-US" dirty="0"/>
              <a:t> that placed </a:t>
            </a:r>
            <a:r>
              <a:rPr lang="en-US" dirty="0">
                <a:hlinkClick r:id="rId5" tooltip="Heliocentrism"/>
              </a:rPr>
              <a:t>the Sun rather than the Earth at the center of the universe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[a]</a:t>
            </a:r>
            <a:r>
              <a:rPr lang="en-US" dirty="0"/>
              <a:t> </a:t>
            </a:r>
          </a:p>
          <a:p>
            <a:r>
              <a:rPr lang="en-US" dirty="0"/>
              <a:t>The publication of this model in his book </a:t>
            </a:r>
            <a:r>
              <a:rPr lang="en-US" i="1" dirty="0">
                <a:hlinkClick r:id="rId7" tooltip="De revolutionibus orbium coelestium"/>
              </a:rPr>
              <a:t>De </a:t>
            </a:r>
            <a:r>
              <a:rPr lang="en-US" i="1" dirty="0" err="1">
                <a:hlinkClick r:id="rId7" tooltip="De revolutionibus orbium coelestium"/>
              </a:rPr>
              <a:t>revolutionibus</a:t>
            </a:r>
            <a:r>
              <a:rPr lang="en-US" i="1" dirty="0">
                <a:hlinkClick r:id="rId7" tooltip="De revolutionibus orbium coelestium"/>
              </a:rPr>
              <a:t> </a:t>
            </a:r>
            <a:r>
              <a:rPr lang="en-US" i="1" dirty="0" err="1">
                <a:hlinkClick r:id="rId7" tooltip="De revolutionibus orbium coelestium"/>
              </a:rPr>
              <a:t>orbium</a:t>
            </a:r>
            <a:r>
              <a:rPr lang="en-US" i="1" dirty="0">
                <a:hlinkClick r:id="rId7" tooltip="De revolutionibus orbium coelestium"/>
              </a:rPr>
              <a:t> </a:t>
            </a:r>
            <a:r>
              <a:rPr lang="en-US" i="1" dirty="0" err="1">
                <a:hlinkClick r:id="rId7" tooltip="De revolutionibus orbium coelestium"/>
              </a:rPr>
              <a:t>coelestium</a:t>
            </a:r>
            <a:r>
              <a:rPr lang="en-US" dirty="0"/>
              <a:t> (</a:t>
            </a:r>
            <a:r>
              <a:rPr lang="en-US" i="1" dirty="0"/>
              <a:t>On the Revolutions of the Celestial Spheres</a:t>
            </a:r>
            <a:r>
              <a:rPr lang="en-US" dirty="0"/>
              <a:t>) just before his death in 1543 is considered a major event in the </a:t>
            </a:r>
            <a:r>
              <a:rPr lang="en-US" dirty="0">
                <a:hlinkClick r:id="rId8" tooltip="History of science"/>
              </a:rPr>
              <a:t>history of science</a:t>
            </a:r>
            <a:r>
              <a:rPr lang="en-US" dirty="0"/>
              <a:t>, triggering the </a:t>
            </a:r>
            <a:r>
              <a:rPr lang="en-US" dirty="0">
                <a:hlinkClick r:id="rId9" tooltip="Copernican Revolution"/>
              </a:rPr>
              <a:t>Copernican Revolution</a:t>
            </a:r>
            <a:r>
              <a:rPr lang="en-US" dirty="0"/>
              <a:t> and making an important contribution to the </a:t>
            </a:r>
            <a:r>
              <a:rPr lang="en-US" dirty="0">
                <a:hlinkClick r:id="rId10" tooltip="Scientific Revolution"/>
              </a:rPr>
              <a:t>Scientific Revolution</a:t>
            </a:r>
            <a:r>
              <a:rPr lang="en-US" dirty="0"/>
              <a:t>.</a:t>
            </a:r>
          </a:p>
          <a:p>
            <a:r>
              <a:rPr lang="en-US" dirty="0"/>
              <a:t>Copernicus was born and died in </a:t>
            </a:r>
            <a:r>
              <a:rPr lang="en-US" dirty="0">
                <a:hlinkClick r:id="rId11" tooltip="Royal Prussia"/>
              </a:rPr>
              <a:t>Royal Prussia</a:t>
            </a:r>
            <a:r>
              <a:rPr lang="en-US" dirty="0"/>
              <a:t>, a region that had been a part of the </a:t>
            </a:r>
            <a:r>
              <a:rPr lang="en-US" dirty="0">
                <a:hlinkClick r:id="rId12" tooltip="Kingdom of Poland (1385–1569)"/>
              </a:rPr>
              <a:t>Kingdom of Poland</a:t>
            </a:r>
            <a:r>
              <a:rPr lang="en-US" dirty="0"/>
              <a:t> since 1466.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my human form I lived from 19 February 1473  until 24 May 1543</a:t>
            </a:r>
          </a:p>
          <a:p>
            <a:r>
              <a:rPr lang="en-US" dirty="0">
                <a:hlinkClick r:id="rId2" tooltip="Renaissance"/>
              </a:rPr>
              <a:t>Renaissance</a:t>
            </a:r>
            <a:r>
              <a:rPr lang="en-US" dirty="0"/>
              <a:t> mathematician and astronomer who formulated a </a:t>
            </a:r>
            <a:r>
              <a:rPr lang="en-US" dirty="0">
                <a:hlinkClick r:id="rId3" tooltip="Mathematical model"/>
              </a:rPr>
              <a:t>model</a:t>
            </a:r>
            <a:r>
              <a:rPr lang="en-US" dirty="0"/>
              <a:t> of </a:t>
            </a:r>
            <a:r>
              <a:rPr lang="en-US" dirty="0">
                <a:hlinkClick r:id="rId4" tooltip="Celestial spheres"/>
              </a:rPr>
              <a:t>the universe</a:t>
            </a:r>
            <a:r>
              <a:rPr lang="en-US" dirty="0"/>
              <a:t> that placed </a:t>
            </a:r>
            <a:r>
              <a:rPr lang="en-US" dirty="0">
                <a:hlinkClick r:id="rId5" tooltip="Heliocentrism"/>
              </a:rPr>
              <a:t>the Sun rather than the Earth at the center of the universe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[a]</a:t>
            </a:r>
            <a:r>
              <a:rPr lang="en-US" dirty="0"/>
              <a:t> </a:t>
            </a:r>
          </a:p>
          <a:p>
            <a:r>
              <a:rPr lang="en-US" dirty="0"/>
              <a:t>The publication of this model in his book </a:t>
            </a:r>
            <a:r>
              <a:rPr lang="en-US" i="1" dirty="0">
                <a:hlinkClick r:id="rId7" tooltip="De revolutionibus orbium coelestium"/>
              </a:rPr>
              <a:t>De </a:t>
            </a:r>
            <a:r>
              <a:rPr lang="en-US" i="1" dirty="0" err="1">
                <a:hlinkClick r:id="rId7" tooltip="De revolutionibus orbium coelestium"/>
              </a:rPr>
              <a:t>revolutionibus</a:t>
            </a:r>
            <a:r>
              <a:rPr lang="en-US" i="1" dirty="0">
                <a:hlinkClick r:id="rId7" tooltip="De revolutionibus orbium coelestium"/>
              </a:rPr>
              <a:t> </a:t>
            </a:r>
            <a:r>
              <a:rPr lang="en-US" i="1" dirty="0" err="1">
                <a:hlinkClick r:id="rId7" tooltip="De revolutionibus orbium coelestium"/>
              </a:rPr>
              <a:t>orbium</a:t>
            </a:r>
            <a:r>
              <a:rPr lang="en-US" i="1" dirty="0">
                <a:hlinkClick r:id="rId7" tooltip="De revolutionibus orbium coelestium"/>
              </a:rPr>
              <a:t> </a:t>
            </a:r>
            <a:r>
              <a:rPr lang="en-US" i="1" dirty="0" err="1">
                <a:hlinkClick r:id="rId7" tooltip="De revolutionibus orbium coelestium"/>
              </a:rPr>
              <a:t>coelestium</a:t>
            </a:r>
            <a:r>
              <a:rPr lang="en-US" dirty="0"/>
              <a:t> (</a:t>
            </a:r>
            <a:r>
              <a:rPr lang="en-US" i="1" dirty="0"/>
              <a:t>On the Revolutions of the Celestial Spheres</a:t>
            </a:r>
            <a:r>
              <a:rPr lang="en-US" dirty="0"/>
              <a:t>) just before his death in 1543 is considered a major event in the </a:t>
            </a:r>
            <a:r>
              <a:rPr lang="en-US" dirty="0">
                <a:hlinkClick r:id="rId8" tooltip="History of science"/>
              </a:rPr>
              <a:t>history of science</a:t>
            </a:r>
            <a:r>
              <a:rPr lang="en-US" dirty="0"/>
              <a:t>, triggering the </a:t>
            </a:r>
            <a:r>
              <a:rPr lang="en-US" dirty="0">
                <a:hlinkClick r:id="rId9" tooltip="Copernican Revolution"/>
              </a:rPr>
              <a:t>Copernican Revolution</a:t>
            </a:r>
            <a:r>
              <a:rPr lang="en-US" dirty="0"/>
              <a:t> and making an important contribution to the </a:t>
            </a:r>
            <a:r>
              <a:rPr lang="en-US" dirty="0">
                <a:hlinkClick r:id="rId10" tooltip="Scientific Revolution"/>
              </a:rPr>
              <a:t>Scientific Revolution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[0]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my human form I lived from 19 February 1473  until 24 May 1543</a:t>
            </a:r>
          </a:p>
          <a:p>
            <a:r>
              <a:rPr lang="en-US" dirty="0">
                <a:hlinkClick r:id="rId2" tooltip="Renaissance"/>
              </a:rPr>
              <a:t>Renaissance</a:t>
            </a:r>
            <a:r>
              <a:rPr lang="en-US" dirty="0"/>
              <a:t> mathematician and astronomer who formulated a </a:t>
            </a:r>
            <a:r>
              <a:rPr lang="en-US" dirty="0">
                <a:hlinkClick r:id="rId3" tooltip="Mathematical model"/>
              </a:rPr>
              <a:t>model</a:t>
            </a:r>
            <a:r>
              <a:rPr lang="en-US" dirty="0"/>
              <a:t> of </a:t>
            </a:r>
            <a:r>
              <a:rPr lang="en-US" dirty="0">
                <a:hlinkClick r:id="rId4" tooltip="Celestial spheres"/>
              </a:rPr>
              <a:t>the universe</a:t>
            </a:r>
            <a:r>
              <a:rPr lang="en-US" dirty="0"/>
              <a:t> that placed </a:t>
            </a:r>
            <a:r>
              <a:rPr lang="en-US" dirty="0">
                <a:hlinkClick r:id="rId5" tooltip="Heliocentrism"/>
              </a:rPr>
              <a:t>the Sun rather than the Earth at the center of the universe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[a]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married </a:t>
            </a:r>
            <a:r>
              <a:rPr lang="en-US" dirty="0" smtClean="0"/>
              <a:t>my mother, Barbara </a:t>
            </a:r>
            <a:r>
              <a:rPr lang="en-US" dirty="0" err="1"/>
              <a:t>Watzenrode</a:t>
            </a:r>
            <a:r>
              <a:rPr lang="en-US" dirty="0" smtClean="0"/>
              <a:t>, </a:t>
            </a:r>
            <a:r>
              <a:rPr lang="en-US" dirty="0"/>
              <a:t>between 1461 and </a:t>
            </a:r>
            <a:r>
              <a:rPr lang="en-US" dirty="0" smtClean="0"/>
              <a:t>1464.</a:t>
            </a:r>
            <a:r>
              <a:rPr lang="en-US" baseline="30000" dirty="0"/>
              <a:t> </a:t>
            </a:r>
            <a:r>
              <a:rPr lang="en-US" dirty="0" smtClean="0"/>
              <a:t>He </a:t>
            </a:r>
            <a:r>
              <a:rPr lang="en-US" dirty="0"/>
              <a:t>died about 1483</a:t>
            </a:r>
            <a:r>
              <a:rPr lang="en-US" dirty="0" smtClean="0"/>
              <a:t>.</a:t>
            </a:r>
            <a:endParaRPr lang="en-US" baseline="30000" dirty="0" smtClean="0"/>
          </a:p>
          <a:p>
            <a:r>
              <a:rPr lang="en-US" dirty="0" smtClean="0"/>
              <a:t>My </a:t>
            </a:r>
            <a:r>
              <a:rPr lang="en-US" dirty="0"/>
              <a:t>father's family can be traced to a village in </a:t>
            </a:r>
            <a:r>
              <a:rPr lang="en-US" dirty="0">
                <a:hlinkClick r:id="rId2" tooltip="Silesia"/>
              </a:rPr>
              <a:t>Silesia</a:t>
            </a:r>
            <a:r>
              <a:rPr lang="en-US" dirty="0"/>
              <a:t> near </a:t>
            </a:r>
            <a:r>
              <a:rPr lang="en-US" dirty="0">
                <a:hlinkClick r:id="rId3" tooltip="Nysa, Poland"/>
              </a:rPr>
              <a:t>Nysa</a:t>
            </a:r>
            <a:r>
              <a:rPr lang="en-US" dirty="0"/>
              <a:t> (</a:t>
            </a:r>
            <a:r>
              <a:rPr lang="en-US" dirty="0" err="1"/>
              <a:t>Neiße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village's name has been variously spelled </a:t>
            </a:r>
            <a:r>
              <a:rPr lang="en-US" dirty="0" err="1"/>
              <a:t>Kopernik</a:t>
            </a:r>
            <a:r>
              <a:rPr lang="en-US" dirty="0" smtClean="0"/>
              <a:t>, </a:t>
            </a:r>
            <a:r>
              <a:rPr lang="en-US" dirty="0" err="1"/>
              <a:t>Copernik</a:t>
            </a:r>
            <a:r>
              <a:rPr lang="en-US" dirty="0"/>
              <a:t>, Copernic, </a:t>
            </a:r>
            <a:r>
              <a:rPr lang="en-US" dirty="0" err="1"/>
              <a:t>Kopernic</a:t>
            </a:r>
            <a:r>
              <a:rPr lang="en-US" dirty="0"/>
              <a:t>, </a:t>
            </a:r>
            <a:r>
              <a:rPr lang="en-US" dirty="0" err="1"/>
              <a:t>Coprirnik</a:t>
            </a:r>
            <a:r>
              <a:rPr lang="en-US" dirty="0"/>
              <a:t>, and today </a:t>
            </a:r>
            <a:r>
              <a:rPr lang="en-US" dirty="0" err="1">
                <a:hlinkClick r:id="rId4" tooltip="Koperniki"/>
              </a:rPr>
              <a:t>Koperniki</a:t>
            </a:r>
            <a:r>
              <a:rPr lang="en-US" dirty="0" smtClean="0"/>
              <a:t>. </a:t>
            </a:r>
            <a:r>
              <a:rPr lang="en-US" dirty="0"/>
              <a:t>In the 14th century, </a:t>
            </a:r>
            <a:r>
              <a:rPr lang="en-US" dirty="0" smtClean="0"/>
              <a:t>prior members </a:t>
            </a:r>
            <a:r>
              <a:rPr lang="en-US" dirty="0"/>
              <a:t>of </a:t>
            </a:r>
            <a:r>
              <a:rPr lang="en-US" dirty="0" smtClean="0"/>
              <a:t>my </a:t>
            </a:r>
            <a:r>
              <a:rPr lang="en-US" dirty="0"/>
              <a:t>family began moving to various other Silesian cities, to the Polish capital, </a:t>
            </a:r>
            <a:r>
              <a:rPr lang="en-US" dirty="0" err="1">
                <a:hlinkClick r:id="rId5" tooltip="Kraków"/>
              </a:rPr>
              <a:t>Kraków</a:t>
            </a:r>
            <a:r>
              <a:rPr lang="en-US" dirty="0"/>
              <a:t> (1367), and to </a:t>
            </a:r>
            <a:r>
              <a:rPr lang="en-US" dirty="0" err="1"/>
              <a:t>Toruń</a:t>
            </a:r>
            <a:r>
              <a:rPr lang="en-US" dirty="0"/>
              <a:t> (1400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My </a:t>
            </a:r>
            <a:r>
              <a:rPr lang="en-US" dirty="0"/>
              <a:t>mother, Barbara </a:t>
            </a:r>
            <a:r>
              <a:rPr lang="en-US" dirty="0" err="1"/>
              <a:t>Watzenrode</a:t>
            </a:r>
            <a:r>
              <a:rPr lang="en-US" dirty="0"/>
              <a:t>, was the daughter of a wealthy </a:t>
            </a:r>
            <a:r>
              <a:rPr lang="en-US" dirty="0" err="1"/>
              <a:t>Toruń</a:t>
            </a:r>
            <a:r>
              <a:rPr lang="en-US" dirty="0"/>
              <a:t> patrician and city </a:t>
            </a:r>
            <a:r>
              <a:rPr lang="en-US" dirty="0" err="1"/>
              <a:t>councillor</a:t>
            </a:r>
            <a:r>
              <a:rPr lang="en-US" dirty="0"/>
              <a:t>, </a:t>
            </a:r>
            <a:r>
              <a:rPr lang="en-US" dirty="0">
                <a:hlinkClick r:id="rId6" tooltip="Lucas Watzenrode the Elder"/>
              </a:rPr>
              <a:t>Lucas </a:t>
            </a:r>
            <a:r>
              <a:rPr lang="en-US" dirty="0" err="1">
                <a:hlinkClick r:id="rId6" tooltip="Lucas Watzenrode the Elder"/>
              </a:rPr>
              <a:t>Watzenrode</a:t>
            </a:r>
            <a:r>
              <a:rPr lang="en-US" dirty="0">
                <a:hlinkClick r:id="rId6" tooltip="Lucas Watzenrode the Elder"/>
              </a:rPr>
              <a:t> the Elder</a:t>
            </a:r>
            <a:r>
              <a:rPr lang="en-US" dirty="0"/>
              <a:t> (deceased 1462), and </a:t>
            </a:r>
            <a:r>
              <a:rPr lang="en-US" dirty="0" err="1"/>
              <a:t>Katarzyna</a:t>
            </a:r>
            <a:r>
              <a:rPr lang="en-US" dirty="0"/>
              <a:t> (widow of Jan </a:t>
            </a:r>
            <a:r>
              <a:rPr lang="en-US" dirty="0" err="1"/>
              <a:t>Peckau</a:t>
            </a:r>
            <a:r>
              <a:rPr lang="en-US" dirty="0" smtClean="0"/>
              <a:t>), known by some </a:t>
            </a:r>
            <a:r>
              <a:rPr lang="en-US" dirty="0"/>
              <a:t>as </a:t>
            </a:r>
            <a:r>
              <a:rPr lang="en-US" dirty="0" err="1"/>
              <a:t>Katarzyna</a:t>
            </a:r>
            <a:r>
              <a:rPr lang="en-US" dirty="0"/>
              <a:t> "</a:t>
            </a:r>
            <a:r>
              <a:rPr lang="en-US" dirty="0" err="1"/>
              <a:t>Rüdiger</a:t>
            </a:r>
            <a:r>
              <a:rPr lang="en-US" dirty="0"/>
              <a:t>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 smtClean="0"/>
              <a:t>Modlibog</a:t>
            </a:r>
            <a:r>
              <a:rPr lang="en-US" dirty="0" smtClean="0"/>
              <a:t>“.</a:t>
            </a:r>
          </a:p>
          <a:p>
            <a:r>
              <a:rPr lang="en-US" dirty="0" smtClean="0"/>
              <a:t>  My mother’s brother, Lucas </a:t>
            </a:r>
            <a:r>
              <a:rPr lang="en-US" dirty="0" err="1"/>
              <a:t>Watzenrode</a:t>
            </a:r>
            <a:r>
              <a:rPr lang="en-US" dirty="0"/>
              <a:t> </a:t>
            </a:r>
            <a:r>
              <a:rPr lang="en-US" dirty="0" smtClean="0"/>
              <a:t>the Younger</a:t>
            </a:r>
            <a:r>
              <a:rPr lang="en-US" dirty="0"/>
              <a:t>, came to be considered the most powerful man in </a:t>
            </a:r>
            <a:r>
              <a:rPr lang="en-US" dirty="0" err="1" smtClean="0"/>
              <a:t>Warmia</a:t>
            </a:r>
            <a:r>
              <a:rPr lang="en-US" dirty="0" smtClean="0"/>
              <a:t>. His </a:t>
            </a:r>
            <a:r>
              <a:rPr lang="en-US" dirty="0"/>
              <a:t>wealth, connections and </a:t>
            </a:r>
            <a:r>
              <a:rPr lang="en-US" dirty="0" smtClean="0"/>
              <a:t>influence secured my education </a:t>
            </a:r>
            <a:r>
              <a:rPr lang="en-US" dirty="0"/>
              <a:t>and career as a canon at </a:t>
            </a:r>
            <a:r>
              <a:rPr lang="en-US" dirty="0" err="1">
                <a:hlinkClick r:id="rId7" tooltip="Frombork Cathedral"/>
              </a:rPr>
              <a:t>Frombork</a:t>
            </a:r>
            <a:r>
              <a:rPr lang="en-US" dirty="0">
                <a:hlinkClick r:id="rId7" tooltip="Frombork Cathedral"/>
              </a:rPr>
              <a:t> Cathedral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8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My father married my mother, Barbara </a:t>
            </a:r>
            <a:r>
              <a:rPr lang="en-US" dirty="0" err="1"/>
              <a:t>Watzenrode</a:t>
            </a:r>
            <a:r>
              <a:rPr lang="en-US" dirty="0"/>
              <a:t>, between 1461 and 1464.</a:t>
            </a:r>
            <a:r>
              <a:rPr lang="en-US" baseline="30000" dirty="0"/>
              <a:t> </a:t>
            </a:r>
            <a:r>
              <a:rPr lang="en-US" dirty="0"/>
              <a:t>He died about 1483.</a:t>
            </a:r>
            <a:endParaRPr lang="en-US" baseline="30000" dirty="0"/>
          </a:p>
          <a:p>
            <a:r>
              <a:rPr lang="en-US" dirty="0"/>
              <a:t>My father's family can be traced to a village in </a:t>
            </a:r>
            <a:r>
              <a:rPr lang="en-US" dirty="0">
                <a:hlinkClick r:id="rId2" tooltip="Silesia"/>
              </a:rPr>
              <a:t>Silesia</a:t>
            </a:r>
            <a:r>
              <a:rPr lang="en-US" dirty="0"/>
              <a:t> near </a:t>
            </a:r>
            <a:r>
              <a:rPr lang="en-US" dirty="0">
                <a:hlinkClick r:id="rId3" tooltip="Nysa, Poland"/>
              </a:rPr>
              <a:t>Nysa</a:t>
            </a:r>
            <a:r>
              <a:rPr lang="en-US" dirty="0"/>
              <a:t> (</a:t>
            </a:r>
            <a:r>
              <a:rPr lang="en-US" dirty="0" err="1"/>
              <a:t>Neiße</a:t>
            </a:r>
            <a:r>
              <a:rPr lang="en-US" dirty="0"/>
              <a:t>). </a:t>
            </a:r>
          </a:p>
          <a:p>
            <a:r>
              <a:rPr lang="en-US" dirty="0"/>
              <a:t>The village's name has been variously spelled </a:t>
            </a:r>
            <a:r>
              <a:rPr lang="en-US" dirty="0" err="1"/>
              <a:t>Kopernik</a:t>
            </a:r>
            <a:r>
              <a:rPr lang="en-US" dirty="0"/>
              <a:t>, </a:t>
            </a:r>
            <a:r>
              <a:rPr lang="en-US" dirty="0" err="1"/>
              <a:t>Copernik</a:t>
            </a:r>
            <a:r>
              <a:rPr lang="en-US" dirty="0"/>
              <a:t>, Copernic, </a:t>
            </a:r>
            <a:r>
              <a:rPr lang="en-US" dirty="0" err="1"/>
              <a:t>Kopernic</a:t>
            </a:r>
            <a:r>
              <a:rPr lang="en-US" dirty="0"/>
              <a:t>, </a:t>
            </a:r>
            <a:r>
              <a:rPr lang="en-US" dirty="0" err="1"/>
              <a:t>Coprirnik</a:t>
            </a:r>
            <a:r>
              <a:rPr lang="en-US" dirty="0"/>
              <a:t>, and today </a:t>
            </a:r>
            <a:r>
              <a:rPr lang="en-US" dirty="0" err="1">
                <a:hlinkClick r:id="rId4" tooltip="Koperniki"/>
              </a:rPr>
              <a:t>Koperniki</a:t>
            </a:r>
            <a:r>
              <a:rPr lang="en-US" dirty="0"/>
              <a:t>. In the 14th century, prior members of my family began moving to various other Silesian cities, to the Polish capital, </a:t>
            </a:r>
            <a:r>
              <a:rPr lang="en-US" dirty="0" err="1">
                <a:hlinkClick r:id="rId5" tooltip="Kraków"/>
              </a:rPr>
              <a:t>Kraków</a:t>
            </a:r>
            <a:r>
              <a:rPr lang="en-US" dirty="0"/>
              <a:t> (1367), and to </a:t>
            </a:r>
            <a:r>
              <a:rPr lang="en-US" dirty="0" err="1"/>
              <a:t>Toruń</a:t>
            </a:r>
            <a:r>
              <a:rPr lang="en-US" dirty="0"/>
              <a:t> (1400). </a:t>
            </a:r>
          </a:p>
          <a:p>
            <a:r>
              <a:rPr lang="en-US" dirty="0"/>
              <a:t>My mother, Barbara </a:t>
            </a:r>
            <a:r>
              <a:rPr lang="en-US" dirty="0" err="1"/>
              <a:t>Watzenrode</a:t>
            </a:r>
            <a:r>
              <a:rPr lang="en-US" dirty="0"/>
              <a:t>, was the daughter of a wealthy </a:t>
            </a:r>
            <a:r>
              <a:rPr lang="en-US" dirty="0" err="1"/>
              <a:t>Toruń</a:t>
            </a:r>
            <a:r>
              <a:rPr lang="en-US" dirty="0"/>
              <a:t> patrician and city </a:t>
            </a:r>
            <a:r>
              <a:rPr lang="en-US" dirty="0" err="1"/>
              <a:t>councillor</a:t>
            </a:r>
            <a:r>
              <a:rPr lang="en-US" dirty="0"/>
              <a:t>, </a:t>
            </a:r>
            <a:r>
              <a:rPr lang="en-US" dirty="0">
                <a:hlinkClick r:id="rId6" tooltip="Lucas Watzenrode the Elder"/>
              </a:rPr>
              <a:t>Lucas </a:t>
            </a:r>
            <a:r>
              <a:rPr lang="en-US" dirty="0" err="1">
                <a:hlinkClick r:id="rId6" tooltip="Lucas Watzenrode the Elder"/>
              </a:rPr>
              <a:t>Watzenrode</a:t>
            </a:r>
            <a:r>
              <a:rPr lang="en-US" dirty="0">
                <a:hlinkClick r:id="rId6" tooltip="Lucas Watzenrode the Elder"/>
              </a:rPr>
              <a:t> the Elder</a:t>
            </a:r>
            <a:r>
              <a:rPr lang="en-US" dirty="0"/>
              <a:t> (deceased 1462), and </a:t>
            </a:r>
            <a:r>
              <a:rPr lang="en-US" dirty="0" err="1"/>
              <a:t>Katarzyna</a:t>
            </a:r>
            <a:r>
              <a:rPr lang="en-US" dirty="0"/>
              <a:t> (widow of Jan </a:t>
            </a:r>
            <a:r>
              <a:rPr lang="en-US" dirty="0" err="1"/>
              <a:t>Peckau</a:t>
            </a:r>
            <a:r>
              <a:rPr lang="en-US" dirty="0"/>
              <a:t>), known by some as </a:t>
            </a:r>
            <a:r>
              <a:rPr lang="en-US" dirty="0" err="1"/>
              <a:t>Katarzyna</a:t>
            </a:r>
            <a:r>
              <a:rPr lang="en-US" dirty="0"/>
              <a:t> "</a:t>
            </a:r>
            <a:r>
              <a:rPr lang="en-US" dirty="0" err="1"/>
              <a:t>Rüdiger</a:t>
            </a:r>
            <a:r>
              <a:rPr lang="en-US" dirty="0"/>
              <a:t>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Modlibog</a:t>
            </a:r>
            <a:r>
              <a:rPr lang="en-US" dirty="0"/>
              <a:t>“.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father married my mother, Barbara </a:t>
            </a:r>
            <a:r>
              <a:rPr lang="en-US" dirty="0" err="1"/>
              <a:t>Watzenrode</a:t>
            </a:r>
            <a:r>
              <a:rPr lang="en-US" dirty="0"/>
              <a:t>, between 1461 and 1464.</a:t>
            </a:r>
            <a:r>
              <a:rPr lang="en-US" baseline="30000" dirty="0"/>
              <a:t> </a:t>
            </a:r>
            <a:r>
              <a:rPr lang="en-US" dirty="0"/>
              <a:t>He died about 1483.</a:t>
            </a:r>
            <a:endParaRPr lang="en-US" baseline="30000" dirty="0"/>
          </a:p>
          <a:p>
            <a:r>
              <a:rPr lang="en-US" dirty="0"/>
              <a:t>My father's family can be traced to a village in </a:t>
            </a:r>
            <a:r>
              <a:rPr lang="en-US" dirty="0">
                <a:hlinkClick r:id="rId2" tooltip="Silesia"/>
              </a:rPr>
              <a:t>Silesia</a:t>
            </a:r>
            <a:r>
              <a:rPr lang="en-US" dirty="0"/>
              <a:t> near </a:t>
            </a:r>
            <a:r>
              <a:rPr lang="en-US" dirty="0">
                <a:hlinkClick r:id="rId3" tooltip="Nysa, Poland"/>
              </a:rPr>
              <a:t>Nysa</a:t>
            </a:r>
            <a:r>
              <a:rPr lang="en-US" dirty="0"/>
              <a:t> (</a:t>
            </a:r>
            <a:r>
              <a:rPr lang="en-US" dirty="0" err="1"/>
              <a:t>Neiße</a:t>
            </a:r>
            <a:r>
              <a:rPr lang="en-US" dirty="0"/>
              <a:t>). </a:t>
            </a:r>
          </a:p>
          <a:p>
            <a:r>
              <a:rPr lang="en-US" dirty="0"/>
              <a:t>The village's name has been variously spelled </a:t>
            </a:r>
            <a:r>
              <a:rPr lang="en-US" dirty="0" err="1"/>
              <a:t>Kopernik</a:t>
            </a:r>
            <a:r>
              <a:rPr lang="en-US" dirty="0"/>
              <a:t>, </a:t>
            </a:r>
            <a:r>
              <a:rPr lang="en-US" dirty="0" err="1"/>
              <a:t>Copernik</a:t>
            </a:r>
            <a:r>
              <a:rPr lang="en-US" dirty="0"/>
              <a:t>, Copernic, </a:t>
            </a:r>
            <a:r>
              <a:rPr lang="en-US" dirty="0" err="1"/>
              <a:t>Kopernic</a:t>
            </a:r>
            <a:r>
              <a:rPr lang="en-US" dirty="0"/>
              <a:t>, </a:t>
            </a:r>
            <a:r>
              <a:rPr lang="en-US" dirty="0" err="1"/>
              <a:t>Coprirnik</a:t>
            </a:r>
            <a:r>
              <a:rPr lang="en-US" dirty="0"/>
              <a:t>, and today </a:t>
            </a:r>
            <a:r>
              <a:rPr lang="en-US" dirty="0" err="1">
                <a:hlinkClick r:id="rId4" tooltip="Koperniki"/>
              </a:rPr>
              <a:t>Koperniki</a:t>
            </a:r>
            <a:r>
              <a:rPr lang="en-US" dirty="0"/>
              <a:t>. In the 14th century, prior members of my family began moving to various other Silesian cities, to the Polish capital, </a:t>
            </a:r>
            <a:r>
              <a:rPr lang="en-US" dirty="0" err="1">
                <a:hlinkClick r:id="rId5" tooltip="Kraków"/>
              </a:rPr>
              <a:t>Kraków</a:t>
            </a:r>
            <a:r>
              <a:rPr lang="en-US" dirty="0"/>
              <a:t> (1367), and to </a:t>
            </a:r>
            <a:r>
              <a:rPr lang="en-US" dirty="0" err="1"/>
              <a:t>Toruń</a:t>
            </a:r>
            <a:r>
              <a:rPr lang="en-US" dirty="0"/>
              <a:t> (1400).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161</TotalTime>
  <Words>1924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Tw Cen MT</vt:lpstr>
      <vt:lpstr>Circuit</vt:lpstr>
      <vt:lpstr>Copernicus</vt:lpstr>
      <vt:lpstr>Life [4]</vt:lpstr>
      <vt:lpstr>LIFE [3]</vt:lpstr>
      <vt:lpstr>Life [2]</vt:lpstr>
      <vt:lpstr>Life [1]</vt:lpstr>
      <vt:lpstr>Life [0]</vt:lpstr>
      <vt:lpstr>Parents[4]</vt:lpstr>
      <vt:lpstr>Parents[3]</vt:lpstr>
      <vt:lpstr>Parents[2]</vt:lpstr>
      <vt:lpstr>Parents[1]</vt:lpstr>
      <vt:lpstr>Parents[0]</vt:lpstr>
      <vt:lpstr>EDUcation [4]</vt:lpstr>
      <vt:lpstr>EDUcation [3]</vt:lpstr>
      <vt:lpstr>EDUcation [2]</vt:lpstr>
      <vt:lpstr>EDUcation [1]</vt:lpstr>
      <vt:lpstr>EDUcation [0]</vt:lpstr>
      <vt:lpstr>works [4]</vt:lpstr>
      <vt:lpstr>works [3]</vt:lpstr>
      <vt:lpstr>works [2]</vt:lpstr>
      <vt:lpstr>works [1]</vt:lpstr>
      <vt:lpstr>works [0]</vt:lpstr>
      <vt:lpstr>Controversy [4]</vt:lpstr>
      <vt:lpstr>Controversy [3]</vt:lpstr>
      <vt:lpstr>Controversy [2]</vt:lpstr>
      <vt:lpstr>Controversy [1]</vt:lpstr>
      <vt:lpstr>Controversy [0]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Copernicus</dc:title>
  <dc:creator>euler5</dc:creator>
  <cp:lastModifiedBy>euler5</cp:lastModifiedBy>
  <cp:revision>30</cp:revision>
  <dcterms:created xsi:type="dcterms:W3CDTF">2015-11-09T00:00:56Z</dcterms:created>
  <dcterms:modified xsi:type="dcterms:W3CDTF">2015-11-10T04:48:56Z</dcterms:modified>
</cp:coreProperties>
</file>