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60" r:id="rId7"/>
    <p:sldId id="261" r:id="rId8"/>
    <p:sldId id="262" r:id="rId9"/>
    <p:sldId id="263" r:id="rId10"/>
    <p:sldId id="276" r:id="rId11"/>
    <p:sldId id="259" r:id="rId12"/>
    <p:sldId id="264" r:id="rId13"/>
    <p:sldId id="265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1B0F5-1907-49B3-BA30-41D8496B7C52}" v="278" dt="2025-01-10T12:32:30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3269D-6EA9-44A1-8E93-D172AED4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153A1-9FEA-1197-4851-530F3408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3BCBE-98E0-C0E9-B3DF-B23B341A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9DB65-BF49-53BA-DC7D-98272C5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63718-EE84-C4F1-4FBB-F7AB7977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2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7EED-8BF7-AE9C-E89F-2DC7EBE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342711-208B-35CB-B607-6D553219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966A9-87F6-0169-2986-0FA5D079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E554-4174-83DA-58E3-EC44A925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C10A6-4A78-5199-490E-AF71BB31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3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681C4D-3B94-3AF0-8A24-BFBA00388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B70F6C-A2F9-4ACB-8BA1-4C55AA9E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D5839-C842-FDCE-AA97-4B4F2F7A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91DF6-7F6F-B51C-EE43-107CDB99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071A3-039F-46CE-3CB6-75770753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8850-8460-1010-5486-7DF3DF8C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3E964-2548-1847-5AA9-B8AE6A16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0AB2D-8F49-F765-FE30-AE8AA406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30B88-A561-3881-C306-913BB79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D4D11-430D-7815-E3E5-C7D6DCCD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AC229-E4D9-AB7B-E881-1EBFFC8C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F6D16-330D-3129-326D-5C2358B4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F7A06-C38C-8A2E-2515-E83BB795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B14C3-47D5-6449-7834-5D6F015F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9C8F8-876B-C9C7-DDB3-64DB78E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2FB6C-3524-6347-DE49-F5FB9A5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6EF01-07C7-722A-767D-55FD47A4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0ED0D3-6A3D-2F25-A47E-8AF0FC148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A76ED5-AD66-BD1F-B711-B5FF95D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8D4130-77A3-4D6E-52BE-043C00E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AF7CEC-6694-3D7A-D10B-A733594B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10748-93ED-FB3C-F3D8-A95E71E7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753B26-5207-50A7-6849-6189A789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69481-E680-9B55-47F0-9BD29380C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D0A89A-2667-C2E9-1221-67F83AEF1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399F67-E440-9D31-6B4B-960B06E2D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C46927-99FB-8A94-636F-A23D415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24FF9E-2FD8-852C-206B-C2ECB803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B6555C-E681-F874-23B6-C4041930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4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7A244-48C0-FE8A-A22D-A25B13FE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89FE03-C2D4-E269-73F1-235C07BF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EF0F54-1703-E848-094D-4185CB24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1091E6-EAE3-0221-0751-64D338D9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2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871A19-F5FC-6504-FF4F-6CC4DBA8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F3A6F4-A865-D51C-E0CF-21BCB361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27DC54-B27B-30CD-CC5F-F34309EE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9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58A60-6ED5-7A1C-8B68-AEEA64CB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E350-887D-B174-D988-8B38F995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106DC-B297-D35B-7DA0-F9E08345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D3D3-4A43-A118-591A-8208526C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79E70-DADC-95FA-4AD5-CE0567DE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076DEA-9A1E-4753-90AF-A5BD132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048C8-5995-469E-D5BA-3EA6794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D6547E-F91E-0C4E-4B75-094DD2F9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530477-8F1C-DCDD-5D96-9E8142C3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7F637-A5B2-7644-C35E-BEC1EA46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5409A6-9D30-B90A-3711-F6EE3079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2A3000-E2FA-BCD8-B7AD-B635D67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8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3C4C23-A540-6B30-D541-1734B40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8EB3C-53F0-258A-E2B2-B3C0325F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015A7-BE4F-84AD-A5C8-A57C4FA7C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E8DB-3CD0-42BD-8FC9-6C817CF5E1C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375CA-B36F-BE61-A693-F2FF58BCE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C99FE-541F-0938-BB85-C3B2755F5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F689C-5C46-4B3F-8AA0-24CEC2CDFF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99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hyperlink" Target="https://www.figma.com/proto/Hd7NYkeueo8cpSuUhVXt9D/Better-together?node-id=8-2&amp;p=f&amp;t=SpfQbgnE3vJtdYVL-0&amp;scaling=scale-down&amp;content-scaling=fixed&amp;page-id=2%3A2&amp;starting-point-node-id=8%3A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CEB0-11CA-1460-B6BE-CA76D1BD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BDA355F-2EF5-C677-1C2D-64C8D822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84FFCE-BB89-C81A-FF2B-B7CFE60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3F8D31-3941-B529-B77C-9D096FD9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B1A2E9B-95CF-FBE7-F97A-4445E947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CB24C0-7C9B-CA8F-A35A-E87C750CD732}"/>
              </a:ext>
            </a:extLst>
          </p:cNvPr>
          <p:cNvSpPr txBox="1"/>
          <p:nvPr/>
        </p:nvSpPr>
        <p:spPr>
          <a:xfrm>
            <a:off x="4880761" y="4108917"/>
            <a:ext cx="24304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Groupe 1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Alexandre Lo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Adel Leshob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Euloge Mabiala</a:t>
            </a:r>
            <a:b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</a:br>
            <a:r>
              <a:rPr lang="fr-FR" sz="2400" b="1">
                <a:solidFill>
                  <a:srgbClr val="3B3B3B"/>
                </a:solidFill>
                <a:latin typeface="Ubuntu" panose="020B0504030602030204" pitchFamily="34" charset="0"/>
              </a:rPr>
              <a:t>Ismail </a:t>
            </a:r>
            <a:r>
              <a:rPr lang="fr-FR" sz="2400" b="1" err="1">
                <a:solidFill>
                  <a:srgbClr val="3B3B3B"/>
                </a:solidFill>
                <a:latin typeface="Ubuntu" panose="020B0504030602030204" pitchFamily="34" charset="0"/>
              </a:rPr>
              <a:t>Quenum</a:t>
            </a:r>
            <a:endParaRPr lang="fr-FR" sz="2400" b="1">
              <a:solidFill>
                <a:srgbClr val="3B3B3B"/>
              </a:solidFill>
              <a:latin typeface="Ubuntu" panose="020B05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DC9837-6E9C-3D9E-FACD-71DA30A2A4E0}"/>
              </a:ext>
            </a:extLst>
          </p:cNvPr>
          <p:cNvSpPr txBox="1"/>
          <p:nvPr/>
        </p:nvSpPr>
        <p:spPr>
          <a:xfrm>
            <a:off x="4503254" y="3175125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>
                <a:solidFill>
                  <a:srgbClr val="FF8989"/>
                </a:solidFill>
                <a:latin typeface="Ubuntu" panose="020B0504030602030204" pitchFamily="34" charset="0"/>
              </a:rPr>
              <a:t>Mission </a:t>
            </a:r>
            <a:r>
              <a:rPr lang="fr-FR" sz="2000" b="1" err="1">
                <a:solidFill>
                  <a:srgbClr val="FF8989"/>
                </a:solidFill>
                <a:latin typeface="Ubuntu" panose="020B0504030602030204" pitchFamily="34" charset="0"/>
              </a:rPr>
              <a:t>Better</a:t>
            </a:r>
            <a:r>
              <a:rPr lang="fr-FR" sz="2000" b="1">
                <a:solidFill>
                  <a:srgbClr val="FF8989"/>
                </a:solidFill>
                <a:latin typeface="Ubuntu" panose="020B0504030602030204" pitchFamily="34" charset="0"/>
              </a:rPr>
              <a:t> </a:t>
            </a:r>
            <a:r>
              <a:rPr lang="fr-FR" sz="2000" b="1" err="1">
                <a:solidFill>
                  <a:srgbClr val="FF8989"/>
                </a:solidFill>
                <a:latin typeface="Ubuntu" panose="020B0504030602030204" pitchFamily="34" charset="0"/>
              </a:rPr>
              <a:t>Together</a:t>
            </a:r>
            <a:endParaRPr lang="fr-FR" sz="2000" b="1">
              <a:solidFill>
                <a:srgbClr val="FF8989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F9AB07-42BA-6C3C-DD86-A8C1B01A5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3" y="1814302"/>
            <a:ext cx="2545868" cy="891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7AAAE59-BAD9-9A0A-CF69-DB5F4E864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63" y="309872"/>
            <a:ext cx="1418897" cy="3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C4AA2-D082-E237-E6A2-3D288E241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CD3BD93-B21C-0064-E5EE-D2B7F4B61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8F01CF-DA79-5C6D-DE63-AA2529B1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C78D1C-8DB4-0377-93ED-CA28484F4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A3E436-3EE2-451D-3AA0-96F1A65F6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8685BA0-9B6B-574E-24B1-11447DA0D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pic>
        <p:nvPicPr>
          <p:cNvPr id="2" name="Espace réservé du contenu 7" descr="Une image contenant texte, écriture manuscrite, Post-it, tableau blanc&#10;&#10;Description générée automatiquement">
            <a:extLst>
              <a:ext uri="{FF2B5EF4-FFF2-40B4-BE49-F238E27FC236}">
                <a16:creationId xmlns:a16="http://schemas.microsoft.com/office/drawing/2014/main" id="{9F280D5F-9372-0656-9AD7-99AB0C3F4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90" y="1862724"/>
            <a:ext cx="4090735" cy="407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AC2B8E-4B74-3DFA-6BB2-687776D0F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492" y="3856098"/>
            <a:ext cx="1851024" cy="9086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AC867-0EF3-E598-15E0-FD8AA6BF7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492" y="2874672"/>
            <a:ext cx="2179164" cy="90868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5498FB3-3A86-7FE4-FF09-C73F1DC113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7492" y="1896198"/>
            <a:ext cx="3824210" cy="905734"/>
          </a:xfrm>
          <a:prstGeom prst="rect">
            <a:avLst/>
          </a:prstGeom>
        </p:spPr>
      </p:pic>
      <p:pic>
        <p:nvPicPr>
          <p:cNvPr id="20" name="Image 19">
            <a:hlinkClick r:id="rId10"/>
            <a:extLst>
              <a:ext uri="{FF2B5EF4-FFF2-40B4-BE49-F238E27FC236}">
                <a16:creationId xmlns:a16="http://schemas.microsoft.com/office/drawing/2014/main" id="{CB4FADD3-3E7F-368A-E310-0EF3C679BA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492" y="4837523"/>
            <a:ext cx="2356586" cy="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C429-3379-CB53-BBF4-F7CC8B6A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C5CF4C5-204D-0A26-D39F-CCC8C058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D64AD7-4642-D450-3FDA-0EF3CD17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39B3EEE-0F37-B308-1725-F8053119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C8570A-037F-41C1-E2E7-F0B60C84D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83BAC4C-61D8-0BBC-61BC-396D9FB78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ECC132C-69A8-9916-2E24-059489BDFED6}"/>
              </a:ext>
            </a:extLst>
          </p:cNvPr>
          <p:cNvSpPr txBox="1"/>
          <p:nvPr/>
        </p:nvSpPr>
        <p:spPr>
          <a:xfrm>
            <a:off x="4700996" y="2585416"/>
            <a:ext cx="2478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173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71F5-C617-66C0-09C9-21955646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E257D9-51B4-D48E-C284-6DC61FC8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24D6AA-0ADF-C846-5456-CA4977BA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5AF6D9-7789-F6B7-FDC7-5ECE8BBE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FA82831-C2B6-4D4E-8447-26027AAB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40A3FD-70C8-17F9-B601-5AB6BB83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49AED5D-B698-3986-C11C-E096C702EFC6}"/>
              </a:ext>
            </a:extLst>
          </p:cNvPr>
          <p:cNvSpPr txBox="1"/>
          <p:nvPr/>
        </p:nvSpPr>
        <p:spPr>
          <a:xfrm>
            <a:off x="3144166" y="1508456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Brief de la porteuse de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04F6C9-05C2-B7D1-03BD-E6D029779032}"/>
              </a:ext>
            </a:extLst>
          </p:cNvPr>
          <p:cNvSpPr txBox="1"/>
          <p:nvPr/>
        </p:nvSpPr>
        <p:spPr>
          <a:xfrm>
            <a:off x="3048000" y="2728902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>
                <a:solidFill>
                  <a:srgbClr val="3B3B3B"/>
                </a:solidFill>
                <a:latin typeface="Ubuntu" panose="020B0504030602030204" pitchFamily="34" charset="0"/>
              </a:rPr>
              <a:t>L'objectif du projet est de concevoir une bulle d'amour destinée à offrir réconfort et soutien aux personnes confrontées à des situations de harcèlement.</a:t>
            </a:r>
          </a:p>
        </p:txBody>
      </p:sp>
    </p:spTree>
    <p:extLst>
      <p:ext uri="{BB962C8B-B14F-4D97-AF65-F5344CB8AC3E}">
        <p14:creationId xmlns:p14="http://schemas.microsoft.com/office/powerpoint/2010/main" val="3508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87B7-CA94-BDCC-ABC2-096D1D2BC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6FA3527-0BE1-77EC-0221-410A0823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06B198-8999-318D-4997-2CF3B0BD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8B3CA5-8EB8-1DAB-3490-DA14AD6B7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601EAF-F3CA-2B20-C166-BC6C19640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CFF0E0-C269-AFFD-6F28-CE47A47D5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307FE3E-B6DF-BF9D-7A2D-B4EEC8728681}"/>
              </a:ext>
            </a:extLst>
          </p:cNvPr>
          <p:cNvSpPr txBox="1"/>
          <p:nvPr/>
        </p:nvSpPr>
        <p:spPr>
          <a:xfrm>
            <a:off x="3048000" y="14719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" sz="3600">
                <a:solidFill>
                  <a:srgbClr val="FF8989"/>
                </a:solidFill>
                <a:latin typeface="Ubuntu" panose="020B0504030602030204" pitchFamily="34" charset="0"/>
                <a:ea typeface="Montserrat"/>
                <a:cs typeface="Montserrat"/>
                <a:sym typeface="Montserrat"/>
              </a:rPr>
              <a:t>Qui est votre utilisateur et quel est son problème ?</a:t>
            </a:r>
            <a:endParaRPr lang="fr-FR" sz="3600">
              <a:solidFill>
                <a:srgbClr val="FF8989"/>
              </a:solidFill>
              <a:latin typeface="Ubuntu" panose="020B0504030602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A9CB4E-9EDB-768C-46DD-DF941B1C2FD1}"/>
              </a:ext>
            </a:extLst>
          </p:cNvPr>
          <p:cNvSpPr txBox="1"/>
          <p:nvPr/>
        </p:nvSpPr>
        <p:spPr>
          <a:xfrm>
            <a:off x="3048000" y="292302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>
                <a:solidFill>
                  <a:srgbClr val="3B3B3B"/>
                </a:solidFill>
              </a:rPr>
              <a:t>Nos cibles sont  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3B3B3B"/>
                </a:solidFill>
              </a:rPr>
              <a:t>Les témoins : en leur fournissant des outils clairs et des conseils pratiques pour agir efficacement en situation d'urgence.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sz="2000">
                <a:solidFill>
                  <a:srgbClr val="3B3B3B"/>
                </a:solidFill>
              </a:rPr>
              <a:t>Les victimes de harcèlement.</a:t>
            </a:r>
          </a:p>
        </p:txBody>
      </p:sp>
    </p:spTree>
    <p:extLst>
      <p:ext uri="{BB962C8B-B14F-4D97-AF65-F5344CB8AC3E}">
        <p14:creationId xmlns:p14="http://schemas.microsoft.com/office/powerpoint/2010/main" val="137698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BAA2-1762-A6FF-C309-4A9AD072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7D9814B-2529-9B12-8580-A55BA3ED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541046-C6A0-6C94-89AB-3F1D7A4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A5B83E-3E2F-64DC-7E34-5CE99779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7BD801-6879-2A9F-292A-74F49DBD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AA397AF-435B-37BB-138E-D4B96FCCA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F5C0884-D927-4238-6DA2-263CDD21EAF8}"/>
              </a:ext>
            </a:extLst>
          </p:cNvPr>
          <p:cNvSpPr txBox="1"/>
          <p:nvPr/>
        </p:nvSpPr>
        <p:spPr>
          <a:xfrm>
            <a:off x="3048000" y="14719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" sz="3600">
                <a:solidFill>
                  <a:srgbClr val="FF8989"/>
                </a:solidFill>
                <a:latin typeface="Ubuntu" panose="020B0504030602030204" pitchFamily="34" charset="0"/>
                <a:sym typeface="Montserrat"/>
              </a:rPr>
              <a:t>Carte d’Empathie</a:t>
            </a:r>
            <a:endParaRPr lang="fr-FR" sz="3600">
              <a:solidFill>
                <a:srgbClr val="FF8989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3A52A-F5E1-AE01-E54D-F8CB44D1D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4932" r="13021" b="3745"/>
          <a:stretch/>
        </p:blipFill>
        <p:spPr bwMode="auto">
          <a:xfrm>
            <a:off x="4167256" y="2146306"/>
            <a:ext cx="3857487" cy="319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E544-6EF7-5D65-C44F-07313F1B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8902C2E-F1AB-C84C-C687-5C37084D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9E89E36-CB9B-4CAF-87AD-D58320AB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375112-4281-42EE-C1A5-CB52F894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CCF2FFA-7386-C90F-D06B-8E472F67D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61BD80B-3447-B51D-2A5B-B587CEB0A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7E5C53-157C-45F4-7D1B-4618857AA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721" y="1895954"/>
            <a:ext cx="3746281" cy="30660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B1DF85D-22CA-6F22-E150-440D155BB7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018" y="1902455"/>
            <a:ext cx="3738337" cy="30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8DC9-0CD9-373E-AB8D-CE59F33D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04309E7-484C-79D6-E312-F70CA91F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0B71F7-CA8F-5FB0-3696-35CE9E3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778B68-952C-D9B2-F6F2-B098E438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37A4CB1-2FAC-B5ED-0FC5-3CC11E304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AE083D5-3F9F-F308-1A8E-A88C086DB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CAEC33-2378-A579-067E-0899BCA4C6A8}"/>
              </a:ext>
            </a:extLst>
          </p:cNvPr>
          <p:cNvSpPr txBox="1"/>
          <p:nvPr/>
        </p:nvSpPr>
        <p:spPr>
          <a:xfrm>
            <a:off x="4486015" y="1391334"/>
            <a:ext cx="312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Problématique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642DC3-E18F-A9EB-A826-BAEA40E03210}"/>
              </a:ext>
            </a:extLst>
          </p:cNvPr>
          <p:cNvSpPr txBox="1"/>
          <p:nvPr/>
        </p:nvSpPr>
        <p:spPr>
          <a:xfrm>
            <a:off x="3048000" y="272890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/>
            <a:r>
              <a:rPr lang="fr-FR" sz="1800" b="0">
                <a:solidFill>
                  <a:srgbClr val="3B3B3B"/>
                </a:solidFill>
                <a:effectLst/>
                <a:latin typeface="Ubuntu" panose="020B050403060203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Comment aider le témoin ignorant à agir / établir un contact avec la victime qu’il a vu se faire harceler dans le but de l’amener /  l’inviter à contacter les autorités compétentes (sans chat/</a:t>
            </a:r>
            <a:r>
              <a:rPr lang="fr-FR" sz="1800" b="0" err="1">
                <a:solidFill>
                  <a:srgbClr val="3B3B3B"/>
                </a:solidFill>
                <a:effectLst/>
                <a:latin typeface="Ubuntu" panose="020B050403060203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chatbot</a:t>
            </a:r>
            <a:r>
              <a:rPr lang="fr-FR" sz="1800" b="0">
                <a:solidFill>
                  <a:srgbClr val="3B3B3B"/>
                </a:solidFill>
                <a:effectLst/>
                <a:latin typeface="Ubuntu" panose="020B0504030602030204" pitchFamily="34" charset="0"/>
                <a:ea typeface="Montserrat" panose="00000500000000000000" pitchFamily="2" charset="0"/>
                <a:cs typeface="Montserrat" panose="00000500000000000000" pitchFamily="2" charset="0"/>
              </a:rPr>
              <a:t>) par le biais de contacts modérés et vérifiés ? </a:t>
            </a:r>
            <a:endParaRPr lang="fr-FR" sz="2000">
              <a:solidFill>
                <a:srgbClr val="3B3B3B"/>
              </a:solidFill>
              <a:effectLst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2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DBC7-7A87-AEF8-00D4-2E844509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E789D48-BE11-BCD7-233E-CC6DA661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C5445A-6CE6-8744-5F1D-74AA46A3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FBE45D1-D9B7-52C6-01DA-B46482D9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E66B110-5624-D915-C695-3AC2B7420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2C30D8-6ABD-342D-92AD-1F38B8466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883C70E-5B1E-016C-BCC6-38FD5632DAA6}"/>
              </a:ext>
            </a:extLst>
          </p:cNvPr>
          <p:cNvSpPr txBox="1"/>
          <p:nvPr/>
        </p:nvSpPr>
        <p:spPr>
          <a:xfrm>
            <a:off x="4903777" y="1391334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Solutions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264136-C929-F37C-318D-61439DB33F4D}"/>
              </a:ext>
            </a:extLst>
          </p:cNvPr>
          <p:cNvSpPr txBox="1"/>
          <p:nvPr/>
        </p:nvSpPr>
        <p:spPr>
          <a:xfrm>
            <a:off x="3048000" y="24002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>
                <a:solidFill>
                  <a:schemeClr val="tx1"/>
                </a:solidFill>
              </a:rPr>
              <a:t>Sensibilisation et formations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FEA5EB-F010-515C-DC75-4CE2EAAEA4F4}"/>
              </a:ext>
            </a:extLst>
          </p:cNvPr>
          <p:cNvSpPr txBox="1"/>
          <p:nvPr/>
        </p:nvSpPr>
        <p:spPr>
          <a:xfrm>
            <a:off x="3048000" y="2866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>
                <a:solidFill>
                  <a:schemeClr val="tx1"/>
                </a:solidFill>
              </a:rPr>
              <a:t>Ressources d’aide locales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2A87A7-70D9-6895-E1E4-4E04A15A6FB5}"/>
              </a:ext>
            </a:extLst>
          </p:cNvPr>
          <p:cNvSpPr txBox="1"/>
          <p:nvPr/>
        </p:nvSpPr>
        <p:spPr>
          <a:xfrm>
            <a:off x="3048000" y="3428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>
                <a:solidFill>
                  <a:schemeClr val="tx1"/>
                </a:solidFill>
              </a:rPr>
              <a:t>Quiz adaptatif à la situation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81CB-AD7F-B4DA-D27C-7E6027D8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A81B6AE-D8AD-1345-4124-9A660701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93D32D-B30E-8CA2-6E1F-327DD1E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AA7A2E-305E-7D19-1105-AB05D39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2F7F4F-28C8-D1A1-04FA-641B4977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91641E0-0F62-31B0-073E-9C4AFFBC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6C338C-BB65-4F12-C204-6775B0DB3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 b="6054"/>
          <a:stretch/>
        </p:blipFill>
        <p:spPr bwMode="auto">
          <a:xfrm>
            <a:off x="1846468" y="2244725"/>
            <a:ext cx="3610145" cy="39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DD916E-039C-D626-D3C3-5C9387110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408" y="1734310"/>
            <a:ext cx="3104308" cy="1817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06723E-823F-FA1D-57D3-5755FF02F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0408" y="4164191"/>
            <a:ext cx="3104308" cy="18179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F569C36-1033-C9A8-153D-6AE2A9DAA23A}"/>
              </a:ext>
            </a:extLst>
          </p:cNvPr>
          <p:cNvSpPr txBox="1"/>
          <p:nvPr/>
        </p:nvSpPr>
        <p:spPr>
          <a:xfrm>
            <a:off x="1540611" y="1471935"/>
            <a:ext cx="422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>
                <a:solidFill>
                  <a:srgbClr val="FF8989"/>
                </a:solidFill>
              </a:rPr>
              <a:t>Matrice de </a:t>
            </a:r>
            <a:r>
              <a:rPr lang="fr-FR" sz="3200" err="1">
                <a:solidFill>
                  <a:srgbClr val="FF8989"/>
                </a:solidFill>
              </a:rPr>
              <a:t>priosisation</a:t>
            </a:r>
            <a:endParaRPr lang="fr-FR" sz="3200">
              <a:solidFill>
                <a:srgbClr val="FF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3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07BA-A9FE-9CA0-3703-A595F25B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656EB8-C245-05F7-A7A8-5A9E78EA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208FFE-CF51-EA65-D685-A7AB338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92" y="-485129"/>
            <a:ext cx="3104308" cy="3914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5B1F41-D3B7-C72F-7EC2-123F6753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363"/>
            <a:ext cx="2792865" cy="33021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8CEB37-9440-67F8-F8BE-359C8D85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961818" y="4205833"/>
            <a:ext cx="2303759" cy="30005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775D18D-846F-EBD3-25C0-234FCE72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066" y="231309"/>
            <a:ext cx="2545868" cy="8910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84F6E37-726D-6FD0-EC44-35459791CD3A}"/>
              </a:ext>
            </a:extLst>
          </p:cNvPr>
          <p:cNvSpPr txBox="1"/>
          <p:nvPr/>
        </p:nvSpPr>
        <p:spPr>
          <a:xfrm>
            <a:off x="3902707" y="1353671"/>
            <a:ext cx="438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>
                <a:solidFill>
                  <a:srgbClr val="FF8989"/>
                </a:solidFill>
              </a:rPr>
              <a:t>Proposition de valeur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5C0B3D-ADC2-B3D3-5015-1171C7F3045E}"/>
              </a:ext>
            </a:extLst>
          </p:cNvPr>
          <p:cNvSpPr txBox="1"/>
          <p:nvPr/>
        </p:nvSpPr>
        <p:spPr>
          <a:xfrm>
            <a:off x="3047999" y="200000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" sz="1800" b="0" i="1" u="none" strike="noStrike" cap="none">
                <a:solidFill>
                  <a:srgbClr val="3B3B3B"/>
                </a:solidFill>
                <a:latin typeface="Montserrat"/>
                <a:ea typeface="Montserrat"/>
                <a:cs typeface="Montserrat"/>
              </a:rPr>
              <a:t>Notre application propose d’accompagn</a:t>
            </a:r>
            <a:r>
              <a:rPr lang="fr" sz="1800" i="1">
                <a:solidFill>
                  <a:srgbClr val="3B3B3B"/>
                </a:solidFill>
                <a:latin typeface="Montserrat"/>
                <a:ea typeface="Montserrat"/>
                <a:cs typeface="Montserrat"/>
              </a:rPr>
              <a:t>er le témoin d’une situation d’harcèlement à travers un quiz qui l’oriente face à la situation. Cela se fait au travers d’un quiz adaptatif qui le guide et le conseille en direct. De plus, nous garantissons un contenu et des options variés, efficaces et adaptés à tout type de situation en plus de la mise en relation avec des services existants.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fr" sz="1800" i="1">
              <a:solidFill>
                <a:schemeClr val="bg1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4389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cd47b0-4de9-474d-9fde-8decccd07a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C85C2EB2F5F489A99013B750AA1E6" ma:contentTypeVersion="13" ma:contentTypeDescription="Create a new document." ma:contentTypeScope="" ma:versionID="2b5d023c6215a23beab4ae30469941e8">
  <xsd:schema xmlns:xsd="http://www.w3.org/2001/XMLSchema" xmlns:xs="http://www.w3.org/2001/XMLSchema" xmlns:p="http://schemas.microsoft.com/office/2006/metadata/properties" xmlns:ns3="85cd47b0-4de9-474d-9fde-8decccd07adf" xmlns:ns4="ad724d3f-cbed-4746-b8cc-f82195c01650" targetNamespace="http://schemas.microsoft.com/office/2006/metadata/properties" ma:root="true" ma:fieldsID="f8e62c6f74a2d0e5f9d1b12823a682a7" ns3:_="" ns4:_="">
    <xsd:import namespace="85cd47b0-4de9-474d-9fde-8decccd07adf"/>
    <xsd:import namespace="ad724d3f-cbed-4746-b8cc-f82195c016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d47b0-4de9-474d-9fde-8decccd0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24d3f-cbed-4746-b8cc-f82195c0165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F18ED5-55F0-4292-996F-1463A984AC97}">
  <ds:schemaRefs>
    <ds:schemaRef ds:uri="85cd47b0-4de9-474d-9fde-8decccd07adf"/>
    <ds:schemaRef ds:uri="ad724d3f-cbed-4746-b8cc-f82195c016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0B8D72-14B2-4A97-BBC8-62EF03B704EA}">
  <ds:schemaRefs>
    <ds:schemaRef ds:uri="85cd47b0-4de9-474d-9fde-8decccd07adf"/>
    <ds:schemaRef ds:uri="ad724d3f-cbed-4746-b8cc-f82195c016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9D7F19-FF9D-4F91-9322-88254260B3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LESHOB Adel</dc:creator>
  <cp:revision>2</cp:revision>
  <dcterms:created xsi:type="dcterms:W3CDTF">2025-01-10T10:07:44Z</dcterms:created>
  <dcterms:modified xsi:type="dcterms:W3CDTF">2025-01-10T22:40:47Z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0x010100A76C85C2EB2F5F489A99013B750AA1E6</vt:lpwstr>
  </property>
</Properties>
</file>