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70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1" r:id="rId16"/>
    <p:sldId id="300" r:id="rId17"/>
    <p:sldId id="27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F3FBCB9-57CB-4DE4-A328-A67EE581C06B}">
          <p14:sldIdLst>
            <p14:sldId id="256"/>
            <p14:sldId id="262"/>
            <p14:sldId id="270"/>
            <p14:sldId id="289"/>
            <p14:sldId id="290"/>
            <p14:sldId id="291"/>
            <p14:sldId id="292"/>
            <p14:sldId id="293"/>
          </p14:sldIdLst>
        </p14:section>
        <p14:section name="Пример" id="{19FC092E-606A-496C-9871-B773310D4226}">
          <p14:sldIdLst>
            <p14:sldId id="294"/>
            <p14:sldId id="295"/>
            <p14:sldId id="296"/>
            <p14:sldId id="297"/>
            <p14:sldId id="298"/>
            <p14:sldId id="299"/>
            <p14:sldId id="301"/>
            <p14:sldId id="300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50" autoAdjust="0"/>
  </p:normalViewPr>
  <p:slideViewPr>
    <p:cSldViewPr snapToGrid="0">
      <p:cViewPr varScale="1">
        <p:scale>
          <a:sx n="107" d="100"/>
          <a:sy n="107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D6BBE-FF37-4515-B796-D30B23A0C718}" type="datetimeFigureOut">
              <a:rPr lang="ru-RU" smtClean="0"/>
              <a:t>25.11.2016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4EFC1-4929-48D7-B542-D1AA95AF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20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442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282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220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95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823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83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25.11.2016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48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25.11.2016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0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25.11.2016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51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25.11.2016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04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25.11.2016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0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25.11.2016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74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25.11.2016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07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25.11.2016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1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25.11.2016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57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25.11.2016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97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25.11.2016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21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9CFFE-9B8E-4E6F-9C50-BF6CD17BA4CD}" type="datetimeFigureOut">
              <a:rPr lang="ru-RU" smtClean="0"/>
              <a:t>25.11.2016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83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анализ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Функции. Синтаксис и обращение.</a:t>
            </a:r>
          </a:p>
        </p:txBody>
      </p:sp>
    </p:spTree>
    <p:extLst>
      <p:ext uri="{BB962C8B-B14F-4D97-AF65-F5344CB8AC3E}">
        <p14:creationId xmlns:p14="http://schemas.microsoft.com/office/powerpoint/2010/main" val="2051360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9"/>
            <a:ext cx="10515600" cy="964178"/>
          </a:xfrm>
        </p:spPr>
        <p:txBody>
          <a:bodyPr>
            <a:normAutofit/>
          </a:bodyPr>
          <a:lstStyle/>
          <a:p>
            <a:r>
              <a:rPr lang="ru-RU" sz="5400" dirty="0"/>
              <a:t>Данные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79409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466" y="2142745"/>
            <a:ext cx="7682295" cy="433863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1210727"/>
            <a:ext cx="70059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gmp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read.table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"gmp.dat"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gmp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gmp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gmp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gmp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pcgmp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plot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pcgmp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~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gmp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xlab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ru-RU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Население"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xy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ru-R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ylab</a:t>
            </a:r>
            <a:r>
              <a:rPr lang="ru-R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ru-RU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"Доход на душу населения ($/человеко-год)"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ru-RU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Метрополии США, 2006"</a:t>
            </a:r>
            <a:r>
              <a:rPr lang="ru-R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975341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9"/>
            <a:ext cx="10515600" cy="964178"/>
          </a:xfrm>
        </p:spPr>
        <p:txBody>
          <a:bodyPr>
            <a:normAutofit/>
          </a:bodyPr>
          <a:lstStyle/>
          <a:p>
            <a:r>
              <a:rPr lang="ru-RU" sz="5400" dirty="0"/>
              <a:t>Подгонка модели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79409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44800" y="1262265"/>
                <a:ext cx="6124197" cy="147732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𝑛𝑜𝑖𝑠𝑒</m:t>
                      </m:r>
                      <m:r>
                        <a:rPr lang="ru-RU" sz="6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60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3600" dirty="0"/>
                  <a:t> = 6611</a:t>
                </a:r>
                <a:r>
                  <a:rPr lang="en-US" sz="3600" dirty="0"/>
                  <a:t> </a:t>
                </a:r>
                <a:endParaRPr lang="ru-RU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800" y="1262265"/>
                <a:ext cx="6124197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4200" y="2962374"/>
                <a:ext cx="4199468" cy="1008225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ru-RU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00" y="2962374"/>
                <a:ext cx="4199468" cy="1008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84200" y="4132872"/>
                <a:ext cx="5080000" cy="716735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ru-R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𝑀𝑆𝐸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𝑀𝑆𝐸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00" y="4132872"/>
                <a:ext cx="5080000" cy="716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38200" y="5047176"/>
                <a:ext cx="5080000" cy="369332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∝−</m:t>
                    </m:r>
                    <m:sSup>
                      <m:sSupPr>
                        <m:ctrlPr>
                          <a:rPr lang="ru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𝑀𝑆𝐸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47176"/>
                <a:ext cx="5080000" cy="369332"/>
              </a:xfrm>
              <a:prstGeom prst="rect">
                <a:avLst/>
              </a:prstGeom>
              <a:blipFill>
                <a:blip r:embed="rId6"/>
                <a:stretch>
                  <a:fillRect l="-1193" b="-27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075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315" y="1690686"/>
            <a:ext cx="4630955" cy="393171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9"/>
            <a:ext cx="10515600" cy="964178"/>
          </a:xfrm>
        </p:spPr>
        <p:txBody>
          <a:bodyPr>
            <a:normAutofit/>
          </a:bodyPr>
          <a:lstStyle/>
          <a:p>
            <a:r>
              <a:rPr lang="ru-RU" sz="4800" dirty="0"/>
              <a:t>Подгонка модели</a:t>
            </a:r>
            <a:r>
              <a:rPr lang="en-US" sz="4800" dirty="0"/>
              <a:t>. </a:t>
            </a:r>
            <a:r>
              <a:rPr lang="el-GR" sz="4800" dirty="0"/>
              <a:t>α</a:t>
            </a:r>
            <a:r>
              <a:rPr lang="ru-RU" sz="4800" dirty="0"/>
              <a:t> версия реализации</a:t>
            </a:r>
            <a:endParaRPr lang="ru-RU" sz="36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79409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210727"/>
            <a:ext cx="6970060" cy="5428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maximum.iterations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deriv.step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step.scale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stopping.deriv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iteration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0.15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iteration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maximum.iterations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stopping.deriv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iteration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iteration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mse.1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gmp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pcgmp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6611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gmp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)^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mse.2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gmp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pcgmp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6611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gmp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deriv.step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))^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mse.2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mse.1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deriv.step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step.scale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a,iterations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iteration,converged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iteration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maximum.iterations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gmp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6611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gmp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)^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gmp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gmp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"red"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564" y="4326997"/>
            <a:ext cx="1838325" cy="1295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5887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9"/>
            <a:ext cx="10515600" cy="964178"/>
          </a:xfrm>
        </p:spPr>
        <p:txBody>
          <a:bodyPr>
            <a:normAutofit/>
          </a:bodyPr>
          <a:lstStyle/>
          <a:p>
            <a:r>
              <a:rPr lang="el-GR" sz="5400" dirty="0"/>
              <a:t>α</a:t>
            </a:r>
            <a:r>
              <a:rPr lang="ru-RU" sz="5400" dirty="0"/>
              <a:t> версия – </a:t>
            </a:r>
            <a:r>
              <a:rPr lang="en-US" sz="5400" dirty="0"/>
              <a:t>code review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79409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210727"/>
            <a:ext cx="6970060" cy="246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Инкапсуляция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данные внутри алгоритма, любое изменение аргументов только копированием-вставкой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Гибкость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чтобы изменить начальное значение, требуется редактировать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перезапускать, снова редактировать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Устойчивость к изменениям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наименование датафрейма повсюду, во время редактирования можно что-то забыть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Трудно исправлять 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в коде ошибка, если у нас есть много копий, то вносить изменения нужно во все копии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1635" y="3411109"/>
            <a:ext cx="10968318" cy="272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0.15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iteration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maximum.iterations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stopping.deriv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iteration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iteration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mse.1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gmp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pcgmp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6611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gmp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)^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mse.2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gmp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pcgmp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6611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gmp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deriv.step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))^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mse.2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mse.1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deriv.step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step.scale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35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9"/>
            <a:ext cx="10515600" cy="964178"/>
          </a:xfrm>
        </p:spPr>
        <p:txBody>
          <a:bodyPr>
            <a:normAutofit/>
          </a:bodyPr>
          <a:lstStyle/>
          <a:p>
            <a:r>
              <a:rPr lang="ru-RU" sz="5400" dirty="0"/>
              <a:t>Исправление недостатков. План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79409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990599" y="1210727"/>
            <a:ext cx="109683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Исправим ошибку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Магические значения преобразуем в аргументы </a:t>
            </a:r>
            <a:r>
              <a:rPr lang="ru-RU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поумолчанию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Расчёт СКО вынесем в функцию т.к. он используется 2 раза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Будем передавать данные аргументами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Преобразуем 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 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endParaRPr lang="ru-RU" sz="28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727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9"/>
            <a:ext cx="10515600" cy="964178"/>
          </a:xfrm>
        </p:spPr>
        <p:txBody>
          <a:bodyPr>
            <a:normAutofit/>
          </a:bodyPr>
          <a:lstStyle/>
          <a:p>
            <a:r>
              <a:rPr lang="ru-RU" sz="5400" dirty="0"/>
              <a:t>Исправление недостатков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79409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990599" y="1210727"/>
            <a:ext cx="109683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estimate.scaling.exponent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a, y0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6611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response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gmp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pcgmp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predictor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gmp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maximum.iterations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deriv.step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step.scale </a:t>
            </a:r>
            <a:r>
              <a:rPr lang="it-IT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t-IT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</a:t>
            </a:r>
            <a:r>
              <a:rPr lang="it-IT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it-IT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stopping.deriv </a:t>
            </a:r>
            <a:r>
              <a:rPr lang="it-IT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t-IT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it-IT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it-IT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it-IT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t-IT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endParaRPr lang="it-IT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mean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response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y0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predictor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^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)^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iteration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maximum.iterations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deriv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deriv.step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))/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deriv.step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 </a:t>
            </a:r>
            <a:r>
              <a:rPr lang="it-IT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</a:t>
            </a:r>
            <a:r>
              <a:rPr lang="it-IT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step.scale</a:t>
            </a:r>
            <a:r>
              <a:rPr lang="it-IT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it-IT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deriv</a:t>
            </a:r>
            <a:endParaRPr lang="it-IT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abs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deriv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stopping.deriv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break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ru-R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fit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a,iterations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iteration,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converged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iteration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maximum.iterations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ru-R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#Пример вызова с начальным </a:t>
            </a:r>
            <a:r>
              <a:rPr lang="ru-RU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занчением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estimate.scaling.exponent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0.15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902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9"/>
            <a:ext cx="10515600" cy="964178"/>
          </a:xfrm>
        </p:spPr>
        <p:txBody>
          <a:bodyPr>
            <a:normAutofit/>
          </a:bodyPr>
          <a:lstStyle/>
          <a:p>
            <a:r>
              <a:rPr lang="ru-RU" sz="5400" dirty="0"/>
              <a:t>Итоги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79409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918881" y="1514948"/>
            <a:ext cx="109683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ru-RU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Функции объединяют команды в единое целое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ru-RU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 управляет тем, что функция видит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ru-RU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Самодельные функции работают точно так же, как встроенные команды.</a:t>
            </a:r>
          </a:p>
        </p:txBody>
      </p:sp>
    </p:spTree>
    <p:extLst>
      <p:ext uri="{BB962C8B-B14F-4D97-AF65-F5344CB8AC3E}">
        <p14:creationId xmlns:p14="http://schemas.microsoft.com/office/powerpoint/2010/main" val="395626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Classwork4</a:t>
            </a:r>
          </a:p>
          <a:p>
            <a:r>
              <a:rPr lang="en-US" dirty="0"/>
              <a:t>Lab-4</a:t>
            </a:r>
          </a:p>
          <a:p>
            <a:r>
              <a:rPr lang="en-US"/>
              <a:t>HW-03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556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Определения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/>
              <a:t>Функции организуют связанные команды в одно логическое целое</a:t>
            </a:r>
          </a:p>
          <a:p>
            <a:r>
              <a:rPr lang="ru-RU" sz="3600" dirty="0"/>
              <a:t>Обладают интерфейсом</a:t>
            </a:r>
            <a:r>
              <a:rPr lang="en-US" sz="3600" dirty="0"/>
              <a:t>: </a:t>
            </a:r>
            <a:r>
              <a:rPr lang="ru-RU" sz="3600" dirty="0"/>
              <a:t>набором входных и выходных данных</a:t>
            </a:r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56731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Назначение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9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/>
              <a:t>Типы данных организуют связанные значения в одно целое, функции делают тоже самое для команд, например</a:t>
            </a:r>
            <a:r>
              <a:rPr lang="en-US" sz="3600" dirty="0"/>
              <a:t>: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57" y="2826544"/>
            <a:ext cx="7717330" cy="15591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257" y="4701646"/>
            <a:ext cx="4663694" cy="11572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910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Части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0333"/>
            <a:ext cx="10515600" cy="44497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90" y="1895210"/>
            <a:ext cx="7717330" cy="1559189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b="1" dirty="0"/>
              <a:t>Интерфейс</a:t>
            </a:r>
            <a:r>
              <a:rPr lang="en-US" sz="3600" dirty="0"/>
              <a:t>: </a:t>
            </a:r>
            <a:r>
              <a:rPr lang="ru-RU" sz="3600" dirty="0"/>
              <a:t>входные аргументы, возвращаемое значение</a:t>
            </a:r>
          </a:p>
          <a:p>
            <a:r>
              <a:rPr lang="ru-RU" sz="3600" dirty="0"/>
              <a:t>Набор вызовов команд, </a:t>
            </a:r>
            <a:r>
              <a:rPr lang="en-US" sz="3600" dirty="0"/>
              <a:t>return() – </a:t>
            </a:r>
            <a:r>
              <a:rPr lang="ru-RU" sz="3600" dirty="0"/>
              <a:t>возвращает результат (необязательна)</a:t>
            </a:r>
          </a:p>
          <a:p>
            <a:r>
              <a:rPr lang="ru-RU" sz="3600" b="1" dirty="0"/>
              <a:t>Комментарии</a:t>
            </a:r>
            <a:r>
              <a:rPr lang="en-US" sz="3600" dirty="0"/>
              <a:t>: </a:t>
            </a:r>
            <a:r>
              <a:rPr lang="ru-RU" sz="3600" dirty="0"/>
              <a:t>необязательны, но следует их писать.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93551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Именованные аргументы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800" y="3645165"/>
            <a:ext cx="6440118" cy="19259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1820333"/>
            <a:ext cx="7166724" cy="1397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147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Проверка аргументов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79409"/>
          </a:xfrm>
        </p:spPr>
        <p:txBody>
          <a:bodyPr/>
          <a:lstStyle/>
          <a:p>
            <a:r>
              <a:rPr lang="ru-RU" dirty="0"/>
              <a:t>Проблема</a:t>
            </a:r>
            <a:r>
              <a:rPr lang="en-US" dirty="0"/>
              <a:t>: </a:t>
            </a:r>
            <a:r>
              <a:rPr lang="ru-RU" dirty="0"/>
              <a:t>неожиданное поведение со значениями, которых не ожидали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Решение</a:t>
            </a:r>
            <a:r>
              <a:rPr lang="en-US" dirty="0"/>
              <a:t>: </a:t>
            </a:r>
            <a:r>
              <a:rPr lang="ru-RU" dirty="0"/>
              <a:t>Защитные практики программирования (</a:t>
            </a:r>
            <a:r>
              <a:rPr lang="en-US" dirty="0"/>
              <a:t>sanity check</a:t>
            </a:r>
            <a:r>
              <a:rPr lang="ru-RU" dirty="0"/>
              <a:t>)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Аргументы функции </a:t>
            </a:r>
            <a:r>
              <a:rPr lang="en-US" i="1" dirty="0" err="1"/>
              <a:t>stopifnot</a:t>
            </a:r>
            <a:r>
              <a:rPr lang="en-US" i="1" dirty="0"/>
              <a:t> – </a:t>
            </a:r>
            <a:r>
              <a:rPr lang="ru-RU" i="1" dirty="0"/>
              <a:t>набор логических выражений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4" y="2395537"/>
            <a:ext cx="4303317" cy="12197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229" y="4399623"/>
            <a:ext cx="3190875" cy="1000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" y="4346442"/>
            <a:ext cx="5791200" cy="1343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070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Среда выполнения. Что функция видит?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79409"/>
          </a:xfrm>
        </p:spPr>
        <p:txBody>
          <a:bodyPr/>
          <a:lstStyle/>
          <a:p>
            <a:r>
              <a:rPr lang="ru-RU" dirty="0"/>
              <a:t>Имена аргументов переписывают значения, которые определены снаружи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Изменения, произошедшие внутри не понимаются наружу.</a:t>
            </a:r>
          </a:p>
          <a:p>
            <a:r>
              <a:rPr lang="ru-RU" dirty="0"/>
              <a:t>Непереданные имена аргументов ищутся в среде выполнения.</a:t>
            </a:r>
          </a:p>
          <a:p>
            <a:r>
              <a:rPr lang="en-US" i="1" dirty="0"/>
              <a:t>R</a:t>
            </a:r>
            <a:r>
              <a:rPr lang="ru-RU" i="1" dirty="0"/>
              <a:t> использует значения при вызове функций, а не при определении.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970" y="2155825"/>
            <a:ext cx="4276725" cy="1885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520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Уважайте интерфейс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79409"/>
          </a:xfrm>
        </p:spPr>
        <p:txBody>
          <a:bodyPr/>
          <a:lstStyle/>
          <a:p>
            <a:r>
              <a:rPr lang="ru-RU" dirty="0"/>
              <a:t>При определении функции старайтесь передать аргументами всё необходимую информацию для её выполнения.</a:t>
            </a:r>
          </a:p>
          <a:p>
            <a:pPr lvl="1"/>
            <a:r>
              <a:rPr lang="ru-RU" dirty="0"/>
              <a:t>Меру нужно знать и не передавать, например, число </a:t>
            </a:r>
            <a:r>
              <a:rPr lang="el-GR" dirty="0"/>
              <a:t>π</a:t>
            </a:r>
            <a:r>
              <a:rPr lang="ru-RU" dirty="0"/>
              <a:t>.</a:t>
            </a:r>
          </a:p>
          <a:p>
            <a:r>
              <a:rPr lang="ru-RU" dirty="0"/>
              <a:t>Симметрично, результат нужно возвращать, а не стараться передать через среду выполнения.</a:t>
            </a:r>
          </a:p>
          <a:p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2794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9"/>
            <a:ext cx="10515600" cy="964178"/>
          </a:xfrm>
        </p:spPr>
        <p:txBody>
          <a:bodyPr>
            <a:normAutofit fontScale="90000"/>
          </a:bodyPr>
          <a:lstStyle/>
          <a:p>
            <a:r>
              <a:rPr lang="ru-RU" sz="5400" dirty="0"/>
              <a:t>Пример</a:t>
            </a:r>
            <a:r>
              <a:rPr lang="en-US" sz="5400" dirty="0"/>
              <a:t>:</a:t>
            </a:r>
            <a:r>
              <a:rPr lang="ru-RU" dirty="0"/>
              <a:t>Большие города</a:t>
            </a:r>
            <a:r>
              <a:rPr lang="en-US" dirty="0"/>
              <a:t>,</a:t>
            </a:r>
            <a:r>
              <a:rPr lang="ru-RU" dirty="0"/>
              <a:t> как правило</a:t>
            </a:r>
            <a:r>
              <a:rPr lang="en-US" dirty="0"/>
              <a:t>,</a:t>
            </a:r>
            <a:r>
              <a:rPr lang="ru-RU" dirty="0"/>
              <a:t> производят больший </a:t>
            </a:r>
            <a:r>
              <a:rPr lang="ru-RU" dirty="0" err="1"/>
              <a:t>подушевой</a:t>
            </a:r>
            <a:r>
              <a:rPr lang="ru-RU" dirty="0"/>
              <a:t> доход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79409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7573"/>
          <a:stretch/>
        </p:blipFill>
        <p:spPr>
          <a:xfrm>
            <a:off x="488270" y="1722964"/>
            <a:ext cx="7888057" cy="245745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88270" y="4212690"/>
            <a:ext cx="406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https://arxiv.org/pdf/1102.4101.pdf</a:t>
            </a:r>
            <a:endParaRPr lang="ru-RU" u="sng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r="18434"/>
          <a:stretch/>
        </p:blipFill>
        <p:spPr>
          <a:xfrm>
            <a:off x="4905375" y="1934624"/>
            <a:ext cx="7163139" cy="2419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7286625" y="4964394"/>
            <a:ext cx="4067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– “</a:t>
            </a:r>
            <a:r>
              <a:rPr lang="ru-RU" dirty="0"/>
              <a:t>валовый городской продукт</a:t>
            </a:r>
            <a:r>
              <a:rPr lang="en-US" dirty="0"/>
              <a:t>” </a:t>
            </a:r>
            <a:r>
              <a:rPr lang="ru-RU" dirty="0"/>
              <a:t>искомого города</a:t>
            </a:r>
          </a:p>
          <a:p>
            <a:r>
              <a:rPr lang="en-US" dirty="0"/>
              <a:t>N – </a:t>
            </a:r>
            <a:r>
              <a:rPr lang="ru-RU" dirty="0"/>
              <a:t>население</a:t>
            </a:r>
          </a:p>
          <a:p>
            <a:r>
              <a:rPr lang="en-US" dirty="0"/>
              <a:t>Y</a:t>
            </a:r>
            <a:r>
              <a:rPr lang="en-US" baseline="-25000" dirty="0"/>
              <a:t>0</a:t>
            </a:r>
            <a:r>
              <a:rPr lang="en-US" dirty="0"/>
              <a:t>, a – </a:t>
            </a:r>
            <a:r>
              <a:rPr lang="ru-RU" dirty="0"/>
              <a:t>параметры</a:t>
            </a:r>
          </a:p>
          <a:p>
            <a:r>
              <a:rPr lang="en-US" dirty="0"/>
              <a:t>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8270" y="4964394"/>
                <a:ext cx="6124197" cy="923330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6000" dirty="0"/>
                  <a:t>Y </a:t>
                </a:r>
                <a14:m>
                  <m:oMath xmlns:m="http://schemas.openxmlformats.org/officeDocument/2006/math">
                    <m:r>
                      <a:rPr lang="en-US" sz="60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𝑛𝑜𝑖𝑠𝑒</m:t>
                    </m:r>
                  </m:oMath>
                </a14:m>
                <a:endParaRPr lang="ru-RU" sz="6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70" y="4964394"/>
                <a:ext cx="6124197" cy="923330"/>
              </a:xfrm>
              <a:prstGeom prst="rect">
                <a:avLst/>
              </a:prstGeom>
              <a:blipFill>
                <a:blip r:embed="rId4"/>
                <a:stretch>
                  <a:fillRect l="-7235" t="-23077" b="-461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5699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6523</TotalTime>
  <Words>970</Words>
  <Application>Microsoft Office PowerPoint</Application>
  <PresentationFormat>Широкоэкранный</PresentationFormat>
  <Paragraphs>136</Paragraphs>
  <Slides>17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Тема Office</vt:lpstr>
      <vt:lpstr>Введение в анализ данных</vt:lpstr>
      <vt:lpstr>Определения</vt:lpstr>
      <vt:lpstr>Назначение</vt:lpstr>
      <vt:lpstr>Части</vt:lpstr>
      <vt:lpstr>Именованные аргументы</vt:lpstr>
      <vt:lpstr>Проверка аргументов</vt:lpstr>
      <vt:lpstr>Среда выполнения. Что функция видит?</vt:lpstr>
      <vt:lpstr>Уважайте интерфейс</vt:lpstr>
      <vt:lpstr>Пример:Большие города, как правило, производят больший подушевой доход.</vt:lpstr>
      <vt:lpstr>Данные</vt:lpstr>
      <vt:lpstr>Подгонка модели</vt:lpstr>
      <vt:lpstr>Подгонка модели. α версия реализации</vt:lpstr>
      <vt:lpstr>α версия – code review</vt:lpstr>
      <vt:lpstr>Исправление недостатков. План</vt:lpstr>
      <vt:lpstr>Исправление недостатков</vt:lpstr>
      <vt:lpstr>Итоги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анализ данных</dc:title>
  <dc:creator>Sergey Mirvoda</dc:creator>
  <cp:lastModifiedBy>Sergey Mirvoda</cp:lastModifiedBy>
  <cp:revision>84</cp:revision>
  <dcterms:created xsi:type="dcterms:W3CDTF">2016-09-15T06:03:05Z</dcterms:created>
  <dcterms:modified xsi:type="dcterms:W3CDTF">2016-11-25T11:32:38Z</dcterms:modified>
</cp:coreProperties>
</file>