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71" r:id="rId3"/>
    <p:sldId id="274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57" r:id="rId27"/>
    <p:sldId id="258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9" r:id="rId37"/>
    <p:sldId id="27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40AA-F6DA-8940-86BC-E4160DCA660C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733DE-785B-7640-A158-A8910DAA8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quesedicas.com/tutoriais/html/00007a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http://www.truquesedicas.com/tutoriais/html/00007a.htm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733DE-785B-7640-A158-A8910DAA89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www.pageresource.com</a:t>
            </a:r>
            <a:r>
              <a:rPr lang="en-US" dirty="0"/>
              <a:t>/html5/input-validation-tutorial/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733DE-785B-7640-A158-A8910DAA89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4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http://www.w3schools.com/html/html5_draganddrop.asp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733DE-785B-7640-A158-A8910DAA89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3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http://html5doctor.com/the-</a:t>
            </a:r>
            <a:r>
              <a:rPr lang="en-US" dirty="0" err="1"/>
              <a:t>contenteditable</a:t>
            </a:r>
            <a:r>
              <a:rPr lang="en-US" dirty="0"/>
              <a:t>-attribute/#live-examples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733DE-785B-7640-A158-A8910DAA89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</a:t>
            </a:r>
            <a:r>
              <a:rPr lang="en-US" baseline="0" dirty="0"/>
              <a:t> </a:t>
            </a:r>
            <a:r>
              <a:rPr lang="en-US" baseline="0" dirty="0" err="1"/>
              <a:t>ao</a:t>
            </a:r>
            <a:r>
              <a:rPr lang="en-US" baseline="0" dirty="0"/>
              <a:t>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733DE-785B-7640-A158-A8910DAA89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4 se </a:t>
            </a:r>
            <a:r>
              <a:rPr lang="en-US" dirty="0" err="1"/>
              <a:t>tornou</a:t>
            </a:r>
            <a:r>
              <a:rPr lang="en-US" dirty="0"/>
              <a:t> um</a:t>
            </a:r>
            <a:r>
              <a:rPr lang="en-US" baseline="0" dirty="0"/>
              <a:t> </a:t>
            </a:r>
            <a:r>
              <a:rPr lang="en-US" baseline="0" dirty="0" err="1"/>
              <a:t>padrão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1999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733DE-785B-7640-A158-A8910DAA89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2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http://www.w3schools.com/tags/</a:t>
            </a:r>
            <a:r>
              <a:rPr lang="en-US" dirty="0" err="1"/>
              <a:t>tag_progress.asp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733DE-785B-7640-A158-A8910DAA89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http://www.w3schools.com/tags/</a:t>
            </a:r>
            <a:r>
              <a:rPr lang="en-US" dirty="0" err="1"/>
              <a:t>tag_article.asp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733DE-785B-7640-A158-A8910DAA89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04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http://www.w3schools.com/html/html5_geolocation.asp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733DE-785B-7640-A158-A8910DAA89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9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imasters.com.br</a:t>
            </a:r>
            <a:r>
              <a:rPr lang="pt-BR" dirty="0"/>
              <a:t>/artigo/16455/desenvolvimento/html-5-na-pratica-canvas-parte-01/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733DE-785B-7640-A158-A8910DAA89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6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733DE-785B-7640-A158-A8910DAA89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0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http://www.w3schools.com/html/html5_form_input_types.asp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733DE-785B-7640-A158-A8910DAA89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x-none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x-non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295400"/>
            <a:ext cx="9049614" cy="1927225"/>
          </a:xfrm>
        </p:spPr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HTML 4 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52" y="345141"/>
            <a:ext cx="8797918" cy="1143000"/>
          </a:xfrm>
        </p:spPr>
        <p:txBody>
          <a:bodyPr/>
          <a:lstStyle/>
          <a:p>
            <a:r>
              <a:rPr lang="en-US" dirty="0"/>
              <a:t>Tags HTML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textos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576635"/>
            <a:ext cx="7520940" cy="3967941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&lt;b&gt;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negrito</a:t>
            </a:r>
            <a:r>
              <a:rPr lang="en-US" sz="2000" dirty="0"/>
              <a:t> &lt;/b&gt;</a:t>
            </a:r>
          </a:p>
          <a:p>
            <a:pPr>
              <a:buFont typeface="Arial"/>
              <a:buChar char="•"/>
            </a:pPr>
            <a:r>
              <a:rPr lang="en-US" sz="2000" dirty="0"/>
              <a:t>&lt;</a:t>
            </a:r>
            <a:r>
              <a:rPr lang="en-US" sz="2000" dirty="0" err="1"/>
              <a:t>i</a:t>
            </a:r>
            <a:r>
              <a:rPr lang="en-US" sz="2000" dirty="0"/>
              <a:t>&gt;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itálico</a:t>
            </a:r>
            <a:r>
              <a:rPr lang="en-US" sz="2000" dirty="0"/>
              <a:t> &lt;/</a:t>
            </a:r>
            <a:r>
              <a:rPr lang="en-US" sz="2000" dirty="0" err="1"/>
              <a:t>i</a:t>
            </a:r>
            <a:r>
              <a:rPr lang="en-US" sz="2000" dirty="0"/>
              <a:t>&gt;</a:t>
            </a:r>
          </a:p>
          <a:p>
            <a:pPr>
              <a:buFont typeface="Arial"/>
              <a:buChar char="•"/>
            </a:pPr>
            <a:r>
              <a:rPr lang="en-US" sz="2000" dirty="0" err="1"/>
              <a:t>Texto</a:t>
            </a:r>
            <a:r>
              <a:rPr lang="en-US" sz="2000" dirty="0"/>
              <a:t> &lt;sup&gt; </a:t>
            </a:r>
            <a:r>
              <a:rPr lang="en-US" sz="2000" dirty="0" err="1"/>
              <a:t>acima</a:t>
            </a:r>
            <a:r>
              <a:rPr lang="en-US" sz="2000" dirty="0"/>
              <a:t> &lt;/sup&gt; </a:t>
            </a:r>
          </a:p>
          <a:p>
            <a:pPr>
              <a:buFont typeface="Arial"/>
              <a:buChar char="•"/>
            </a:pPr>
            <a:r>
              <a:rPr lang="en-US" sz="2000" dirty="0" err="1"/>
              <a:t>Texto</a:t>
            </a:r>
            <a:r>
              <a:rPr lang="en-US" sz="2000" dirty="0"/>
              <a:t> &lt;sub&gt; </a:t>
            </a:r>
            <a:r>
              <a:rPr lang="en-US" sz="2000" dirty="0" err="1"/>
              <a:t>abaixo</a:t>
            </a:r>
            <a:r>
              <a:rPr lang="en-US" sz="2000" dirty="0"/>
              <a:t> &lt;/sub&gt; </a:t>
            </a:r>
          </a:p>
          <a:p>
            <a:pPr>
              <a:buFont typeface="Arial"/>
              <a:buChar char="•"/>
            </a:pPr>
            <a:r>
              <a:rPr lang="en-US" sz="2000" dirty="0" err="1"/>
              <a:t>Texto</a:t>
            </a:r>
            <a:r>
              <a:rPr lang="en-US" sz="2000" dirty="0"/>
              <a:t> &lt;small&gt; </a:t>
            </a:r>
            <a:r>
              <a:rPr lang="en-US" sz="2000" dirty="0" err="1"/>
              <a:t>menor</a:t>
            </a:r>
            <a:r>
              <a:rPr lang="en-US" sz="2000" dirty="0"/>
              <a:t> &lt;/small&gt;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714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Parágrafo</a:t>
            </a:r>
            <a:r>
              <a:rPr lang="en-US" dirty="0"/>
              <a:t> e </a:t>
            </a:r>
            <a:r>
              <a:rPr lang="en-US" dirty="0" err="1"/>
              <a:t>quebra</a:t>
            </a:r>
            <a:r>
              <a:rPr lang="en-US" dirty="0"/>
              <a:t> de </a:t>
            </a:r>
            <a:r>
              <a:rPr lang="en-US" dirty="0" err="1"/>
              <a:t>linha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 err="1"/>
              <a:t>Utilização</a:t>
            </a:r>
            <a:r>
              <a:rPr lang="en-US" sz="2000" dirty="0"/>
              <a:t> de </a:t>
            </a:r>
            <a:r>
              <a:rPr lang="en-US" sz="2000" dirty="0" err="1"/>
              <a:t>parágrafo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HTML: </a:t>
            </a:r>
          </a:p>
          <a:p>
            <a:pPr lvl="2">
              <a:buFont typeface="Arial"/>
              <a:buChar char="•"/>
            </a:pPr>
            <a:endParaRPr lang="en-US" sz="2000" dirty="0"/>
          </a:p>
          <a:p>
            <a:pPr lvl="2">
              <a:buFont typeface="Arial"/>
              <a:buChar char="•"/>
            </a:pPr>
            <a:r>
              <a:rPr lang="en-US" sz="2000" dirty="0"/>
              <a:t>&lt;p&gt;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do </a:t>
            </a:r>
            <a:r>
              <a:rPr lang="en-US" sz="2000" dirty="0" err="1"/>
              <a:t>parágrafo</a:t>
            </a:r>
            <a:r>
              <a:rPr lang="en-US" sz="2000" dirty="0"/>
              <a:t> &lt;/p&gt;</a:t>
            </a:r>
          </a:p>
          <a:p>
            <a:pPr lvl="2"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err="1"/>
              <a:t>Quebra</a:t>
            </a:r>
            <a:r>
              <a:rPr lang="en-US" sz="2000" dirty="0"/>
              <a:t> de </a:t>
            </a:r>
            <a:r>
              <a:rPr lang="en-US" sz="2000" dirty="0" err="1"/>
              <a:t>linha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textos</a:t>
            </a:r>
            <a:r>
              <a:rPr lang="en-US" sz="2000" dirty="0"/>
              <a:t>:</a:t>
            </a:r>
          </a:p>
          <a:p>
            <a:pPr>
              <a:buFont typeface="Arial"/>
              <a:buChar char="•"/>
            </a:pPr>
            <a:endParaRPr lang="en-US" sz="2000" dirty="0"/>
          </a:p>
          <a:p>
            <a:pPr lvl="2">
              <a:buFont typeface="Arial"/>
              <a:buChar char="•"/>
            </a:pP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linha</a:t>
            </a:r>
            <a:r>
              <a:rPr lang="en-US" sz="2000" dirty="0"/>
              <a:t> &lt;</a:t>
            </a:r>
            <a:r>
              <a:rPr lang="en-US" sz="2000" dirty="0" err="1"/>
              <a:t>br</a:t>
            </a:r>
            <a:r>
              <a:rPr lang="en-US" sz="2000" dirty="0"/>
              <a:t> /&gt; </a:t>
            </a:r>
            <a:r>
              <a:rPr lang="en-US" sz="2000" dirty="0" err="1"/>
              <a:t>Textro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outra</a:t>
            </a:r>
            <a:r>
              <a:rPr lang="en-US" sz="2000" dirty="0"/>
              <a:t> </a:t>
            </a:r>
            <a:r>
              <a:rPr lang="en-US" sz="2000" dirty="0" err="1"/>
              <a:t>linha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636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endParaRPr lang="en-US" dirty="0"/>
          </a:p>
        </p:txBody>
      </p:sp>
      <p:pic>
        <p:nvPicPr>
          <p:cNvPr id="5" name="Picture 4" descr="Captura de Tela 2012-08-03 às 11.59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1" y="2646179"/>
            <a:ext cx="8617288" cy="3277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41" y="2315979"/>
            <a:ext cx="23749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9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err="1"/>
              <a:t>Âncoras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acessar</a:t>
            </a:r>
            <a:r>
              <a:rPr lang="en-US" sz="2400" dirty="0"/>
              <a:t> </a:t>
            </a:r>
            <a:r>
              <a:rPr lang="en-US" sz="2400" dirty="0" err="1"/>
              <a:t>outras</a:t>
            </a:r>
            <a:r>
              <a:rPr lang="en-US" sz="2400" dirty="0"/>
              <a:t> </a:t>
            </a:r>
            <a:r>
              <a:rPr lang="en-US" sz="2400" dirty="0" err="1"/>
              <a:t>partes</a:t>
            </a:r>
            <a:r>
              <a:rPr lang="en-US" sz="2400" dirty="0"/>
              <a:t> de um site</a:t>
            </a:r>
          </a:p>
          <a:p>
            <a:pPr>
              <a:buFont typeface="Arial"/>
              <a:buChar char="•"/>
            </a:pPr>
            <a:r>
              <a:rPr lang="en-US" sz="2400" dirty="0"/>
              <a:t>Tag &lt;a&gt;</a:t>
            </a:r>
          </a:p>
          <a:p>
            <a:pPr>
              <a:buFont typeface="Arial"/>
              <a:buChar char="•"/>
            </a:pPr>
            <a:r>
              <a:rPr lang="en-US" sz="2400" dirty="0" err="1"/>
              <a:t>Exemplo</a:t>
            </a:r>
            <a:r>
              <a:rPr lang="en-US" sz="2400" dirty="0"/>
              <a:t>: &lt;a </a:t>
            </a:r>
            <a:r>
              <a:rPr lang="en-US" sz="2400" dirty="0" err="1"/>
              <a:t>href</a:t>
            </a:r>
            <a:r>
              <a:rPr lang="en-US" sz="2400" dirty="0"/>
              <a:t>=“</a:t>
            </a:r>
            <a:r>
              <a:rPr lang="en-US" sz="2400" dirty="0" err="1"/>
              <a:t>google.com</a:t>
            </a:r>
            <a:r>
              <a:rPr lang="en-US" sz="2400" dirty="0"/>
              <a:t>”&gt;Google&lt;/a&gt;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12" y="4712153"/>
            <a:ext cx="2495879" cy="2145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855685"/>
            <a:ext cx="4000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1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Atributos</a:t>
            </a:r>
            <a:r>
              <a:rPr lang="en-US" dirty="0"/>
              <a:t> da tag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err="1"/>
              <a:t>Href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 err="1"/>
              <a:t>Descrição</a:t>
            </a:r>
            <a:r>
              <a:rPr lang="en-US" sz="2400" dirty="0"/>
              <a:t>: </a:t>
            </a:r>
            <a:r>
              <a:rPr lang="en-US" sz="2400" dirty="0" err="1"/>
              <a:t>usado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especificar</a:t>
            </a:r>
            <a:r>
              <a:rPr lang="en-US" sz="2400" dirty="0"/>
              <a:t> a </a:t>
            </a:r>
            <a:r>
              <a:rPr lang="en-US" sz="2400" dirty="0" err="1"/>
              <a:t>url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carregada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clicar</a:t>
            </a:r>
            <a:r>
              <a:rPr lang="en-US" sz="2400" dirty="0"/>
              <a:t> no link</a:t>
            </a:r>
          </a:p>
          <a:p>
            <a:pPr>
              <a:buFont typeface="Arial"/>
              <a:buChar char="•"/>
            </a:pPr>
            <a:r>
              <a:rPr lang="en-US" sz="2400" dirty="0"/>
              <a:t>Target</a:t>
            </a:r>
          </a:p>
          <a:p>
            <a:pPr lvl="2">
              <a:buFont typeface="Arial"/>
              <a:buChar char="•"/>
            </a:pPr>
            <a:r>
              <a:rPr lang="en-US" sz="2400" dirty="0" err="1"/>
              <a:t>Descrição</a:t>
            </a:r>
            <a:r>
              <a:rPr lang="en-US" sz="2400" dirty="0"/>
              <a:t>: </a:t>
            </a:r>
            <a:r>
              <a:rPr lang="en-US" sz="2400" dirty="0" err="1"/>
              <a:t>usado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especificar</a:t>
            </a:r>
            <a:r>
              <a:rPr lang="en-US" sz="2400" dirty="0"/>
              <a:t> </a:t>
            </a:r>
            <a:r>
              <a:rPr lang="en-US" sz="2400" dirty="0" err="1"/>
              <a:t>onde</a:t>
            </a:r>
            <a:r>
              <a:rPr lang="en-US" sz="2400" dirty="0"/>
              <a:t> o link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aberto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 err="1"/>
              <a:t>Valores</a:t>
            </a:r>
            <a:r>
              <a:rPr lang="en-US" sz="2400" dirty="0"/>
              <a:t>: _blank, _self, _parent, _top</a:t>
            </a:r>
          </a:p>
          <a:p>
            <a:pPr marL="466344" lvl="3" indent="0">
              <a:buNone/>
            </a:pPr>
            <a:endParaRPr lang="en-US" sz="2400" dirty="0"/>
          </a:p>
          <a:p>
            <a:pPr marL="466344" lvl="3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217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da tag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4913"/>
            <a:ext cx="8153716" cy="357984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err="1"/>
              <a:t>Exemplo</a:t>
            </a:r>
            <a:r>
              <a:rPr lang="en-US" sz="2400" dirty="0"/>
              <a:t>: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 marL="237744" lvl="2" indent="0">
              <a:buNone/>
            </a:pPr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=‘</a:t>
            </a:r>
            <a:r>
              <a:rPr lang="en-US" sz="2400" dirty="0" err="1"/>
              <a:t>index.html</a:t>
            </a:r>
            <a:r>
              <a:rPr lang="en-US" sz="2400" dirty="0"/>
              <a:t>’ target=‘_parent’&gt;</a:t>
            </a:r>
            <a:r>
              <a:rPr lang="en-US" sz="2400" dirty="0" err="1"/>
              <a:t>Texto</a:t>
            </a:r>
            <a:r>
              <a:rPr lang="en-US" sz="2400" dirty="0"/>
              <a:t> do link&lt;/a&gt;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4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imagens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81068"/>
            <a:ext cx="7662864" cy="326716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err="1"/>
              <a:t>Exibe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imagem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página</a:t>
            </a:r>
            <a:r>
              <a:rPr lang="en-US" sz="2400" dirty="0"/>
              <a:t> HTML</a:t>
            </a:r>
          </a:p>
          <a:p>
            <a:pPr>
              <a:buFont typeface="Arial"/>
              <a:buChar char="•"/>
            </a:pPr>
            <a:r>
              <a:rPr lang="en-US" sz="2400" dirty="0"/>
              <a:t>Tag &lt;</a:t>
            </a:r>
            <a:r>
              <a:rPr lang="en-US" sz="2400" dirty="0" err="1"/>
              <a:t>img</a:t>
            </a:r>
            <a:r>
              <a:rPr lang="en-US" sz="2400" dirty="0"/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86" y="3916350"/>
            <a:ext cx="4662667" cy="29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Atributos</a:t>
            </a:r>
            <a:r>
              <a:rPr lang="en-US" dirty="0"/>
              <a:t> da tag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23859"/>
            <a:ext cx="7662864" cy="3267169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err="1"/>
              <a:t>src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000" dirty="0" err="1"/>
              <a:t>Descrição</a:t>
            </a:r>
            <a:r>
              <a:rPr lang="en-US" sz="2000" dirty="0"/>
              <a:t>: </a:t>
            </a:r>
            <a:r>
              <a:rPr lang="en-US" sz="2000" dirty="0" err="1"/>
              <a:t>especifica</a:t>
            </a:r>
            <a:r>
              <a:rPr lang="en-US" sz="2000" dirty="0"/>
              <a:t> o </a:t>
            </a:r>
            <a:r>
              <a:rPr lang="en-US" sz="2000" dirty="0" err="1"/>
              <a:t>caminho</a:t>
            </a:r>
            <a:r>
              <a:rPr lang="en-US" sz="2000" dirty="0"/>
              <a:t> (pasta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diretório</a:t>
            </a:r>
            <a:r>
              <a:rPr lang="en-US" sz="2000" dirty="0"/>
              <a:t>) </a:t>
            </a:r>
            <a:r>
              <a:rPr lang="en-US" sz="2000" dirty="0" err="1"/>
              <a:t>onde</a:t>
            </a:r>
            <a:r>
              <a:rPr lang="en-US" sz="2000" dirty="0"/>
              <a:t> </a:t>
            </a:r>
            <a:r>
              <a:rPr lang="en-US" sz="2000" dirty="0" err="1"/>
              <a:t>encontra</a:t>
            </a:r>
            <a:r>
              <a:rPr lang="en-US" sz="2000" dirty="0"/>
              <a:t>-se a </a:t>
            </a:r>
            <a:r>
              <a:rPr lang="en-US" sz="2000" dirty="0" err="1"/>
              <a:t>imagem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400" dirty="0"/>
              <a:t>width</a:t>
            </a:r>
          </a:p>
          <a:p>
            <a:pPr lvl="2">
              <a:buFont typeface="Arial"/>
              <a:buChar char="•"/>
            </a:pPr>
            <a:r>
              <a:rPr lang="en-US" sz="2000" dirty="0" err="1"/>
              <a:t>Descrição</a:t>
            </a:r>
            <a:r>
              <a:rPr lang="en-US" sz="2000" dirty="0"/>
              <a:t>: </a:t>
            </a:r>
            <a:r>
              <a:rPr lang="en-US" sz="2000" dirty="0" err="1"/>
              <a:t>especifica</a:t>
            </a:r>
            <a:r>
              <a:rPr lang="en-US" sz="2000" dirty="0"/>
              <a:t> a </a:t>
            </a:r>
            <a:r>
              <a:rPr lang="en-US" sz="2000" dirty="0" err="1"/>
              <a:t>largura</a:t>
            </a:r>
            <a:r>
              <a:rPr lang="en-US" sz="2000" dirty="0"/>
              <a:t> da </a:t>
            </a:r>
            <a:r>
              <a:rPr lang="en-US" sz="2000" dirty="0" err="1"/>
              <a:t>imagem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400" dirty="0"/>
              <a:t>height</a:t>
            </a:r>
          </a:p>
          <a:p>
            <a:pPr lvl="2">
              <a:buFont typeface="Arial"/>
              <a:buChar char="•"/>
            </a:pPr>
            <a:r>
              <a:rPr lang="en-US" sz="2000" dirty="0" err="1"/>
              <a:t>Descrição</a:t>
            </a:r>
            <a:r>
              <a:rPr lang="en-US" sz="2000" dirty="0"/>
              <a:t>: </a:t>
            </a:r>
            <a:r>
              <a:rPr lang="en-US" sz="2000" dirty="0" err="1"/>
              <a:t>especifica</a:t>
            </a:r>
            <a:r>
              <a:rPr lang="en-US" sz="2000" dirty="0"/>
              <a:t> a </a:t>
            </a:r>
            <a:r>
              <a:rPr lang="en-US" sz="2000" dirty="0" err="1"/>
              <a:t>altura</a:t>
            </a:r>
            <a:r>
              <a:rPr lang="en-US" sz="2000" dirty="0"/>
              <a:t> da </a:t>
            </a:r>
            <a:r>
              <a:rPr lang="en-US" sz="2000" dirty="0" err="1"/>
              <a:t>imagem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400" dirty="0"/>
              <a:t>alt</a:t>
            </a:r>
          </a:p>
          <a:p>
            <a:pPr lvl="2">
              <a:buFont typeface="Arial"/>
              <a:buChar char="•"/>
            </a:pPr>
            <a:r>
              <a:rPr lang="en-US" sz="2000" dirty="0" err="1"/>
              <a:t>Descrição</a:t>
            </a:r>
            <a:r>
              <a:rPr lang="en-US" sz="2000" dirty="0"/>
              <a:t>: </a:t>
            </a:r>
            <a:r>
              <a:rPr lang="en-US" sz="2000" dirty="0" err="1"/>
              <a:t>especifica</a:t>
            </a:r>
            <a:r>
              <a:rPr lang="en-US" sz="2000" dirty="0"/>
              <a:t> o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aparecer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o mouse </a:t>
            </a:r>
            <a:r>
              <a:rPr lang="en-US" sz="2000" dirty="0" err="1"/>
              <a:t>passar</a:t>
            </a:r>
            <a:r>
              <a:rPr lang="en-US" sz="2000" dirty="0"/>
              <a:t> </a:t>
            </a:r>
            <a:r>
              <a:rPr lang="en-US" sz="2000" dirty="0" err="1"/>
              <a:t>pela</a:t>
            </a:r>
            <a:r>
              <a:rPr lang="en-US" sz="2000" dirty="0"/>
              <a:t> </a:t>
            </a:r>
            <a:r>
              <a:rPr lang="en-US" sz="2000" dirty="0" err="1"/>
              <a:t>imagem</a:t>
            </a:r>
            <a:endParaRPr lang="en-US" sz="2000" dirty="0"/>
          </a:p>
          <a:p>
            <a:pPr lvl="1"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28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da tag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68" y="2484366"/>
            <a:ext cx="8182032" cy="3579849"/>
          </a:xfrm>
        </p:spPr>
        <p:txBody>
          <a:bodyPr>
            <a:normAutofit/>
          </a:bodyPr>
          <a:lstStyle/>
          <a:p>
            <a:pPr marL="0" indent="0"/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=‘</a:t>
            </a:r>
            <a:r>
              <a:rPr lang="en-US" sz="2000" dirty="0" err="1"/>
              <a:t>audi.jpg</a:t>
            </a:r>
            <a:r>
              <a:rPr lang="en-US" sz="2000" dirty="0"/>
              <a:t>’ alt=‘</a:t>
            </a:r>
            <a:r>
              <a:rPr lang="en-US" sz="2000" dirty="0" err="1"/>
              <a:t>Versão</a:t>
            </a:r>
            <a:r>
              <a:rPr lang="en-US" sz="2000" dirty="0"/>
              <a:t>…’ </a:t>
            </a:r>
          </a:p>
          <a:p>
            <a:pPr marL="0" indent="0"/>
            <a:r>
              <a:rPr lang="en-US" sz="2000" dirty="0"/>
              <a:t>height=‘200px’ width=‘100px’&gt;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 lvl="3">
              <a:buFont typeface="Arial"/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81" y="3517998"/>
            <a:ext cx="5108919" cy="30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71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e </a:t>
            </a:r>
            <a:r>
              <a:rPr lang="en-US" dirty="0" err="1"/>
              <a:t>imagens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possível</a:t>
            </a:r>
            <a:r>
              <a:rPr lang="en-US" sz="2400" dirty="0"/>
              <a:t> </a:t>
            </a:r>
            <a:r>
              <a:rPr lang="en-US" sz="2400" dirty="0" err="1"/>
              <a:t>associar</a:t>
            </a:r>
            <a:r>
              <a:rPr lang="en-US" sz="2400" dirty="0"/>
              <a:t> </a:t>
            </a:r>
            <a:r>
              <a:rPr lang="en-US" sz="2400" dirty="0" err="1"/>
              <a:t>imagens</a:t>
            </a:r>
            <a:r>
              <a:rPr lang="en-US" sz="2400" dirty="0"/>
              <a:t> a links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75" y="3932505"/>
            <a:ext cx="4382235" cy="23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4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en-US" dirty="0"/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marcação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web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visuais</a:t>
            </a:r>
            <a:endParaRPr lang="en-US" dirty="0"/>
          </a:p>
          <a:p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síntaxe</a:t>
            </a:r>
            <a:r>
              <a:rPr lang="en-US" dirty="0"/>
              <a:t> similar </a:t>
            </a:r>
            <a:r>
              <a:rPr lang="en-US" dirty="0" err="1"/>
              <a:t>ao</a:t>
            </a:r>
            <a:r>
              <a:rPr lang="en-US" dirty="0"/>
              <a:t> XML</a:t>
            </a:r>
          </a:p>
          <a:p>
            <a:pPr lvl="1"/>
            <a:r>
              <a:rPr lang="en-US" dirty="0" err="1"/>
              <a:t>Utiliza</a:t>
            </a:r>
            <a:r>
              <a:rPr lang="en-US" dirty="0"/>
              <a:t> tags &lt;&gt;</a:t>
            </a:r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guiado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específicação</a:t>
            </a:r>
            <a:r>
              <a:rPr lang="en-US" dirty="0"/>
              <a:t> do W3C</a:t>
            </a:r>
          </a:p>
        </p:txBody>
      </p:sp>
    </p:spTree>
    <p:extLst>
      <p:ext uri="{BB962C8B-B14F-4D97-AF65-F5344CB8AC3E}">
        <p14:creationId xmlns:p14="http://schemas.microsoft.com/office/powerpoint/2010/main" val="98710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err="1"/>
              <a:t>Incluir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imagem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página</a:t>
            </a:r>
            <a:r>
              <a:rPr lang="en-US" sz="2400" dirty="0"/>
              <a:t> HTML</a:t>
            </a:r>
          </a:p>
          <a:p>
            <a:pPr>
              <a:buFont typeface="+mj-lt"/>
              <a:buAutoNum type="arabicPeriod"/>
            </a:pPr>
            <a:r>
              <a:rPr lang="en-US" sz="2400" dirty="0" err="1"/>
              <a:t>Associar</a:t>
            </a:r>
            <a:r>
              <a:rPr lang="en-US" sz="2400" dirty="0"/>
              <a:t> um link a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imagem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324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ordenada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Este </a:t>
            </a:r>
            <a:r>
              <a:rPr lang="en-US" sz="2400" dirty="0" err="1"/>
              <a:t>é</a:t>
            </a:r>
            <a:r>
              <a:rPr lang="en-US" sz="2400" dirty="0"/>
              <a:t> um </a:t>
            </a:r>
            <a:r>
              <a:rPr lang="en-US" sz="2400" dirty="0" err="1"/>
              <a:t>exemplo</a:t>
            </a:r>
            <a:r>
              <a:rPr lang="en-US" sz="2400" dirty="0"/>
              <a:t> de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ordenada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Tag &lt;</a:t>
            </a:r>
            <a:r>
              <a:rPr lang="en-US" sz="2400" dirty="0" err="1"/>
              <a:t>ul</a:t>
            </a:r>
            <a:r>
              <a:rPr lang="en-US" sz="2400" dirty="0"/>
              <a:t>&gt; e </a:t>
            </a:r>
            <a:r>
              <a:rPr lang="en-US" sz="2400" dirty="0" err="1"/>
              <a:t>vários</a:t>
            </a:r>
            <a:r>
              <a:rPr lang="en-US" sz="2400" dirty="0"/>
              <a:t> &lt;li&gt;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46" y="4443711"/>
            <a:ext cx="1909736" cy="11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6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ordenada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/>
              <a:buChar char="•"/>
            </a:pPr>
            <a:r>
              <a:rPr lang="en-US" sz="2400" dirty="0" err="1"/>
              <a:t>Exemplo</a:t>
            </a:r>
            <a:r>
              <a:rPr lang="en-US" sz="2400" dirty="0"/>
              <a:t>: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 marL="0" indent="0"/>
            <a:r>
              <a:rPr lang="en-US" sz="2000" dirty="0"/>
              <a:t>&lt;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pPr marL="0" indent="0"/>
            <a:r>
              <a:rPr lang="en-US" sz="2000" dirty="0"/>
              <a:t>    &lt;li&gt;Item 1.&lt;/li&gt;</a:t>
            </a:r>
          </a:p>
          <a:p>
            <a:pPr marL="0" indent="0"/>
            <a:r>
              <a:rPr lang="en-US" sz="2000" dirty="0"/>
              <a:t>    &lt;li&gt;Item 2.&lt;/li&gt;</a:t>
            </a:r>
          </a:p>
          <a:p>
            <a:pPr marL="0" indent="0"/>
            <a:r>
              <a:rPr lang="en-US" sz="2000" dirty="0"/>
              <a:t>    &lt;li&gt;Item 3.&lt;/li&gt;</a:t>
            </a:r>
          </a:p>
          <a:p>
            <a:pPr marL="0" indent="0"/>
            <a:r>
              <a:rPr lang="en-US" sz="2000" dirty="0"/>
              <a:t>&lt;/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710" y="3832845"/>
            <a:ext cx="1504512" cy="14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1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ordenada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Este </a:t>
            </a:r>
            <a:r>
              <a:rPr lang="en-US" sz="2400" dirty="0" err="1"/>
              <a:t>é</a:t>
            </a:r>
            <a:r>
              <a:rPr lang="en-US" sz="2400" dirty="0"/>
              <a:t> um </a:t>
            </a:r>
            <a:r>
              <a:rPr lang="en-US" sz="2400" dirty="0" err="1"/>
              <a:t>exemplo</a:t>
            </a:r>
            <a:r>
              <a:rPr lang="en-US" sz="2400" dirty="0"/>
              <a:t> de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ordenada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Tag &lt;</a:t>
            </a:r>
            <a:r>
              <a:rPr lang="en-US" sz="2400" dirty="0" err="1"/>
              <a:t>ol</a:t>
            </a:r>
            <a:r>
              <a:rPr lang="en-US" sz="2400" dirty="0"/>
              <a:t>&gt; e </a:t>
            </a:r>
            <a:r>
              <a:rPr lang="en-US" sz="2400" dirty="0" err="1"/>
              <a:t>vários</a:t>
            </a:r>
            <a:r>
              <a:rPr lang="en-US" sz="2400" dirty="0"/>
              <a:t> &lt;li&gt;</a:t>
            </a:r>
          </a:p>
          <a:p>
            <a:pPr marL="0" indent="0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88" y="4478651"/>
            <a:ext cx="3123745" cy="11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8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ordenada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err="1"/>
              <a:t>Exemplo</a:t>
            </a:r>
            <a:r>
              <a:rPr lang="en-US" sz="2400" dirty="0"/>
              <a:t>:</a:t>
            </a:r>
          </a:p>
          <a:p>
            <a:pPr marL="0" indent="0"/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/>
            <a:r>
              <a:rPr lang="en-US" sz="2000" dirty="0"/>
              <a:t>    &lt;li&gt;Item 1.&lt;/li&gt;</a:t>
            </a:r>
          </a:p>
          <a:p>
            <a:pPr marL="0" indent="0"/>
            <a:r>
              <a:rPr lang="en-US" sz="2000" dirty="0"/>
              <a:t>    &lt;li&gt;Item 2.&lt;/li&gt;</a:t>
            </a:r>
          </a:p>
          <a:p>
            <a:pPr marL="0" indent="0"/>
            <a:r>
              <a:rPr lang="en-US" sz="2000" dirty="0"/>
              <a:t>    &lt;li&gt;Item 3.&lt;/li&gt;</a:t>
            </a:r>
          </a:p>
          <a:p>
            <a:pPr marL="0" indent="0"/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16" y="3313670"/>
            <a:ext cx="1541866" cy="14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09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/>
              <a:t>Criem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ordenadas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ordenadas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itens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/>
              <a:t>Façam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ambas</a:t>
            </a:r>
            <a:r>
              <a:rPr lang="en-US" dirty="0"/>
              <a:t> as </a:t>
            </a:r>
            <a:r>
              <a:rPr lang="en-US"/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326068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4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… </a:t>
            </a:r>
            <a:r>
              <a:rPr lang="en-US" dirty="0" err="1"/>
              <a:t>obsoleto</a:t>
            </a:r>
            <a:r>
              <a:rPr lang="en-US" dirty="0"/>
              <a:t>!</a:t>
            </a:r>
          </a:p>
          <a:p>
            <a:r>
              <a:rPr lang="en-US" dirty="0"/>
              <a:t>Flash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!</a:t>
            </a:r>
          </a:p>
          <a:p>
            <a:r>
              <a:rPr lang="en-US" dirty="0"/>
              <a:t>Uma nova forma de </a:t>
            </a:r>
            <a:r>
              <a:rPr lang="en-US" dirty="0" err="1"/>
              <a:t>pensar</a:t>
            </a:r>
            <a:r>
              <a:rPr lang="en-US" dirty="0"/>
              <a:t> o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web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HTML, mas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API DOM</a:t>
            </a:r>
          </a:p>
        </p:txBody>
      </p:sp>
    </p:spTree>
    <p:extLst>
      <p:ext uri="{BB962C8B-B14F-4D97-AF65-F5344CB8AC3E}">
        <p14:creationId xmlns:p14="http://schemas.microsoft.com/office/powerpoint/2010/main" val="6084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do HTML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Suporte</a:t>
            </a:r>
            <a:r>
              <a:rPr lang="en-US" dirty="0"/>
              <a:t> a </a:t>
            </a:r>
            <a:r>
              <a:rPr lang="en-US" dirty="0" err="1"/>
              <a:t>vídeo</a:t>
            </a:r>
            <a:r>
              <a:rPr lang="en-US" dirty="0"/>
              <a:t> e audio</a:t>
            </a:r>
          </a:p>
          <a:p>
            <a:r>
              <a:rPr lang="en-US" dirty="0" err="1"/>
              <a:t>Gráficos</a:t>
            </a:r>
            <a:r>
              <a:rPr lang="en-US" dirty="0"/>
              <a:t> 2d/3d</a:t>
            </a:r>
          </a:p>
          <a:p>
            <a:r>
              <a:rPr lang="en-US" dirty="0" err="1"/>
              <a:t>Armazenamento</a:t>
            </a:r>
            <a:r>
              <a:rPr lang="en-US" dirty="0"/>
              <a:t> local </a:t>
            </a:r>
            <a:r>
              <a:rPr lang="en-US" dirty="0" err="1"/>
              <a:t>ou</a:t>
            </a:r>
            <a:r>
              <a:rPr lang="en-US" dirty="0"/>
              <a:t> com SQL</a:t>
            </a:r>
          </a:p>
          <a:p>
            <a:r>
              <a:rPr lang="en-US" dirty="0" err="1"/>
              <a:t>Geolocalização</a:t>
            </a:r>
            <a:endParaRPr lang="en-US" dirty="0"/>
          </a:p>
          <a:p>
            <a:r>
              <a:rPr lang="en-US" dirty="0" err="1"/>
              <a:t>Validação</a:t>
            </a:r>
            <a:r>
              <a:rPr lang="en-US" dirty="0"/>
              <a:t> de </a:t>
            </a:r>
            <a:r>
              <a:rPr lang="en-US" dirty="0" err="1"/>
              <a:t>formulários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1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Certas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levam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tempo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realizadas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informado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progresso</a:t>
            </a:r>
            <a:endParaRPr lang="en-US" dirty="0"/>
          </a:p>
          <a:p>
            <a:r>
              <a:rPr lang="en-US" dirty="0"/>
              <a:t>&lt;progress&gt;&lt;/progress&gt;</a:t>
            </a:r>
          </a:p>
        </p:txBody>
      </p:sp>
    </p:spTree>
    <p:extLst>
      <p:ext uri="{BB962C8B-B14F-4D97-AF65-F5344CB8AC3E}">
        <p14:creationId xmlns:p14="http://schemas.microsoft.com/office/powerpoint/2010/main" val="270324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70094"/>
            <a:ext cx="9143999" cy="3934870"/>
          </a:xfrm>
        </p:spPr>
        <p:txBody>
          <a:bodyPr>
            <a:normAutofit/>
          </a:bodyPr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 </a:t>
            </a:r>
            <a:r>
              <a:rPr lang="en-US" dirty="0" err="1"/>
              <a:t>desejamos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nossas</a:t>
            </a:r>
            <a:r>
              <a:rPr lang="en-US" dirty="0"/>
              <a:t> tags</a:t>
            </a:r>
          </a:p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&lt;div id=“</a:t>
            </a:r>
            <a:r>
              <a:rPr lang="en-US" dirty="0" err="1"/>
              <a:t>carro</a:t>
            </a:r>
            <a:r>
              <a:rPr lang="en-US" dirty="0"/>
              <a:t>” </a:t>
            </a:r>
            <a:r>
              <a:rPr lang="en-US" dirty="0" err="1"/>
              <a:t>marca</a:t>
            </a:r>
            <a:r>
              <a:rPr lang="en-US" dirty="0"/>
              <a:t>=“</a:t>
            </a:r>
            <a:r>
              <a:rPr lang="en-US" dirty="0" err="1"/>
              <a:t>toyota</a:t>
            </a:r>
            <a:r>
              <a:rPr lang="en-US" dirty="0"/>
              <a:t>”&gt;</a:t>
            </a:r>
          </a:p>
          <a:p>
            <a:r>
              <a:rPr lang="en-US" dirty="0"/>
              <a:t>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inválido</a:t>
            </a:r>
            <a:r>
              <a:rPr lang="en-US" dirty="0"/>
              <a:t> do </a:t>
            </a:r>
            <a:r>
              <a:rPr lang="en-US" dirty="0" err="1"/>
              <a:t>ponto</a:t>
            </a:r>
            <a:r>
              <a:rPr lang="en-US" dirty="0"/>
              <a:t> de vista da </a:t>
            </a:r>
            <a:r>
              <a:rPr lang="en-US" dirty="0" err="1"/>
              <a:t>validação</a:t>
            </a:r>
            <a:r>
              <a:rPr lang="en-US" dirty="0"/>
              <a:t> HTML</a:t>
            </a:r>
          </a:p>
          <a:p>
            <a:r>
              <a:rPr lang="en-US" dirty="0"/>
              <a:t>Uma </a:t>
            </a:r>
            <a:r>
              <a:rPr lang="en-US" dirty="0" err="1"/>
              <a:t>alternativa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no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 data-</a:t>
            </a:r>
          </a:p>
          <a:p>
            <a:pPr lvl="1"/>
            <a:r>
              <a:rPr lang="en-US" dirty="0"/>
              <a:t>&lt;div id =“</a:t>
            </a:r>
            <a:r>
              <a:rPr lang="en-US" dirty="0" err="1"/>
              <a:t>carro</a:t>
            </a:r>
            <a:r>
              <a:rPr lang="en-US" dirty="0"/>
              <a:t>” data-</a:t>
            </a:r>
            <a:r>
              <a:rPr lang="en-US" dirty="0" err="1"/>
              <a:t>marca</a:t>
            </a:r>
            <a:r>
              <a:rPr lang="en-US" dirty="0"/>
              <a:t>=“</a:t>
            </a:r>
            <a:r>
              <a:rPr lang="en-US" dirty="0" err="1"/>
              <a:t>toyota</a:t>
            </a:r>
            <a:r>
              <a:rPr lang="en-US" dirty="0"/>
              <a:t>”&gt;</a:t>
            </a:r>
          </a:p>
          <a:p>
            <a:r>
              <a:rPr lang="en-US" dirty="0" err="1"/>
              <a:t>Observação</a:t>
            </a:r>
            <a:r>
              <a:rPr lang="en-US" dirty="0"/>
              <a:t>: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visualizará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Olá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14246"/>
            <a:ext cx="7662864" cy="42792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</a:t>
            </a:r>
            <a:r>
              <a:rPr lang="en-US" dirty="0" err="1"/>
              <a:t>Meu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aplicativo</a:t>
            </a:r>
            <a:r>
              <a:rPr lang="en-US" dirty="0"/>
              <a:t>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</a:t>
            </a:r>
            <a:r>
              <a:rPr lang="en-US" dirty="0" err="1"/>
              <a:t>Olá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!&lt;/h1&gt;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6296" y="2414246"/>
            <a:ext cx="3088996" cy="36728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3668" y="2643083"/>
            <a:ext cx="2714742" cy="321518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hade val="100000"/>
                  <a:satMod val="150000"/>
                  <a:alpha val="90000"/>
                </a:schemeClr>
              </a:gs>
              <a:gs pos="40000">
                <a:schemeClr val="accent3">
                  <a:tint val="70000"/>
                  <a:shade val="100000"/>
                  <a:satMod val="150000"/>
                  <a:alpha val="90000"/>
                </a:schemeClr>
              </a:gs>
              <a:gs pos="100000">
                <a:schemeClr val="accent3">
                  <a:shade val="90000"/>
                  <a:satMod val="110000"/>
                  <a:alpha val="90000"/>
                </a:schemeClr>
              </a:gs>
            </a:gsLst>
            <a:lin ang="54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150856" y="2482896"/>
            <a:ext cx="3512303" cy="2402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Página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1876279" y="4599651"/>
            <a:ext cx="4164424" cy="26316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  <a:p>
            <a:pPr lvl="1"/>
            <a:r>
              <a:rPr lang="en-US" dirty="0"/>
              <a:t>&lt;video </a:t>
            </a:r>
            <a:r>
              <a:rPr lang="en-US" dirty="0" err="1"/>
              <a:t>src</a:t>
            </a:r>
            <a:r>
              <a:rPr lang="en-US" dirty="0"/>
              <a:t>=“” controls /&gt;</a:t>
            </a:r>
          </a:p>
          <a:p>
            <a:r>
              <a:rPr lang="en-US" dirty="0"/>
              <a:t>Audio</a:t>
            </a:r>
          </a:p>
          <a:p>
            <a:pPr lvl="1"/>
            <a:r>
              <a:rPr lang="en-US" dirty="0"/>
              <a:t>&lt;audio </a:t>
            </a:r>
            <a:r>
              <a:rPr lang="en-US" dirty="0" err="1"/>
              <a:t>src</a:t>
            </a:r>
            <a:r>
              <a:rPr lang="en-US" dirty="0"/>
              <a:t>=“” /&gt;</a:t>
            </a:r>
          </a:p>
        </p:txBody>
      </p:sp>
    </p:spTree>
    <p:extLst>
      <p:ext uri="{BB962C8B-B14F-4D97-AF65-F5344CB8AC3E}">
        <p14:creationId xmlns:p14="http://schemas.microsoft.com/office/powerpoint/2010/main" val="2843863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55" y="2448572"/>
            <a:ext cx="8729274" cy="3588692"/>
          </a:xfrm>
        </p:spPr>
        <p:txBody>
          <a:bodyPr/>
          <a:lstStyle/>
          <a:p>
            <a:r>
              <a:rPr lang="en-US" dirty="0"/>
              <a:t>Com o HTML 5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trás</a:t>
            </a:r>
            <a:r>
              <a:rPr lang="en-US" dirty="0"/>
              <a:t> a 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obter</a:t>
            </a:r>
            <a:r>
              <a:rPr lang="en-US" dirty="0"/>
              <a:t> a </a:t>
            </a:r>
            <a:r>
              <a:rPr lang="en-US" dirty="0" err="1"/>
              <a:t>localização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sites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mudem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se </a:t>
            </a:r>
            <a:r>
              <a:rPr lang="en-US" dirty="0" err="1"/>
              <a:t>adaptem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houver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endParaRPr lang="en-US" dirty="0"/>
          </a:p>
          <a:p>
            <a:r>
              <a:rPr lang="en-US" dirty="0"/>
              <a:t>A forma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localização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obtida</a:t>
            </a:r>
            <a:r>
              <a:rPr lang="en-US" dirty="0"/>
              <a:t> </a:t>
            </a:r>
            <a:r>
              <a:rPr lang="en-US" dirty="0" err="1"/>
              <a:t>varia</a:t>
            </a:r>
            <a:r>
              <a:rPr lang="en-US" dirty="0"/>
              <a:t> de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dispositivo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dos </a:t>
            </a:r>
            <a:r>
              <a:rPr lang="en-US" dirty="0" err="1"/>
              <a:t>princípios</a:t>
            </a:r>
            <a:r>
              <a:rPr lang="en-US" dirty="0"/>
              <a:t> do HTML 5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plugins </a:t>
            </a:r>
            <a:r>
              <a:rPr lang="en-US" dirty="0" err="1"/>
              <a:t>externos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o Flash</a:t>
            </a:r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introduzido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forma de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denominado</a:t>
            </a:r>
            <a:r>
              <a:rPr lang="en-US" dirty="0"/>
              <a:t> canvas</a:t>
            </a:r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2D, 3G, </a:t>
            </a:r>
            <a:r>
              <a:rPr lang="en-US" dirty="0" err="1"/>
              <a:t>imagens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SVG</a:t>
            </a:r>
          </a:p>
          <a:p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scripting (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o JavaScript)</a:t>
            </a:r>
          </a:p>
        </p:txBody>
      </p:sp>
    </p:spTree>
    <p:extLst>
      <p:ext uri="{BB962C8B-B14F-4D97-AF65-F5344CB8AC3E}">
        <p14:creationId xmlns:p14="http://schemas.microsoft.com/office/powerpoint/2010/main" val="38441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Novos</a:t>
            </a:r>
            <a:r>
              <a:rPr lang="en-US" dirty="0"/>
              <a:t>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Até</a:t>
            </a:r>
            <a:r>
              <a:rPr lang="en-US" dirty="0"/>
              <a:t> o HTML 4 </a:t>
            </a:r>
            <a:r>
              <a:rPr lang="en-US" dirty="0" err="1"/>
              <a:t>haviam</a:t>
            </a:r>
            <a:r>
              <a:rPr lang="en-US" dirty="0"/>
              <a:t> </a:t>
            </a:r>
            <a:r>
              <a:rPr lang="en-US" dirty="0" err="1"/>
              <a:t>basicamente</a:t>
            </a:r>
            <a:r>
              <a:rPr lang="en-US" dirty="0"/>
              <a:t> 3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inserir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formulário</a:t>
            </a:r>
            <a:endParaRPr lang="en-US" dirty="0"/>
          </a:p>
          <a:p>
            <a:pPr lvl="1"/>
            <a:r>
              <a:rPr lang="en-US" dirty="0"/>
              <a:t>&lt;select&gt; &lt;</a:t>
            </a:r>
            <a:r>
              <a:rPr lang="en-US" dirty="0" err="1"/>
              <a:t>textarea</a:t>
            </a:r>
            <a:r>
              <a:rPr lang="en-US" dirty="0"/>
              <a:t>&gt; &lt;input&gt;</a:t>
            </a:r>
          </a:p>
          <a:p>
            <a:r>
              <a:rPr lang="en-US" dirty="0" err="1"/>
              <a:t>Tinhamos</a:t>
            </a:r>
            <a:r>
              <a:rPr lang="en-US" dirty="0"/>
              <a:t> de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modificações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lidar</a:t>
            </a:r>
            <a:r>
              <a:rPr lang="en-US" dirty="0"/>
              <a:t> com cores, </a:t>
            </a:r>
            <a:r>
              <a:rPr lang="en-US" dirty="0" err="1"/>
              <a:t>datas</a:t>
            </a:r>
            <a:r>
              <a:rPr lang="en-US" dirty="0"/>
              <a:t>, e-mail, </a:t>
            </a:r>
            <a:r>
              <a:rPr lang="en-US" dirty="0" err="1"/>
              <a:t>números</a:t>
            </a:r>
            <a:endParaRPr lang="en-US" dirty="0"/>
          </a:p>
          <a:p>
            <a:r>
              <a:rPr lang="en-US" dirty="0"/>
              <a:t>Agora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adicionadas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entrada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facilitam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 de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64267"/>
            <a:ext cx="6553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69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Validação</a:t>
            </a:r>
            <a:r>
              <a:rPr lang="en-US" dirty="0"/>
              <a:t> de </a:t>
            </a:r>
            <a:r>
              <a:rPr lang="en-US" dirty="0" err="1"/>
              <a:t>formulário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Validar</a:t>
            </a:r>
            <a:r>
              <a:rPr lang="en-US" dirty="0"/>
              <a:t> dados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corretas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inseridas</a:t>
            </a:r>
            <a:r>
              <a:rPr lang="en-US" dirty="0"/>
              <a:t> no </a:t>
            </a:r>
            <a:r>
              <a:rPr lang="en-US" dirty="0" err="1"/>
              <a:t>sistema</a:t>
            </a:r>
            <a:endParaRPr lang="en-US" dirty="0"/>
          </a:p>
          <a:p>
            <a:r>
              <a:rPr lang="en-US" dirty="0" err="1"/>
              <a:t>Normalmente</a:t>
            </a:r>
            <a:r>
              <a:rPr lang="en-US" dirty="0"/>
              <a:t> </a:t>
            </a:r>
            <a:r>
              <a:rPr lang="en-US" dirty="0" err="1"/>
              <a:t>fazemos</a:t>
            </a:r>
            <a:r>
              <a:rPr lang="en-US" dirty="0"/>
              <a:t> de </a:t>
            </a:r>
            <a:r>
              <a:rPr lang="en-US" dirty="0" err="1"/>
              <a:t>duas</a:t>
            </a:r>
            <a:r>
              <a:rPr lang="en-US" dirty="0"/>
              <a:t> forma:</a:t>
            </a:r>
          </a:p>
          <a:p>
            <a:pPr lvl="1"/>
            <a:r>
              <a:rPr lang="en-US" dirty="0" err="1"/>
              <a:t>Validação</a:t>
            </a:r>
            <a:r>
              <a:rPr lang="en-US" dirty="0"/>
              <a:t> no </a:t>
            </a:r>
            <a:r>
              <a:rPr lang="en-US" dirty="0" err="1"/>
              <a:t>cliente</a:t>
            </a:r>
            <a:endParaRPr lang="en-US" dirty="0"/>
          </a:p>
          <a:p>
            <a:pPr lvl="1"/>
            <a:r>
              <a:rPr lang="en-US" dirty="0" err="1"/>
              <a:t>Validação</a:t>
            </a:r>
            <a:r>
              <a:rPr lang="en-US" dirty="0"/>
              <a:t> no </a:t>
            </a:r>
            <a:r>
              <a:rPr lang="en-US" dirty="0" err="1"/>
              <a:t>servidor</a:t>
            </a:r>
            <a:endParaRPr lang="en-US" dirty="0"/>
          </a:p>
          <a:p>
            <a:r>
              <a:rPr lang="en-US" dirty="0" err="1"/>
              <a:t>Observando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o HTML 5 </a:t>
            </a:r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validações</a:t>
            </a:r>
            <a:r>
              <a:rPr lang="en-US" dirty="0"/>
              <a:t> </a:t>
            </a:r>
            <a:r>
              <a:rPr lang="en-US" dirty="0" err="1"/>
              <a:t>prontas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Draggable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Arrastar</a:t>
            </a:r>
            <a:r>
              <a:rPr lang="en-US" dirty="0"/>
              <a:t> e </a:t>
            </a:r>
            <a:r>
              <a:rPr lang="en-US" dirty="0" err="1"/>
              <a:t>soltar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comum</a:t>
            </a:r>
            <a:endParaRPr lang="en-US" dirty="0"/>
          </a:p>
          <a:p>
            <a:r>
              <a:rPr lang="en-US" dirty="0"/>
              <a:t>Antes </a:t>
            </a:r>
            <a:r>
              <a:rPr lang="en-US" dirty="0" err="1"/>
              <a:t>utilizávamos</a:t>
            </a:r>
            <a:r>
              <a:rPr lang="en-US" dirty="0"/>
              <a:t> frameworks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Agora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forma </a:t>
            </a:r>
            <a:r>
              <a:rPr lang="en-US" dirty="0" err="1"/>
              <a:t>padronizada</a:t>
            </a:r>
            <a:r>
              <a:rPr lang="en-US" dirty="0"/>
              <a:t> de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isto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</a:t>
            </a:r>
            <a:r>
              <a:rPr lang="en-US" dirty="0" err="1"/>
              <a:t>editável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Partes</a:t>
            </a:r>
            <a:r>
              <a:rPr lang="en-US" dirty="0"/>
              <a:t> de </a:t>
            </a:r>
            <a:r>
              <a:rPr lang="en-US" dirty="0" err="1"/>
              <a:t>nosso</a:t>
            </a:r>
            <a:r>
              <a:rPr lang="en-US" dirty="0"/>
              <a:t> site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editáveis</a:t>
            </a:r>
            <a:r>
              <a:rPr lang="en-US" dirty="0"/>
              <a:t>, e </a:t>
            </a:r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era um </a:t>
            </a:r>
            <a:r>
              <a:rPr lang="en-US" dirty="0" err="1"/>
              <a:t>problema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HTML</a:t>
            </a:r>
          </a:p>
          <a:p>
            <a:r>
              <a:rPr lang="en-US" dirty="0" err="1"/>
              <a:t>Provê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edição</a:t>
            </a:r>
            <a:r>
              <a:rPr lang="en-US" dirty="0"/>
              <a:t> WYSIWYG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969196"/>
          </a:xfrm>
        </p:spPr>
        <p:txBody>
          <a:bodyPr>
            <a:normAutofit fontScale="92500"/>
          </a:bodyPr>
          <a:lstStyle/>
          <a:p>
            <a:r>
              <a:rPr lang="en-US" dirty="0"/>
              <a:t>HTML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de </a:t>
            </a:r>
            <a:r>
              <a:rPr lang="en-US" dirty="0" err="1"/>
              <a:t>programacão</a:t>
            </a:r>
            <a:r>
              <a:rPr lang="en-US" dirty="0"/>
              <a:t>,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impossibilita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repetições</a:t>
            </a:r>
            <a:endParaRPr lang="en-US" dirty="0"/>
          </a:p>
          <a:p>
            <a:pPr lvl="1"/>
            <a:r>
              <a:rPr lang="en-US" dirty="0" err="1"/>
              <a:t>Condicionais</a:t>
            </a:r>
            <a:endParaRPr lang="en-US" dirty="0"/>
          </a:p>
          <a:p>
            <a:pPr lvl="1"/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, etc…</a:t>
            </a:r>
          </a:p>
          <a:p>
            <a:r>
              <a:rPr lang="en-US" dirty="0" err="1"/>
              <a:t>Apenas</a:t>
            </a:r>
            <a:r>
              <a:rPr lang="en-US" dirty="0"/>
              <a:t> com HTML </a:t>
            </a:r>
            <a:r>
              <a:rPr lang="en-US" dirty="0" err="1"/>
              <a:t>iremos</a:t>
            </a:r>
            <a:r>
              <a:rPr lang="en-US" dirty="0"/>
              <a:t> </a:t>
            </a:r>
            <a:r>
              <a:rPr lang="en-US" dirty="0" err="1"/>
              <a:t>produzir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estáticas</a:t>
            </a:r>
            <a:endParaRPr lang="en-US" dirty="0"/>
          </a:p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associar</a:t>
            </a:r>
            <a:r>
              <a:rPr lang="en-US" dirty="0"/>
              <a:t> HTML com </a:t>
            </a:r>
            <a:r>
              <a:rPr lang="en-US" dirty="0" err="1"/>
              <a:t>linguagens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produziremos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dinâmicas</a:t>
            </a:r>
            <a:endParaRPr lang="en-US" dirty="0"/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boa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junto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36751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36" y="2254058"/>
            <a:ext cx="8717833" cy="4603942"/>
          </a:xfrm>
        </p:spPr>
        <p:txBody>
          <a:bodyPr>
            <a:normAutofit/>
          </a:bodyPr>
          <a:lstStyle/>
          <a:p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HTML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representado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tags </a:t>
            </a:r>
            <a:r>
              <a:rPr lang="en-US" b="1" dirty="0"/>
              <a:t>&lt;&gt;</a:t>
            </a:r>
          </a:p>
          <a:p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sintaxe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&lt;tag /&gt;</a:t>
            </a:r>
          </a:p>
          <a:p>
            <a:pPr lvl="1"/>
            <a:r>
              <a:rPr lang="en-US" dirty="0"/>
              <a:t>&lt;tag&gt;&lt;/tag&gt;</a:t>
            </a:r>
          </a:p>
          <a:p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propriedades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tags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endParaRPr lang="en-US" dirty="0"/>
          </a:p>
          <a:p>
            <a:pPr lvl="1"/>
            <a:r>
              <a:rPr lang="en-US" dirty="0"/>
              <a:t>&lt;tag height=“20px”&gt;</a:t>
            </a:r>
          </a:p>
          <a:p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conhecer</a:t>
            </a:r>
            <a:r>
              <a:rPr lang="en-US" dirty="0"/>
              <a:t> as tags HTML </a:t>
            </a:r>
            <a:r>
              <a:rPr lang="en-US" dirty="0" err="1"/>
              <a:t>para</a:t>
            </a:r>
            <a:r>
              <a:rPr lang="en-US" dirty="0"/>
              <a:t> saber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com </a:t>
            </a:r>
            <a:r>
              <a:rPr lang="en-US" dirty="0" err="1"/>
              <a:t>ele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907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&lt;head&gt;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&lt;title&gt; - </a:t>
            </a:r>
            <a:r>
              <a:rPr lang="en-US" sz="2000" dirty="0" err="1"/>
              <a:t>Usada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determinar</a:t>
            </a:r>
            <a:r>
              <a:rPr lang="en-US" sz="2000" dirty="0"/>
              <a:t> o </a:t>
            </a:r>
            <a:r>
              <a:rPr lang="en-US" sz="2000" dirty="0" err="1"/>
              <a:t>título</a:t>
            </a:r>
            <a:r>
              <a:rPr lang="en-US" sz="2000" dirty="0"/>
              <a:t> da </a:t>
            </a:r>
            <a:r>
              <a:rPr lang="en-US" sz="2000" dirty="0" err="1"/>
              <a:t>página</a:t>
            </a:r>
            <a:r>
              <a:rPr lang="en-US" sz="2000" dirty="0"/>
              <a:t> e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exibido</a:t>
            </a:r>
            <a:r>
              <a:rPr lang="en-US" sz="2000" dirty="0"/>
              <a:t> no </a:t>
            </a:r>
            <a:r>
              <a:rPr lang="en-US" sz="2000" dirty="0" err="1"/>
              <a:t>topo</a:t>
            </a:r>
            <a:r>
              <a:rPr lang="en-US" sz="2000" dirty="0"/>
              <a:t> da </a:t>
            </a:r>
            <a:r>
              <a:rPr lang="en-US" sz="2000" dirty="0" err="1"/>
              <a:t>aplicação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&lt;style&gt; - </a:t>
            </a:r>
            <a:r>
              <a:rPr lang="en-US" sz="2000" dirty="0" err="1"/>
              <a:t>Determina</a:t>
            </a:r>
            <a:r>
              <a:rPr lang="en-US" sz="2000" dirty="0"/>
              <a:t> </a:t>
            </a:r>
            <a:r>
              <a:rPr lang="en-US" sz="2000" dirty="0" err="1"/>
              <a:t>parâmetros</a:t>
            </a:r>
            <a:r>
              <a:rPr lang="en-US" sz="2000" dirty="0"/>
              <a:t> de </a:t>
            </a:r>
            <a:r>
              <a:rPr lang="en-US" sz="2000" dirty="0" err="1"/>
              <a:t>estilo</a:t>
            </a:r>
            <a:r>
              <a:rPr lang="en-US" sz="2000" dirty="0"/>
              <a:t> CSS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aplicados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página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&lt;script&gt; - Scripts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utilizados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página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&lt;meta&gt; - </a:t>
            </a:r>
            <a:r>
              <a:rPr lang="en-US" sz="2000" dirty="0" err="1"/>
              <a:t>Informações</a:t>
            </a:r>
            <a:r>
              <a:rPr lang="en-US" sz="2000" dirty="0"/>
              <a:t> </a:t>
            </a:r>
            <a:r>
              <a:rPr lang="en-US" sz="2000" dirty="0" err="1"/>
              <a:t>usadas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descrever</a:t>
            </a:r>
            <a:r>
              <a:rPr lang="en-US" sz="2000" dirty="0"/>
              <a:t> a </a:t>
            </a:r>
            <a:r>
              <a:rPr lang="en-US" sz="2000" dirty="0" err="1"/>
              <a:t>página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7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HTML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textos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103" y="2757504"/>
            <a:ext cx="8683511" cy="310076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200" dirty="0" err="1"/>
              <a:t>Podemos</a:t>
            </a:r>
            <a:r>
              <a:rPr lang="en-US" sz="2200" dirty="0"/>
              <a:t> </a:t>
            </a:r>
            <a:r>
              <a:rPr lang="en-US" sz="2200" dirty="0" err="1"/>
              <a:t>formatar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textos</a:t>
            </a:r>
            <a:r>
              <a:rPr lang="en-US" sz="2200" dirty="0"/>
              <a:t> </a:t>
            </a:r>
            <a:r>
              <a:rPr lang="en-US" sz="2200" dirty="0" err="1"/>
              <a:t>que</a:t>
            </a:r>
            <a:r>
              <a:rPr lang="en-US" sz="2200" dirty="0"/>
              <a:t> </a:t>
            </a:r>
            <a:r>
              <a:rPr lang="en-US" sz="2200" dirty="0" err="1"/>
              <a:t>serão</a:t>
            </a:r>
            <a:r>
              <a:rPr lang="en-US" sz="2200" dirty="0"/>
              <a:t> </a:t>
            </a:r>
            <a:r>
              <a:rPr lang="en-US" sz="2200" dirty="0" err="1"/>
              <a:t>exibidos</a:t>
            </a:r>
            <a:r>
              <a:rPr lang="en-US" sz="2200" dirty="0"/>
              <a:t> </a:t>
            </a:r>
            <a:r>
              <a:rPr lang="en-US" sz="2200" dirty="0" err="1"/>
              <a:t>ao</a:t>
            </a:r>
            <a:r>
              <a:rPr lang="en-US" sz="2200" dirty="0"/>
              <a:t> </a:t>
            </a:r>
            <a:r>
              <a:rPr lang="en-US" sz="2200" dirty="0" err="1"/>
              <a:t>usuário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dirty="0" err="1"/>
              <a:t>Pode</a:t>
            </a:r>
            <a:r>
              <a:rPr lang="en-US" dirty="0"/>
              <a:t>-se:</a:t>
            </a:r>
          </a:p>
          <a:p>
            <a:pPr lvl="1">
              <a:buFont typeface="Arial"/>
              <a:buChar char="•"/>
            </a:pPr>
            <a:r>
              <a:rPr lang="en-US" sz="1800" dirty="0" err="1"/>
              <a:t>Aplicar</a:t>
            </a:r>
            <a:r>
              <a:rPr lang="en-US" sz="1800" dirty="0"/>
              <a:t> </a:t>
            </a:r>
            <a:r>
              <a:rPr lang="en-US" sz="1800" dirty="0" err="1"/>
              <a:t>negrito</a:t>
            </a:r>
            <a:endParaRPr lang="en-US" sz="1800" dirty="0"/>
          </a:p>
          <a:p>
            <a:pPr lvl="1">
              <a:buFont typeface="Arial"/>
              <a:buChar char="•"/>
            </a:pPr>
            <a:r>
              <a:rPr lang="en-US" sz="1800" dirty="0" err="1"/>
              <a:t>Itálico</a:t>
            </a:r>
            <a:endParaRPr lang="en-US" sz="1800" dirty="0"/>
          </a:p>
          <a:p>
            <a:pPr lvl="1">
              <a:buFont typeface="Arial"/>
              <a:buChar char="•"/>
            </a:pPr>
            <a:r>
              <a:rPr lang="en-US" sz="1800" dirty="0" err="1"/>
              <a:t>Subescrito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096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Cabeçalho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74432"/>
            <a:ext cx="7662864" cy="4016113"/>
          </a:xfrm>
        </p:spPr>
        <p:txBody>
          <a:bodyPr/>
          <a:lstStyle/>
          <a:p>
            <a:r>
              <a:rPr lang="en-US" dirty="0"/>
              <a:t>São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, </a:t>
            </a:r>
            <a:r>
              <a:rPr lang="en-US" dirty="0" err="1"/>
              <a:t>aparecem</a:t>
            </a:r>
            <a:r>
              <a:rPr lang="en-US" dirty="0"/>
              <a:t> no </a:t>
            </a:r>
            <a:r>
              <a:rPr lang="en-US" dirty="0" err="1"/>
              <a:t>início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  <a:p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tags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tamanhos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&lt;h1&gt;</a:t>
            </a:r>
          </a:p>
          <a:p>
            <a:pPr lvl="1"/>
            <a:r>
              <a:rPr lang="en-US" dirty="0"/>
              <a:t>&lt;h2&gt;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&lt;h5&gt;</a:t>
            </a:r>
          </a:p>
          <a:p>
            <a:r>
              <a:rPr lang="en-US" dirty="0" err="1"/>
              <a:t>Exemplo</a:t>
            </a:r>
            <a:endParaRPr lang="en-US" dirty="0"/>
          </a:p>
          <a:p>
            <a:pPr lvl="1"/>
            <a:r>
              <a:rPr lang="en-US" dirty="0"/>
              <a:t>&lt;h1&gt;</a:t>
            </a:r>
            <a:r>
              <a:rPr lang="en-US" dirty="0" err="1"/>
              <a:t>Olá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!&lt;/h1&gt;</a:t>
            </a:r>
          </a:p>
        </p:txBody>
      </p:sp>
    </p:spTree>
    <p:extLst>
      <p:ext uri="{BB962C8B-B14F-4D97-AF65-F5344CB8AC3E}">
        <p14:creationId xmlns:p14="http://schemas.microsoft.com/office/powerpoint/2010/main" val="2953031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502</TotalTime>
  <Words>1321</Words>
  <Application>Microsoft Office PowerPoint</Application>
  <PresentationFormat>Apresentação na tela (4:3)</PresentationFormat>
  <Paragraphs>214</Paragraphs>
  <Slides>37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Calisto MT</vt:lpstr>
      <vt:lpstr>Wingdings</vt:lpstr>
      <vt:lpstr>Genesis</vt:lpstr>
      <vt:lpstr>Introdução ao HTML 4 e 5</vt:lpstr>
      <vt:lpstr>HTML</vt:lpstr>
      <vt:lpstr>Olá mundo!</vt:lpstr>
      <vt:lpstr>HTML e linguagens de programação</vt:lpstr>
      <vt:lpstr>Tags HTML</vt:lpstr>
      <vt:lpstr>Estrutura de uma página HTML</vt:lpstr>
      <vt:lpstr>Tag &lt;head&gt;</vt:lpstr>
      <vt:lpstr>Tags HTML para textos</vt:lpstr>
      <vt:lpstr>Cabeçalho</vt:lpstr>
      <vt:lpstr>Tags HTML para estilos em textos</vt:lpstr>
      <vt:lpstr>Parágrafo e quebra de linha</vt:lpstr>
      <vt:lpstr>exercício</vt:lpstr>
      <vt:lpstr>links</vt:lpstr>
      <vt:lpstr>Atributos da tag a</vt:lpstr>
      <vt:lpstr>Exemplo de uso da tag a</vt:lpstr>
      <vt:lpstr>Uso de imagens em HTML</vt:lpstr>
      <vt:lpstr>Atributos da tag img</vt:lpstr>
      <vt:lpstr>Exemplo do uso da tag img</vt:lpstr>
      <vt:lpstr>Links e imagens</vt:lpstr>
      <vt:lpstr>Exercício</vt:lpstr>
      <vt:lpstr>Lista de itens não ordenada</vt:lpstr>
      <vt:lpstr>Lista de itens não ordenada</vt:lpstr>
      <vt:lpstr>Lista de itens ordenada</vt:lpstr>
      <vt:lpstr>Lista de itens ordenada</vt:lpstr>
      <vt:lpstr>Exercício</vt:lpstr>
      <vt:lpstr>HTML 5</vt:lpstr>
      <vt:lpstr>Principais recursos do HTML 5</vt:lpstr>
      <vt:lpstr>Progress</vt:lpstr>
      <vt:lpstr>Data</vt:lpstr>
      <vt:lpstr>Media tags</vt:lpstr>
      <vt:lpstr>Geolocalização</vt:lpstr>
      <vt:lpstr>Gráficos</vt:lpstr>
      <vt:lpstr>Novos inputs</vt:lpstr>
      <vt:lpstr>Exemplos de input</vt:lpstr>
      <vt:lpstr>Validação de formulário</vt:lpstr>
      <vt:lpstr>Draggable</vt:lpstr>
      <vt:lpstr>Item editável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HTML 4 e 5</dc:title>
  <dc:creator>Lucas Ferraz</dc:creator>
  <cp:lastModifiedBy>ls.ferraz@outlook.com</cp:lastModifiedBy>
  <cp:revision>220</cp:revision>
  <dcterms:created xsi:type="dcterms:W3CDTF">2013-04-03T21:53:38Z</dcterms:created>
  <dcterms:modified xsi:type="dcterms:W3CDTF">2017-04-21T23:32:53Z</dcterms:modified>
</cp:coreProperties>
</file>