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  <p:sldMasterId id="2147483662" r:id="rId2"/>
  </p:sldMasterIdLst>
  <p:notesMasterIdLst>
    <p:notesMasterId r:id="rId47"/>
  </p:notesMasterIdLst>
  <p:sldIdLst>
    <p:sldId id="256" r:id="rId3"/>
    <p:sldId id="674" r:id="rId4"/>
    <p:sldId id="676" r:id="rId5"/>
    <p:sldId id="681" r:id="rId6"/>
    <p:sldId id="675" r:id="rId7"/>
    <p:sldId id="731" r:id="rId8"/>
    <p:sldId id="733" r:id="rId9"/>
    <p:sldId id="734" r:id="rId10"/>
    <p:sldId id="738" r:id="rId11"/>
    <p:sldId id="682" r:id="rId12"/>
    <p:sldId id="686" r:id="rId13"/>
    <p:sldId id="677" r:id="rId14"/>
    <p:sldId id="725" r:id="rId15"/>
    <p:sldId id="683" r:id="rId16"/>
    <p:sldId id="688" r:id="rId17"/>
    <p:sldId id="678" r:id="rId18"/>
    <p:sldId id="702" r:id="rId19"/>
    <p:sldId id="689" r:id="rId20"/>
    <p:sldId id="739" r:id="rId21"/>
    <p:sldId id="740" r:id="rId22"/>
    <p:sldId id="684" r:id="rId23"/>
    <p:sldId id="696" r:id="rId24"/>
    <p:sldId id="704" r:id="rId25"/>
    <p:sldId id="726" r:id="rId26"/>
    <p:sldId id="720" r:id="rId27"/>
    <p:sldId id="727" r:id="rId28"/>
    <p:sldId id="697" r:id="rId29"/>
    <p:sldId id="728" r:id="rId30"/>
    <p:sldId id="698" r:id="rId31"/>
    <p:sldId id="729" r:id="rId32"/>
    <p:sldId id="699" r:id="rId33"/>
    <p:sldId id="701" r:id="rId34"/>
    <p:sldId id="685" r:id="rId35"/>
    <p:sldId id="690" r:id="rId36"/>
    <p:sldId id="680" r:id="rId37"/>
    <p:sldId id="707" r:id="rId38"/>
    <p:sldId id="708" r:id="rId39"/>
    <p:sldId id="709" r:id="rId40"/>
    <p:sldId id="713" r:id="rId41"/>
    <p:sldId id="730" r:id="rId42"/>
    <p:sldId id="716" r:id="rId43"/>
    <p:sldId id="719" r:id="rId44"/>
    <p:sldId id="736" r:id="rId45"/>
    <p:sldId id="737" r:id="rId46"/>
  </p:sldIdLst>
  <p:sldSz cx="10693400" cy="7561263"/>
  <p:notesSz cx="6788150" cy="9923463"/>
  <p:embeddedFontLst>
    <p:embeddedFont>
      <p:font typeface="나눔고딕" panose="020B0600000101010101" charset="-127"/>
      <p:regular r:id="rId48"/>
      <p:bold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_TITLE 및 INDEX" id="{3093B598-8C2E-4792-B971-2199C532EB5A}">
          <p14:sldIdLst>
            <p14:sldId id="256"/>
            <p14:sldId id="674"/>
            <p14:sldId id="676"/>
          </p14:sldIdLst>
        </p14:section>
        <p14:section name="1_로그인" id="{A24CB759-978A-4F8B-960F-9BB5EF617ED2}">
          <p14:sldIdLst>
            <p14:sldId id="681"/>
            <p14:sldId id="675"/>
          </p14:sldIdLst>
        </p14:section>
        <p14:section name="2_메인" id="{71C7FDB9-A742-43AB-8448-CC01C2BA67CB}">
          <p14:sldIdLst>
            <p14:sldId id="731"/>
            <p14:sldId id="733"/>
            <p14:sldId id="734"/>
            <p14:sldId id="738"/>
          </p14:sldIdLst>
        </p14:section>
        <p14:section name="3_사용자 관리" id="{2196AC5A-8EC6-47CF-9D54-C6F6250DA994}">
          <p14:sldIdLst>
            <p14:sldId id="682"/>
            <p14:sldId id="686"/>
            <p14:sldId id="677"/>
            <p14:sldId id="725"/>
          </p14:sldIdLst>
        </p14:section>
        <p14:section name="4_수업 관리" id="{5D06438D-4ACF-4EF8-8F02-C6FDCCB8D288}">
          <p14:sldIdLst>
            <p14:sldId id="683"/>
            <p14:sldId id="688"/>
            <p14:sldId id="678"/>
            <p14:sldId id="702"/>
            <p14:sldId id="689"/>
            <p14:sldId id="739"/>
            <p14:sldId id="740"/>
          </p14:sldIdLst>
        </p14:section>
        <p14:section name="5_학생 관리" id="{03EB72F1-53E6-4B4E-96D1-E6B5DF167B00}">
          <p14:sldIdLst>
            <p14:sldId id="684"/>
            <p14:sldId id="696"/>
            <p14:sldId id="704"/>
            <p14:sldId id="726"/>
            <p14:sldId id="720"/>
            <p14:sldId id="727"/>
            <p14:sldId id="697"/>
            <p14:sldId id="728"/>
            <p14:sldId id="698"/>
            <p14:sldId id="729"/>
            <p14:sldId id="699"/>
            <p14:sldId id="701"/>
          </p14:sldIdLst>
        </p14:section>
        <p14:section name="6_문제 관리" id="{491CDB5D-491E-4F93-857F-245B4BF385EF}">
          <p14:sldIdLst>
            <p14:sldId id="685"/>
            <p14:sldId id="690"/>
            <p14:sldId id="680"/>
            <p14:sldId id="707"/>
            <p14:sldId id="708"/>
            <p14:sldId id="709"/>
            <p14:sldId id="713"/>
          </p14:sldIdLst>
        </p14:section>
        <p14:section name="7_시스템 관리" id="{099CA328-2DAB-490D-9D8F-4555E0BD6DB6}">
          <p14:sldIdLst>
            <p14:sldId id="730"/>
            <p14:sldId id="716"/>
            <p14:sldId id="719"/>
            <p14:sldId id="736"/>
            <p14:sldId id="737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4763" userDrawn="1">
          <p15:clr>
            <a:srgbClr val="A4A3A4"/>
          </p15:clr>
        </p15:guide>
        <p15:guide id="5" orient="horz" pos="4694">
          <p15:clr>
            <a:srgbClr val="A4A3A4"/>
          </p15:clr>
        </p15:guide>
        <p15:guide id="6" orient="horz" pos="522" userDrawn="1">
          <p15:clr>
            <a:srgbClr val="A4A3A4"/>
          </p15:clr>
        </p15:guide>
        <p15:guide id="7" pos="147" userDrawn="1">
          <p15:clr>
            <a:srgbClr val="A4A3A4"/>
          </p15:clr>
        </p15:guide>
        <p15:guide id="8" pos="5001" userDrawn="1">
          <p15:clr>
            <a:srgbClr val="A4A3A4"/>
          </p15:clr>
        </p15:guide>
        <p15:guide id="10" orient="horz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 HYUN SOOK" initials="CHS" lastIdx="1" clrIdx="0">
    <p:extLst>
      <p:ext uri="{19B8F6BF-5375-455C-9EA6-DF929625EA0E}">
        <p15:presenceInfo xmlns:p15="http://schemas.microsoft.com/office/powerpoint/2012/main" userId="CHO HYUN SO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CD7371"/>
    <a:srgbClr val="4F81BD"/>
    <a:srgbClr val="C0504D"/>
    <a:srgbClr val="9BBB59"/>
    <a:srgbClr val="8064A2"/>
    <a:srgbClr val="4BACC6"/>
    <a:srgbClr val="F79646"/>
    <a:srgbClr val="2C4D75"/>
    <a:srgbClr val="FF7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5512" autoAdjust="0"/>
  </p:normalViewPr>
  <p:slideViewPr>
    <p:cSldViewPr>
      <p:cViewPr>
        <p:scale>
          <a:sx n="80" d="100"/>
          <a:sy n="80" d="100"/>
        </p:scale>
        <p:origin x="556" y="-388"/>
      </p:cViewPr>
      <p:guideLst>
        <p:guide orient="horz" pos="4763"/>
        <p:guide orient="horz" pos="4694"/>
        <p:guide orient="horz" pos="522"/>
        <p:guide pos="147"/>
        <p:guide pos="5001"/>
        <p:guide orient="horz" pos="13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98" y="-96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중1 1학기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일</c:v>
                </c:pt>
                <c:pt idx="1">
                  <c:v>월</c:v>
                </c:pt>
                <c:pt idx="2">
                  <c:v>화</c:v>
                </c:pt>
                <c:pt idx="3">
                  <c:v>수</c:v>
                </c:pt>
                <c:pt idx="4">
                  <c:v>목</c:v>
                </c:pt>
                <c:pt idx="5">
                  <c:v>금</c:v>
                </c:pt>
                <c:pt idx="6">
                  <c:v>토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81.5</c:v>
                </c:pt>
                <c:pt idx="1">
                  <c:v>83</c:v>
                </c:pt>
                <c:pt idx="2">
                  <c:v>92</c:v>
                </c:pt>
                <c:pt idx="3">
                  <c:v>82</c:v>
                </c:pt>
                <c:pt idx="4">
                  <c:v>93</c:v>
                </c:pt>
                <c:pt idx="5">
                  <c:v>95</c:v>
                </c:pt>
                <c:pt idx="6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CA-4953-A67A-91BE1431B7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중2 1학기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일</c:v>
                </c:pt>
                <c:pt idx="1">
                  <c:v>월</c:v>
                </c:pt>
                <c:pt idx="2">
                  <c:v>화</c:v>
                </c:pt>
                <c:pt idx="3">
                  <c:v>수</c:v>
                </c:pt>
                <c:pt idx="4">
                  <c:v>목</c:v>
                </c:pt>
                <c:pt idx="5">
                  <c:v>금</c:v>
                </c:pt>
                <c:pt idx="6">
                  <c:v>토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92</c:v>
                </c:pt>
                <c:pt idx="1">
                  <c:v>82</c:v>
                </c:pt>
                <c:pt idx="2">
                  <c:v>94</c:v>
                </c:pt>
                <c:pt idx="3">
                  <c:v>93</c:v>
                </c:pt>
                <c:pt idx="4">
                  <c:v>85</c:v>
                </c:pt>
                <c:pt idx="5">
                  <c:v>82</c:v>
                </c:pt>
                <c:pt idx="6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CA-4953-A67A-91BE1431B7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중3 1학기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일</c:v>
                </c:pt>
                <c:pt idx="1">
                  <c:v>월</c:v>
                </c:pt>
                <c:pt idx="2">
                  <c:v>화</c:v>
                </c:pt>
                <c:pt idx="3">
                  <c:v>수</c:v>
                </c:pt>
                <c:pt idx="4">
                  <c:v>목</c:v>
                </c:pt>
                <c:pt idx="5">
                  <c:v>금</c:v>
                </c:pt>
                <c:pt idx="6">
                  <c:v>토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91</c:v>
                </c:pt>
                <c:pt idx="1">
                  <c:v>94</c:v>
                </c:pt>
                <c:pt idx="2">
                  <c:v>96</c:v>
                </c:pt>
                <c:pt idx="3">
                  <c:v>93</c:v>
                </c:pt>
                <c:pt idx="4">
                  <c:v>92</c:v>
                </c:pt>
                <c:pt idx="5">
                  <c:v>84</c:v>
                </c:pt>
                <c:pt idx="6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CA-4953-A67A-91BE1431B7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고1 1학기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일</c:v>
                </c:pt>
                <c:pt idx="1">
                  <c:v>월</c:v>
                </c:pt>
                <c:pt idx="2">
                  <c:v>화</c:v>
                </c:pt>
                <c:pt idx="3">
                  <c:v>수</c:v>
                </c:pt>
                <c:pt idx="4">
                  <c:v>목</c:v>
                </c:pt>
                <c:pt idx="5">
                  <c:v>금</c:v>
                </c:pt>
                <c:pt idx="6">
                  <c:v>토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81</c:v>
                </c:pt>
                <c:pt idx="1">
                  <c:v>93</c:v>
                </c:pt>
                <c:pt idx="2">
                  <c:v>84</c:v>
                </c:pt>
                <c:pt idx="3">
                  <c:v>95</c:v>
                </c:pt>
                <c:pt idx="4">
                  <c:v>92</c:v>
                </c:pt>
                <c:pt idx="5">
                  <c:v>84</c:v>
                </c:pt>
                <c:pt idx="6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6CA-4953-A67A-91BE1431B7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고2 1학기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일</c:v>
                </c:pt>
                <c:pt idx="1">
                  <c:v>월</c:v>
                </c:pt>
                <c:pt idx="2">
                  <c:v>화</c:v>
                </c:pt>
                <c:pt idx="3">
                  <c:v>수</c:v>
                </c:pt>
                <c:pt idx="4">
                  <c:v>목</c:v>
                </c:pt>
                <c:pt idx="5">
                  <c:v>금</c:v>
                </c:pt>
                <c:pt idx="6">
                  <c:v>토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85</c:v>
                </c:pt>
                <c:pt idx="1">
                  <c:v>83</c:v>
                </c:pt>
                <c:pt idx="2">
                  <c:v>93</c:v>
                </c:pt>
                <c:pt idx="3">
                  <c:v>93</c:v>
                </c:pt>
                <c:pt idx="4">
                  <c:v>94</c:v>
                </c:pt>
                <c:pt idx="5">
                  <c:v>89</c:v>
                </c:pt>
                <c:pt idx="6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6CA-4953-A67A-91BE1431B79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고3 1학기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일</c:v>
                </c:pt>
                <c:pt idx="1">
                  <c:v>월</c:v>
                </c:pt>
                <c:pt idx="2">
                  <c:v>화</c:v>
                </c:pt>
                <c:pt idx="3">
                  <c:v>수</c:v>
                </c:pt>
                <c:pt idx="4">
                  <c:v>목</c:v>
                </c:pt>
                <c:pt idx="5">
                  <c:v>금</c:v>
                </c:pt>
                <c:pt idx="6">
                  <c:v>토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87</c:v>
                </c:pt>
                <c:pt idx="1">
                  <c:v>91</c:v>
                </c:pt>
                <c:pt idx="2">
                  <c:v>92</c:v>
                </c:pt>
                <c:pt idx="3">
                  <c:v>91</c:v>
                </c:pt>
                <c:pt idx="4">
                  <c:v>83</c:v>
                </c:pt>
                <c:pt idx="5">
                  <c:v>89</c:v>
                </c:pt>
                <c:pt idx="6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6CA-4953-A67A-91BE1431B79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고3 심화반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일</c:v>
                </c:pt>
                <c:pt idx="1">
                  <c:v>월</c:v>
                </c:pt>
                <c:pt idx="2">
                  <c:v>화</c:v>
                </c:pt>
                <c:pt idx="3">
                  <c:v>수</c:v>
                </c:pt>
                <c:pt idx="4">
                  <c:v>목</c:v>
                </c:pt>
                <c:pt idx="5">
                  <c:v>금</c:v>
                </c:pt>
                <c:pt idx="6">
                  <c:v>토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0">
                  <c:v>96</c:v>
                </c:pt>
                <c:pt idx="1">
                  <c:v>82</c:v>
                </c:pt>
                <c:pt idx="2">
                  <c:v>87</c:v>
                </c:pt>
                <c:pt idx="3">
                  <c:v>95</c:v>
                </c:pt>
                <c:pt idx="4">
                  <c:v>96</c:v>
                </c:pt>
                <c:pt idx="5">
                  <c:v>93</c:v>
                </c:pt>
                <c:pt idx="6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6CA-4953-A67A-91BE1431B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128960"/>
        <c:axId val="1032129376"/>
      </c:lineChart>
      <c:catAx>
        <c:axId val="103212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1032129376"/>
        <c:crosses val="autoZero"/>
        <c:auto val="1"/>
        <c:lblAlgn val="ctr"/>
        <c:lblOffset val="100"/>
        <c:noMultiLvlLbl val="0"/>
      </c:catAx>
      <c:valAx>
        <c:axId val="10321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212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2020.03.27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6A-4151-87F3-48C1CA51E4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6A-4151-87F3-48C1CA51E4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6A-4151-87F3-48C1CA51E4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6A-4151-87F3-48C1CA51E4FF}"/>
              </c:ext>
            </c:extLst>
          </c:dPt>
          <c:cat>
            <c:strRef>
              <c:f>Sheet1!$A$2:$A$5</c:f>
              <c:strCache>
                <c:ptCount val="2"/>
                <c:pt idx="0">
                  <c:v>응시</c:v>
                </c:pt>
                <c:pt idx="1">
                  <c:v>미응시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6A-4151-87F3-48C1CA51E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2020.03.27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B6-4980-9278-3D5FA23DF3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B6-4980-9278-3D5FA23DF3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B6-4980-9278-3D5FA23DF3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B6-4980-9278-3D5FA23DF3D7}"/>
              </c:ext>
            </c:extLst>
          </c:dPt>
          <c:cat>
            <c:strRef>
              <c:f>Sheet1!$A$2:$A$5</c:f>
              <c:strCache>
                <c:ptCount val="2"/>
                <c:pt idx="0">
                  <c:v>응시</c:v>
                </c:pt>
                <c:pt idx="1">
                  <c:v>미응시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B6-4980-9278-3D5FA23DF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048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AC4FB3B-CDB1-4264-A4DD-D39BC970E56A}" type="datetimeFigureOut">
              <a:rPr lang="ko-KR" altLang="en-US" smtClean="0"/>
              <a:pPr/>
              <a:t>2020-05-21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3588" y="744538"/>
            <a:ext cx="52609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048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610D26D-68F5-4F57-A76A-5A8E504A08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29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83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069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17198" y="129469"/>
            <a:ext cx="9223375" cy="281062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267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0692000" cy="75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34312" y="1620391"/>
            <a:ext cx="9223375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5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508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4389696" y="760910"/>
            <a:ext cx="3562906" cy="6404097"/>
            <a:chOff x="4389696" y="550329"/>
            <a:chExt cx="3562906" cy="6404097"/>
          </a:xfrm>
        </p:grpSpPr>
        <p:sp>
          <p:nvSpPr>
            <p:cNvPr id="6" name="모서리가 둥근 직사각형 31">
              <a:extLst>
                <a:ext uri="{FF2B5EF4-FFF2-40B4-BE49-F238E27FC236}">
                  <a16:creationId xmlns:a16="http://schemas.microsoft.com/office/drawing/2014/main" id="{F8EECE42-A5D6-45CA-8315-9CB8EB704026}"/>
                </a:ext>
              </a:extLst>
            </p:cNvPr>
            <p:cNvSpPr/>
            <p:nvPr userDrawn="1"/>
          </p:nvSpPr>
          <p:spPr>
            <a:xfrm>
              <a:off x="438969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모서리가 둥근 직사각형 32">
              <a:extLst>
                <a:ext uri="{FF2B5EF4-FFF2-40B4-BE49-F238E27FC236}">
                  <a16:creationId xmlns:a16="http://schemas.microsoft.com/office/drawing/2014/main" id="{8981DC5B-8E1B-4D4D-A75C-C4C1205199BA}"/>
                </a:ext>
              </a:extLst>
            </p:cNvPr>
            <p:cNvSpPr/>
            <p:nvPr userDrawn="1"/>
          </p:nvSpPr>
          <p:spPr>
            <a:xfrm>
              <a:off x="700631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C8FE574-910B-4451-941E-0EE46CF8591D}"/>
                </a:ext>
              </a:extLst>
            </p:cNvPr>
            <p:cNvSpPr/>
            <p:nvPr userDrawn="1"/>
          </p:nvSpPr>
          <p:spPr>
            <a:xfrm>
              <a:off x="744199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F14E912-1F38-4205-9CEA-B297A75ABFFD}"/>
                </a:ext>
              </a:extLst>
            </p:cNvPr>
            <p:cNvSpPr/>
            <p:nvPr userDrawn="1"/>
          </p:nvSpPr>
          <p:spPr>
            <a:xfrm>
              <a:off x="4558041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297486" y="760910"/>
            <a:ext cx="3562906" cy="6404097"/>
            <a:chOff x="297486" y="550329"/>
            <a:chExt cx="3562906" cy="6404097"/>
          </a:xfrm>
        </p:grpSpPr>
        <p:sp>
          <p:nvSpPr>
            <p:cNvPr id="2" name="모서리가 둥근 직사각형 31">
              <a:extLst>
                <a:ext uri="{FF2B5EF4-FFF2-40B4-BE49-F238E27FC236}">
                  <a16:creationId xmlns:a16="http://schemas.microsoft.com/office/drawing/2014/main" id="{1B43AFDC-D5FF-4FF0-847E-FEF7CAD3BE5A}"/>
                </a:ext>
              </a:extLst>
            </p:cNvPr>
            <p:cNvSpPr/>
            <p:nvPr userDrawn="1"/>
          </p:nvSpPr>
          <p:spPr>
            <a:xfrm>
              <a:off x="29748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모서리가 둥근 직사각형 32">
              <a:extLst>
                <a:ext uri="{FF2B5EF4-FFF2-40B4-BE49-F238E27FC236}">
                  <a16:creationId xmlns:a16="http://schemas.microsoft.com/office/drawing/2014/main" id="{AA8171C2-0B53-4821-9B62-B914DE65F06E}"/>
                </a:ext>
              </a:extLst>
            </p:cNvPr>
            <p:cNvSpPr/>
            <p:nvPr userDrawn="1"/>
          </p:nvSpPr>
          <p:spPr>
            <a:xfrm>
              <a:off x="291410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37C11CF-6927-4559-BA38-D89B87332715}"/>
                </a:ext>
              </a:extLst>
            </p:cNvPr>
            <p:cNvSpPr/>
            <p:nvPr userDrawn="1"/>
          </p:nvSpPr>
          <p:spPr>
            <a:xfrm>
              <a:off x="334978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F2D413-14F3-4340-AF06-A45E4B5883C9}"/>
                </a:ext>
              </a:extLst>
            </p:cNvPr>
            <p:cNvSpPr/>
            <p:nvPr userDrawn="1"/>
          </p:nvSpPr>
          <p:spPr>
            <a:xfrm>
              <a:off x="465831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D6BCE50-BA21-4EED-983E-C2095BD8694E}"/>
                </a:ext>
              </a:extLst>
            </p:cNvPr>
            <p:cNvSpPr/>
            <p:nvPr userDrawn="1"/>
          </p:nvSpPr>
          <p:spPr bwMode="auto">
            <a:xfrm>
              <a:off x="475487" y="1118985"/>
              <a:ext cx="3213463" cy="35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GNB</a:t>
              </a:r>
              <a:endPara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559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6" userDrawn="1">
          <p15:clr>
            <a:srgbClr val="FBAE40"/>
          </p15:clr>
        </p15:guide>
        <p15:guide id="2" pos="500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97486" y="760910"/>
            <a:ext cx="3562906" cy="6404097"/>
            <a:chOff x="297486" y="550329"/>
            <a:chExt cx="3562906" cy="6404097"/>
          </a:xfrm>
        </p:grpSpPr>
        <p:sp>
          <p:nvSpPr>
            <p:cNvPr id="3" name="모서리가 둥근 직사각형 31">
              <a:extLst>
                <a:ext uri="{FF2B5EF4-FFF2-40B4-BE49-F238E27FC236}">
                  <a16:creationId xmlns:a16="http://schemas.microsoft.com/office/drawing/2014/main" id="{1B43AFDC-D5FF-4FF0-847E-FEF7CAD3BE5A}"/>
                </a:ext>
              </a:extLst>
            </p:cNvPr>
            <p:cNvSpPr/>
            <p:nvPr userDrawn="1"/>
          </p:nvSpPr>
          <p:spPr>
            <a:xfrm>
              <a:off x="29748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모서리가 둥근 직사각형 32">
              <a:extLst>
                <a:ext uri="{FF2B5EF4-FFF2-40B4-BE49-F238E27FC236}">
                  <a16:creationId xmlns:a16="http://schemas.microsoft.com/office/drawing/2014/main" id="{AA8171C2-0B53-4821-9B62-B914DE65F06E}"/>
                </a:ext>
              </a:extLst>
            </p:cNvPr>
            <p:cNvSpPr/>
            <p:nvPr userDrawn="1"/>
          </p:nvSpPr>
          <p:spPr>
            <a:xfrm>
              <a:off x="291410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7C11CF-6927-4559-BA38-D89B87332715}"/>
                </a:ext>
              </a:extLst>
            </p:cNvPr>
            <p:cNvSpPr/>
            <p:nvPr userDrawn="1"/>
          </p:nvSpPr>
          <p:spPr>
            <a:xfrm>
              <a:off x="334978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EF2D413-14F3-4340-AF06-A45E4B5883C9}"/>
                </a:ext>
              </a:extLst>
            </p:cNvPr>
            <p:cNvSpPr/>
            <p:nvPr userDrawn="1"/>
          </p:nvSpPr>
          <p:spPr>
            <a:xfrm>
              <a:off x="465831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E314F0-B574-43B4-ADE5-3D3C17862B28}"/>
                </a:ext>
              </a:extLst>
            </p:cNvPr>
            <p:cNvSpPr/>
            <p:nvPr userDrawn="1"/>
          </p:nvSpPr>
          <p:spPr bwMode="auto">
            <a:xfrm>
              <a:off x="475487" y="1118985"/>
              <a:ext cx="3213463" cy="35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GNB</a:t>
              </a:r>
              <a:endPara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4389696" y="760910"/>
            <a:ext cx="3562906" cy="6404097"/>
            <a:chOff x="4389696" y="550329"/>
            <a:chExt cx="3562906" cy="6404097"/>
          </a:xfrm>
        </p:grpSpPr>
        <p:sp>
          <p:nvSpPr>
            <p:cNvPr id="7" name="모서리가 둥근 직사각형 31">
              <a:extLst>
                <a:ext uri="{FF2B5EF4-FFF2-40B4-BE49-F238E27FC236}">
                  <a16:creationId xmlns:a16="http://schemas.microsoft.com/office/drawing/2014/main" id="{F8EECE42-A5D6-45CA-8315-9CB8EB704026}"/>
                </a:ext>
              </a:extLst>
            </p:cNvPr>
            <p:cNvSpPr/>
            <p:nvPr userDrawn="1"/>
          </p:nvSpPr>
          <p:spPr>
            <a:xfrm>
              <a:off x="438969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모서리가 둥근 직사각형 32">
              <a:extLst>
                <a:ext uri="{FF2B5EF4-FFF2-40B4-BE49-F238E27FC236}">
                  <a16:creationId xmlns:a16="http://schemas.microsoft.com/office/drawing/2014/main" id="{8981DC5B-8E1B-4D4D-A75C-C4C1205199BA}"/>
                </a:ext>
              </a:extLst>
            </p:cNvPr>
            <p:cNvSpPr/>
            <p:nvPr userDrawn="1"/>
          </p:nvSpPr>
          <p:spPr>
            <a:xfrm>
              <a:off x="700631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C8FE574-910B-4451-941E-0EE46CF8591D}"/>
                </a:ext>
              </a:extLst>
            </p:cNvPr>
            <p:cNvSpPr/>
            <p:nvPr userDrawn="1"/>
          </p:nvSpPr>
          <p:spPr>
            <a:xfrm>
              <a:off x="744199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F14E912-1F38-4205-9CEA-B297A75ABFFD}"/>
                </a:ext>
              </a:extLst>
            </p:cNvPr>
            <p:cNvSpPr/>
            <p:nvPr userDrawn="1"/>
          </p:nvSpPr>
          <p:spPr>
            <a:xfrm>
              <a:off x="4558337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F621909-E130-4AD2-AA61-2248852FE5C2}"/>
                </a:ext>
              </a:extLst>
            </p:cNvPr>
            <p:cNvSpPr/>
            <p:nvPr userDrawn="1"/>
          </p:nvSpPr>
          <p:spPr bwMode="auto">
            <a:xfrm>
              <a:off x="4569214" y="1118985"/>
              <a:ext cx="3213463" cy="35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GNB</a:t>
              </a:r>
              <a:endPara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40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297486" y="760910"/>
            <a:ext cx="3562906" cy="6404097"/>
            <a:chOff x="297486" y="550329"/>
            <a:chExt cx="3562906" cy="6404097"/>
          </a:xfrm>
        </p:grpSpPr>
        <p:sp>
          <p:nvSpPr>
            <p:cNvPr id="2" name="모서리가 둥근 직사각형 31">
              <a:extLst>
                <a:ext uri="{FF2B5EF4-FFF2-40B4-BE49-F238E27FC236}">
                  <a16:creationId xmlns:a16="http://schemas.microsoft.com/office/drawing/2014/main" id="{1B43AFDC-D5FF-4FF0-847E-FEF7CAD3BE5A}"/>
                </a:ext>
              </a:extLst>
            </p:cNvPr>
            <p:cNvSpPr/>
            <p:nvPr userDrawn="1"/>
          </p:nvSpPr>
          <p:spPr>
            <a:xfrm>
              <a:off x="29748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모서리가 둥근 직사각형 32">
              <a:extLst>
                <a:ext uri="{FF2B5EF4-FFF2-40B4-BE49-F238E27FC236}">
                  <a16:creationId xmlns:a16="http://schemas.microsoft.com/office/drawing/2014/main" id="{AA8171C2-0B53-4821-9B62-B914DE65F06E}"/>
                </a:ext>
              </a:extLst>
            </p:cNvPr>
            <p:cNvSpPr/>
            <p:nvPr userDrawn="1"/>
          </p:nvSpPr>
          <p:spPr>
            <a:xfrm>
              <a:off x="291410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37C11CF-6927-4559-BA38-D89B87332715}"/>
                </a:ext>
              </a:extLst>
            </p:cNvPr>
            <p:cNvSpPr/>
            <p:nvPr userDrawn="1"/>
          </p:nvSpPr>
          <p:spPr>
            <a:xfrm>
              <a:off x="334978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14B173-F7B5-4DFF-ACE6-F51B8686074E}"/>
                </a:ext>
              </a:extLst>
            </p:cNvPr>
            <p:cNvSpPr/>
            <p:nvPr userDrawn="1"/>
          </p:nvSpPr>
          <p:spPr>
            <a:xfrm>
              <a:off x="465831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963EA89-C5AC-4BC6-881B-0F2A08EA8A91}"/>
                </a:ext>
              </a:extLst>
            </p:cNvPr>
            <p:cNvSpPr/>
            <p:nvPr userDrawn="1"/>
          </p:nvSpPr>
          <p:spPr bwMode="auto">
            <a:xfrm>
              <a:off x="475487" y="1118984"/>
              <a:ext cx="3213463" cy="35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GNB</a:t>
              </a:r>
              <a:endParaRPr lang="ko-KR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4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97486" y="760910"/>
            <a:ext cx="3562906" cy="6404097"/>
            <a:chOff x="297486" y="550329"/>
            <a:chExt cx="3562906" cy="6404097"/>
          </a:xfrm>
        </p:grpSpPr>
        <p:sp>
          <p:nvSpPr>
            <p:cNvPr id="3" name="모서리가 둥근 직사각형 31">
              <a:extLst>
                <a:ext uri="{FF2B5EF4-FFF2-40B4-BE49-F238E27FC236}">
                  <a16:creationId xmlns:a16="http://schemas.microsoft.com/office/drawing/2014/main" id="{1B43AFDC-D5FF-4FF0-847E-FEF7CAD3BE5A}"/>
                </a:ext>
              </a:extLst>
            </p:cNvPr>
            <p:cNvSpPr/>
            <p:nvPr userDrawn="1"/>
          </p:nvSpPr>
          <p:spPr>
            <a:xfrm>
              <a:off x="297486" y="550329"/>
              <a:ext cx="3562906" cy="6404097"/>
            </a:xfrm>
            <a:prstGeom prst="roundRect">
              <a:avLst>
                <a:gd name="adj" fmla="val 7125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모서리가 둥근 직사각형 32">
              <a:extLst>
                <a:ext uri="{FF2B5EF4-FFF2-40B4-BE49-F238E27FC236}">
                  <a16:creationId xmlns:a16="http://schemas.microsoft.com/office/drawing/2014/main" id="{AA8171C2-0B53-4821-9B62-B914DE65F06E}"/>
                </a:ext>
              </a:extLst>
            </p:cNvPr>
            <p:cNvSpPr/>
            <p:nvPr userDrawn="1"/>
          </p:nvSpPr>
          <p:spPr>
            <a:xfrm>
              <a:off x="2914103" y="779513"/>
              <a:ext cx="346636" cy="835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7C11CF-6927-4559-BA38-D89B87332715}"/>
                </a:ext>
              </a:extLst>
            </p:cNvPr>
            <p:cNvSpPr/>
            <p:nvPr userDrawn="1"/>
          </p:nvSpPr>
          <p:spPr>
            <a:xfrm>
              <a:off x="3349781" y="740510"/>
              <a:ext cx="187421" cy="1730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14B173-F7B5-4DFF-ACE6-F51B8686074E}"/>
                </a:ext>
              </a:extLst>
            </p:cNvPr>
            <p:cNvSpPr/>
            <p:nvPr userDrawn="1"/>
          </p:nvSpPr>
          <p:spPr>
            <a:xfrm>
              <a:off x="465831" y="1105884"/>
              <a:ext cx="3235808" cy="5378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3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0692000" cy="75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34312" y="1620391"/>
            <a:ext cx="9223375" cy="4320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5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666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03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6" r:id="rId2"/>
    <p:sldLayoutId id="2147483695" r:id="rId3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"/>
          <p:cNvSpPr txBox="1">
            <a:spLocks/>
          </p:cNvSpPr>
          <p:nvPr userDrawn="1"/>
        </p:nvSpPr>
        <p:spPr>
          <a:xfrm>
            <a:off x="10224661" y="7331488"/>
            <a:ext cx="571278" cy="408263"/>
          </a:xfrm>
          <a:prstGeom prst="rect">
            <a:avLst/>
          </a:prstGeom>
        </p:spPr>
        <p:txBody>
          <a:bodyPr lIns="104306" tIns="52153" rIns="104306" bIns="52153"/>
          <a:lstStyle/>
          <a:p>
            <a:pPr marL="0" marR="0" lvl="0" indent="0" algn="l" defTabSz="104305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A5AF9D-DA2C-43DC-8DA1-54CE62B91836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l" defTabSz="104305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38E7B5-3E79-404F-B2C0-29DB2F242E94}"/>
              </a:ext>
            </a:extLst>
          </p:cNvPr>
          <p:cNvGrpSpPr/>
          <p:nvPr userDrawn="1"/>
        </p:nvGrpSpPr>
        <p:grpSpPr>
          <a:xfrm>
            <a:off x="8209436" y="489471"/>
            <a:ext cx="132665" cy="7020000"/>
            <a:chOff x="8227020" y="-9388"/>
            <a:chExt cx="132665" cy="702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FD50721-4945-4E13-A06D-C331337C3C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27020" y="-9388"/>
              <a:ext cx="0" cy="702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54A2237-5128-4230-992D-78DAEE4C1D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59685" y="-9388"/>
              <a:ext cx="0" cy="702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9" r:id="rId2"/>
    <p:sldLayoutId id="2147483691" r:id="rId3"/>
    <p:sldLayoutId id="2147483686" r:id="rId4"/>
    <p:sldLayoutId id="2147483692" r:id="rId5"/>
    <p:sldLayoutId id="2147483697" r:id="rId6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21379"/>
              </p:ext>
            </p:extLst>
          </p:nvPr>
        </p:nvGraphicFramePr>
        <p:xfrm>
          <a:off x="5274692" y="5602307"/>
          <a:ext cx="5027383" cy="1602242"/>
        </p:xfrm>
        <a:graphic>
          <a:graphicData uri="http://schemas.openxmlformats.org/drawingml/2006/table">
            <a:tbl>
              <a:tblPr/>
              <a:tblGrid>
                <a:gridCol w="109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Document Information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Project Title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J-The Way website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Document Name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J-The Way website Admin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Creation Date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08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04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Submitted to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50" marR="63150" marT="43661" marB="4366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BF516225-F6F2-4030-95A2-328F0D4FDB06}"/>
              </a:ext>
            </a:extLst>
          </p:cNvPr>
          <p:cNvGrpSpPr/>
          <p:nvPr/>
        </p:nvGrpSpPr>
        <p:grpSpPr>
          <a:xfrm>
            <a:off x="437013" y="2062003"/>
            <a:ext cx="5505766" cy="972000"/>
            <a:chOff x="437013" y="2062003"/>
            <a:chExt cx="5505766" cy="972000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014CE9F9-BE2B-4D32-B45A-597372584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79" y="2062003"/>
              <a:ext cx="540000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0" rIns="0" bIns="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굴림" pitchFamily="50" charset="-127"/>
                </a:rPr>
                <a:t>J-The Way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335E04-A2B2-4552-9567-B40C0274D052}"/>
                </a:ext>
              </a:extLst>
            </p:cNvPr>
            <p:cNvSpPr/>
            <p:nvPr/>
          </p:nvSpPr>
          <p:spPr>
            <a:xfrm>
              <a:off x="437013" y="2062003"/>
              <a:ext cx="72000" cy="97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D8BDB209-C1DF-422F-947A-F39CA6199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779" y="2726226"/>
              <a:ext cx="5400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2000" tIns="0" rIns="0" bIns="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Latha" pitchFamily="34" charset="0"/>
                </a:rPr>
                <a:t>Admin_</a:t>
              </a:r>
              <a:r>
                <a:rPr kumimoji="1" lang="ko-KR" altLang="en-US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Latha" pitchFamily="34" charset="0"/>
                </a:rPr>
                <a:t>화면설계서</a:t>
              </a:r>
              <a:endParaRPr kumimoji="1"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사용자 관리</a:t>
            </a:r>
          </a:p>
        </p:txBody>
      </p:sp>
    </p:spTree>
    <p:extLst>
      <p:ext uri="{BB962C8B-B14F-4D97-AF65-F5344CB8AC3E}">
        <p14:creationId xmlns:p14="http://schemas.microsoft.com/office/powerpoint/2010/main" val="91397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16136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목록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32053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목록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목록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96161"/>
              </p:ext>
            </p:extLst>
          </p:nvPr>
        </p:nvGraphicFramePr>
        <p:xfrm>
          <a:off x="215100" y="1404503"/>
          <a:ext cx="7740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1533546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779653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524687696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57011557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0699719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휴대폰 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정덕일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김교사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김알바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615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JTW_20_7995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65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JTW_20_1234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사용안함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64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JTW_20_2358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09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4999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JTW_20_9854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765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JTW_20_2384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1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JTW_20_3048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64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손학생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JTW_20_4860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25650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215100" y="1116335"/>
            <a:ext cx="7740000" cy="180000"/>
            <a:chOff x="215100" y="1116335"/>
            <a:chExt cx="7740000" cy="180000"/>
          </a:xfrm>
        </p:grpSpPr>
        <p:sp>
          <p:nvSpPr>
            <p:cNvPr id="1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098177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63818" y="111633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전화번호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자리나 이름 입력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5100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구분 선택      ▼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89459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                         ▼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57179" y="1144780"/>
              <a:ext cx="59792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5,005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건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043412" y="4356695"/>
            <a:ext cx="2083377" cy="144000"/>
            <a:chOff x="1812426" y="6156895"/>
            <a:chExt cx="2083377" cy="144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4" name="1/2 액자 23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2" name="1/2 액자 21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0598"/>
              </p:ext>
            </p:extLst>
          </p:nvPr>
        </p:nvGraphicFramePr>
        <p:xfrm>
          <a:off x="8363674" y="467105"/>
          <a:ext cx="2304000" cy="179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구분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여부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사용안함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 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자리나 이름 일부를 입력하여 검색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조건을 입력하지 않은 경우 전체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출력 건수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3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 최신 순으로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수정 가능 페이지로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96950"/>
                  </a:ext>
                </a:extLst>
              </a:tr>
            </a:tbl>
          </a:graphicData>
        </a:graphic>
      </p:graphicFrame>
      <p:sp>
        <p:nvSpPr>
          <p:cNvPr id="3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38945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10408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576908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169264" y="113441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159" y="140450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754428" y="170204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57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57943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5773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04889"/>
              </p:ext>
            </p:extLst>
          </p:nvPr>
        </p:nvGraphicFramePr>
        <p:xfrm>
          <a:off x="215100" y="1045915"/>
          <a:ext cx="7740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marL="87313" marR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사용자 정보관리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8387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사용자 구분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성명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ⓘ 학생인 경우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정보를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후 선택하세요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154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14500" y="1335081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                                    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14500" y="1584382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967454" y="3610438"/>
            <a:ext cx="2235292" cy="479887"/>
            <a:chOff x="2967454" y="4524880"/>
            <a:chExt cx="2235292" cy="479887"/>
          </a:xfrm>
        </p:grpSpPr>
        <p:sp>
          <p:nvSpPr>
            <p:cNvPr id="15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6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7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5079"/>
              </p:ext>
            </p:extLst>
          </p:nvPr>
        </p:nvGraphicFramePr>
        <p:xfrm>
          <a:off x="8363674" y="467105"/>
          <a:ext cx="2304000" cy="318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구분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학생인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선택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(UI-JTW-PC_004)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팝업에서 등록된 학생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학생이 아닌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inputbox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노출되며 직접 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자동 생성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채번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규칙은 확인 필요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여부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사용안함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사용안함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선택하는 경우 해당 사용자는 로그인 불가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9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등록을 취소하시겠습니까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UI-JTW-PC_002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58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UI-JTW-PC_002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6646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73859"/>
              </p:ext>
            </p:extLst>
          </p:nvPr>
        </p:nvGraphicFramePr>
        <p:xfrm>
          <a:off x="215100" y="1908423"/>
          <a:ext cx="7740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marL="87313" marR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계정 관리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404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아이디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JTW_20_7995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비밀번호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비밀번호 확인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7318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사용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ⓘ 사용안함으로 설정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J-The Way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접속이 불가합니다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4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4156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14500" y="2448617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영문 혼합하여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8~10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sp>
        <p:nvSpPr>
          <p:cNvPr id="2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33" y="1353081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14500" y="2945346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                                    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714500" y="2700447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영문 혼합하여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8~10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sp>
        <p:nvSpPr>
          <p:cNvPr id="2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5337075" y="161078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5687490" y="296466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466380" y="221570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5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88284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선택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2EAFC2F-880B-40AF-A8EE-B2184D9511E3}"/>
              </a:ext>
            </a:extLst>
          </p:cNvPr>
          <p:cNvSpPr/>
          <p:nvPr/>
        </p:nvSpPr>
        <p:spPr>
          <a:xfrm>
            <a:off x="19327" y="467105"/>
            <a:ext cx="8172000" cy="7056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585327" y="1889105"/>
            <a:ext cx="5040001" cy="4212000"/>
            <a:chOff x="510278" y="1086020"/>
            <a:chExt cx="7918388" cy="6244067"/>
          </a:xfrm>
        </p:grpSpPr>
        <p:sp>
          <p:nvSpPr>
            <p:cNvPr id="111" name="Rectangle"/>
            <p:cNvSpPr/>
            <p:nvPr/>
          </p:nvSpPr>
          <p:spPr>
            <a:xfrm>
              <a:off x="510278" y="1086020"/>
              <a:ext cx="7918386" cy="62440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510280" y="1086021"/>
              <a:ext cx="7918386" cy="365867"/>
              <a:chOff x="510280" y="1523309"/>
              <a:chExt cx="7918386" cy="365867"/>
            </a:xfrm>
          </p:grpSpPr>
          <p:sp>
            <p:nvSpPr>
              <p:cNvPr id="113" name="Rectangle"/>
              <p:cNvSpPr/>
              <p:nvPr/>
            </p:nvSpPr>
            <p:spPr>
              <a:xfrm>
                <a:off x="510280" y="1523309"/>
                <a:ext cx="7918386" cy="36586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>
                  <a:spcBef>
                    <a:spcPct val="0"/>
                  </a:spcBef>
                  <a:tabLst>
                    <a:tab pos="361950" algn="l"/>
                  </a:tabLst>
                  <a:defRPr/>
                </a:pPr>
                <a:r>
                  <a:rPr lang="ko-KR" altLang="en-US" sz="8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학생 선택</a:t>
                </a:r>
              </a:p>
            </p:txBody>
          </p:sp>
          <p:sp>
            <p:nvSpPr>
              <p:cNvPr id="114" name="제목 3"/>
              <p:cNvSpPr txBox="1">
                <a:spLocks/>
              </p:cNvSpPr>
              <p:nvPr/>
            </p:nvSpPr>
            <p:spPr>
              <a:xfrm>
                <a:off x="8214939" y="1613162"/>
                <a:ext cx="113120" cy="186164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1950" algn="l"/>
                  </a:tabLst>
                  <a:defRPr/>
                </a:pPr>
                <a:r>
                  <a: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  <a:endPara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693327" y="2234008"/>
            <a:ext cx="4804973" cy="180000"/>
            <a:chOff x="1693327" y="2718089"/>
            <a:chExt cx="4804973" cy="180000"/>
          </a:xfrm>
        </p:grpSpPr>
        <p:sp>
          <p:nvSpPr>
            <p:cNvPr id="15" name="TextBox 14"/>
            <p:cNvSpPr txBox="1"/>
            <p:nvPr/>
          </p:nvSpPr>
          <p:spPr>
            <a:xfrm>
              <a:off x="5900379" y="2746534"/>
              <a:ext cx="59792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5,005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건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693327" y="2718089"/>
              <a:ext cx="2254359" cy="180000"/>
              <a:chOff x="6016743" y="3483392"/>
              <a:chExt cx="2254359" cy="180000"/>
            </a:xfrm>
          </p:grpSpPr>
          <p:sp>
            <p:nvSpPr>
              <p:cNvPr id="17" name="사각형: 둥근 모서리 79">
                <a:extLst>
                  <a:ext uri="{FF2B5EF4-FFF2-40B4-BE49-F238E27FC236}">
                    <a16:creationId xmlns:a16="http://schemas.microsoft.com/office/drawing/2014/main" id="{6BAF2697-5AEE-449A-AF13-8606A497186B}"/>
                  </a:ext>
                </a:extLst>
              </p:cNvPr>
              <p:cNvSpPr/>
              <p:nvPr/>
            </p:nvSpPr>
            <p:spPr>
              <a:xfrm>
                <a:off x="7551102" y="3483392"/>
                <a:ext cx="720000" cy="180000"/>
              </a:xfrm>
              <a:prstGeom prst="roundRect">
                <a:avLst>
                  <a:gd name="adj" fmla="val 16668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dirty="0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검색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016743" y="3483392"/>
                <a:ext cx="144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전화번호 </a:t>
                </a:r>
                <a:r>
                  <a:rPr lang="en-US" altLang="ko-KR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자리나 이름 입력</a:t>
                </a:r>
              </a:p>
            </p:txBody>
          </p:sp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21955"/>
              </p:ext>
            </p:extLst>
          </p:nvPr>
        </p:nvGraphicFramePr>
        <p:xfrm>
          <a:off x="1729327" y="2510192"/>
          <a:ext cx="475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26036722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90122552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1392602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36727930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414468896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휴대폰 번호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5661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목동중학교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974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목동중학교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49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목동중학교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094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목동중학교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7257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목동중학교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959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목동중학교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9013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목동중학교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934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목동중학교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49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목동중학교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796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목동중학교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921429"/>
                  </a:ext>
                </a:extLst>
              </a:tr>
            </a:tbl>
          </a:graphicData>
        </a:graphic>
      </p:graphicFrame>
      <p:grpSp>
        <p:nvGrpSpPr>
          <p:cNvPr id="115" name="그룹 114"/>
          <p:cNvGrpSpPr/>
          <p:nvPr/>
        </p:nvGrpSpPr>
        <p:grpSpPr>
          <a:xfrm>
            <a:off x="2987681" y="5710916"/>
            <a:ext cx="2235292" cy="479887"/>
            <a:chOff x="2967454" y="4524880"/>
            <a:chExt cx="2235292" cy="479887"/>
          </a:xfrm>
        </p:grpSpPr>
        <p:sp>
          <p:nvSpPr>
            <p:cNvPr id="116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7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8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9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063639" y="5398731"/>
            <a:ext cx="2083377" cy="144000"/>
            <a:chOff x="1812426" y="6156895"/>
            <a:chExt cx="2083377" cy="144000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5" name="1/2 액자 134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3" name="1/2 액자 132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754767" y="2818773"/>
            <a:ext cx="144000" cy="2400787"/>
            <a:chOff x="1754767" y="2818773"/>
            <a:chExt cx="144000" cy="2400787"/>
          </a:xfrm>
        </p:grpSpPr>
        <p:sp>
          <p:nvSpPr>
            <p:cNvPr id="93" name="타원 92"/>
            <p:cNvSpPr/>
            <p:nvPr/>
          </p:nvSpPr>
          <p:spPr bwMode="auto">
            <a:xfrm>
              <a:off x="1754767" y="2818773"/>
              <a:ext cx="144000" cy="144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타원 144"/>
            <p:cNvSpPr/>
            <p:nvPr/>
          </p:nvSpPr>
          <p:spPr bwMode="auto">
            <a:xfrm>
              <a:off x="1754767" y="5075560"/>
              <a:ext cx="144000" cy="144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6" name="타원 135"/>
            <p:cNvSpPr/>
            <p:nvPr/>
          </p:nvSpPr>
          <p:spPr bwMode="auto">
            <a:xfrm>
              <a:off x="1754767" y="3069527"/>
              <a:ext cx="144000" cy="144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7" name="타원 136"/>
            <p:cNvSpPr/>
            <p:nvPr/>
          </p:nvSpPr>
          <p:spPr bwMode="auto">
            <a:xfrm>
              <a:off x="1754767" y="3320281"/>
              <a:ext cx="144000" cy="144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8" name="타원 137"/>
            <p:cNvSpPr/>
            <p:nvPr/>
          </p:nvSpPr>
          <p:spPr bwMode="auto">
            <a:xfrm>
              <a:off x="1754767" y="3571035"/>
              <a:ext cx="144000" cy="144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9" name="타원 138"/>
            <p:cNvSpPr/>
            <p:nvPr/>
          </p:nvSpPr>
          <p:spPr bwMode="auto">
            <a:xfrm>
              <a:off x="1754767" y="3821789"/>
              <a:ext cx="144000" cy="144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0" name="타원 139"/>
            <p:cNvSpPr/>
            <p:nvPr/>
          </p:nvSpPr>
          <p:spPr bwMode="auto">
            <a:xfrm>
              <a:off x="1754767" y="4072543"/>
              <a:ext cx="144000" cy="144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1" name="타원 140"/>
            <p:cNvSpPr/>
            <p:nvPr/>
          </p:nvSpPr>
          <p:spPr bwMode="auto">
            <a:xfrm>
              <a:off x="1754767" y="4323297"/>
              <a:ext cx="144000" cy="144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2" name="타원 141"/>
            <p:cNvSpPr/>
            <p:nvPr/>
          </p:nvSpPr>
          <p:spPr bwMode="auto">
            <a:xfrm>
              <a:off x="1754767" y="4574051"/>
              <a:ext cx="144000" cy="144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3" name="타원 142"/>
            <p:cNvSpPr/>
            <p:nvPr/>
          </p:nvSpPr>
          <p:spPr bwMode="auto">
            <a:xfrm>
              <a:off x="1754767" y="4824805"/>
              <a:ext cx="144000" cy="14400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9741"/>
              </p:ext>
            </p:extLst>
          </p:nvPr>
        </p:nvGraphicFramePr>
        <p:xfrm>
          <a:off x="8363674" y="467105"/>
          <a:ext cx="2304000" cy="208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 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자리나 이름 일부를 입력하여 검색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조건을 입력하지 않은 경우 전체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출력 건수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 최신 순으로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9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 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close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58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학생을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사용자가 선택된 채로 사용자 선택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UI-JTW-PC_003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66464"/>
                  </a:ext>
                </a:extLst>
              </a:tr>
            </a:tbl>
          </a:graphicData>
        </a:graphic>
      </p:graphicFrame>
      <p:sp>
        <p:nvSpPr>
          <p:cNvPr id="4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29022" y="207366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701850" y="207366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5721682" y="2252008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504633" y="251182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BFA6A-E9D8-4D19-B8F9-4B6E6891303C}"/>
              </a:ext>
            </a:extLst>
          </p:cNvPr>
          <p:cNvSpPr txBox="1"/>
          <p:nvPr/>
        </p:nvSpPr>
        <p:spPr>
          <a:xfrm>
            <a:off x="8363674" y="2655825"/>
            <a:ext cx="33393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개이상의 클래스 학생은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기본은 다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수업 관리</a:t>
            </a:r>
          </a:p>
        </p:txBody>
      </p:sp>
    </p:spTree>
    <p:extLst>
      <p:ext uri="{BB962C8B-B14F-4D97-AF65-F5344CB8AC3E}">
        <p14:creationId xmlns:p14="http://schemas.microsoft.com/office/powerpoint/2010/main" val="83266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21290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목록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00542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목록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목록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56844"/>
              </p:ext>
            </p:extLst>
          </p:nvPr>
        </p:nvGraphicFramePr>
        <p:xfrm>
          <a:off x="215100" y="1404503"/>
          <a:ext cx="7740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61533546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524687696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570115571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90699719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최대공약수와 최소공배수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정수와 유리수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03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정수와 유리수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615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정수와 유리수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04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유리수의 계산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65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방정식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05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문자와 식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64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방정식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06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일차방정식의 풀이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09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방정식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07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일차방정식의 활용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765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그래프와 비례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08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좌표평면과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그래프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1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9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그래프와 비례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09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정비례와 반비례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64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도형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도형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2565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57179" y="1144780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3043412" y="4356695"/>
            <a:ext cx="2083377" cy="144000"/>
            <a:chOff x="1812426" y="6156895"/>
            <a:chExt cx="2083377" cy="144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4" name="1/2 액자 23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2" name="1/2 액자 21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38945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43474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576908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169264" y="113441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91078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159" y="140450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33660"/>
              </p:ext>
            </p:extLst>
          </p:nvPr>
        </p:nvGraphicFramePr>
        <p:xfrm>
          <a:off x="8363674" y="467105"/>
          <a:ext cx="2304000" cy="26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당해년도를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디폴트로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관리에서 등록한 년도 목록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관리에서 등록한 학년 목록 출력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관리에서 등록한 학기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목록 출력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전체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목록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조건을 입력하지 않은 경우 전체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3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커리큘럼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UI-JTW-PC_006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0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출력 건수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순으로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8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수정 가능 페이지로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29447"/>
                  </a:ext>
                </a:extLst>
              </a:tr>
            </a:tbl>
          </a:graphicData>
        </a:graphic>
      </p:graphicFrame>
      <p:sp>
        <p:nvSpPr>
          <p:cNvPr id="4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6642860" y="170204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5100" y="1116335"/>
            <a:ext cx="6211640" cy="181780"/>
            <a:chOff x="215100" y="1116335"/>
            <a:chExt cx="6211640" cy="181780"/>
          </a:xfrm>
        </p:grpSpPr>
        <p:sp>
          <p:nvSpPr>
            <p:cNvPr id="1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909400" y="111811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5100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2020     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     ▼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89459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 전체                 ▼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63818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과정 전체         ▼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36609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대분류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전체              ▼</a:t>
              </a:r>
            </a:p>
          </p:txBody>
        </p:sp>
        <p:sp>
          <p:nvSpPr>
            <p:cNvPr id="48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5706740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err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둥록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4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570674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85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61652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06942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19586"/>
              </p:ext>
            </p:extLst>
          </p:nvPr>
        </p:nvGraphicFramePr>
        <p:xfrm>
          <a:off x="215100" y="1045915"/>
          <a:ext cx="7740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년도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과정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542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대분류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16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중분류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4483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714500" y="1078274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14500" y="1327575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▼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967454" y="2700511"/>
            <a:ext cx="2235292" cy="479887"/>
            <a:chOff x="2967454" y="4524880"/>
            <a:chExt cx="2235292" cy="479887"/>
          </a:xfrm>
        </p:grpSpPr>
        <p:sp>
          <p:nvSpPr>
            <p:cNvPr id="14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6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33" y="109627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14500" y="1583216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714500" y="1831656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14500" y="2083664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33" y="1346971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33" y="1597668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33" y="184836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33" y="209906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91876"/>
              </p:ext>
            </p:extLst>
          </p:nvPr>
        </p:nvGraphicFramePr>
        <p:xfrm>
          <a:off x="8363674" y="467105"/>
          <a:ext cx="2304000" cy="25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당해년도를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디폴트로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문제유형에서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 하위에서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24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등록을 취소하시겠습니까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커리큘럼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UI-JTW-PC_005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커리큘럼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UI-JTW-PC_005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8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9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15797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목록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06333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목록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목록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59938"/>
              </p:ext>
            </p:extLst>
          </p:nvPr>
        </p:nvGraphicFramePr>
        <p:xfrm>
          <a:off x="215100" y="1404503"/>
          <a:ext cx="7740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61533546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5701155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1755857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906997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6203165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담당교사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124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2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월요일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/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금요일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fontAlgn="ctr"/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수요일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4:30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내신 심화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123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상위권반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월요일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/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금요일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fontAlgn="ctr"/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수요일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4:30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내신 심화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홍길동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0145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&gt;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확률과 통계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615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122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65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121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64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09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119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765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118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1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117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64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116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25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115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65957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57179" y="1144780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959314" y="170873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043412" y="4644743"/>
            <a:ext cx="2083377" cy="144000"/>
            <a:chOff x="1812426" y="6156895"/>
            <a:chExt cx="2083377" cy="14400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6" name="1/2 액자 55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4" name="1/2 액자 53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50972"/>
              </p:ext>
            </p:extLst>
          </p:nvPr>
        </p:nvGraphicFramePr>
        <p:xfrm>
          <a:off x="8363674" y="467105"/>
          <a:ext cx="2304000" cy="28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당해년도를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디폴트로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전체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목록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조건을 입력하지 않은 경우 전체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3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클래스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UI-JTW-PC_008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6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출력 건수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순으로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클래스에 여러 개의 커리큘럼이 있는 경우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rowspan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하여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8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클래스에 등록된 인원수 자동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인원 선택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학생을 확인할 수 있는 레이어 팝업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78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수정 가능 페이지로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66465"/>
                  </a:ext>
                </a:extLst>
              </a:tr>
            </a:tbl>
          </a:graphicData>
        </a:graphic>
      </p:graphicFrame>
      <p:sp>
        <p:nvSpPr>
          <p:cNvPr id="5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38945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43474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576908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169264" y="113441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91078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159" y="140450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728583" y="1719618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사각형 설명선 38"/>
          <p:cNvSpPr/>
          <p:nvPr/>
        </p:nvSpPr>
        <p:spPr bwMode="auto">
          <a:xfrm>
            <a:off x="3762524" y="2758379"/>
            <a:ext cx="1584000" cy="828000"/>
          </a:xfrm>
          <a:prstGeom prst="wedgeRoundRectCallout">
            <a:avLst>
              <a:gd name="adj1" fmla="val -20834"/>
              <a:gd name="adj2" fmla="val -62218"/>
              <a:gd name="adj3" fmla="val 16667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중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심화반</a:t>
            </a:r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학생 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홍길동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김학생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이학생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박학생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석학생</a:t>
            </a:r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5100" y="1116335"/>
            <a:ext cx="6211640" cy="181780"/>
            <a:chOff x="215100" y="1116335"/>
            <a:chExt cx="6211640" cy="181780"/>
          </a:xfrm>
        </p:grpSpPr>
        <p:sp>
          <p:nvSpPr>
            <p:cNvPr id="1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909400" y="111811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5100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2020     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     ▼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89459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 전체                 ▼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63818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과정 전체         ▼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36609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대분류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전체              ▼</a:t>
              </a:r>
            </a:p>
          </p:txBody>
        </p:sp>
        <p:sp>
          <p:nvSpPr>
            <p:cNvPr id="4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5706740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err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둥록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6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570674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F8DA2-DCA1-4103-A38E-BAE34AF27DA5}"/>
              </a:ext>
            </a:extLst>
          </p:cNvPr>
          <p:cNvSpPr txBox="1"/>
          <p:nvPr/>
        </p:nvSpPr>
        <p:spPr>
          <a:xfrm>
            <a:off x="1962324" y="5796855"/>
            <a:ext cx="23984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검색조건</a:t>
            </a:r>
            <a:r>
              <a:rPr lang="en-US" altLang="ko-KR" dirty="0"/>
              <a:t>:</a:t>
            </a:r>
            <a:r>
              <a:rPr lang="ko-KR" altLang="en-US" dirty="0"/>
              <a:t>담당교사</a:t>
            </a:r>
          </a:p>
        </p:txBody>
      </p:sp>
    </p:spTree>
    <p:extLst>
      <p:ext uri="{BB962C8B-B14F-4D97-AF65-F5344CB8AC3E}">
        <p14:creationId xmlns:p14="http://schemas.microsoft.com/office/powerpoint/2010/main" val="272558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25167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83540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967454" y="5588066"/>
            <a:ext cx="2235292" cy="479887"/>
            <a:chOff x="2967454" y="4524880"/>
            <a:chExt cx="2235292" cy="479887"/>
          </a:xfrm>
        </p:grpSpPr>
        <p:sp>
          <p:nvSpPr>
            <p:cNvPr id="5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84712"/>
              </p:ext>
            </p:extLst>
          </p:nvPr>
        </p:nvGraphicFramePr>
        <p:xfrm>
          <a:off x="215100" y="1045915"/>
          <a:ext cx="7740000" cy="41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년도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75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클래스명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29574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커리큘럼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78244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0116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 설명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86899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시간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~</a:t>
                      </a:r>
                      <a:r>
                        <a:rPr lang="en-US" altLang="ko-KR" sz="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26724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                          ~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013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                          ~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3611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교재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152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담당 교사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656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)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994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Pass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기준 점수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                         ⓘ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 점수는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 만점으로 숫자만 입력하세요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5205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기타정보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423956"/>
                  </a:ext>
                </a:extLst>
              </a:tr>
            </a:tbl>
          </a:graphicData>
        </a:graphic>
      </p:graphicFrame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33" y="109627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14500" y="3855846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                                    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14500" y="1332359"/>
            <a:ext cx="28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4500" y="4628700"/>
            <a:ext cx="6156000" cy="54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4500" y="2116957"/>
            <a:ext cx="6156000" cy="396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14500" y="3367617"/>
            <a:ext cx="6156000" cy="396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33" y="109627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84378"/>
              </p:ext>
            </p:extLst>
          </p:nvPr>
        </p:nvGraphicFramePr>
        <p:xfrm>
          <a:off x="8363674" y="467105"/>
          <a:ext cx="2304000" cy="596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당해년도를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디폴트로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순서대로 선택 시 해당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2a : [+]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선택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2c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show</a:t>
                      </a: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2b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[-]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선택 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2c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hidden</a:t>
                      </a: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2c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노출안됨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하나의 클래스에 여러 개의 커리큘럼 등록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일자는 당일이 디폴트로 출력되고 선택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캘린더가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되어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2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요일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4a : [+]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선택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4c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show</a:t>
                      </a: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4b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[-]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선택 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4c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hidden</a:t>
                      </a: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4c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디폴트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노출안됨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요일에 따라 클래스 시간이 다른 경우 다르게 입력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3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(UI-JTW-PC_003)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구분이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데이터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선택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선택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(UI-JTW-PC_004)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팝업에서 등록된 학생을 선택하여 학생 추가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[X]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Confirm 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 학생을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?”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클래스에서 학생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학생을 추가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인원 수 변경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77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이하의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숫자만 입력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9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등록을 취소하시겠습니까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커리큘럼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UI-JTW-PC_005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 점수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100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Pass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 점수는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점보다 클 수 없습니다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 점수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== 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Pass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 점수는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점보다 커야 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클래스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UI-JTW-PC_007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8991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714500" y="1078274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▼</a:t>
            </a:r>
          </a:p>
        </p:txBody>
      </p:sp>
      <p:sp>
        <p:nvSpPr>
          <p:cNvPr id="3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33" y="3873846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14500" y="1577715"/>
            <a:ext cx="2932064" cy="180000"/>
            <a:chOff x="1714500" y="1327575"/>
            <a:chExt cx="2932064" cy="180000"/>
          </a:xfrm>
        </p:grpSpPr>
        <p:sp>
          <p:nvSpPr>
            <p:cNvPr id="32" name="직사각형 31"/>
            <p:cNvSpPr/>
            <p:nvPr/>
          </p:nvSpPr>
          <p:spPr>
            <a:xfrm>
              <a:off x="1714500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 선택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                ▼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206564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과정 선택                      ▼</a:t>
              </a:r>
            </a:p>
          </p:txBody>
        </p:sp>
      </p:grpSp>
      <p:sp>
        <p:nvSpPr>
          <p:cNvPr id="3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538743" y="1597111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714500" y="1838571"/>
            <a:ext cx="2932064" cy="180000"/>
            <a:chOff x="1714500" y="1327575"/>
            <a:chExt cx="2932064" cy="180000"/>
          </a:xfrm>
        </p:grpSpPr>
        <p:sp>
          <p:nvSpPr>
            <p:cNvPr id="37" name="직사각형 36"/>
            <p:cNvSpPr/>
            <p:nvPr/>
          </p:nvSpPr>
          <p:spPr>
            <a:xfrm>
              <a:off x="1714500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 선택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                ▼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206564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과정 선택                      ▼</a:t>
              </a:r>
            </a:p>
          </p:txBody>
        </p:sp>
      </p:grpSp>
      <p:sp>
        <p:nvSpPr>
          <p:cNvPr id="39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4690161" y="1577715"/>
            <a:ext cx="180000" cy="180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0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4690161" y="1838571"/>
            <a:ext cx="180000" cy="180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923119" y="159571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2a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923119" y="1856571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2b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492136" y="1804337"/>
            <a:ext cx="3648278" cy="252000"/>
            <a:chOff x="-4894" y="4570787"/>
            <a:chExt cx="3648278" cy="252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87384" y="4570787"/>
              <a:ext cx="3456000" cy="252000"/>
            </a:xfrm>
            <a:prstGeom prst="rect">
              <a:avLst/>
            </a:prstGeom>
            <a:noFill/>
            <a:ln w="3175">
              <a:solidFill>
                <a:srgbClr val="E6B9B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-4894" y="462478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2c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500" y="2590106"/>
            <a:ext cx="1461556" cy="180000"/>
            <a:chOff x="1714500" y="2590106"/>
            <a:chExt cx="1461556" cy="180000"/>
          </a:xfrm>
        </p:grpSpPr>
        <p:sp>
          <p:nvSpPr>
            <p:cNvPr id="45" name="직사각형 44"/>
            <p:cNvSpPr/>
            <p:nvPr/>
          </p:nvSpPr>
          <p:spPr>
            <a:xfrm>
              <a:off x="1714500" y="2590106"/>
              <a:ext cx="648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2020.03.02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528056" y="2590106"/>
              <a:ext cx="648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2020.07.31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14500" y="2853297"/>
            <a:ext cx="2192040" cy="180000"/>
            <a:chOff x="1714500" y="2853297"/>
            <a:chExt cx="2192040" cy="180000"/>
          </a:xfrm>
        </p:grpSpPr>
        <p:grpSp>
          <p:nvGrpSpPr>
            <p:cNvPr id="46" name="그룹 45"/>
            <p:cNvGrpSpPr/>
            <p:nvPr/>
          </p:nvGrpSpPr>
          <p:grpSpPr>
            <a:xfrm>
              <a:off x="1714500" y="2853297"/>
              <a:ext cx="1259776" cy="180000"/>
              <a:chOff x="1602628" y="4716735"/>
              <a:chExt cx="1259776" cy="18000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602628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782591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</a:t>
                </a: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962554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화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142517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</a:t>
                </a: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322480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목</a:t>
                </a: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502443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금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682404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토</a:t>
                </a: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3033449" y="2853297"/>
              <a:ext cx="36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16:30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546540" y="2853297"/>
              <a:ext cx="36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18:30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5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3944680" y="2852653"/>
            <a:ext cx="180000" cy="180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6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3944680" y="3096575"/>
            <a:ext cx="180000" cy="180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714500" y="3096575"/>
            <a:ext cx="2192040" cy="180000"/>
            <a:chOff x="1714500" y="2853297"/>
            <a:chExt cx="2192040" cy="180000"/>
          </a:xfrm>
        </p:grpSpPr>
        <p:grpSp>
          <p:nvGrpSpPr>
            <p:cNvPr id="68" name="그룹 67"/>
            <p:cNvGrpSpPr/>
            <p:nvPr/>
          </p:nvGrpSpPr>
          <p:grpSpPr>
            <a:xfrm>
              <a:off x="1714500" y="2853297"/>
              <a:ext cx="1259776" cy="180000"/>
              <a:chOff x="1602628" y="4716735"/>
              <a:chExt cx="1259776" cy="18000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602628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</a:t>
                </a: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782591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</a:t>
                </a: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62554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화</a:t>
                </a: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142517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</a:t>
                </a: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322480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목</a:t>
                </a: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502443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금</a:t>
                </a: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682404" y="4716735"/>
                <a:ext cx="1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토</a:t>
                </a: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3033449" y="2853297"/>
              <a:ext cx="36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16:30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546540" y="2853297"/>
              <a:ext cx="36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18:30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8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2720544" y="4104687"/>
            <a:ext cx="540000" cy="180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 선택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465448" y="284921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194572" y="284781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4a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194572" y="310867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4b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418841" y="3056439"/>
            <a:ext cx="3000278" cy="252000"/>
            <a:chOff x="-4894" y="4570787"/>
            <a:chExt cx="3000278" cy="252000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187384" y="4570787"/>
              <a:ext cx="2808000" cy="252000"/>
            </a:xfrm>
            <a:prstGeom prst="rect">
              <a:avLst/>
            </a:prstGeom>
            <a:noFill/>
            <a:ln w="3175">
              <a:solidFill>
                <a:srgbClr val="E6B9B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4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-4894" y="462478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4c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41550" y="2608106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326219" y="412268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2404314" y="4104687"/>
            <a:ext cx="180000" cy="180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714500" y="4354304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49" y="437230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D24F0-ECA9-4D89-B4B2-16A66CA26788}"/>
              </a:ext>
            </a:extLst>
          </p:cNvPr>
          <p:cNvSpPr txBox="1"/>
          <p:nvPr/>
        </p:nvSpPr>
        <p:spPr>
          <a:xfrm>
            <a:off x="613859" y="8023745"/>
            <a:ext cx="79095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클래스에 하나의 과정만 매칭되어야 하지 않을까요</a:t>
            </a:r>
            <a:r>
              <a:rPr lang="en-US" altLang="ko-KR" dirty="0"/>
              <a:t>? N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보통 클래스에 학생이 몇 명</a:t>
            </a:r>
            <a:r>
              <a:rPr lang="en-US" altLang="ko-KR" dirty="0"/>
              <a:t>? 9 </a:t>
            </a:r>
            <a:r>
              <a:rPr lang="ko-KR" altLang="en-US" dirty="0" err="1"/>
              <a:t>여러명일때</a:t>
            </a:r>
            <a:r>
              <a:rPr lang="ko-KR" altLang="en-US" dirty="0"/>
              <a:t> 학생표시 방법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클래스 담당교사는 </a:t>
            </a:r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? 1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수정 사항 없음</a:t>
            </a:r>
          </a:p>
        </p:txBody>
      </p:sp>
    </p:spTree>
    <p:extLst>
      <p:ext uri="{BB962C8B-B14F-4D97-AF65-F5344CB8AC3E}">
        <p14:creationId xmlns:p14="http://schemas.microsoft.com/office/powerpoint/2010/main" val="3277104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23813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목록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76340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목록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목록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57179" y="1144780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38945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43474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576908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169264" y="113441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91078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83368"/>
              </p:ext>
            </p:extLst>
          </p:nvPr>
        </p:nvGraphicFramePr>
        <p:xfrm>
          <a:off x="215100" y="1404503"/>
          <a:ext cx="774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61533546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753582988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722165000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19001825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담당교사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124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2020.04.11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1 1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학기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16:30 ~ 18:30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김교사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123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1 2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학기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952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2 1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학기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122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2 2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학기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973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121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3 1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학기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364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3 2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학기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3073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119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 </a:t>
                      </a:r>
                      <a:r>
                        <a:rPr lang="ko-KR" altLang="en-US" sz="8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심화반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853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118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2020.04.10 (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469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117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08114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590178" y="1687629"/>
            <a:ext cx="1259776" cy="180000"/>
            <a:chOff x="1602628" y="4716735"/>
            <a:chExt cx="1259776" cy="180000"/>
          </a:xfrm>
        </p:grpSpPr>
        <p:sp>
          <p:nvSpPr>
            <p:cNvPr id="22" name="직사각형 21"/>
            <p:cNvSpPr/>
            <p:nvPr/>
          </p:nvSpPr>
          <p:spPr>
            <a:xfrm>
              <a:off x="1602628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82591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6255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142517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322480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02443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8240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590178" y="1940253"/>
            <a:ext cx="1259776" cy="180000"/>
            <a:chOff x="1602628" y="4716735"/>
            <a:chExt cx="1259776" cy="180000"/>
          </a:xfrm>
        </p:grpSpPr>
        <p:sp>
          <p:nvSpPr>
            <p:cNvPr id="30" name="직사각형 29"/>
            <p:cNvSpPr/>
            <p:nvPr/>
          </p:nvSpPr>
          <p:spPr>
            <a:xfrm>
              <a:off x="1602628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782591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62554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42517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322480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02443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8240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90178" y="2192877"/>
            <a:ext cx="1259776" cy="180000"/>
            <a:chOff x="1602628" y="4716735"/>
            <a:chExt cx="1259776" cy="180000"/>
          </a:xfrm>
        </p:grpSpPr>
        <p:sp>
          <p:nvSpPr>
            <p:cNvPr id="38" name="직사각형 37"/>
            <p:cNvSpPr/>
            <p:nvPr/>
          </p:nvSpPr>
          <p:spPr>
            <a:xfrm>
              <a:off x="1602628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782591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962554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142517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322480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02443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68240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590178" y="2445501"/>
            <a:ext cx="1259776" cy="180000"/>
            <a:chOff x="1602628" y="4716735"/>
            <a:chExt cx="1259776" cy="180000"/>
          </a:xfrm>
        </p:grpSpPr>
        <p:sp>
          <p:nvSpPr>
            <p:cNvPr id="46" name="직사각형 45"/>
            <p:cNvSpPr/>
            <p:nvPr/>
          </p:nvSpPr>
          <p:spPr>
            <a:xfrm>
              <a:off x="1602628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82591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6255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42517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322480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02443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8240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590178" y="2698125"/>
            <a:ext cx="1259776" cy="180000"/>
            <a:chOff x="1602628" y="4716735"/>
            <a:chExt cx="1259776" cy="180000"/>
          </a:xfrm>
        </p:grpSpPr>
        <p:sp>
          <p:nvSpPr>
            <p:cNvPr id="54" name="직사각형 53"/>
            <p:cNvSpPr/>
            <p:nvPr/>
          </p:nvSpPr>
          <p:spPr>
            <a:xfrm>
              <a:off x="1602628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782591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96255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142517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322480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02443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682404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590178" y="2950749"/>
            <a:ext cx="1259776" cy="180000"/>
            <a:chOff x="1602628" y="4716735"/>
            <a:chExt cx="1259776" cy="180000"/>
          </a:xfrm>
        </p:grpSpPr>
        <p:sp>
          <p:nvSpPr>
            <p:cNvPr id="62" name="직사각형 61"/>
            <p:cNvSpPr/>
            <p:nvPr/>
          </p:nvSpPr>
          <p:spPr>
            <a:xfrm>
              <a:off x="1602628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782591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6255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42517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322480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502443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68240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590178" y="3203373"/>
            <a:ext cx="1259776" cy="180000"/>
            <a:chOff x="1602628" y="4716735"/>
            <a:chExt cx="1259776" cy="180000"/>
          </a:xfrm>
        </p:grpSpPr>
        <p:sp>
          <p:nvSpPr>
            <p:cNvPr id="70" name="직사각형 69"/>
            <p:cNvSpPr/>
            <p:nvPr/>
          </p:nvSpPr>
          <p:spPr>
            <a:xfrm>
              <a:off x="1602628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82591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96255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42517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322480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502443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68240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590178" y="3455997"/>
            <a:ext cx="1259776" cy="180000"/>
            <a:chOff x="1602628" y="4716735"/>
            <a:chExt cx="1259776" cy="180000"/>
          </a:xfrm>
        </p:grpSpPr>
        <p:sp>
          <p:nvSpPr>
            <p:cNvPr id="78" name="직사각형 77"/>
            <p:cNvSpPr/>
            <p:nvPr/>
          </p:nvSpPr>
          <p:spPr>
            <a:xfrm>
              <a:off x="1602628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782591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96255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142517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322480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502443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68240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6590178" y="3708623"/>
            <a:ext cx="1259776" cy="180000"/>
            <a:chOff x="1602628" y="4716735"/>
            <a:chExt cx="1259776" cy="180000"/>
          </a:xfrm>
        </p:grpSpPr>
        <p:sp>
          <p:nvSpPr>
            <p:cNvPr id="94" name="직사각형 93"/>
            <p:cNvSpPr/>
            <p:nvPr/>
          </p:nvSpPr>
          <p:spPr>
            <a:xfrm>
              <a:off x="1602628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782591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962554" y="4716735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42517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322480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502443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68240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215100" y="1116335"/>
            <a:ext cx="6211640" cy="181780"/>
            <a:chOff x="215100" y="1116335"/>
            <a:chExt cx="6211640" cy="181780"/>
          </a:xfrm>
        </p:grpSpPr>
        <p:sp>
          <p:nvSpPr>
            <p:cNvPr id="8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909400" y="111811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5100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2020     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     ▼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89459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 전체                 ▼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63818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 전체              ▼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36609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교사 전체                 ▼</a:t>
              </a:r>
            </a:p>
          </p:txBody>
        </p:sp>
        <p:sp>
          <p:nvSpPr>
            <p:cNvPr id="101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5706740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err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둥록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0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570674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043412" y="4644743"/>
            <a:ext cx="2083377" cy="144000"/>
            <a:chOff x="1812426" y="6156895"/>
            <a:chExt cx="2083377" cy="144000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9" name="1/2 액자 118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7" name="1/2 액자 116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25438"/>
              </p:ext>
            </p:extLst>
          </p:nvPr>
        </p:nvGraphicFramePr>
        <p:xfrm>
          <a:off x="8363674" y="467105"/>
          <a:ext cx="2304000" cy="28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당해년도를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디폴트로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관리자가 로그인한 경우 모든 클래스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교사가 로그인한 경우 해당 교사의 클래스만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관리자가 로그인한 경우 모든 교사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교사가 로그인한 경우 해당 교사만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조건을 입력하지 않은 경우 전체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3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진도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UI-JTW-PC_040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6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출력 건수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담당교사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순으로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 별 클래스는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rowspan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하여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8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클래스에 등록한 진도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78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수정 가능 페이지로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66465"/>
                  </a:ext>
                </a:extLst>
              </a:tr>
            </a:tbl>
          </a:graphicData>
        </a:graphic>
      </p:graphicFrame>
      <p:sp>
        <p:nvSpPr>
          <p:cNvPr id="12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6388336" y="170873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636171" y="170873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96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13">
            <a:extLst>
              <a:ext uri="{FF2B5EF4-FFF2-40B4-BE49-F238E27FC236}">
                <a16:creationId xmlns:a16="http://schemas.microsoft.com/office/drawing/2014/main" id="{05C90A91-6CF3-4A20-8E4B-8D8C64B8C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411980"/>
              </p:ext>
            </p:extLst>
          </p:nvPr>
        </p:nvGraphicFramePr>
        <p:xfrm>
          <a:off x="486700" y="694245"/>
          <a:ext cx="9720000" cy="6517356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451471775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 페이지 및 내용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 일자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1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작성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2020.03.08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조현숙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1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파트와 논의 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수정사항 적용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화면설계서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분리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1depth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추가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2020.03.21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조현숙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9042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1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파트와 논의 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수정사항 반영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UI-JTW-PC_028, UI-JTW-PC_029)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목록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등록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별 권한 삭제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장원장님과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논의 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수정사항 반영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UI-JTW-PC_034)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UI-JTW-PC_007, UI-JTW-PC_008)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목록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클래스에 커리큘럼 학년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과정까지 매핑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UI-JTW-PC_007, UI-JTW-PC_008)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목록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 커리큘럼 매핑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(UI-JTW-PC_020, UI-JTW-PC_021)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목록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삭제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2020.03.28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조현숙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2975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1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파트와 논의 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수정사항 반영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UI-JTW-PC_034)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재구성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UI-JTW-PC_008)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등록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부분 수정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요일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별로 등록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UI-JTW-PC_020)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목록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검색에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UI-JTW-PC_021)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등록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출판사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문제집 이름은 직접 입력에서 선택으로 변경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UI-JTW-PC_022)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목록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검색에 학년 전체를 클래스 전체로 수정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UI-JTW-PC_028, UI-JTW-PC_029)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목록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등록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관련 화면을 삭제하고 메뉴 화면으로 통합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UI-JTW-PC_036, UI-JTW-PC_037)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목록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등록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추가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2020.03.28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조현숙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5204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1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장원장님과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논의 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수정사항 반영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UI-JTW-PC_034)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별 패스 비율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오답 목록을 확인할 수 있도록 추가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UI-JTW-PC_038)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오답 목록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추가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UI-JTW-PC_008, UI-JTW-PC_023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등록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Pass, Fail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 추가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UI-JTW-PC_011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 등록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학생이 여러 개의 클래스를 등록할 수 있도록 수정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12,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UI-JTW-PC_013, UI-JTW-PC_014, UI-JTW-PC_015, UI-JTW-PC_016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채점 및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 등록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리포트를 학생 기준에서 클래스 기준으로 변경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별로 온라인 테스트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 관리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UI-JTW-PC_016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별로 구분하여 검색할 수 있도록 추가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2020.03.29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조현숙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8549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</a:t>
                      </a:r>
                      <a:r>
                        <a:rPr kumimoji="1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장원장님과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논의 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수정사항 반영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UI-JTW-PC_034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결과 당일 그래프 변경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별 진도 출력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UI-JTW-PC_039, UI-JTW-PC_040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목록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등록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추가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UI-JTW-PC_013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채점 및 확인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의견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UI-JTW-PC_015)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 등록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컬리큘럼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영역에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대분류까지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UI-JTW-PC_019)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 등록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시험명은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 또는 직접 입력할 수 있도록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UI-JTW-PC_025)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결과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의견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UI-JTW-PC_036, UI-JTW-PC_037)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목록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등록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2020.04.11</a:t>
                      </a: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조현숙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0042" marR="80042" marT="44466" marB="44466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21354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.</a:t>
            </a:r>
            <a:r>
              <a:rPr lang="ko-KR" altLang="en-US" dirty="0"/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251465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81010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UI-JTW-PC_040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69440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87498"/>
              </p:ext>
            </p:extLst>
          </p:nvPr>
        </p:nvGraphicFramePr>
        <p:xfrm>
          <a:off x="215100" y="1045915"/>
          <a:ext cx="774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년도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295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담당 교사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김교사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65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일자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632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진도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                   ⓘ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까지 모든 진도를 선택하시면 완료로 표기됩니다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28616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의견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782442"/>
                  </a:ext>
                </a:extLst>
              </a:tr>
            </a:tbl>
          </a:graphicData>
        </a:graphic>
      </p:graphicFrame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33" y="109627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4500" y="1332359"/>
            <a:ext cx="28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선택                                                                             ▼</a:t>
            </a:r>
          </a:p>
        </p:txBody>
      </p:sp>
      <p:sp>
        <p:nvSpPr>
          <p:cNvPr id="1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33" y="109627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14500" y="1078274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▼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1714500" y="2088463"/>
            <a:ext cx="1259776" cy="180000"/>
            <a:chOff x="1602628" y="4716735"/>
            <a:chExt cx="1259776" cy="180000"/>
          </a:xfrm>
        </p:grpSpPr>
        <p:sp>
          <p:nvSpPr>
            <p:cNvPr id="68" name="직사각형 67"/>
            <p:cNvSpPr/>
            <p:nvPr/>
          </p:nvSpPr>
          <p:spPr>
            <a:xfrm>
              <a:off x="1602628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782591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96255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142517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322480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02443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68240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034076" y="210646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967454" y="3316771"/>
            <a:ext cx="2235292" cy="479887"/>
            <a:chOff x="2967454" y="4524880"/>
            <a:chExt cx="2235292" cy="479887"/>
          </a:xfrm>
        </p:grpSpPr>
        <p:sp>
          <p:nvSpPr>
            <p:cNvPr id="77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8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79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1714500" y="2357405"/>
            <a:ext cx="6156000" cy="54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714500" y="1834299"/>
            <a:ext cx="2147400" cy="180000"/>
            <a:chOff x="1714500" y="1834299"/>
            <a:chExt cx="2147400" cy="180000"/>
          </a:xfrm>
        </p:grpSpPr>
        <p:sp>
          <p:nvSpPr>
            <p:cNvPr id="83" name="직사각형 82"/>
            <p:cNvSpPr/>
            <p:nvPr/>
          </p:nvSpPr>
          <p:spPr>
            <a:xfrm>
              <a:off x="1714500" y="1834299"/>
              <a:ext cx="648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2020.03.02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21900" y="1834299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요일 및 시간 선택                  ▼</a:t>
              </a:r>
            </a:p>
          </p:txBody>
        </p:sp>
      </p:grpSp>
      <p:sp>
        <p:nvSpPr>
          <p:cNvPr id="8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647826" y="135035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36602"/>
              </p:ext>
            </p:extLst>
          </p:nvPr>
        </p:nvGraphicFramePr>
        <p:xfrm>
          <a:off x="8363674" y="467105"/>
          <a:ext cx="2304000" cy="306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당해년도를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디폴트로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관리자가 로그인한 경우 모든 클래스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교사가 로그인한 경우 해당 교사의 클래스만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선택한 클래스에 해당하는 요일 및 시간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2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별 진도를 멀티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선택된 경우 해당 클래스의 진도는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3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진도 등록을 취소하시겠습니까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진도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UI-JTW-PC_039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진도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UI-JTW-PC_039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89911"/>
                  </a:ext>
                </a:extLst>
              </a:tr>
            </a:tbl>
          </a:graphicData>
        </a:graphic>
      </p:graphicFrame>
      <p:sp>
        <p:nvSpPr>
          <p:cNvPr id="8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927762" y="185229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3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학생 관리</a:t>
            </a:r>
          </a:p>
        </p:txBody>
      </p:sp>
    </p:spTree>
    <p:extLst>
      <p:ext uri="{BB962C8B-B14F-4D97-AF65-F5344CB8AC3E}">
        <p14:creationId xmlns:p14="http://schemas.microsoft.com/office/powerpoint/2010/main" val="398229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52033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3043412" y="4356695"/>
            <a:ext cx="2083377" cy="144000"/>
            <a:chOff x="1812426" y="6156895"/>
            <a:chExt cx="2083377" cy="144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" name="1/2 액자 18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7" name="1/2 액자 16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588383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89192"/>
              </p:ext>
            </p:extLst>
          </p:nvPr>
        </p:nvGraphicFramePr>
        <p:xfrm>
          <a:off x="215100" y="1404503"/>
          <a:ext cx="7740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61533546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52468769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57011557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0699719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8510290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휴대폰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부모님 휴대폰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2 1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010-0000-1111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2020.01.12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615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65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64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09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4999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765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1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64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25650"/>
                  </a:ext>
                </a:extLst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215100" y="1116335"/>
            <a:ext cx="5417436" cy="180000"/>
            <a:chOff x="215100" y="1116335"/>
            <a:chExt cx="5417436" cy="180000"/>
          </a:xfrm>
        </p:grpSpPr>
        <p:sp>
          <p:nvSpPr>
            <p:cNvPr id="39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912536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err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둥록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1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098177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63818" y="111633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전화번호 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자리나 이름 입력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15100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2020     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     ▼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389459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클래스 선택              ▼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57179" y="1144780"/>
            <a:ext cx="5979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5,005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2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38945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098177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576908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169264" y="113441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91078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36006"/>
              </p:ext>
            </p:extLst>
          </p:nvPr>
        </p:nvGraphicFramePr>
        <p:xfrm>
          <a:off x="8363674" y="467105"/>
          <a:ext cx="2304000" cy="23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당해년도를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디폴트로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중인 클래스 목록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 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자리나 이름 일부를 입력하여 검색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조건을 입력하지 않은 경우 전체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학생 정보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UI-JTW-PC_011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8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출력 건수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 최신 순으로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</a:t>
                      </a:r>
                      <a:r>
                        <a:rPr lang="en-US" altLang="ko-KR" sz="80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클래스가 </a:t>
                      </a:r>
                      <a:r>
                        <a:rPr lang="en-US" altLang="ko-KR" sz="80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</a:t>
                      </a:r>
                      <a:r>
                        <a:rPr lang="ko-KR" altLang="en-US" sz="80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경우</a:t>
                      </a:r>
                      <a:r>
                        <a:rPr lang="en-US" altLang="ko-KR" sz="800" baseline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개월의 정보가 모두 출력되는 게 기본이고</a:t>
                      </a:r>
                      <a:r>
                        <a:rPr lang="en-US" altLang="ko-KR" sz="80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aseline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클래스는 현재 정보 기준으로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9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수정 가능 페이지로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363608"/>
                  </a:ext>
                </a:extLst>
              </a:tr>
            </a:tbl>
          </a:graphicData>
        </a:graphic>
      </p:graphicFrame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159" y="140450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122580" y="170204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721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8588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59028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35072"/>
              </p:ext>
            </p:extLst>
          </p:nvPr>
        </p:nvGraphicFramePr>
        <p:xfrm>
          <a:off x="215100" y="1481867"/>
          <a:ext cx="7740000" cy="59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7601420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9920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539668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50724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878024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228975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정보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08544"/>
                  </a:ext>
                </a:extLst>
              </a:tr>
              <a:tr h="5724000">
                <a:tc gridSpan="6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3675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22694"/>
              </p:ext>
            </p:extLst>
          </p:nvPr>
        </p:nvGraphicFramePr>
        <p:xfrm>
          <a:off x="341100" y="1875775"/>
          <a:ext cx="7488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386810630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84242123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1516472824"/>
                    </a:ext>
                  </a:extLst>
                </a:gridCol>
              </a:tblGrid>
              <a:tr h="252000">
                <a:tc gridSpan="4">
                  <a:txBody>
                    <a:bodyPr/>
                    <a:lstStyle/>
                    <a:p>
                      <a:pPr marL="87313" marR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404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핸드폰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010-0000-0000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부모님 핸드폰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010-0000-1111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413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06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일자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2019.08.05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범위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840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상담일자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2019.08.06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2020.01.12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0694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24148"/>
              </p:ext>
            </p:extLst>
          </p:nvPr>
        </p:nvGraphicFramePr>
        <p:xfrm>
          <a:off x="341100" y="5041875"/>
          <a:ext cx="7488000" cy="15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04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marL="87313" marR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tracking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4042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장점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문제를 이해하려고 하는 모습이 보기 좋다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2019.11.01.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2.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이해가 끝난 문제에 대해서 응용력이 괜찮다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2019.12.11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04404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학습 목표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이해하기까지 시간이 걸리는데 이해하는 개념들이 쌓일 때까지 기다려준다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2019.11.02.</a:t>
                      </a:r>
                      <a:endParaRPr lang="ko-KR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2.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개념 하나를 이해한 뒤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2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스텝까지 이어나가는 것이 된다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능숙하게 되도록 도와주기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2019.12.20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2967454" y="6983815"/>
            <a:ext cx="2235292" cy="479887"/>
            <a:chOff x="2967454" y="4524880"/>
            <a:chExt cx="2235292" cy="479887"/>
          </a:xfrm>
        </p:grpSpPr>
        <p:sp>
          <p:nvSpPr>
            <p:cNvPr id="13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55348"/>
              </p:ext>
            </p:extLst>
          </p:nvPr>
        </p:nvGraphicFramePr>
        <p:xfrm>
          <a:off x="341100" y="3139251"/>
          <a:ext cx="7488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386810630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84242123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1516472824"/>
                    </a:ext>
                  </a:extLst>
                </a:gridCol>
              </a:tblGrid>
              <a:tr h="252000">
                <a:tc gridSpan="4">
                  <a:txBody>
                    <a:bodyPr/>
                    <a:lstStyle/>
                    <a:p>
                      <a:pPr marL="87313" marR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테스트 결과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404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이해도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집중도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404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응용력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선행정도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413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수업일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2019.08.08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840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J-The Way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목표치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학부모님 목표치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9927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특이사항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06943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33939"/>
              </p:ext>
            </p:extLst>
          </p:nvPr>
        </p:nvGraphicFramePr>
        <p:xfrm>
          <a:off x="215100" y="1116696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76732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542895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9989534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150404193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6621"/>
                  </a:ext>
                </a:extLst>
              </a:tr>
            </a:tbl>
          </a:graphicData>
        </a:graphic>
      </p:graphicFrame>
      <p:grpSp>
        <p:nvGrpSpPr>
          <p:cNvPr id="87" name="그룹 86"/>
          <p:cNvGrpSpPr/>
          <p:nvPr/>
        </p:nvGrpSpPr>
        <p:grpSpPr>
          <a:xfrm>
            <a:off x="1834246" y="3412140"/>
            <a:ext cx="1039912" cy="216000"/>
            <a:chOff x="1714500" y="2073897"/>
            <a:chExt cx="1039912" cy="216000"/>
          </a:xfrm>
        </p:grpSpPr>
        <p:pic>
          <p:nvPicPr>
            <p:cNvPr id="8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그룹 98"/>
          <p:cNvGrpSpPr/>
          <p:nvPr/>
        </p:nvGrpSpPr>
        <p:grpSpPr>
          <a:xfrm>
            <a:off x="5584062" y="3405857"/>
            <a:ext cx="1039912" cy="216000"/>
            <a:chOff x="1714500" y="2073897"/>
            <a:chExt cx="1039912" cy="216000"/>
          </a:xfrm>
        </p:grpSpPr>
        <p:pic>
          <p:nvPicPr>
            <p:cNvPr id="100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5584062" y="3655627"/>
            <a:ext cx="1039912" cy="216000"/>
            <a:chOff x="5584062" y="3423050"/>
            <a:chExt cx="1039912" cy="216000"/>
          </a:xfrm>
        </p:grpSpPr>
        <p:pic>
          <p:nvPicPr>
            <p:cNvPr id="6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7974" y="3423050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018" y="3423050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996" y="3423050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4062" y="3423050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0040" y="3423050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1834246" y="3661910"/>
            <a:ext cx="1039912" cy="216000"/>
            <a:chOff x="1834246" y="3429333"/>
            <a:chExt cx="1039912" cy="216000"/>
          </a:xfrm>
        </p:grpSpPr>
        <p:pic>
          <p:nvPicPr>
            <p:cNvPr id="4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158" y="3429333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180" y="3429333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224" y="3429333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202" y="3429333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4246" y="3429333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11585"/>
              </p:ext>
            </p:extLst>
          </p:nvPr>
        </p:nvGraphicFramePr>
        <p:xfrm>
          <a:off x="8363674" y="467105"/>
          <a:ext cx="2304000" cy="16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학생 정보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(UI-JTW-PC_011)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등록한 해당 학생의 정보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정보는 현재 클래스 기준으로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클래스가 여러 개인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“,”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구분하여 모두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47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 수정 가능 페이지로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</a:tbl>
          </a:graphicData>
        </a:graphic>
      </p:graphicFrame>
      <p:sp>
        <p:nvSpPr>
          <p:cNvPr id="4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41100" y="176442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898444" y="3941581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15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표 99"/>
          <p:cNvGraphicFramePr>
            <a:graphicFrameLocks noGrp="1"/>
          </p:cNvGraphicFramePr>
          <p:nvPr/>
        </p:nvGraphicFramePr>
        <p:xfrm>
          <a:off x="215100" y="1481867"/>
          <a:ext cx="7740000" cy="59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7601420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9920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539668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50724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878024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228975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정보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08544"/>
                  </a:ext>
                </a:extLst>
              </a:tr>
              <a:tr h="5724000">
                <a:tc gridSpan="6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36755"/>
                  </a:ext>
                </a:extLst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/>
        </p:nvGraphicFramePr>
        <p:xfrm>
          <a:off x="215100" y="1116696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76732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542895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9989534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150404193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201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662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04966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40580"/>
              </p:ext>
            </p:extLst>
          </p:nvPr>
        </p:nvGraphicFramePr>
        <p:xfrm>
          <a:off x="338012" y="1883022"/>
          <a:ext cx="7488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386810630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84242123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1516472824"/>
                    </a:ext>
                  </a:extLst>
                </a:gridCol>
              </a:tblGrid>
              <a:tr h="252000">
                <a:tc gridSpan="4">
                  <a:txBody>
                    <a:bodyPr/>
                    <a:lstStyle/>
                    <a:p>
                      <a:pPr marL="87313" marR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404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핸드폰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부모님 핸드폰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413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@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4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128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일자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범위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840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상담일자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06943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88313"/>
              </p:ext>
            </p:extLst>
          </p:nvPr>
        </p:nvGraphicFramePr>
        <p:xfrm>
          <a:off x="338012" y="5328975"/>
          <a:ext cx="7488000" cy="15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04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marL="87313" marR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tracking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4042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장점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04404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학습 목표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19533"/>
              </p:ext>
            </p:extLst>
          </p:nvPr>
        </p:nvGraphicFramePr>
        <p:xfrm>
          <a:off x="338012" y="3132559"/>
          <a:ext cx="748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386810630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84242123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1516472824"/>
                    </a:ext>
                  </a:extLst>
                </a:gridCol>
              </a:tblGrid>
              <a:tr h="252000">
                <a:tc gridSpan="4">
                  <a:txBody>
                    <a:bodyPr/>
                    <a:lstStyle/>
                    <a:p>
                      <a:pPr marL="87313" marR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테스트 결과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404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이해도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집중도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404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응용력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선행정도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41338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수업일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8408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116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J-The Way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목표치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marL="154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학부모님 목표치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marL="154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9927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특이사항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06943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5568269" y="2166821"/>
            <a:ext cx="1777280" cy="180000"/>
            <a:chOff x="1714500" y="2667698"/>
            <a:chExt cx="1777280" cy="180000"/>
          </a:xfrm>
        </p:grpSpPr>
        <p:sp>
          <p:nvSpPr>
            <p:cNvPr id="50" name="직사각형 49"/>
            <p:cNvSpPr/>
            <p:nvPr/>
          </p:nvSpPr>
          <p:spPr>
            <a:xfrm>
              <a:off x="1714500" y="2667698"/>
              <a:ext cx="504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     ▼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31911" y="2696143"/>
              <a:ext cx="10957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66091" y="2696143"/>
              <a:ext cx="10957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348680" y="2667698"/>
              <a:ext cx="504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987780" y="2667698"/>
              <a:ext cx="504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831158" y="4712294"/>
            <a:ext cx="5904000" cy="54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831158" y="2166821"/>
            <a:ext cx="1777280" cy="180000"/>
            <a:chOff x="1714500" y="2667698"/>
            <a:chExt cx="1777280" cy="180000"/>
          </a:xfrm>
        </p:grpSpPr>
        <p:sp>
          <p:nvSpPr>
            <p:cNvPr id="57" name="직사각형 56"/>
            <p:cNvSpPr/>
            <p:nvPr/>
          </p:nvSpPr>
          <p:spPr>
            <a:xfrm>
              <a:off x="1714500" y="2667698"/>
              <a:ext cx="504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     ▼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31911" y="2696143"/>
              <a:ext cx="10957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66091" y="2696143"/>
              <a:ext cx="10957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endPara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348680" y="2667698"/>
              <a:ext cx="504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87780" y="2667698"/>
              <a:ext cx="504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 algn="ct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1831158" y="2667853"/>
            <a:ext cx="756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20200101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31158" y="2919901"/>
            <a:ext cx="756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20200101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68269" y="2919901"/>
            <a:ext cx="756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20200101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568269" y="2667853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831158" y="3405448"/>
            <a:ext cx="1039912" cy="216000"/>
            <a:chOff x="1714500" y="3189709"/>
            <a:chExt cx="1039912" cy="216000"/>
          </a:xfrm>
        </p:grpSpPr>
        <p:pic>
          <p:nvPicPr>
            <p:cNvPr id="7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1831158" y="3655218"/>
            <a:ext cx="1039912" cy="216000"/>
            <a:chOff x="1714500" y="3189709"/>
            <a:chExt cx="1039912" cy="216000"/>
          </a:xfrm>
        </p:grpSpPr>
        <p:pic>
          <p:nvPicPr>
            <p:cNvPr id="7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그룹 81"/>
          <p:cNvGrpSpPr/>
          <p:nvPr/>
        </p:nvGrpSpPr>
        <p:grpSpPr>
          <a:xfrm>
            <a:off x="5565724" y="3399165"/>
            <a:ext cx="1039912" cy="216000"/>
            <a:chOff x="1714500" y="3189709"/>
            <a:chExt cx="1039912" cy="216000"/>
          </a:xfrm>
        </p:grpSpPr>
        <p:pic>
          <p:nvPicPr>
            <p:cNvPr id="8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그룹 87"/>
          <p:cNvGrpSpPr/>
          <p:nvPr/>
        </p:nvGrpSpPr>
        <p:grpSpPr>
          <a:xfrm>
            <a:off x="5565724" y="3648935"/>
            <a:ext cx="1039912" cy="216000"/>
            <a:chOff x="1714500" y="3189709"/>
            <a:chExt cx="1039912" cy="216000"/>
          </a:xfrm>
        </p:grpSpPr>
        <p:pic>
          <p:nvPicPr>
            <p:cNvPr id="8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" name="직사각형 93"/>
          <p:cNvSpPr/>
          <p:nvPr/>
        </p:nvSpPr>
        <p:spPr>
          <a:xfrm>
            <a:off x="1831158" y="5630898"/>
            <a:ext cx="5904000" cy="54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831158" y="6283165"/>
            <a:ext cx="5904000" cy="54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562724" y="4052888"/>
            <a:ext cx="756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20200101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831158" y="3925292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                                    ▼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1841398" y="4436085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 만점 기준 숫자로 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562724" y="4434584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 만점 기준 숫자로 입력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1720334" y="1153266"/>
            <a:ext cx="1914028" cy="180000"/>
            <a:chOff x="1834246" y="1718798"/>
            <a:chExt cx="1914028" cy="180000"/>
          </a:xfrm>
        </p:grpSpPr>
        <p:sp>
          <p:nvSpPr>
            <p:cNvPr id="108" name="직사각형 107"/>
            <p:cNvSpPr/>
            <p:nvPr/>
          </p:nvSpPr>
          <p:spPr>
            <a:xfrm>
              <a:off x="1834246" y="1718798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316274" y="1718798"/>
              <a:ext cx="432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  ▼</a:t>
              </a: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5559049" y="1153266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31158" y="2428112"/>
            <a:ext cx="2534452" cy="180000"/>
            <a:chOff x="1831158" y="2428112"/>
            <a:chExt cx="2534452" cy="180000"/>
          </a:xfrm>
        </p:grpSpPr>
        <p:sp>
          <p:nvSpPr>
            <p:cNvPr id="65" name="직사각형 64"/>
            <p:cNvSpPr/>
            <p:nvPr/>
          </p:nvSpPr>
          <p:spPr>
            <a:xfrm>
              <a:off x="1831158" y="2428112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465610" y="2428112"/>
              <a:ext cx="90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                  ▼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967454" y="6983815"/>
            <a:ext cx="2235292" cy="479887"/>
            <a:chOff x="2967454" y="4524880"/>
            <a:chExt cx="2235292" cy="479887"/>
          </a:xfrm>
        </p:grpSpPr>
        <p:sp>
          <p:nvSpPr>
            <p:cNvPr id="104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5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6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199158" y="98000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31241"/>
              </p:ext>
            </p:extLst>
          </p:nvPr>
        </p:nvGraphicFramePr>
        <p:xfrm>
          <a:off x="8363674" y="467105"/>
          <a:ext cx="2304000" cy="31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일자는 숫자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자리만 입력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3a : 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중인 학년의 클래스 목록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3b</a:t>
                      </a:r>
                    </a:p>
                    <a:p>
                      <a:pPr marL="85725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3a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클래스를 추가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5725" indent="0" latinLnBrk="1">
                        <a:buFontTx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클래스를 선택하지 않은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추가하시려는 클래스를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 alert</a:t>
                      </a:r>
                    </a:p>
                    <a:p>
                      <a:pPr marL="85725" indent="0" latinLnBrk="1">
                        <a:buFontTx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클래스를 중복해서 추가하려는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 추가된 클래스는 추가하실 수 없습니다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3c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추가한 클래스 출력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선택한 클래스가 없는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클래스를 추가하세요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.”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: [X]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Confirm 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클래스를 삭제하시겠습니까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?”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클래스 삭제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89911"/>
                  </a:ext>
                </a:extLst>
              </a:tr>
            </a:tbl>
          </a:graphicData>
        </a:graphic>
      </p:graphicFrame>
      <p:sp>
        <p:nvSpPr>
          <p:cNvPr id="11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653170" y="268585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925383" y="394329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3b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3334641" y="3925292"/>
            <a:ext cx="540000" cy="180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602284" y="394329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3a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538404" y="418648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3d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2329883" y="4168485"/>
            <a:ext cx="180000" cy="180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2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674308" y="418648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3c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72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15464"/>
              </p:ext>
            </p:extLst>
          </p:nvPr>
        </p:nvGraphicFramePr>
        <p:xfrm>
          <a:off x="215100" y="1481867"/>
          <a:ext cx="7740000" cy="59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7601420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9920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539668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50724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878024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228975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정보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08544"/>
                  </a:ext>
                </a:extLst>
              </a:tr>
              <a:tr h="5724000">
                <a:tc gridSpan="6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3675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208432"/>
              </p:ext>
            </p:extLst>
          </p:nvPr>
        </p:nvGraphicFramePr>
        <p:xfrm>
          <a:off x="215100" y="1116696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76732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542895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9989534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150404193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662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0992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41556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31326"/>
              </p:ext>
            </p:extLst>
          </p:nvPr>
        </p:nvGraphicFramePr>
        <p:xfrm>
          <a:off x="341100" y="2141290"/>
          <a:ext cx="7488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352966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1533546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45649976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5246876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7128886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1036854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5701155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0699719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년도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일자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 일자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 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 여부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이차방정식의 활용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미응시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이차방정식의 활용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미응시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이차방정식의 활용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미응시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615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이차방정식의 활용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65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이차방정식의 활용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64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이차방정식의 활용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09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이차방정식의 활용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765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이차방정식의 활용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1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이차방정식의 활용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2020.02.29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2020.02.29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64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이차방정식의 활용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2020.02.28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2020.02.28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25650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043412" y="5254715"/>
            <a:ext cx="2083377" cy="144000"/>
            <a:chOff x="1812426" y="6156895"/>
            <a:chExt cx="2083377" cy="1440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6" name="1/2 액자 25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4" name="1/2 액자 23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24247" y="214129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12358"/>
              </p:ext>
            </p:extLst>
          </p:nvPr>
        </p:nvGraphicFramePr>
        <p:xfrm>
          <a:off x="8363674" y="467105"/>
          <a:ext cx="2304000" cy="170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학생 정보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학생의 클래스 목록 선택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43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학생의 온라인 테스트 정보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미응시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테스트에 응시하지 않아 상세 정보를 확인할 수 없습니다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채점 및 확인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(UI-JTW-PC_013)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748880" y="243673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3848790" y="1883072"/>
            <a:ext cx="720000" cy="180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2693" y="1883072"/>
            <a:ext cx="10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선택              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17052" y="1883072"/>
            <a:ext cx="10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대분류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              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86671" y="1911517"/>
            <a:ext cx="4424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3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42693" y="1714221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1411" y="1883072"/>
            <a:ext cx="10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중분류 선택              ▼</a:t>
            </a:r>
          </a:p>
        </p:txBody>
      </p:sp>
    </p:spTree>
    <p:extLst>
      <p:ext uri="{BB962C8B-B14F-4D97-AF65-F5344CB8AC3E}">
        <p14:creationId xmlns:p14="http://schemas.microsoft.com/office/powerpoint/2010/main" val="2699059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15100" y="1481867"/>
          <a:ext cx="7740000" cy="59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7601420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9920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539668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50724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878024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228975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정보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08544"/>
                  </a:ext>
                </a:extLst>
              </a:tr>
              <a:tr h="5724000">
                <a:tc gridSpan="6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3675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67355"/>
              </p:ext>
            </p:extLst>
          </p:nvPr>
        </p:nvGraphicFramePr>
        <p:xfrm>
          <a:off x="215100" y="1116696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76732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542895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9989534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150404193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66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86278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채점 및 확인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62125"/>
              </p:ext>
            </p:extLst>
          </p:nvPr>
        </p:nvGraphicFramePr>
        <p:xfrm>
          <a:off x="340338" y="1902530"/>
          <a:ext cx="7488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04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163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커리큘럼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III.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이차방정식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10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이차방정식의 활용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292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출제 일자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2020. 03. 08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응시 일자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2020. 03. 08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207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성명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906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점수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9488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80866"/>
              </p:ext>
            </p:extLst>
          </p:nvPr>
        </p:nvGraphicFramePr>
        <p:xfrm>
          <a:off x="336105" y="3532708"/>
          <a:ext cx="7488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04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771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-1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2409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9063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4330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-1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0666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8007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801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-1 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57625"/>
                  </a:ext>
                </a:extLst>
              </a:tr>
            </a:tbl>
          </a:graphicData>
        </a:graphic>
      </p:graphicFrame>
      <p:sp>
        <p:nvSpPr>
          <p:cNvPr id="7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3540105" y="6412269"/>
            <a:ext cx="1080000" cy="288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540105" y="6748156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67410" y="3787240"/>
            <a:ext cx="1039912" cy="216000"/>
            <a:chOff x="1714500" y="2073897"/>
            <a:chExt cx="1039912" cy="216000"/>
          </a:xfrm>
        </p:grpSpPr>
        <p:pic>
          <p:nvPicPr>
            <p:cNvPr id="10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2656917" y="4547953"/>
            <a:ext cx="1039912" cy="216000"/>
            <a:chOff x="1714500" y="2073897"/>
            <a:chExt cx="1039912" cy="216000"/>
          </a:xfrm>
        </p:grpSpPr>
        <p:pic>
          <p:nvPicPr>
            <p:cNvPr id="1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2656917" y="5308666"/>
            <a:ext cx="1039912" cy="216000"/>
            <a:chOff x="1714500" y="2073897"/>
            <a:chExt cx="1039912" cy="216000"/>
          </a:xfrm>
        </p:grpSpPr>
        <p:pic>
          <p:nvPicPr>
            <p:cNvPr id="2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직사각형 38"/>
          <p:cNvSpPr/>
          <p:nvPr/>
        </p:nvSpPr>
        <p:spPr>
          <a:xfrm>
            <a:off x="1190398" y="3694708"/>
            <a:ext cx="432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226398" y="5242708"/>
            <a:ext cx="360000" cy="360000"/>
            <a:chOff x="8947100" y="3235142"/>
            <a:chExt cx="360000" cy="360000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8947100" y="3235142"/>
              <a:ext cx="36000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8947100" y="3235142"/>
              <a:ext cx="36000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1226398" y="4486708"/>
            <a:ext cx="360000" cy="360000"/>
            <a:chOff x="738188" y="2236229"/>
            <a:chExt cx="360000" cy="360000"/>
          </a:xfrm>
        </p:grpSpPr>
        <p:sp>
          <p:nvSpPr>
            <p:cNvPr id="66" name="타원 65"/>
            <p:cNvSpPr/>
            <p:nvPr/>
          </p:nvSpPr>
          <p:spPr bwMode="auto">
            <a:xfrm>
              <a:off x="738188" y="2236229"/>
              <a:ext cx="360000" cy="360000"/>
            </a:xfrm>
            <a:prstGeom prst="ellipse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792188" y="2290229"/>
              <a:ext cx="252000" cy="252000"/>
            </a:xfrm>
            <a:prstGeom prst="ellipse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954212" y="3838708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954212" y="4594708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2998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sp>
        <p:nvSpPr>
          <p:cNvPr id="4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87214"/>
              </p:ext>
            </p:extLst>
          </p:nvPr>
        </p:nvGraphicFramePr>
        <p:xfrm>
          <a:off x="8363674" y="467105"/>
          <a:ext cx="2304000" cy="20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학생 정보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수동 채점인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 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변경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한번 더 선택 시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[X]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], [X]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선택하여 채점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 채점인 경우 자동으로 채점 결과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수동 채점에서 채점을 완료한 경우 채점 결과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수동 채점인 경우 정답 이미지 파일 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16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</a:tbl>
          </a:graphicData>
        </a:graphic>
      </p:graphicFrame>
      <p:sp>
        <p:nvSpPr>
          <p:cNvPr id="43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2160624" y="3835036"/>
            <a:ext cx="576000" cy="144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정답 확인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60624" y="367540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06654"/>
              </p:ext>
            </p:extLst>
          </p:nvPr>
        </p:nvGraphicFramePr>
        <p:xfrm>
          <a:off x="336105" y="5942053"/>
          <a:ext cx="7488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115637298"/>
                    </a:ext>
                  </a:extLst>
                </a:gridCol>
                <a:gridCol w="6048000">
                  <a:extLst>
                    <a:ext uri="{9D8B030D-6E8A-4147-A177-3AD203B41FA5}">
                      <a16:colId xmlns:a16="http://schemas.microsoft.com/office/drawing/2014/main" val="29628584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의견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감사합니다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683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63149"/>
              </p:ext>
            </p:extLst>
          </p:nvPr>
        </p:nvGraphicFramePr>
        <p:xfrm>
          <a:off x="215100" y="1481867"/>
          <a:ext cx="7740000" cy="59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7601420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9920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539668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50724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878024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228975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정보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08544"/>
                  </a:ext>
                </a:extLst>
              </a:tr>
              <a:tr h="5724000">
                <a:tc gridSpan="6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3675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60519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40733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32578"/>
              </p:ext>
            </p:extLst>
          </p:nvPr>
        </p:nvGraphicFramePr>
        <p:xfrm>
          <a:off x="341100" y="1893038"/>
          <a:ext cx="7488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24773915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27224282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71523641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5659669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22214667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26619074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290433185"/>
                    </a:ext>
                  </a:extLst>
                </a:gridCol>
              </a:tblGrid>
              <a:tr h="252000">
                <a:tc gridSpan="8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406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0440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2598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86127"/>
              </p:ext>
            </p:extLst>
          </p:nvPr>
        </p:nvGraphicFramePr>
        <p:xfrm>
          <a:off x="215100" y="1116696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76732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542895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9989534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150404193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6621"/>
                  </a:ext>
                </a:extLst>
              </a:tr>
            </a:tbl>
          </a:graphicData>
        </a:graphic>
      </p:graphicFrame>
      <p:sp>
        <p:nvSpPr>
          <p:cNvPr id="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36422"/>
              </p:ext>
            </p:extLst>
          </p:nvPr>
        </p:nvGraphicFramePr>
        <p:xfrm>
          <a:off x="8363674" y="467105"/>
          <a:ext cx="2304000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학생 정보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별로 해당 년의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개월 정보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 이전인 경우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리포트를 작성한 경우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리포트를 작성하지 않은 경우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(UI-JTW-PC_015)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032517" y="2185838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24247" y="212526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52874"/>
              </p:ext>
            </p:extLst>
          </p:nvPr>
        </p:nvGraphicFramePr>
        <p:xfrm>
          <a:off x="341100" y="3014209"/>
          <a:ext cx="7488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24773915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27224282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71523641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5659669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22214667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26619074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290433185"/>
                    </a:ext>
                  </a:extLst>
                </a:gridCol>
              </a:tblGrid>
              <a:tr h="252000">
                <a:tc gridSpan="8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406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0440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 err="1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endParaRPr lang="ko-KR" altLang="en-US" sz="800" dirty="0">
                        <a:solidFill>
                          <a:srgbClr val="E6B9B8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2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680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15100" y="1481867"/>
          <a:ext cx="7740000" cy="59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7601420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9920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539668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50724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878024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228975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정보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08544"/>
                  </a:ext>
                </a:extLst>
              </a:tr>
              <a:tr h="5724000">
                <a:tc gridSpan="6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36755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15100" y="1116696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76732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542895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9989534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150404193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662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3823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3631"/>
              </p:ext>
            </p:extLst>
          </p:nvPr>
        </p:nvGraphicFramePr>
        <p:xfrm>
          <a:off x="333585" y="1897272"/>
          <a:ext cx="7488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04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marL="87313" marR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정보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404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88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커리큘럼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Ⅰ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/>
        </p:nvGraphicFramePr>
        <p:xfrm>
          <a:off x="333585" y="2662411"/>
          <a:ext cx="7488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04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marL="87313" marR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 정보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404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월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664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타이틀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404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기간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 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88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작성일자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832985" y="3197201"/>
            <a:ext cx="5904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2985" y="3702518"/>
            <a:ext cx="756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20200101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2985" y="3440845"/>
            <a:ext cx="756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20200101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43139" y="3440845"/>
            <a:ext cx="756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20200101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/>
        </p:nvGraphicFramePr>
        <p:xfrm>
          <a:off x="333585" y="4022323"/>
          <a:ext cx="7488000" cy="3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04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출석률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출석률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100% (12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 완성도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0% (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          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404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일일테스트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pass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84% (10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8870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장점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목표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55302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전달사항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500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051432" y="4045425"/>
            <a:ext cx="847314" cy="180000"/>
            <a:chOff x="3932947" y="3285841"/>
            <a:chExt cx="847314" cy="180000"/>
          </a:xfrm>
        </p:grpSpPr>
        <p:sp>
          <p:nvSpPr>
            <p:cNvPr id="13" name="직사각형 12"/>
            <p:cNvSpPr/>
            <p:nvPr/>
          </p:nvSpPr>
          <p:spPr>
            <a:xfrm>
              <a:off x="3932947" y="3285841"/>
              <a:ext cx="252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28261" y="3285841"/>
              <a:ext cx="252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832985" y="4559465"/>
            <a:ext cx="5904000" cy="54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32985" y="5214726"/>
            <a:ext cx="5904000" cy="54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32985" y="5861080"/>
            <a:ext cx="5904000" cy="118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967454" y="7154980"/>
            <a:ext cx="2235292" cy="479887"/>
            <a:chOff x="2967454" y="4524880"/>
            <a:chExt cx="2235292" cy="479887"/>
          </a:xfrm>
        </p:grpSpPr>
        <p:sp>
          <p:nvSpPr>
            <p:cNvPr id="2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1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2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41304"/>
              </p:ext>
            </p:extLst>
          </p:nvPr>
        </p:nvGraphicFramePr>
        <p:xfrm>
          <a:off x="8363674" y="467105"/>
          <a:ext cx="2304000" cy="20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학생 정보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리포트에 너무 많은 수의 중분류가 출력될 수 있으므로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대분류까지만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3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자리까지만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(UI-JTW-PC_014)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(UI-JTW-PC_014)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</a:tbl>
          </a:graphicData>
        </a:graphic>
      </p:graphicFrame>
      <p:sp>
        <p:nvSpPr>
          <p:cNvPr id="2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5093156" y="406342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175590" y="244515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148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98475"/>
              </p:ext>
            </p:extLst>
          </p:nvPr>
        </p:nvGraphicFramePr>
        <p:xfrm>
          <a:off x="215100" y="1472033"/>
          <a:ext cx="7740000" cy="59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7601420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9920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539668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50724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878024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228975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정보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08544"/>
                  </a:ext>
                </a:extLst>
              </a:tr>
              <a:tr h="5724000">
                <a:tc gridSpan="6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3675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48693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48322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1443"/>
              </p:ext>
            </p:extLst>
          </p:nvPr>
        </p:nvGraphicFramePr>
        <p:xfrm>
          <a:off x="341100" y="2129439"/>
          <a:ext cx="7488000" cy="48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819178139"/>
                    </a:ext>
                  </a:extLst>
                </a:gridCol>
                <a:gridCol w="3672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커리큘럼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 의견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404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-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02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최대공약수와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최소공배수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-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460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정수와 유리수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03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정수와 유리수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개념에 대해서 정확히 이해하려고 노력하며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이해한 내용에 대해서 정리를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잘해둬서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다음에 다시 그 개념에 대한 공부를 할 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output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빠릅니다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89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정수와 유리수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04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유리수의 계산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6012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방정식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05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문자와 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663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방정식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06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일차방정식의 풀이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1601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방정식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07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일차방정식의 활용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41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그래프와 비례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08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좌표평면과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그래프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496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그래프와 비례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09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정비례와 반비례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409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도형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10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도형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527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도형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11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관계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0005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도형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12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평행선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546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도형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13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작도와 합동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519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Ⅵ.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평면도형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14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다각형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9993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Ⅵ.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평면도형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15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원과 부채꼴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2749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Ⅶ.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입체도형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16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다면체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6973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Ⅶ.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입체도형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17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회전체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764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Ⅶ.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입체도형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18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입체도형의 겉넓이와 부피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미작성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2767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86127"/>
              </p:ext>
            </p:extLst>
          </p:nvPr>
        </p:nvGraphicFramePr>
        <p:xfrm>
          <a:off x="215100" y="1116696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76732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542895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9989534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150404193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662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043412" y="7154388"/>
            <a:ext cx="2083377" cy="144000"/>
            <a:chOff x="1812426" y="6156895"/>
            <a:chExt cx="2083377" cy="144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" name="1/2 액자 24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3" name="1/2 액자 22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18198"/>
              </p:ext>
            </p:extLst>
          </p:nvPr>
        </p:nvGraphicFramePr>
        <p:xfrm>
          <a:off x="8363674" y="467105"/>
          <a:ext cx="2304000" cy="145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학생 정보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학생의 클래스 목록 선택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6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년의 커리큘럼 정보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 이전인 경우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미작성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교사의견을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작성하지 않은 경우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(UI-JTW-PC_017)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60117" y="295987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24247" y="212943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3848790" y="1883072"/>
            <a:ext cx="720000" cy="180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2693" y="1883072"/>
            <a:ext cx="10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선택              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17052" y="1883072"/>
            <a:ext cx="10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대분류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              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86671" y="1911517"/>
            <a:ext cx="4424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3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42693" y="1714221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91411" y="1883072"/>
            <a:ext cx="108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중분류 선택              ▼</a:t>
            </a:r>
          </a:p>
        </p:txBody>
      </p:sp>
    </p:spTree>
    <p:extLst>
      <p:ext uri="{BB962C8B-B14F-4D97-AF65-F5344CB8AC3E}">
        <p14:creationId xmlns:p14="http://schemas.microsoft.com/office/powerpoint/2010/main" val="332660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 </a:t>
            </a:r>
            <a:r>
              <a:rPr lang="ko-KR" altLang="en-US" dirty="0"/>
              <a:t>구조도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E8533D-33A1-4269-B51C-348069DFE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77807"/>
              </p:ext>
            </p:extLst>
          </p:nvPr>
        </p:nvGraphicFramePr>
        <p:xfrm>
          <a:off x="522700" y="684213"/>
          <a:ext cx="9648000" cy="66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396886902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37335858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364787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47314347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depth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depth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depth</a:t>
                      </a:r>
                      <a:endParaRPr lang="ko-KR" alt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963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5053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197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오답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20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883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738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선택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8139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6356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8798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851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2655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387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UI-JTW-PC_040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진도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088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122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  <a:r>
                        <a:rPr lang="ko-KR" altLang="en-US" sz="8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1846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7544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9003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채점 및 확인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232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414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6270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7399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494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6428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1403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594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38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8774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025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선택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9485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결과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08342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56819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267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UI-JTW-PC_028 (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9904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UI-JTW-PC_029 (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563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5789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28000" marR="0" marT="0" marB="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7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31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5100" y="1472033"/>
          <a:ext cx="7740000" cy="59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7601420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9920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539668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50724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878024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228975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정보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08544"/>
                  </a:ext>
                </a:extLst>
              </a:tr>
              <a:tr h="5724000">
                <a:tc gridSpan="6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3675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15100" y="1116696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76732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542895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9989534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150404193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662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20208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36811"/>
              </p:ext>
            </p:extLst>
          </p:nvPr>
        </p:nvGraphicFramePr>
        <p:xfrm>
          <a:off x="339648" y="1899883"/>
          <a:ext cx="7488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04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88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커리큘럼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교사의견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957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39048" y="2445987"/>
            <a:ext cx="5904000" cy="118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092002" y="3910030"/>
            <a:ext cx="2235292" cy="479887"/>
            <a:chOff x="2967454" y="4524880"/>
            <a:chExt cx="2235292" cy="479887"/>
          </a:xfrm>
        </p:grpSpPr>
        <p:sp>
          <p:nvSpPr>
            <p:cNvPr id="2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1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2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38362"/>
              </p:ext>
            </p:extLst>
          </p:nvPr>
        </p:nvGraphicFramePr>
        <p:xfrm>
          <a:off x="8363674" y="467105"/>
          <a:ext cx="2304000" cy="194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학생 정보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자리까지만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16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55483"/>
              </p:ext>
            </p:extLst>
          </p:nvPr>
        </p:nvGraphicFramePr>
        <p:xfrm>
          <a:off x="215100" y="1474579"/>
          <a:ext cx="7740000" cy="59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7601420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9920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539668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50724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878024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228975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정보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08544"/>
                  </a:ext>
                </a:extLst>
              </a:tr>
              <a:tr h="5724000">
                <a:tc gridSpan="6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3675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59085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05621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20624"/>
              </p:ext>
            </p:extLst>
          </p:nvPr>
        </p:nvGraphicFramePr>
        <p:xfrm>
          <a:off x="341100" y="1900238"/>
          <a:ext cx="7488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  <a:gridCol w="4608000">
                  <a:extLst>
                    <a:ext uri="{9D8B030D-6E8A-4147-A177-3AD203B41FA5}">
                      <a16:colId xmlns:a16="http://schemas.microsoft.com/office/drawing/2014/main" val="407909404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시험명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404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모의고사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17 / 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월 모의고사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18 / 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460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 중간고사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98 / 100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6890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월 모의고사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16 / 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6012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학기 기말고사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90 / 100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6638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86127"/>
              </p:ext>
            </p:extLst>
          </p:nvPr>
        </p:nvGraphicFramePr>
        <p:xfrm>
          <a:off x="215100" y="1116696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76732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542895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9989534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150404193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6621"/>
                  </a:ext>
                </a:extLst>
              </a:tr>
            </a:tbl>
          </a:graphicData>
        </a:graphic>
      </p:graphicFrame>
      <p:sp>
        <p:nvSpPr>
          <p:cNvPr id="10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3545100" y="3636615"/>
            <a:ext cx="1080000" cy="288000"/>
          </a:xfrm>
          <a:prstGeom prst="roundRect">
            <a:avLst>
              <a:gd name="adj" fmla="val 16668"/>
            </a:avLst>
          </a:prstGeom>
          <a:solidFill>
            <a:srgbClr val="E6B9B8"/>
          </a:solidFill>
          <a:ln w="3175">
            <a:solidFill>
              <a:srgbClr val="E6B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18472"/>
              </p:ext>
            </p:extLst>
          </p:nvPr>
        </p:nvGraphicFramePr>
        <p:xfrm>
          <a:off x="8363674" y="467105"/>
          <a:ext cx="2304000" cy="10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학생 정보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등록한 시험점수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24247" y="189134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545100" y="397966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566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35798"/>
              </p:ext>
            </p:extLst>
          </p:nvPr>
        </p:nvGraphicFramePr>
        <p:xfrm>
          <a:off x="215100" y="1474579"/>
          <a:ext cx="7740000" cy="59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7601420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9920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5396689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50724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8780245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228975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 정보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리포트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별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교사의견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308544"/>
                  </a:ext>
                </a:extLst>
              </a:tr>
              <a:tr h="5724000">
                <a:tc gridSpan="6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3675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2321"/>
              </p:ext>
            </p:extLst>
          </p:nvPr>
        </p:nvGraphicFramePr>
        <p:xfrm>
          <a:off x="215100" y="1116696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76732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542895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9989534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150404193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한가람고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662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37049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77395"/>
              </p:ext>
            </p:extLst>
          </p:nvPr>
        </p:nvGraphicFramePr>
        <p:xfrm>
          <a:off x="338600" y="1899956"/>
          <a:ext cx="7488000" cy="2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04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학생명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404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88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커리큘럼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시험명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16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시험점수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         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</a:t>
                      </a:r>
                    </a:p>
                  </a:txBody>
                  <a:tcPr marL="360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1127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비고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6897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5230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3090954" y="4773562"/>
            <a:ext cx="2235292" cy="479887"/>
            <a:chOff x="2967454" y="4524880"/>
            <a:chExt cx="2235292" cy="479887"/>
          </a:xfrm>
        </p:grpSpPr>
        <p:sp>
          <p:nvSpPr>
            <p:cNvPr id="2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1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2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838000" y="2692044"/>
            <a:ext cx="3672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838000" y="2954192"/>
            <a:ext cx="777464" cy="180000"/>
            <a:chOff x="3932947" y="3285841"/>
            <a:chExt cx="777464" cy="180000"/>
          </a:xfrm>
        </p:grpSpPr>
        <p:sp>
          <p:nvSpPr>
            <p:cNvPr id="13" name="직사각형 12"/>
            <p:cNvSpPr/>
            <p:nvPr/>
          </p:nvSpPr>
          <p:spPr>
            <a:xfrm>
              <a:off x="3932947" y="3285841"/>
              <a:ext cx="252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58411" y="3285841"/>
              <a:ext cx="252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838000" y="3207703"/>
            <a:ext cx="5904000" cy="1188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92419"/>
              </p:ext>
            </p:extLst>
          </p:nvPr>
        </p:nvGraphicFramePr>
        <p:xfrm>
          <a:off x="8363674" y="467105"/>
          <a:ext cx="2304000" cy="18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(UI-JTW-PC_009)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학생 정보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코드관리에서 등록한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선택하면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24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자리까지만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(UI-JTW-PC_018)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시험점수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(UI-JTW-PC_018)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0709"/>
                  </a:ext>
                </a:extLst>
              </a:tr>
            </a:tbl>
          </a:graphicData>
        </a:graphic>
      </p:graphicFrame>
      <p:sp>
        <p:nvSpPr>
          <p:cNvPr id="2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817953" y="297219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82000" y="2692044"/>
            <a:ext cx="2160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입력                                                       ▼</a:t>
            </a:r>
          </a:p>
        </p:txBody>
      </p:sp>
      <p:sp>
        <p:nvSpPr>
          <p:cNvPr id="2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778054" y="271004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040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문제 관리</a:t>
            </a:r>
          </a:p>
        </p:txBody>
      </p:sp>
    </p:spTree>
    <p:extLst>
      <p:ext uri="{BB962C8B-B14F-4D97-AF65-F5344CB8AC3E}">
        <p14:creationId xmlns:p14="http://schemas.microsoft.com/office/powerpoint/2010/main" val="50689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73054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목록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01679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목록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목록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0579"/>
              </p:ext>
            </p:extLst>
          </p:nvPr>
        </p:nvGraphicFramePr>
        <p:xfrm>
          <a:off x="215100" y="1404503"/>
          <a:ext cx="7740000" cy="39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3529661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61533546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44098241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35246876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701155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0699719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년도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여부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615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65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사용안함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64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09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4999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765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02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최대공약수와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최소공배수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1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02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최대공약수와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최소공배수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64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02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최대공약수와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최소공배수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2565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043412" y="5508839"/>
            <a:ext cx="2083377" cy="144000"/>
            <a:chOff x="1812426" y="6156895"/>
            <a:chExt cx="2083377" cy="1440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7" name="1/2 액자 26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" name="1/2 액자 24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350570" y="1730501"/>
            <a:ext cx="1039912" cy="216000"/>
            <a:chOff x="1714500" y="2073897"/>
            <a:chExt cx="1039912" cy="216000"/>
          </a:xfrm>
        </p:grpSpPr>
        <p:pic>
          <p:nvPicPr>
            <p:cNvPr id="3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/>
          <p:cNvGrpSpPr/>
          <p:nvPr/>
        </p:nvGrpSpPr>
        <p:grpSpPr>
          <a:xfrm>
            <a:off x="6350570" y="2096656"/>
            <a:ext cx="1039912" cy="216000"/>
            <a:chOff x="1714500" y="2073897"/>
            <a:chExt cx="1039912" cy="216000"/>
          </a:xfrm>
        </p:grpSpPr>
        <p:pic>
          <p:nvPicPr>
            <p:cNvPr id="3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그룹 43"/>
          <p:cNvGrpSpPr/>
          <p:nvPr/>
        </p:nvGrpSpPr>
        <p:grpSpPr>
          <a:xfrm>
            <a:off x="6350570" y="2462811"/>
            <a:ext cx="1039912" cy="216000"/>
            <a:chOff x="1714500" y="2073897"/>
            <a:chExt cx="1039912" cy="216000"/>
          </a:xfrm>
        </p:grpSpPr>
        <p:pic>
          <p:nvPicPr>
            <p:cNvPr id="4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6350570" y="2828966"/>
            <a:ext cx="1039912" cy="216000"/>
            <a:chOff x="1714500" y="2073897"/>
            <a:chExt cx="1039912" cy="216000"/>
          </a:xfrm>
        </p:grpSpPr>
        <p:pic>
          <p:nvPicPr>
            <p:cNvPr id="5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그룹 55"/>
          <p:cNvGrpSpPr/>
          <p:nvPr/>
        </p:nvGrpSpPr>
        <p:grpSpPr>
          <a:xfrm>
            <a:off x="6350570" y="3195121"/>
            <a:ext cx="1039912" cy="216000"/>
            <a:chOff x="1714500" y="2073897"/>
            <a:chExt cx="1039912" cy="216000"/>
          </a:xfrm>
        </p:grpSpPr>
        <p:pic>
          <p:nvPicPr>
            <p:cNvPr id="5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6350570" y="3561276"/>
            <a:ext cx="1039912" cy="216000"/>
            <a:chOff x="1714500" y="2073897"/>
            <a:chExt cx="1039912" cy="216000"/>
          </a:xfrm>
        </p:grpSpPr>
        <p:pic>
          <p:nvPicPr>
            <p:cNvPr id="6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그룹 67"/>
          <p:cNvGrpSpPr/>
          <p:nvPr/>
        </p:nvGrpSpPr>
        <p:grpSpPr>
          <a:xfrm>
            <a:off x="6350570" y="3927431"/>
            <a:ext cx="1039912" cy="216000"/>
            <a:chOff x="1714500" y="2073897"/>
            <a:chExt cx="1039912" cy="216000"/>
          </a:xfrm>
        </p:grpSpPr>
        <p:pic>
          <p:nvPicPr>
            <p:cNvPr id="6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그룹 73"/>
          <p:cNvGrpSpPr/>
          <p:nvPr/>
        </p:nvGrpSpPr>
        <p:grpSpPr>
          <a:xfrm>
            <a:off x="6350570" y="4293586"/>
            <a:ext cx="1039912" cy="216000"/>
            <a:chOff x="1714500" y="2073897"/>
            <a:chExt cx="1039912" cy="216000"/>
          </a:xfrm>
        </p:grpSpPr>
        <p:pic>
          <p:nvPicPr>
            <p:cNvPr id="7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그룹 79"/>
          <p:cNvGrpSpPr/>
          <p:nvPr/>
        </p:nvGrpSpPr>
        <p:grpSpPr>
          <a:xfrm>
            <a:off x="6350570" y="4659741"/>
            <a:ext cx="1039912" cy="216000"/>
            <a:chOff x="1714500" y="2073897"/>
            <a:chExt cx="1039912" cy="216000"/>
          </a:xfrm>
        </p:grpSpPr>
        <p:pic>
          <p:nvPicPr>
            <p:cNvPr id="8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6350570" y="5025896"/>
            <a:ext cx="1039912" cy="216000"/>
            <a:chOff x="1714500" y="2073897"/>
            <a:chExt cx="1039912" cy="216000"/>
          </a:xfrm>
        </p:grpSpPr>
        <p:pic>
          <p:nvPicPr>
            <p:cNvPr id="9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959202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973944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794978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977488" y="113441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632718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32145"/>
              </p:ext>
            </p:extLst>
          </p:nvPr>
        </p:nvGraphicFramePr>
        <p:xfrm>
          <a:off x="8363674" y="467105"/>
          <a:ext cx="2304000" cy="23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당해년도를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디폴트로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전체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중분류 목록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여부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사용안함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7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일부를 입력하여 검색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24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조건을 입력하지 않은 경우 전체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문제 은행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UI-JTW-PC_021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8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출력 건수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 최신 순으로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9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수정 가능 페이지로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363608"/>
                  </a:ext>
                </a:extLst>
              </a:tr>
            </a:tbl>
          </a:graphicData>
        </a:graphic>
      </p:graphicFrame>
      <p:sp>
        <p:nvSpPr>
          <p:cNvPr id="10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159" y="140450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6019305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6833664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6210796" y="1766501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15100" y="1116335"/>
            <a:ext cx="7740000" cy="180000"/>
            <a:chOff x="215100" y="1116335"/>
            <a:chExt cx="7740000" cy="180000"/>
          </a:xfrm>
        </p:grpSpPr>
        <p:sp>
          <p:nvSpPr>
            <p:cNvPr id="11" name="TextBox 10"/>
            <p:cNvSpPr txBox="1"/>
            <p:nvPr/>
          </p:nvSpPr>
          <p:spPr>
            <a:xfrm>
              <a:off x="7357179" y="1144780"/>
              <a:ext cx="59792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5,005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건</a:t>
              </a: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15100" y="1116335"/>
              <a:ext cx="7335317" cy="180000"/>
              <a:chOff x="215100" y="1116335"/>
              <a:chExt cx="7335317" cy="180000"/>
            </a:xfrm>
          </p:grpSpPr>
          <p:sp>
            <p:nvSpPr>
              <p:cNvPr id="7" name="사각형: 둥근 모서리 79">
                <a:extLst>
                  <a:ext uri="{FF2B5EF4-FFF2-40B4-BE49-F238E27FC236}">
                    <a16:creationId xmlns:a16="http://schemas.microsoft.com/office/drawing/2014/main" id="{6BAF2697-5AEE-449A-AF13-8606A497186B}"/>
                  </a:ext>
                </a:extLst>
              </p:cNvPr>
              <p:cNvSpPr/>
              <p:nvPr/>
            </p:nvSpPr>
            <p:spPr>
              <a:xfrm>
                <a:off x="6016058" y="1116335"/>
                <a:ext cx="720000" cy="180000"/>
              </a:xfrm>
              <a:prstGeom prst="roundRect">
                <a:avLst>
                  <a:gd name="adj" fmla="val 16668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dirty="0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검색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21399" y="1116335"/>
                <a:ext cx="1332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문제 입력</a:t>
                </a: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955375" y="1116335"/>
                <a:ext cx="612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학년 선택 ▼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791151" y="1116335"/>
                <a:ext cx="10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중분류 선택              ▼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15100" y="1116335"/>
                <a:ext cx="648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2020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▼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965510" y="1116335"/>
                <a:ext cx="612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사용        ▼</a:t>
                </a:r>
              </a:p>
            </p:txBody>
          </p:sp>
          <p:sp>
            <p:nvSpPr>
              <p:cNvPr id="90" name="사각형: 둥근 모서리 79">
                <a:extLst>
                  <a:ext uri="{FF2B5EF4-FFF2-40B4-BE49-F238E27FC236}">
                    <a16:creationId xmlns:a16="http://schemas.microsoft.com/office/drawing/2014/main" id="{6BAF2697-5AEE-449A-AF13-8606A497186B}"/>
                  </a:ext>
                </a:extLst>
              </p:cNvPr>
              <p:cNvSpPr/>
              <p:nvPr/>
            </p:nvSpPr>
            <p:spPr>
              <a:xfrm>
                <a:off x="6830417" y="1116335"/>
                <a:ext cx="720000" cy="180000"/>
              </a:xfrm>
              <a:prstGeom prst="roundRect">
                <a:avLst>
                  <a:gd name="adj" fmla="val 16668"/>
                </a:avLst>
              </a:prstGeom>
              <a:solidFill>
                <a:srgbClr val="E6B9B8"/>
              </a:solidFill>
              <a:ln w="3175">
                <a:solidFill>
                  <a:srgbClr val="E6B9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dirty="0" err="1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둥록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1651390" y="1116335"/>
                <a:ext cx="10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ko-KR" altLang="en-US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대분류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선택              ▼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68F815-9F71-4C17-94E8-AA318450630F}"/>
              </a:ext>
            </a:extLst>
          </p:cNvPr>
          <p:cNvSpPr txBox="1"/>
          <p:nvPr/>
        </p:nvSpPr>
        <p:spPr>
          <a:xfrm>
            <a:off x="8659068" y="3348583"/>
            <a:ext cx="14542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1~50 </a:t>
            </a:r>
            <a:r>
              <a:rPr lang="ko-KR" altLang="en-US" dirty="0"/>
              <a:t>유형</a:t>
            </a:r>
          </a:p>
        </p:txBody>
      </p:sp>
    </p:spTree>
    <p:extLst>
      <p:ext uri="{BB962C8B-B14F-4D97-AF65-F5344CB8AC3E}">
        <p14:creationId xmlns:p14="http://schemas.microsoft.com/office/powerpoint/2010/main" val="2669818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51389"/>
              </p:ext>
            </p:extLst>
          </p:nvPr>
        </p:nvGraphicFramePr>
        <p:xfrm>
          <a:off x="215100" y="1048960"/>
          <a:ext cx="7740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년도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75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커리큘럼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906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유형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8642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800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정답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0152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출판사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24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문제집 이름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2244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난이도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rgbClr val="FCF6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71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사용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ⓘ 사용안함으로 설정하시면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시 해당 문제는 출력되지 않습니다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4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660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22033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63062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714500" y="2340013"/>
            <a:ext cx="28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출판사 선택                                                                             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14500" y="2595772"/>
            <a:ext cx="28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문제집 이름 선택                                                                     ▼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714500" y="1327575"/>
            <a:ext cx="4424128" cy="180000"/>
            <a:chOff x="1714500" y="1327575"/>
            <a:chExt cx="4424128" cy="180000"/>
          </a:xfrm>
        </p:grpSpPr>
        <p:sp>
          <p:nvSpPr>
            <p:cNvPr id="19" name="직사각형 18"/>
            <p:cNvSpPr/>
            <p:nvPr/>
          </p:nvSpPr>
          <p:spPr>
            <a:xfrm>
              <a:off x="1714500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 선택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                ▼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06564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과정 선택                      ▼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98628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중분류 선택                          ▼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714500" y="1085491"/>
            <a:ext cx="648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14500" y="3087611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                                    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14500" y="1827451"/>
            <a:ext cx="6192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14500" y="2821037"/>
            <a:ext cx="1039912" cy="216000"/>
            <a:chOff x="1714500" y="3189709"/>
            <a:chExt cx="1039912" cy="216000"/>
          </a:xfrm>
        </p:grpSpPr>
        <p:pic>
          <p:nvPicPr>
            <p:cNvPr id="3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3189709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2973708" y="3685688"/>
            <a:ext cx="2235292" cy="479887"/>
            <a:chOff x="2967454" y="4524880"/>
            <a:chExt cx="2235292" cy="479887"/>
          </a:xfrm>
        </p:grpSpPr>
        <p:sp>
          <p:nvSpPr>
            <p:cNvPr id="24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5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6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714500" y="1576847"/>
            <a:ext cx="1259776" cy="180000"/>
            <a:chOff x="1602628" y="4716735"/>
            <a:chExt cx="1259776" cy="180000"/>
          </a:xfrm>
        </p:grpSpPr>
        <p:sp>
          <p:nvSpPr>
            <p:cNvPr id="31" name="직사각형 30"/>
            <p:cNvSpPr/>
            <p:nvPr/>
          </p:nvSpPr>
          <p:spPr>
            <a:xfrm>
              <a:off x="1602628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82591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96255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142517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22480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02443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682404" y="4716735"/>
              <a:ext cx="1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14500" y="2076860"/>
            <a:ext cx="6192000" cy="180000"/>
            <a:chOff x="1714500" y="2593993"/>
            <a:chExt cx="6192000" cy="180000"/>
          </a:xfrm>
        </p:grpSpPr>
        <p:sp>
          <p:nvSpPr>
            <p:cNvPr id="29" name="직사각형 28"/>
            <p:cNvSpPr/>
            <p:nvPr/>
          </p:nvSpPr>
          <p:spPr>
            <a:xfrm>
              <a:off x="3226500" y="2593993"/>
              <a:ext cx="46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714500" y="2593993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자동 채점                              ▼</a:t>
              </a:r>
            </a:p>
          </p:txBody>
        </p: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24753"/>
              </p:ext>
            </p:extLst>
          </p:nvPr>
        </p:nvGraphicFramePr>
        <p:xfrm>
          <a:off x="215100" y="6083344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정답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015227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714500" y="6119344"/>
            <a:ext cx="5153913" cy="180000"/>
            <a:chOff x="1714500" y="5926652"/>
            <a:chExt cx="5153913" cy="180000"/>
          </a:xfrm>
        </p:grpSpPr>
        <p:sp>
          <p:nvSpPr>
            <p:cNvPr id="53" name="직사각형 52"/>
            <p:cNvSpPr/>
            <p:nvPr/>
          </p:nvSpPr>
          <p:spPr>
            <a:xfrm>
              <a:off x="3226500" y="5926652"/>
              <a:ext cx="28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714500" y="5926652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수동 채점                              ▼</a:t>
              </a:r>
            </a:p>
          </p:txBody>
        </p:sp>
        <p:sp>
          <p:nvSpPr>
            <p:cNvPr id="55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6148413" y="5926652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 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65895"/>
              </p:ext>
            </p:extLst>
          </p:nvPr>
        </p:nvGraphicFramePr>
        <p:xfrm>
          <a:off x="8363674" y="467105"/>
          <a:ext cx="2304000" cy="36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“A” ~ “G”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단일 선택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 채점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수동 채점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 채점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정답을 텍스트로 입력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수동 채점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정답을 이미지 파일로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2a :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수동 채점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선택하는 경우 노출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2b 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파일을 선택할 수 있는 탐색기 팝업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파일의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png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jpg, jpeg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파일 용량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10mb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등록을 취소하시겠습니까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문제 은행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UI-JTW-PC_020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58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수동 채점의 정답 이미지가 아닌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○번 정답은 이미지 파일로 등록하세요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수동 채점의 정답 이미지 용량이 큰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○번 정답은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10mb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이하의 이미지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파일로 등록하세요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문제 은행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UI-JTW-PC_020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66464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187384" y="6048919"/>
            <a:ext cx="7812000" cy="324000"/>
          </a:xfrm>
          <a:prstGeom prst="rect">
            <a:avLst/>
          </a:prstGeom>
          <a:noFill/>
          <a:ln w="3175">
            <a:solidFill>
              <a:srgbClr val="E6B9B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87384" y="587332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2a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1877" y="159484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186460" y="209486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6930876" y="613734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2b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786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8423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목록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40867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목록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목록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00770"/>
              </p:ext>
            </p:extLst>
          </p:nvPr>
        </p:nvGraphicFramePr>
        <p:xfrm>
          <a:off x="215100" y="1404503"/>
          <a:ext cx="7740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352966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615335464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4170152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2468769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7128886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9732192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1036854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5701155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0699719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년도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일자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 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 점수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 인원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점수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여부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/ 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미출제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 / 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401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 / 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615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 / 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650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2020.03.04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 / 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64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2020.03.03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 / 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099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4999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01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 / 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7765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최대공약수와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최소공배수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2020.03.01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 / 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178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최대공약수와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최소공배수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2020.02.29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 / 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964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02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최대공약수와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최소공배수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2020.02.28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 / 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2565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57179" y="1144780"/>
            <a:ext cx="5979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5,005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3043412" y="4356695"/>
            <a:ext cx="2083377" cy="144000"/>
            <a:chOff x="1812426" y="6156895"/>
            <a:chExt cx="2083377" cy="14400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7" name="1/2 액자 46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5" name="1/2 액자 44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169264" y="113441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32236"/>
              </p:ext>
            </p:extLst>
          </p:nvPr>
        </p:nvGraphicFramePr>
        <p:xfrm>
          <a:off x="8363674" y="467105"/>
          <a:ext cx="2304000" cy="281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당해년월을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디폴트로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전체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중분류 목록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일부를 입력하여 검색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7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조건을 입력하지 않은 경우 전체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문제 출제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UI-JTW-PC_023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8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출력 건수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 최신 순으로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9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수정 가능 페이지로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1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선택한 커리큘럼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클래스 정보가 선택된 채로 문제 출제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UI-JTW-PC_023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363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선택한 문제의 출제 결과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UI-JTW-PC_025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4863"/>
                  </a:ext>
                </a:extLst>
              </a:tr>
            </a:tbl>
          </a:graphicData>
        </a:graphic>
      </p:graphicFrame>
      <p:sp>
        <p:nvSpPr>
          <p:cNvPr id="6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5288991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6107811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5100" y="1116335"/>
            <a:ext cx="6605869" cy="180000"/>
            <a:chOff x="215100" y="1116335"/>
            <a:chExt cx="6605869" cy="180000"/>
          </a:xfrm>
        </p:grpSpPr>
        <p:sp>
          <p:nvSpPr>
            <p:cNvPr id="7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5286610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52251" y="111633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 입력</a:t>
              </a:r>
            </a:p>
          </p:txBody>
        </p:sp>
        <p:sp>
          <p:nvSpPr>
            <p:cNvPr id="48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6100969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err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둥록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215100" y="1116335"/>
              <a:ext cx="3428718" cy="180000"/>
              <a:chOff x="215100" y="1116335"/>
              <a:chExt cx="3428718" cy="18000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15100" y="1116335"/>
                <a:ext cx="10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2020.03    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▼</a:t>
                </a: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389459" y="1116335"/>
                <a:ext cx="10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클래스 전체              ▼</a:t>
                </a: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63818" y="1116335"/>
                <a:ext cx="10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중분류 전체              ▼</a:t>
                </a:r>
              </a:p>
            </p:txBody>
          </p:sp>
        </p:grpSp>
      </p:grpSp>
      <p:sp>
        <p:nvSpPr>
          <p:cNvPr id="7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38945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43474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576908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159" y="140450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919808" y="170204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866996" y="170204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866996" y="194652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27C73-6F09-4DE3-9926-D6352A152B2B}"/>
              </a:ext>
            </a:extLst>
          </p:cNvPr>
          <p:cNvSpPr txBox="1"/>
          <p:nvPr/>
        </p:nvSpPr>
        <p:spPr>
          <a:xfrm>
            <a:off x="5286610" y="5436815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재출제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403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31424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02832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05421"/>
              </p:ext>
            </p:extLst>
          </p:nvPr>
        </p:nvGraphicFramePr>
        <p:xfrm>
          <a:off x="215100" y="1048960"/>
          <a:ext cx="7740000" cy="17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출제 일자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998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커리큘럼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906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문항 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          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800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응시자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301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Pass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기준 점수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                         ⓘ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 점수는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 만점으로 숫자만 입력하세요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3753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출제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                         ⓘ 출제로 설정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학생들이 문제를 풀 수 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05565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1714500" y="1591927"/>
            <a:ext cx="4424128" cy="180000"/>
            <a:chOff x="1714500" y="1327575"/>
            <a:chExt cx="4424128" cy="180000"/>
          </a:xfrm>
        </p:grpSpPr>
        <p:sp>
          <p:nvSpPr>
            <p:cNvPr id="50" name="직사각형 49"/>
            <p:cNvSpPr/>
            <p:nvPr/>
          </p:nvSpPr>
          <p:spPr>
            <a:xfrm>
              <a:off x="1714500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 선택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                     ▼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206564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과정 선택                      ▼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98628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중분류 선택                          ▼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1714500" y="1079141"/>
            <a:ext cx="648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2020.03.08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14500" y="1848759"/>
            <a:ext cx="648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 algn="ct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03457"/>
              </p:ext>
            </p:extLst>
          </p:nvPr>
        </p:nvGraphicFramePr>
        <p:xfrm>
          <a:off x="215100" y="2901026"/>
          <a:ext cx="774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906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800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782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9525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955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7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7055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1815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869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46629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2973708" y="5615633"/>
            <a:ext cx="2235292" cy="479887"/>
            <a:chOff x="2967454" y="4524880"/>
            <a:chExt cx="2235292" cy="479887"/>
          </a:xfrm>
        </p:grpSpPr>
        <p:sp>
          <p:nvSpPr>
            <p:cNvPr id="6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1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62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14500" y="2935217"/>
            <a:ext cx="6192000" cy="180000"/>
            <a:chOff x="1714500" y="1915983"/>
            <a:chExt cx="6192000" cy="180000"/>
          </a:xfrm>
        </p:grpSpPr>
        <p:sp>
          <p:nvSpPr>
            <p:cNvPr id="64" name="직사각형 63"/>
            <p:cNvSpPr/>
            <p:nvPr/>
          </p:nvSpPr>
          <p:spPr>
            <a:xfrm>
              <a:off x="1714500" y="1915983"/>
              <a:ext cx="55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7366500" y="1915983"/>
              <a:ext cx="54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714500" y="3187826"/>
            <a:ext cx="6192000" cy="180000"/>
            <a:chOff x="1714500" y="1915983"/>
            <a:chExt cx="6192000" cy="180000"/>
          </a:xfrm>
        </p:grpSpPr>
        <p:sp>
          <p:nvSpPr>
            <p:cNvPr id="67" name="직사각형 66"/>
            <p:cNvSpPr/>
            <p:nvPr/>
          </p:nvSpPr>
          <p:spPr>
            <a:xfrm>
              <a:off x="1714500" y="1915983"/>
              <a:ext cx="55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7366500" y="1915983"/>
              <a:ext cx="54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714500" y="3440435"/>
            <a:ext cx="6192000" cy="180000"/>
            <a:chOff x="1714500" y="1915983"/>
            <a:chExt cx="6192000" cy="180000"/>
          </a:xfrm>
        </p:grpSpPr>
        <p:sp>
          <p:nvSpPr>
            <p:cNvPr id="70" name="직사각형 69"/>
            <p:cNvSpPr/>
            <p:nvPr/>
          </p:nvSpPr>
          <p:spPr>
            <a:xfrm>
              <a:off x="1714500" y="1915983"/>
              <a:ext cx="55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7366500" y="1915983"/>
              <a:ext cx="54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714500" y="3693044"/>
            <a:ext cx="6192000" cy="180000"/>
            <a:chOff x="1714500" y="1915983"/>
            <a:chExt cx="6192000" cy="180000"/>
          </a:xfrm>
        </p:grpSpPr>
        <p:sp>
          <p:nvSpPr>
            <p:cNvPr id="73" name="직사각형 72"/>
            <p:cNvSpPr/>
            <p:nvPr/>
          </p:nvSpPr>
          <p:spPr>
            <a:xfrm>
              <a:off x="1714500" y="1915983"/>
              <a:ext cx="55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7366500" y="1915983"/>
              <a:ext cx="54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714500" y="3945653"/>
            <a:ext cx="6192000" cy="180000"/>
            <a:chOff x="1714500" y="1915983"/>
            <a:chExt cx="6192000" cy="180000"/>
          </a:xfrm>
        </p:grpSpPr>
        <p:sp>
          <p:nvSpPr>
            <p:cNvPr id="76" name="직사각형 75"/>
            <p:cNvSpPr/>
            <p:nvPr/>
          </p:nvSpPr>
          <p:spPr>
            <a:xfrm>
              <a:off x="1714500" y="1915983"/>
              <a:ext cx="55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7366500" y="1915983"/>
              <a:ext cx="54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714500" y="4198262"/>
            <a:ext cx="6192000" cy="180000"/>
            <a:chOff x="1714500" y="1915983"/>
            <a:chExt cx="6192000" cy="180000"/>
          </a:xfrm>
        </p:grpSpPr>
        <p:sp>
          <p:nvSpPr>
            <p:cNvPr id="79" name="직사각형 78"/>
            <p:cNvSpPr/>
            <p:nvPr/>
          </p:nvSpPr>
          <p:spPr>
            <a:xfrm>
              <a:off x="1714500" y="1915983"/>
              <a:ext cx="55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7366500" y="1915983"/>
              <a:ext cx="54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714500" y="4450871"/>
            <a:ext cx="6192000" cy="180000"/>
            <a:chOff x="1714500" y="1915983"/>
            <a:chExt cx="6192000" cy="180000"/>
          </a:xfrm>
        </p:grpSpPr>
        <p:sp>
          <p:nvSpPr>
            <p:cNvPr id="82" name="직사각형 81"/>
            <p:cNvSpPr/>
            <p:nvPr/>
          </p:nvSpPr>
          <p:spPr>
            <a:xfrm>
              <a:off x="1714500" y="1915983"/>
              <a:ext cx="55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7366500" y="1915983"/>
              <a:ext cx="54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714500" y="4703480"/>
            <a:ext cx="6192000" cy="180000"/>
            <a:chOff x="1714500" y="1915983"/>
            <a:chExt cx="6192000" cy="180000"/>
          </a:xfrm>
        </p:grpSpPr>
        <p:sp>
          <p:nvSpPr>
            <p:cNvPr id="85" name="직사각형 84"/>
            <p:cNvSpPr/>
            <p:nvPr/>
          </p:nvSpPr>
          <p:spPr>
            <a:xfrm>
              <a:off x="1714500" y="1915983"/>
              <a:ext cx="55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7366500" y="1915983"/>
              <a:ext cx="54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714500" y="4956089"/>
            <a:ext cx="6192000" cy="180000"/>
            <a:chOff x="1714500" y="1915983"/>
            <a:chExt cx="6192000" cy="180000"/>
          </a:xfrm>
        </p:grpSpPr>
        <p:sp>
          <p:nvSpPr>
            <p:cNvPr id="88" name="직사각형 87"/>
            <p:cNvSpPr/>
            <p:nvPr/>
          </p:nvSpPr>
          <p:spPr>
            <a:xfrm>
              <a:off x="1714500" y="1915983"/>
              <a:ext cx="55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7366500" y="1915983"/>
              <a:ext cx="54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714500" y="5208701"/>
            <a:ext cx="6192000" cy="180000"/>
            <a:chOff x="1714500" y="1915983"/>
            <a:chExt cx="6192000" cy="180000"/>
          </a:xfrm>
        </p:grpSpPr>
        <p:sp>
          <p:nvSpPr>
            <p:cNvPr id="91" name="직사각형 90"/>
            <p:cNvSpPr/>
            <p:nvPr/>
          </p:nvSpPr>
          <p:spPr>
            <a:xfrm>
              <a:off x="1714500" y="1915983"/>
              <a:ext cx="55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7366500" y="1915983"/>
              <a:ext cx="54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1714500" y="2594588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                                    ▼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35483"/>
              </p:ext>
            </p:extLst>
          </p:nvPr>
        </p:nvGraphicFramePr>
        <p:xfrm>
          <a:off x="8363674" y="467105"/>
          <a:ext cx="2304000" cy="510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클래스를 선택하면 해당 학년 자동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00982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 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 ~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20</a:t>
                      </a: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문항수에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따라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 문제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 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79677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전체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선택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3a : 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선택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선택하는 경우 노출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3b 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선택 팝업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UI-JTW-PC_004) open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3c 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 선택 팝업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UI-JTW-PC_004)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학생 출력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선택한 학생이 없는 경우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학생을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183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클래스에서 등록한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점수가 디폴트로 출력되며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수정하여 온라인 테스트 별 기준 점수 적용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837525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미출제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미출제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 :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학생들에게 해당 문제 노출 안됨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출제할 문제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문항 수에 따라 문제 수 노출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선택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(UI-JTW-PC_024)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오픈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문제를 선택하여 문제 출제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출제를 취소하시겠습니까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UI-JTW-PC_022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58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Confirm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미출제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상태로 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“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미출제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상태로 등록된 문제는 학생들에게 출제되지 않습니다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상태로 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문제가 학생들에게 출력됩니다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문제를 출제하시겠습니까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UI-JTW-PC_022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66464"/>
                  </a:ext>
                </a:extLst>
              </a:tr>
            </a:tbl>
          </a:graphicData>
        </a:graphic>
      </p:graphicFrame>
      <p:sp>
        <p:nvSpPr>
          <p:cNvPr id="9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1877" y="260944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466380" y="186675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159" y="2901026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947471" y="295321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714500" y="2097622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전체                          ▼</a:t>
            </a:r>
          </a:p>
        </p:txBody>
      </p:sp>
      <p:sp>
        <p:nvSpPr>
          <p:cNvPr id="9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1877" y="211562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68778"/>
              </p:ext>
            </p:extLst>
          </p:nvPr>
        </p:nvGraphicFramePr>
        <p:xfrm>
          <a:off x="215100" y="6629423"/>
          <a:ext cx="7740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78209730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168927762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응시자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286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김학생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이학생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04843"/>
                  </a:ext>
                </a:extLst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1714500" y="6665423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학생 선택                              ▼</a:t>
            </a:r>
          </a:p>
        </p:txBody>
      </p:sp>
      <p:sp>
        <p:nvSpPr>
          <p:cNvPr id="102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3224600" y="6665423"/>
            <a:ext cx="540000" cy="180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87384" y="6589007"/>
            <a:ext cx="7812000" cy="576000"/>
          </a:xfrm>
          <a:prstGeom prst="rect">
            <a:avLst/>
          </a:prstGeom>
          <a:noFill/>
          <a:ln w="3175">
            <a:solidFill>
              <a:srgbClr val="E6B9B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87384" y="641341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3a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834548" y="668342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3b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778904" y="693321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3c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714500" y="1328165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선택                          ▼</a:t>
            </a:r>
          </a:p>
        </p:txBody>
      </p:sp>
      <p:sp>
        <p:nvSpPr>
          <p:cNvPr id="11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6223234" y="160992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714500" y="2340471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16149" y="2358471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BF2F0-17DE-45FF-A058-4EEF36E2571D}"/>
              </a:ext>
            </a:extLst>
          </p:cNvPr>
          <p:cNvSpPr txBox="1"/>
          <p:nvPr/>
        </p:nvSpPr>
        <p:spPr>
          <a:xfrm>
            <a:off x="6930876" y="6012879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자동출제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8F871-3A48-41FC-A543-ADD4292F20BD}"/>
              </a:ext>
            </a:extLst>
          </p:cNvPr>
          <p:cNvSpPr txBox="1"/>
          <p:nvPr/>
        </p:nvSpPr>
        <p:spPr>
          <a:xfrm>
            <a:off x="8659068" y="6095520"/>
            <a:ext cx="4065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응시학생 </a:t>
            </a:r>
            <a:r>
              <a:rPr lang="ko-KR" altLang="en-US" dirty="0" err="1"/>
              <a:t>클릭시</a:t>
            </a:r>
            <a:r>
              <a:rPr lang="ko-KR" altLang="en-US" dirty="0"/>
              <a:t> 해당 커리큘럼</a:t>
            </a:r>
            <a:endParaRPr lang="en-US" altLang="ko-KR" dirty="0"/>
          </a:p>
          <a:p>
            <a:r>
              <a:rPr lang="ko-KR" altLang="en-US" dirty="0"/>
              <a:t>테스트 오답문제 목록 </a:t>
            </a:r>
            <a:r>
              <a:rPr lang="en-US" altLang="ko-KR" dirty="0"/>
              <a:t>view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ABCFF-F191-49C9-9F2F-5AF6E094A2AE}"/>
              </a:ext>
            </a:extLst>
          </p:cNvPr>
          <p:cNvSpPr txBox="1"/>
          <p:nvPr/>
        </p:nvSpPr>
        <p:spPr>
          <a:xfrm>
            <a:off x="3978548" y="2097621"/>
            <a:ext cx="837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난이도</a:t>
            </a:r>
            <a:r>
              <a:rPr lang="en-US" altLang="ko-KR" sz="1000" dirty="0"/>
              <a:t>:</a:t>
            </a:r>
            <a:endParaRPr lang="ko-KR" altLang="en-US" sz="1000" dirty="0"/>
          </a:p>
        </p:txBody>
      </p:sp>
      <p:pic>
        <p:nvPicPr>
          <p:cNvPr id="111" name="Picture 2" descr="별점 아이콘 이미지 검색결과">
            <a:extLst>
              <a:ext uri="{FF2B5EF4-FFF2-40B4-BE49-F238E27FC236}">
                <a16:creationId xmlns:a16="http://schemas.microsoft.com/office/drawing/2014/main" id="{B7495A5B-7527-4083-ACD3-47672659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41" y="208268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별점 아이콘 이미지 검색결과">
            <a:extLst>
              <a:ext uri="{FF2B5EF4-FFF2-40B4-BE49-F238E27FC236}">
                <a16:creationId xmlns:a16="http://schemas.microsoft.com/office/drawing/2014/main" id="{B03415E6-6683-442B-940A-30E9128ED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23" y="206363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별점 아이콘 이미지 검색결과">
            <a:extLst>
              <a:ext uri="{FF2B5EF4-FFF2-40B4-BE49-F238E27FC236}">
                <a16:creationId xmlns:a16="http://schemas.microsoft.com/office/drawing/2014/main" id="{6BB5CC26-5499-4314-8B6A-633EBDDA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331" y="205243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56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04088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선택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2EAFC2F-880B-40AF-A8EE-B2184D9511E3}"/>
              </a:ext>
            </a:extLst>
          </p:cNvPr>
          <p:cNvSpPr/>
          <p:nvPr/>
        </p:nvSpPr>
        <p:spPr>
          <a:xfrm>
            <a:off x="19327" y="467105"/>
            <a:ext cx="8172000" cy="7056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Rectangle"/>
          <p:cNvSpPr/>
          <p:nvPr/>
        </p:nvSpPr>
        <p:spPr>
          <a:xfrm>
            <a:off x="721327" y="1889105"/>
            <a:ext cx="6768000" cy="421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3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 2" pitchFamily="18" charset="2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21327" y="1889106"/>
            <a:ext cx="6768000" cy="246799"/>
            <a:chOff x="510280" y="1523309"/>
            <a:chExt cx="8270314" cy="365867"/>
          </a:xfrm>
        </p:grpSpPr>
        <p:sp>
          <p:nvSpPr>
            <p:cNvPr id="107" name="Rectangle"/>
            <p:cNvSpPr/>
            <p:nvPr/>
          </p:nvSpPr>
          <p:spPr>
            <a:xfrm>
              <a:off x="510280" y="1523309"/>
              <a:ext cx="8270314" cy="3658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latinLnBrk="1">
                <a:spcBef>
                  <a:spcPct val="0"/>
                </a:spcBef>
                <a:tabLst>
                  <a:tab pos="361950" algn="l"/>
                </a:tabLst>
                <a:defRPr/>
              </a:pPr>
              <a:r>
                <a:rPr lang="ko-KR" altLang="en-US" sz="8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문제 선택</a:t>
              </a:r>
            </a:p>
          </p:txBody>
        </p:sp>
        <p:sp>
          <p:nvSpPr>
            <p:cNvPr id="108" name="제목 3"/>
            <p:cNvSpPr txBox="1">
              <a:spLocks/>
            </p:cNvSpPr>
            <p:nvPr/>
          </p:nvSpPr>
          <p:spPr>
            <a:xfrm>
              <a:off x="8601120" y="1613162"/>
              <a:ext cx="113120" cy="186164"/>
            </a:xfrm>
            <a:prstGeom prst="rect">
              <a:avLst/>
            </a:prstGeom>
          </p:spPr>
          <p:txBody>
            <a:bodyPr lIns="0" tIns="0" rIns="0" bIns="0"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61950" algn="l"/>
                </a:tabLst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987681" y="5710916"/>
            <a:ext cx="2235292" cy="479887"/>
            <a:chOff x="2967454" y="4524880"/>
            <a:chExt cx="2235292" cy="479887"/>
          </a:xfrm>
        </p:grpSpPr>
        <p:sp>
          <p:nvSpPr>
            <p:cNvPr id="11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1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12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3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97253"/>
              </p:ext>
            </p:extLst>
          </p:nvPr>
        </p:nvGraphicFramePr>
        <p:xfrm>
          <a:off x="829327" y="2524125"/>
          <a:ext cx="655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2603672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01225528"/>
                    </a:ext>
                  </a:extLst>
                </a:gridCol>
                <a:gridCol w="4644000">
                  <a:extLst>
                    <a:ext uri="{9D8B030D-6E8A-4147-A177-3AD203B41FA5}">
                      <a16:colId xmlns:a16="http://schemas.microsoft.com/office/drawing/2014/main" val="421392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6727930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5661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4974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494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0094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7257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959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5000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9013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4999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934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49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796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4996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921429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6319643" y="2793637"/>
            <a:ext cx="1039912" cy="2479383"/>
            <a:chOff x="5458198" y="3263785"/>
            <a:chExt cx="1039912" cy="2479383"/>
          </a:xfrm>
        </p:grpSpPr>
        <p:grpSp>
          <p:nvGrpSpPr>
            <p:cNvPr id="124" name="그룹 123"/>
            <p:cNvGrpSpPr/>
            <p:nvPr/>
          </p:nvGrpSpPr>
          <p:grpSpPr>
            <a:xfrm>
              <a:off x="5458198" y="3263785"/>
              <a:ext cx="1039912" cy="216000"/>
              <a:chOff x="1714500" y="2073897"/>
              <a:chExt cx="1039912" cy="216000"/>
            </a:xfrm>
          </p:grpSpPr>
          <p:pic>
            <p:nvPicPr>
              <p:cNvPr id="125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500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412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478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456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2434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그룹 129"/>
            <p:cNvGrpSpPr/>
            <p:nvPr/>
          </p:nvGrpSpPr>
          <p:grpSpPr>
            <a:xfrm>
              <a:off x="5458198" y="3515272"/>
              <a:ext cx="1039912" cy="216000"/>
              <a:chOff x="1714500" y="2073897"/>
              <a:chExt cx="1039912" cy="216000"/>
            </a:xfrm>
          </p:grpSpPr>
          <p:pic>
            <p:nvPicPr>
              <p:cNvPr id="131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500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412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478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456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2434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6" name="그룹 135"/>
            <p:cNvGrpSpPr/>
            <p:nvPr/>
          </p:nvGrpSpPr>
          <p:grpSpPr>
            <a:xfrm>
              <a:off x="5458198" y="3766759"/>
              <a:ext cx="1039912" cy="216000"/>
              <a:chOff x="1714500" y="2073897"/>
              <a:chExt cx="1039912" cy="216000"/>
            </a:xfrm>
          </p:grpSpPr>
          <p:pic>
            <p:nvPicPr>
              <p:cNvPr id="137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500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412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478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456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2434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2" name="그룹 141"/>
            <p:cNvGrpSpPr/>
            <p:nvPr/>
          </p:nvGrpSpPr>
          <p:grpSpPr>
            <a:xfrm>
              <a:off x="5458198" y="4018246"/>
              <a:ext cx="1039912" cy="216000"/>
              <a:chOff x="1714500" y="2073897"/>
              <a:chExt cx="1039912" cy="216000"/>
            </a:xfrm>
          </p:grpSpPr>
          <p:pic>
            <p:nvPicPr>
              <p:cNvPr id="143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500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412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478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456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2434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8" name="그룹 147"/>
            <p:cNvGrpSpPr/>
            <p:nvPr/>
          </p:nvGrpSpPr>
          <p:grpSpPr>
            <a:xfrm>
              <a:off x="5458198" y="4521220"/>
              <a:ext cx="1039912" cy="216000"/>
              <a:chOff x="1714500" y="2073897"/>
              <a:chExt cx="1039912" cy="216000"/>
            </a:xfrm>
          </p:grpSpPr>
          <p:pic>
            <p:nvPicPr>
              <p:cNvPr id="149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500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412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478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456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2434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4" name="그룹 153"/>
            <p:cNvGrpSpPr/>
            <p:nvPr/>
          </p:nvGrpSpPr>
          <p:grpSpPr>
            <a:xfrm>
              <a:off x="5458198" y="5024194"/>
              <a:ext cx="1039912" cy="216000"/>
              <a:chOff x="1714500" y="2073897"/>
              <a:chExt cx="1039912" cy="216000"/>
            </a:xfrm>
          </p:grpSpPr>
          <p:pic>
            <p:nvPicPr>
              <p:cNvPr id="155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500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412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478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456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2434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0" name="그룹 159"/>
            <p:cNvGrpSpPr/>
            <p:nvPr/>
          </p:nvGrpSpPr>
          <p:grpSpPr>
            <a:xfrm>
              <a:off x="5458198" y="4269733"/>
              <a:ext cx="1039912" cy="216000"/>
              <a:chOff x="1714500" y="2073897"/>
              <a:chExt cx="1039912" cy="216000"/>
            </a:xfrm>
          </p:grpSpPr>
          <p:pic>
            <p:nvPicPr>
              <p:cNvPr id="161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500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412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478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456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5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2434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그룹 165"/>
            <p:cNvGrpSpPr/>
            <p:nvPr/>
          </p:nvGrpSpPr>
          <p:grpSpPr>
            <a:xfrm>
              <a:off x="5458198" y="4772707"/>
              <a:ext cx="1039912" cy="216000"/>
              <a:chOff x="1714500" y="2073897"/>
              <a:chExt cx="1039912" cy="216000"/>
            </a:xfrm>
          </p:grpSpPr>
          <p:pic>
            <p:nvPicPr>
              <p:cNvPr id="167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500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8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412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9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478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456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1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2434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2" name="그룹 171"/>
            <p:cNvGrpSpPr/>
            <p:nvPr/>
          </p:nvGrpSpPr>
          <p:grpSpPr>
            <a:xfrm>
              <a:off x="5458198" y="5275681"/>
              <a:ext cx="1039912" cy="216000"/>
              <a:chOff x="1714500" y="2073897"/>
              <a:chExt cx="1039912" cy="216000"/>
            </a:xfrm>
          </p:grpSpPr>
          <p:pic>
            <p:nvPicPr>
              <p:cNvPr id="173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500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4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412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478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456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2434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8" name="그룹 177"/>
            <p:cNvGrpSpPr/>
            <p:nvPr/>
          </p:nvGrpSpPr>
          <p:grpSpPr>
            <a:xfrm>
              <a:off x="5458198" y="5527168"/>
              <a:ext cx="1039912" cy="216000"/>
              <a:chOff x="1714500" y="2073897"/>
              <a:chExt cx="1039912" cy="216000"/>
            </a:xfrm>
          </p:grpSpPr>
          <p:pic>
            <p:nvPicPr>
              <p:cNvPr id="179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4500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0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412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478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2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456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3" name="Picture 2" descr="별점 아이콘 이미지 검색결과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2434" y="20738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903976" y="2581952"/>
            <a:ext cx="144000" cy="2651541"/>
            <a:chOff x="1754767" y="3052100"/>
            <a:chExt cx="144000" cy="2651541"/>
          </a:xfrm>
        </p:grpSpPr>
        <p:sp>
          <p:nvSpPr>
            <p:cNvPr id="184" name="직사각형 183"/>
            <p:cNvSpPr/>
            <p:nvPr/>
          </p:nvSpPr>
          <p:spPr>
            <a:xfrm>
              <a:off x="1754767" y="3052100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754767" y="3302854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754767" y="3553608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754767" y="3804362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754767" y="4055116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754767" y="4305870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754767" y="4556624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754767" y="4807378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754767" y="5058132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754767" y="5308886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754767" y="5559641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063639" y="5398731"/>
            <a:ext cx="2083377" cy="144000"/>
            <a:chOff x="1812426" y="6156895"/>
            <a:chExt cx="2083377" cy="144000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2" name="1/2 액자 121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20" name="1/2 액자 119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29327" y="2247941"/>
            <a:ext cx="6552000" cy="180000"/>
            <a:chOff x="1693327" y="2247941"/>
            <a:chExt cx="6552000" cy="180000"/>
          </a:xfrm>
        </p:grpSpPr>
        <p:sp>
          <p:nvSpPr>
            <p:cNvPr id="114" name="TextBox 113"/>
            <p:cNvSpPr txBox="1"/>
            <p:nvPr/>
          </p:nvSpPr>
          <p:spPr>
            <a:xfrm>
              <a:off x="7647406" y="2276386"/>
              <a:ext cx="59792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5,005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건</a:t>
              </a:r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1693327" y="2247941"/>
              <a:ext cx="5780683" cy="180000"/>
              <a:chOff x="955375" y="1116335"/>
              <a:chExt cx="5780683" cy="180000"/>
            </a:xfrm>
          </p:grpSpPr>
          <p:sp>
            <p:nvSpPr>
              <p:cNvPr id="207" name="사각형: 둥근 모서리 79">
                <a:extLst>
                  <a:ext uri="{FF2B5EF4-FFF2-40B4-BE49-F238E27FC236}">
                    <a16:creationId xmlns:a16="http://schemas.microsoft.com/office/drawing/2014/main" id="{6BAF2697-5AEE-449A-AF13-8606A497186B}"/>
                  </a:ext>
                </a:extLst>
              </p:cNvPr>
              <p:cNvSpPr/>
              <p:nvPr/>
            </p:nvSpPr>
            <p:spPr>
              <a:xfrm>
                <a:off x="6016058" y="1116335"/>
                <a:ext cx="720000" cy="180000"/>
              </a:xfrm>
              <a:prstGeom prst="roundRect">
                <a:avLst>
                  <a:gd name="adj" fmla="val 16668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800" dirty="0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검색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4481699" y="1116335"/>
                <a:ext cx="144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문제 입력</a:t>
                </a: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955375" y="1116335"/>
                <a:ext cx="10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Ⅰ 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소인수분해          ▼</a:t>
                </a: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2129734" y="1116335"/>
                <a:ext cx="10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01 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소인수분해         ▼</a:t>
                </a: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3304093" y="1116335"/>
                <a:ext cx="1080000" cy="180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유형 선택              ▼</a:t>
                </a:r>
              </a:p>
            </p:txBody>
          </p:sp>
        </p:grpSp>
      </p:grp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24488"/>
              </p:ext>
            </p:extLst>
          </p:nvPr>
        </p:nvGraphicFramePr>
        <p:xfrm>
          <a:off x="8363674" y="467105"/>
          <a:ext cx="2304000" cy="194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(UI-JTW-PC_023)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선택한 커리큘럼의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중분류가 디폴트로 자동 선택되어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 최신 순으로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등록하려는 문제는 멀티 선택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9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 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close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58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출제하려는 문제를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문제가 선택된 채로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출제 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UI-JTW-PC_023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266464"/>
                  </a:ext>
                </a:extLst>
              </a:tr>
            </a:tbl>
          </a:graphicData>
        </a:graphic>
      </p:graphicFrame>
      <p:sp>
        <p:nvSpPr>
          <p:cNvPr id="11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644408" y="251182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5895998" y="207366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15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54839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결과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90382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결과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결과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41369"/>
              </p:ext>
            </p:extLst>
          </p:nvPr>
        </p:nvGraphicFramePr>
        <p:xfrm>
          <a:off x="215100" y="1048960"/>
          <a:ext cx="774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출제 일자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2020. 03. 08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클래스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906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커리큘럼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&gt;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Ⅰ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 </a:t>
                      </a:r>
                      <a:r>
                        <a:rPr lang="en-US" altLang="ko-KR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01 </a:t>
                      </a:r>
                      <a:r>
                        <a:rPr lang="ko-KR" altLang="en-US" sz="8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소인수분해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134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문항 수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80076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참가 인원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 / 50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16005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참가자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손학생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9349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불참자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조학생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5607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평균 점수</a:t>
                      </a: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91.5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9488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41526"/>
              </p:ext>
            </p:extLst>
          </p:nvPr>
        </p:nvGraphicFramePr>
        <p:xfrm>
          <a:off x="215100" y="3165195"/>
          <a:ext cx="7740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 rowSpan="4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A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                                    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점수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91.5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771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정답자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박학생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24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오답자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손학생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484533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9063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B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                                    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점수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91.5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4330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정답자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박학생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066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오답자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손학생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36949"/>
                  </a:ext>
                </a:extLst>
              </a:tr>
              <a:tr h="252000">
                <a:tc rowSpan="4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문제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8007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C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                                     | </a:t>
                      </a:r>
                      <a:r>
                        <a:rPr lang="ko-KR" altLang="en-US" sz="800" b="0" dirty="0">
                          <a:solidFill>
                            <a:srgbClr val="E6B9B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점수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91.5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8016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정답자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박학생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5762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오답자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한학생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손학생</a:t>
                      </a: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623105"/>
                  </a:ext>
                </a:extLst>
              </a:tr>
            </a:tbl>
          </a:graphicData>
        </a:graphic>
      </p:graphicFrame>
      <p:sp>
        <p:nvSpPr>
          <p:cNvPr id="61" name="사각형: 둥근 모서리 79">
            <a:extLst>
              <a:ext uri="{FF2B5EF4-FFF2-40B4-BE49-F238E27FC236}">
                <a16:creationId xmlns:a16="http://schemas.microsoft.com/office/drawing/2014/main" id="{6BAF2697-5AEE-449A-AF13-8606A497186B}"/>
              </a:ext>
            </a:extLst>
          </p:cNvPr>
          <p:cNvSpPr/>
          <p:nvPr/>
        </p:nvSpPr>
        <p:spPr>
          <a:xfrm>
            <a:off x="3545100" y="7189176"/>
            <a:ext cx="1080000" cy="288000"/>
          </a:xfrm>
          <a:prstGeom prst="roundRect">
            <a:avLst>
              <a:gd name="adj" fmla="val 1666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545100" y="752506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977986" y="3419727"/>
            <a:ext cx="1039912" cy="216000"/>
            <a:chOff x="1714500" y="2073897"/>
            <a:chExt cx="1039912" cy="216000"/>
          </a:xfrm>
        </p:grpSpPr>
        <p:pic>
          <p:nvPicPr>
            <p:cNvPr id="13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2977986" y="4442145"/>
            <a:ext cx="1039912" cy="216000"/>
            <a:chOff x="1714500" y="2073897"/>
            <a:chExt cx="1039912" cy="216000"/>
          </a:xfrm>
        </p:grpSpPr>
        <p:pic>
          <p:nvPicPr>
            <p:cNvPr id="13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그룹 142"/>
          <p:cNvGrpSpPr/>
          <p:nvPr/>
        </p:nvGrpSpPr>
        <p:grpSpPr>
          <a:xfrm>
            <a:off x="2977986" y="5451863"/>
            <a:ext cx="1039912" cy="216000"/>
            <a:chOff x="1714500" y="2073897"/>
            <a:chExt cx="1039912" cy="216000"/>
          </a:xfrm>
        </p:grpSpPr>
        <p:pic>
          <p:nvPicPr>
            <p:cNvPr id="144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82484"/>
              </p:ext>
            </p:extLst>
          </p:nvPr>
        </p:nvGraphicFramePr>
        <p:xfrm>
          <a:off x="8363674" y="467105"/>
          <a:ext cx="230400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선택한 문제의 출제 결과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학생들이 온라인 테스트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(UI-JTW-PC_032)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입력한 학생 의견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10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 은행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UI-JTW-PC_020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58190"/>
                  </a:ext>
                </a:extLst>
              </a:tr>
            </a:tbl>
          </a:graphicData>
        </a:graphic>
      </p:graphicFrame>
      <p:sp>
        <p:nvSpPr>
          <p:cNvPr id="2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84523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25246"/>
              </p:ext>
            </p:extLst>
          </p:nvPr>
        </p:nvGraphicFramePr>
        <p:xfrm>
          <a:off x="215100" y="6288661"/>
          <a:ext cx="77400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843197564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9837865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김학생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너무 어려워요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선생님ㅠ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9557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이학생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문제 너무 어려웠어요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시간에 자세히 설명해주세요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9249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박학생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선생님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감사합니다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156928"/>
                  </a:ext>
                </a:extLst>
              </a:tr>
            </a:tbl>
          </a:graphicData>
        </a:graphic>
      </p:graphicFrame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608488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10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181551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시스템 관리</a:t>
            </a:r>
          </a:p>
        </p:txBody>
      </p:sp>
    </p:spTree>
    <p:extLst>
      <p:ext uri="{BB962C8B-B14F-4D97-AF65-F5344CB8AC3E}">
        <p14:creationId xmlns:p14="http://schemas.microsoft.com/office/powerpoint/2010/main" val="306027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38681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목록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98390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목록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목록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24529"/>
              </p:ext>
            </p:extLst>
          </p:nvPr>
        </p:nvGraphicFramePr>
        <p:xfrm>
          <a:off x="215100" y="1404503"/>
          <a:ext cx="7740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67352966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42314156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24527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53354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95061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246876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7871395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0699719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depth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 depth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depth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알바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여부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59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156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65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커리큘럼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694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424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9187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목록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사용안함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64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사용안함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53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 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결과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●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사용안함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12727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3043412" y="4356695"/>
            <a:ext cx="2083377" cy="144000"/>
            <a:chOff x="1812426" y="6156895"/>
            <a:chExt cx="2083377" cy="144000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3" name="1/2 액자 112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1" name="1/2 액자 110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15100" y="1116335"/>
            <a:ext cx="7740000" cy="180000"/>
            <a:chOff x="215100" y="1116335"/>
            <a:chExt cx="7740000" cy="180000"/>
          </a:xfrm>
        </p:grpSpPr>
        <p:sp>
          <p:nvSpPr>
            <p:cNvPr id="11" name="TextBox 10"/>
            <p:cNvSpPr txBox="1"/>
            <p:nvPr/>
          </p:nvSpPr>
          <p:spPr>
            <a:xfrm>
              <a:off x="7512671" y="1144780"/>
              <a:ext cx="44242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65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건</a:t>
              </a:r>
            </a:p>
          </p:txBody>
        </p:sp>
        <p:sp>
          <p:nvSpPr>
            <p:cNvPr id="12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27065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392706" y="111633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메뉴명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입력</a:t>
              </a: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15100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                         ▼</a:t>
              </a:r>
            </a:p>
          </p:txBody>
        </p:sp>
        <p:sp>
          <p:nvSpPr>
            <p:cNvPr id="123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3741424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err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둥록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1975"/>
              </p:ext>
            </p:extLst>
          </p:nvPr>
        </p:nvGraphicFramePr>
        <p:xfrm>
          <a:off x="8363674" y="467105"/>
          <a:ext cx="2304000" cy="167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여부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사용안함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일부를 입력하여 검색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조건을 입력하지 않은 경우 전체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메뉴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UI-JTW-PC_026)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6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출력 건수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3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 depth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순으로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 가능 페이지로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96950"/>
                  </a:ext>
                </a:extLst>
              </a:tr>
            </a:tbl>
          </a:graphicData>
        </a:graphic>
      </p:graphicFrame>
      <p:sp>
        <p:nvSpPr>
          <p:cNvPr id="2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38945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47284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9302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320605" y="113441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159" y="140450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170236" y="170204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594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4453"/>
              </p:ext>
            </p:extLst>
          </p:nvPr>
        </p:nvGraphicFramePr>
        <p:xfrm>
          <a:off x="215100" y="5394545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850426605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79129317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상위 메뉴 선택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117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90389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61976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11421"/>
              </p:ext>
            </p:extLst>
          </p:nvPr>
        </p:nvGraphicFramePr>
        <p:xfrm>
          <a:off x="215100" y="1048960"/>
          <a:ext cx="7740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등록 메뉴 선택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ⓘ 등록하실 메뉴의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depth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선택하세요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4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화면명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05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권한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88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사용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ⓘ 사용안함으로 설정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화면은 어떤 사용자도 접근할 수 없습니다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4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423646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2973708" y="2383890"/>
            <a:ext cx="2235292" cy="479887"/>
            <a:chOff x="2967454" y="4524880"/>
            <a:chExt cx="2235292" cy="479887"/>
          </a:xfrm>
        </p:grpSpPr>
        <p:sp>
          <p:nvSpPr>
            <p:cNvPr id="45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6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7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714500" y="1074000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 구분 선택                      ▼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1714500" y="5430545"/>
            <a:ext cx="2932064" cy="180000"/>
            <a:chOff x="1714500" y="1327575"/>
            <a:chExt cx="2932064" cy="180000"/>
          </a:xfrm>
        </p:grpSpPr>
        <p:sp>
          <p:nvSpPr>
            <p:cNvPr id="100" name="직사각형 99"/>
            <p:cNvSpPr/>
            <p:nvPr/>
          </p:nvSpPr>
          <p:spPr>
            <a:xfrm>
              <a:off x="1714500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 depth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선택                       ▼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206564" y="132757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 depth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선택                       ▼</a:t>
              </a: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1714500" y="1332359"/>
            <a:ext cx="28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714500" y="1841694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                                    ▼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53070"/>
              </p:ext>
            </p:extLst>
          </p:nvPr>
        </p:nvGraphicFramePr>
        <p:xfrm>
          <a:off x="8363674" y="467105"/>
          <a:ext cx="2304000" cy="27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메뉴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1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depth,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depth,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depth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2a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선택이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“2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depth”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경우 등록 메뉴 선택 아래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2b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선택이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“3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depth”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경우 등록 메뉴 선택 아래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권한을 부여하려는 사용자를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권한이 부여된 사용자는 해당 기능 사용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065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등록을 취소하시겠습니까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메뉴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UI-JTW-PC_026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메뉴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UI-JTW-PC_026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6514"/>
                  </a:ext>
                </a:extLst>
              </a:tr>
            </a:tbl>
          </a:graphicData>
        </a:graphic>
      </p:graphicFrame>
      <p:sp>
        <p:nvSpPr>
          <p:cNvPr id="1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986676" y="109200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14"/>
              </p:ext>
            </p:extLst>
          </p:nvPr>
        </p:nvGraphicFramePr>
        <p:xfrm>
          <a:off x="215100" y="4606787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850426605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79129317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상위 메뉴 선택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1176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87384" y="4395195"/>
            <a:ext cx="7812000" cy="499592"/>
            <a:chOff x="187384" y="4395195"/>
            <a:chExt cx="7812000" cy="499592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87384" y="4570787"/>
              <a:ext cx="7812000" cy="324000"/>
            </a:xfrm>
            <a:prstGeom prst="rect">
              <a:avLst/>
            </a:prstGeom>
            <a:noFill/>
            <a:ln w="3175">
              <a:solidFill>
                <a:srgbClr val="E6B9B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187384" y="4395195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2a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714500" y="4642787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depth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                       ▼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187384" y="5358545"/>
            <a:ext cx="7812000" cy="324000"/>
          </a:xfrm>
          <a:prstGeom prst="rect">
            <a:avLst/>
          </a:prstGeom>
          <a:noFill/>
          <a:ln w="3175">
            <a:solidFill>
              <a:srgbClr val="E6B9B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87384" y="518295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2b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714500" y="1606149"/>
            <a:ext cx="2520280" cy="144000"/>
            <a:chOff x="1686189" y="4141765"/>
            <a:chExt cx="2520280" cy="144000"/>
          </a:xfrm>
        </p:grpSpPr>
        <p:grpSp>
          <p:nvGrpSpPr>
            <p:cNvPr id="30" name="그룹 29"/>
            <p:cNvGrpSpPr/>
            <p:nvPr/>
          </p:nvGrpSpPr>
          <p:grpSpPr>
            <a:xfrm>
              <a:off x="2130966" y="4141765"/>
              <a:ext cx="741172" cy="144000"/>
              <a:chOff x="5202684" y="5004767"/>
              <a:chExt cx="741172" cy="144000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202684" y="5004767"/>
                <a:ext cx="144000" cy="144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351780" y="5015212"/>
                <a:ext cx="592076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관리자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원장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902756" y="4141765"/>
              <a:ext cx="414159" cy="144000"/>
              <a:chOff x="5202684" y="5004767"/>
              <a:chExt cx="414159" cy="14400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202684" y="5004767"/>
                <a:ext cx="144000" cy="144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51780" y="5015212"/>
                <a:ext cx="265063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교사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347533" y="4141765"/>
              <a:ext cx="414159" cy="144000"/>
              <a:chOff x="5202684" y="5004767"/>
              <a:chExt cx="414159" cy="14400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5202684" y="5004767"/>
                <a:ext cx="144000" cy="144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51780" y="5015212"/>
                <a:ext cx="265063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알바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792310" y="4141765"/>
              <a:ext cx="414159" cy="144000"/>
              <a:chOff x="5202684" y="5004767"/>
              <a:chExt cx="414159" cy="14400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202684" y="5004767"/>
                <a:ext cx="144000" cy="144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351780" y="5015212"/>
                <a:ext cx="265063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학생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686189" y="4141765"/>
              <a:ext cx="414159" cy="144000"/>
              <a:chOff x="1686189" y="4141765"/>
              <a:chExt cx="414159" cy="1440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1686189" y="4141765"/>
                <a:ext cx="144000" cy="144000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lvl="0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35285" y="4147266"/>
                <a:ext cx="265063" cy="12311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전체</a:t>
                </a:r>
              </a:p>
            </p:txBody>
          </p:sp>
        </p:grpSp>
      </p:grpSp>
      <p:sp>
        <p:nvSpPr>
          <p:cNvPr id="5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530276" y="160614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957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/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목록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목록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목록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92454"/>
              </p:ext>
            </p:extLst>
          </p:nvPr>
        </p:nvGraphicFramePr>
        <p:xfrm>
          <a:off x="215100" y="1404503"/>
          <a:ext cx="7740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2673529661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724564130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1423141563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39363011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0699719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NO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그룹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코드명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여부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구분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0001-0001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0001-0002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593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0001-0003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알바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2156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62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0001-0004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65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출판사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0002-0001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694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0002-0002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424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0002-0003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9187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0002-0004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사용안함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64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57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0002-0005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사용안함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53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문제집 이름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0003-0001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사용안함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12727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3043412" y="4356695"/>
            <a:ext cx="2083377" cy="144000"/>
            <a:chOff x="1812426" y="6156895"/>
            <a:chExt cx="2083377" cy="144000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D96967D-A8D6-489A-B71B-47AD4A728850}"/>
                </a:ext>
              </a:extLst>
            </p:cNvPr>
            <p:cNvGrpSpPr/>
            <p:nvPr/>
          </p:nvGrpSpPr>
          <p:grpSpPr>
            <a:xfrm>
              <a:off x="1812426" y="6156895"/>
              <a:ext cx="144000" cy="144000"/>
              <a:chOff x="1779137" y="3852639"/>
              <a:chExt cx="144000" cy="144000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CC619318-62EE-4CA8-889D-8FCB61E6AF5B}"/>
                  </a:ext>
                </a:extLst>
              </p:cNvPr>
              <p:cNvSpPr/>
              <p:nvPr/>
            </p:nvSpPr>
            <p:spPr bwMode="auto">
              <a:xfrm>
                <a:off x="1779137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3" name="1/2 액자 112">
                <a:extLst>
                  <a:ext uri="{FF2B5EF4-FFF2-40B4-BE49-F238E27FC236}">
                    <a16:creationId xmlns:a16="http://schemas.microsoft.com/office/drawing/2014/main" id="{1E6A02B3-FE7B-4230-8965-B1B82EDA98FE}"/>
                  </a:ext>
                </a:extLst>
              </p:cNvPr>
              <p:cNvSpPr/>
              <p:nvPr/>
            </p:nvSpPr>
            <p:spPr bwMode="auto">
              <a:xfrm rot="18900000">
                <a:off x="1833243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3741FB9-682B-46C6-9918-A51DD66A33A5}"/>
                </a:ext>
              </a:extLst>
            </p:cNvPr>
            <p:cNvGrpSpPr/>
            <p:nvPr/>
          </p:nvGrpSpPr>
          <p:grpSpPr>
            <a:xfrm>
              <a:off x="3751803" y="6156895"/>
              <a:ext cx="144000" cy="144000"/>
              <a:chOff x="2327356" y="3852639"/>
              <a:chExt cx="144000" cy="144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50006E7-76A9-4BA8-B96A-855D28A48C7B}"/>
                  </a:ext>
                </a:extLst>
              </p:cNvPr>
              <p:cNvSpPr/>
              <p:nvPr/>
            </p:nvSpPr>
            <p:spPr bwMode="auto">
              <a:xfrm>
                <a:off x="2327356" y="3852639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>
                  <a:lnSpc>
                    <a:spcPts val="1200"/>
                  </a:lnSpc>
                </a:pPr>
                <a:endPara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1" name="1/2 액자 110">
                <a:extLst>
                  <a:ext uri="{FF2B5EF4-FFF2-40B4-BE49-F238E27FC236}">
                    <a16:creationId xmlns:a16="http://schemas.microsoft.com/office/drawing/2014/main" id="{5B4C1790-A9AC-4D63-A229-C530BC9FBDB9}"/>
                  </a:ext>
                </a:extLst>
              </p:cNvPr>
              <p:cNvSpPr/>
              <p:nvPr/>
            </p:nvSpPr>
            <p:spPr bwMode="auto">
              <a:xfrm rot="8100000">
                <a:off x="2345250" y="3888639"/>
                <a:ext cx="72000" cy="72000"/>
              </a:xfrm>
              <a:prstGeom prst="halfFrame">
                <a:avLst>
                  <a:gd name="adj1" fmla="val 15543"/>
                  <a:gd name="adj2" fmla="val 1411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r"/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00636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20030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39424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58817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782116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2976054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169992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363930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50006E7-76A9-4BA8-B96A-855D28A48C7B}"/>
                </a:ext>
              </a:extLst>
            </p:cNvPr>
            <p:cNvSpPr/>
            <p:nvPr/>
          </p:nvSpPr>
          <p:spPr bwMode="auto">
            <a:xfrm>
              <a:off x="3557868" y="6156895"/>
              <a:ext cx="144000" cy="1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215100" y="1116335"/>
            <a:ext cx="7740000" cy="180000"/>
            <a:chOff x="215100" y="1116335"/>
            <a:chExt cx="7740000" cy="180000"/>
          </a:xfrm>
        </p:grpSpPr>
        <p:sp>
          <p:nvSpPr>
            <p:cNvPr id="11" name="TextBox 10"/>
            <p:cNvSpPr txBox="1"/>
            <p:nvPr/>
          </p:nvSpPr>
          <p:spPr>
            <a:xfrm>
              <a:off x="7512671" y="1144780"/>
              <a:ext cx="44242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전체 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65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건</a:t>
              </a:r>
            </a:p>
          </p:txBody>
        </p:sp>
        <p:sp>
          <p:nvSpPr>
            <p:cNvPr id="120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27065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검색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392706" y="1116335"/>
              <a:ext cx="144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dirty="0" err="1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코드그룹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또는 코드명 입력</a:t>
              </a: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15100" y="1116335"/>
              <a:ext cx="1080000" cy="180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lvl="0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                         ▼</a:t>
              </a:r>
            </a:p>
          </p:txBody>
        </p:sp>
        <p:sp>
          <p:nvSpPr>
            <p:cNvPr id="123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3741424" y="1116335"/>
              <a:ext cx="720000" cy="180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err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둥록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/>
        </p:nvGraphicFramePr>
        <p:xfrm>
          <a:off x="8363674" y="467105"/>
          <a:ext cx="2304000" cy="179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 여부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사용안함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코드그룹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또는 코드명 일부를 입력하여 검색 가능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조건을 입력하지 않은 경우 전체 데이터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코드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UI-JTW-PC_037)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6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출력 건수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3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코드그룹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 순번 순으로 출력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1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코드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수정 가능 페이지로 이동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96950"/>
                  </a:ext>
                </a:extLst>
              </a:tr>
            </a:tbl>
          </a:graphicData>
        </a:graphic>
      </p:graphicFrame>
      <p:sp>
        <p:nvSpPr>
          <p:cNvPr id="29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151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389459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47284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930200" y="947484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7320605" y="113441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7159" y="1404503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894250" y="2074227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76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58859"/>
              </p:ext>
            </p:extLst>
          </p:nvPr>
        </p:nvGraphicFramePr>
        <p:xfrm>
          <a:off x="215100" y="4606787"/>
          <a:ext cx="774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850426605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79129317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코드 그룹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9117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66882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등록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01064"/>
              </p:ext>
            </p:extLst>
          </p:nvPr>
        </p:nvGraphicFramePr>
        <p:xfrm>
          <a:off x="53100" y="520471"/>
          <a:ext cx="8064000" cy="35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00">
                  <a:extLst>
                    <a:ext uri="{9D8B030D-6E8A-4147-A177-3AD203B41FA5}">
                      <a16:colId xmlns:a16="http://schemas.microsoft.com/office/drawing/2014/main" val="3975990928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26542760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prstClr val="black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등록</a:t>
                      </a:r>
                    </a:p>
                  </a:txBody>
                  <a:tcPr marL="36000" marR="0" marT="72000" marB="72000" anchor="ctr">
                    <a:lnL w="12700" cmpd="sng">
                      <a:noFill/>
                    </a:lnL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HOME 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관리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등록</a:t>
                      </a:r>
                    </a:p>
                  </a:txBody>
                  <a:tcPr marL="0" marR="36000" marT="72000" marB="72000" anchor="ctr"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81539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28514"/>
              </p:ext>
            </p:extLst>
          </p:nvPr>
        </p:nvGraphicFramePr>
        <p:xfrm>
          <a:off x="215100" y="1048960"/>
          <a:ext cx="774000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코드 선택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4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코드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0001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9232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코드명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05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사용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ⓘ 사용안함으로 설정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코드는 어느 화면에서도 출력되지 않습니다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4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423646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2973708" y="2373107"/>
            <a:ext cx="2235292" cy="479887"/>
            <a:chOff x="2967454" y="4524880"/>
            <a:chExt cx="2235292" cy="479887"/>
          </a:xfrm>
        </p:grpSpPr>
        <p:sp>
          <p:nvSpPr>
            <p:cNvPr id="45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6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7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714500" y="1074000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선택                              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714500" y="4642787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그룹 선택                      ▼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714500" y="1830911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                                    ▼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56250"/>
              </p:ext>
            </p:extLst>
          </p:nvPr>
        </p:nvGraphicFramePr>
        <p:xfrm>
          <a:off x="8363674" y="467105"/>
          <a:ext cx="2304000" cy="23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그룹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코드명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2a 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선택이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그룹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 경우 코드 선택 아래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채번되는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코드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2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등록을 취소하시겠습니까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코드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UI-JTW-PC_036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marR="0" indent="-9525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필수선택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○○○○○를 선택하세요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등록이 완료되었습니다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코드 목록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UI-JTW-PC_036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6514"/>
                  </a:ext>
                </a:extLst>
              </a:tr>
            </a:tbl>
          </a:graphicData>
        </a:graphic>
      </p:graphicFrame>
      <p:sp>
        <p:nvSpPr>
          <p:cNvPr id="1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29593" y="109200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7384" y="4395195"/>
            <a:ext cx="7812000" cy="499592"/>
            <a:chOff x="187384" y="4395195"/>
            <a:chExt cx="7812000" cy="499592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87384" y="4570787"/>
              <a:ext cx="7812000" cy="324000"/>
            </a:xfrm>
            <a:prstGeom prst="rect">
              <a:avLst/>
            </a:prstGeom>
            <a:noFill/>
            <a:ln w="3175">
              <a:solidFill>
                <a:srgbClr val="E6B9B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187384" y="4395195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2a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714500" y="1586012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229593" y="1355880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59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42735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3518"/>
              </p:ext>
            </p:extLst>
          </p:nvPr>
        </p:nvGraphicFramePr>
        <p:xfrm>
          <a:off x="8363674" y="467105"/>
          <a:ext cx="2304000" cy="175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숫자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 특수문자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(-, _)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입력 가능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띄어쓰기 입력 불가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close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필수입력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아이디와 비밀번호를 입력하세요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실패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잘못된 아이디나 비밀번호를 입력했습니다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성공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홍길동님 안녕하세요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182563" indent="-952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UI-JTW-PC_034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이동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2EAFC2F-880B-40AF-A8EE-B2184D9511E3}"/>
              </a:ext>
            </a:extLst>
          </p:cNvPr>
          <p:cNvSpPr/>
          <p:nvPr/>
        </p:nvSpPr>
        <p:spPr>
          <a:xfrm>
            <a:off x="19327" y="467105"/>
            <a:ext cx="8172000" cy="7056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05327" y="2735105"/>
            <a:ext cx="3600000" cy="2520000"/>
            <a:chOff x="510280" y="1086020"/>
            <a:chExt cx="5655986" cy="3735771"/>
          </a:xfrm>
        </p:grpSpPr>
        <p:sp>
          <p:nvSpPr>
            <p:cNvPr id="7" name="Rectangle"/>
            <p:cNvSpPr/>
            <p:nvPr/>
          </p:nvSpPr>
          <p:spPr>
            <a:xfrm>
              <a:off x="510280" y="1086020"/>
              <a:ext cx="5655986" cy="373577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J-The Way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에서 허용한 사용자만 </a:t>
              </a:r>
              <a:r>
                <a:rPr kumimoji="1"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로그인이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 가능합니다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.</a:t>
              </a: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로그인에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 대한 문의는 고객센터로 해주세요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.</a:t>
              </a: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1588-1588 (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월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-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금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09:00 ~ 18:00 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점심시간 제외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 2" pitchFamily="18" charset="2"/>
                </a:rPr>
                <a:t>)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0280" y="1086021"/>
              <a:ext cx="5655986" cy="365867"/>
              <a:chOff x="510280" y="1523309"/>
              <a:chExt cx="5655986" cy="365867"/>
            </a:xfrm>
          </p:grpSpPr>
          <p:sp>
            <p:nvSpPr>
              <p:cNvPr id="9" name="Rectangle"/>
              <p:cNvSpPr/>
              <p:nvPr/>
            </p:nvSpPr>
            <p:spPr>
              <a:xfrm>
                <a:off x="510280" y="1523309"/>
                <a:ext cx="5655986" cy="36586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>
                  <a:spcBef>
                    <a:spcPct val="0"/>
                  </a:spcBef>
                  <a:tabLst>
                    <a:tab pos="361950" algn="l"/>
                  </a:tabLst>
                  <a:defRPr/>
                </a:pPr>
                <a:r>
                  <a:rPr lang="ko-KR" altLang="en-US" sz="8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로그인</a:t>
                </a:r>
              </a:p>
            </p:txBody>
          </p:sp>
          <p:sp>
            <p:nvSpPr>
              <p:cNvPr id="10" name="제목 3"/>
              <p:cNvSpPr txBox="1">
                <a:spLocks/>
              </p:cNvSpPr>
              <p:nvPr/>
            </p:nvSpPr>
            <p:spPr>
              <a:xfrm>
                <a:off x="5973334" y="1613162"/>
                <a:ext cx="113120" cy="186164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1950" algn="l"/>
                  </a:tabLst>
                  <a:defRPr/>
                </a:pPr>
                <a:r>
                  <a: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  <a:endPara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2967454" y="4524880"/>
            <a:ext cx="2235292" cy="479887"/>
            <a:chOff x="2967454" y="4524880"/>
            <a:chExt cx="2235292" cy="479887"/>
          </a:xfrm>
        </p:grpSpPr>
        <p:sp>
          <p:nvSpPr>
            <p:cNvPr id="12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4122746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rgbClr val="E6B9B8"/>
            </a:solidFill>
            <a:ln w="3175">
              <a:solidFill>
                <a:srgbClr val="E6B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3" name="사각형: 둥근 모서리 79">
              <a:extLst>
                <a:ext uri="{FF2B5EF4-FFF2-40B4-BE49-F238E27FC236}">
                  <a16:creationId xmlns:a16="http://schemas.microsoft.com/office/drawing/2014/main" id="{6BAF2697-5AEE-449A-AF13-8606A497186B}"/>
                </a:ext>
              </a:extLst>
            </p:cNvPr>
            <p:cNvSpPr/>
            <p:nvPr/>
          </p:nvSpPr>
          <p:spPr>
            <a:xfrm>
              <a:off x="2967454" y="4524880"/>
              <a:ext cx="1080000" cy="288000"/>
            </a:xfrm>
            <a:prstGeom prst="roundRect">
              <a:avLst>
                <a:gd name="adj" fmla="val 16668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2967454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사각형: 둥근 모서리 1">
              <a:extLst>
                <a:ext uri="{FF2B5EF4-FFF2-40B4-BE49-F238E27FC236}">
                  <a16:creationId xmlns:a16="http://schemas.microsoft.com/office/drawing/2014/main" id="{16F90187-F02F-49FE-9BF8-5611DF80E0C2}"/>
                </a:ext>
              </a:extLst>
            </p:cNvPr>
            <p:cNvSpPr/>
            <p:nvPr/>
          </p:nvSpPr>
          <p:spPr>
            <a:xfrm>
              <a:off x="4122746" y="4860767"/>
              <a:ext cx="144000" cy="144000"/>
            </a:xfrm>
            <a:prstGeom prst="roundRect">
              <a:avLst/>
            </a:prstGeom>
            <a:solidFill>
              <a:srgbClr val="E6B9B8"/>
            </a:solidFill>
            <a:ln w="12700" cap="flat" cmpd="sng" algn="ctr">
              <a:solidFill>
                <a:srgbClr val="E6B9B8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ko-KR" sz="800" kern="0" dirty="0">
                  <a:solidFill>
                    <a:sysClr val="window" lastClr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9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14480"/>
              </p:ext>
            </p:extLst>
          </p:nvPr>
        </p:nvGraphicFramePr>
        <p:xfrm>
          <a:off x="2440980" y="3251231"/>
          <a:ext cx="3348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아이디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6B9B8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E6B9B8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108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3985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40380" y="3290687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40380" y="3545068"/>
            <a:ext cx="144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2440980" y="3060551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4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65563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62095"/>
              </p:ext>
            </p:extLst>
          </p:nvPr>
        </p:nvGraphicFramePr>
        <p:xfrm>
          <a:off x="215100" y="623749"/>
          <a:ext cx="774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000">
                  <a:extLst>
                    <a:ext uri="{9D8B030D-6E8A-4147-A177-3AD203B41FA5}">
                      <a16:colId xmlns:a16="http://schemas.microsoft.com/office/drawing/2014/main" val="1582476205"/>
                    </a:ext>
                  </a:extLst>
                </a:gridCol>
                <a:gridCol w="3384000">
                  <a:extLst>
                    <a:ext uri="{9D8B030D-6E8A-4147-A177-3AD203B41FA5}">
                      <a16:colId xmlns:a16="http://schemas.microsoft.com/office/drawing/2014/main" val="3736061145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2020.03.27(Friday)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▶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39018"/>
                  </a:ext>
                </a:extLst>
              </a:tr>
              <a:tr h="2556000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180000" marT="208800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2259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/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62841"/>
              </p:ext>
            </p:extLst>
          </p:nvPr>
        </p:nvGraphicFramePr>
        <p:xfrm>
          <a:off x="8363674" y="467105"/>
          <a:ext cx="2304000" cy="21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전일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클래스 별 출결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응시율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평균점수 출력 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클래스명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 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출제 결과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UI-JTW-PC_025)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일자와 클래스가 선택된 채로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비율 또는 평균점수 선택 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오답 목록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UI-JTW-PC_038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일자의 전체 출석률과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응시율을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백분률화하여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그래프로 출력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주의 클래스 전체 온라인 테스트 결과 확인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클래스를 선택하여 클래스 별 해당 주의 온라인 테스트 결과 확인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76929"/>
              </p:ext>
            </p:extLst>
          </p:nvPr>
        </p:nvGraphicFramePr>
        <p:xfrm>
          <a:off x="378148" y="1116335"/>
          <a:ext cx="3240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70110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3156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199166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096769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495077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출석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Pass</a:t>
                      </a:r>
                    </a:p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비율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평균점수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7324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심화반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 /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 /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82.5</a:t>
                      </a:r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264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 </a:t>
                      </a:r>
                      <a:r>
                        <a:rPr lang="ko-KR" altLang="en-US" sz="800" b="0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상위권반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/ 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/ 6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87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90.5</a:t>
                      </a:r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981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3741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064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402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27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095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1921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3651174" y="1387678"/>
            <a:ext cx="72000" cy="2016000"/>
            <a:chOff x="7803439" y="3089015"/>
            <a:chExt cx="72000" cy="201600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7839439" y="3089015"/>
              <a:ext cx="0" cy="201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 bwMode="auto">
            <a:xfrm>
              <a:off x="7803439" y="3238514"/>
              <a:ext cx="72000" cy="18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1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93328" y="111633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885326" y="111633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262320" y="1919749"/>
            <a:ext cx="1584000" cy="828000"/>
          </a:xfrm>
          <a:prstGeom prst="wedgeRoundRectCallout">
            <a:avLst>
              <a:gd name="adj1" fmla="val -20834"/>
              <a:gd name="adj2" fmla="val -62218"/>
              <a:gd name="adj3" fmla="val 16667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2020.03. 26</a:t>
            </a:r>
          </a:p>
          <a:p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7:30 ~ 9:30 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확률과 통계 심화</a:t>
            </a:r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8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결석 </a:t>
            </a:r>
            <a:r>
              <a:rPr lang="en-US" altLang="ko-KR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홍길동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215100" y="7330986"/>
            <a:ext cx="7740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다음 페이지에서 계속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48434"/>
              </p:ext>
            </p:extLst>
          </p:nvPr>
        </p:nvGraphicFramePr>
        <p:xfrm>
          <a:off x="215100" y="3732850"/>
          <a:ext cx="7740000" cy="3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000">
                  <a:extLst>
                    <a:ext uri="{9D8B030D-6E8A-4147-A177-3AD203B41FA5}">
                      <a16:colId xmlns:a16="http://schemas.microsoft.com/office/drawing/2014/main" val="15824762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온라인 테스트 결과                                   ▶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39018"/>
                  </a:ext>
                </a:extLst>
              </a:tr>
              <a:tr h="273600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22598"/>
                  </a:ext>
                </a:extLst>
              </a:tr>
            </a:tbl>
          </a:graphicData>
        </a:graphic>
      </p:graphicFrame>
      <p:graphicFrame>
        <p:nvGraphicFramePr>
          <p:cNvPr id="36" name="차트 35"/>
          <p:cNvGraphicFramePr/>
          <p:nvPr>
            <p:extLst>
              <p:ext uri="{D42A27DB-BD31-4B8C-83A1-F6EECF244321}">
                <p14:modId xmlns:p14="http://schemas.microsoft.com/office/powerpoint/2010/main" val="4122623877"/>
              </p:ext>
            </p:extLst>
          </p:nvPr>
        </p:nvGraphicFramePr>
        <p:xfrm>
          <a:off x="628716" y="4224463"/>
          <a:ext cx="6912768" cy="2558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직사각형 38"/>
          <p:cNvSpPr/>
          <p:nvPr/>
        </p:nvSpPr>
        <p:spPr>
          <a:xfrm>
            <a:off x="4299723" y="3820984"/>
            <a:ext cx="10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전체              ▼</a:t>
            </a:r>
          </a:p>
        </p:txBody>
      </p:sp>
      <p:sp>
        <p:nvSpPr>
          <p:cNvPr id="40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299723" y="363661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4" name="차트 23"/>
          <p:cNvGraphicFramePr/>
          <p:nvPr>
            <p:extLst>
              <p:ext uri="{D42A27DB-BD31-4B8C-83A1-F6EECF244321}">
                <p14:modId xmlns:p14="http://schemas.microsoft.com/office/powerpoint/2010/main" val="3310152517"/>
              </p:ext>
            </p:extLst>
          </p:nvPr>
        </p:nvGraphicFramePr>
        <p:xfrm>
          <a:off x="3611816" y="1487208"/>
          <a:ext cx="2484347" cy="187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619952" y="2674693"/>
            <a:ext cx="5177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출석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82%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91026" y="1770974"/>
            <a:ext cx="5177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결석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18%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7897016"/>
              </p:ext>
            </p:extLst>
          </p:nvPr>
        </p:nvGraphicFramePr>
        <p:xfrm>
          <a:off x="5598657" y="1487017"/>
          <a:ext cx="2484347" cy="187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606793" y="2674502"/>
            <a:ext cx="5177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응시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82%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45209" y="1770783"/>
            <a:ext cx="61395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미응시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18%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9719" y="1400871"/>
            <a:ext cx="2885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출석률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93592" y="1400871"/>
            <a:ext cx="8944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온라인테스트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응시율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D9BC1-EE76-4143-AAE8-7F795DB20C8F}"/>
              </a:ext>
            </a:extLst>
          </p:cNvPr>
          <p:cNvSpPr txBox="1"/>
          <p:nvPr/>
        </p:nvSpPr>
        <p:spPr>
          <a:xfrm>
            <a:off x="8473823" y="3010012"/>
            <a:ext cx="21643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평균이하자</a:t>
            </a:r>
            <a:r>
              <a:rPr lang="ko-KR" altLang="en-US" dirty="0"/>
              <a:t> 명단</a:t>
            </a:r>
          </a:p>
        </p:txBody>
      </p:sp>
    </p:spTree>
    <p:extLst>
      <p:ext uri="{BB962C8B-B14F-4D97-AF65-F5344CB8AC3E}">
        <p14:creationId xmlns:p14="http://schemas.microsoft.com/office/powerpoint/2010/main" val="133566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215100" y="108223"/>
            <a:ext cx="7740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이전 페이지에 이어서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22283"/>
              </p:ext>
            </p:extLst>
          </p:nvPr>
        </p:nvGraphicFramePr>
        <p:xfrm>
          <a:off x="8363674" y="467105"/>
          <a:ext cx="2304000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주의 수업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schedule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별 진도 출력 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전주로 이동하여 캘린더에 전주 데이터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1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익주로 이동하여 캘린더에 익주 데이터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7487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74376"/>
              </p:ext>
            </p:extLst>
          </p:nvPr>
        </p:nvGraphicFramePr>
        <p:xfrm>
          <a:off x="215100" y="468607"/>
          <a:ext cx="7740000" cy="3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000">
                  <a:extLst>
                    <a:ext uri="{9D8B030D-6E8A-4147-A177-3AD203B41FA5}">
                      <a16:colId xmlns:a16="http://schemas.microsoft.com/office/drawing/2014/main" val="15824762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수업 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Schedule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▶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39018"/>
                  </a:ext>
                </a:extLst>
              </a:tr>
              <a:tr h="273600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2259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84278"/>
              </p:ext>
            </p:extLst>
          </p:nvPr>
        </p:nvGraphicFramePr>
        <p:xfrm>
          <a:off x="305100" y="978855"/>
          <a:ext cx="7560000" cy="20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4596809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3631377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975202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6033107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5944045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881490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8553626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ko-KR" altLang="en-US" sz="900" b="1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55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</a:t>
                      </a:r>
                      <a:r>
                        <a:rPr lang="en-US" altLang="ko-KR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내신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4:30 - 6:30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내신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331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7:30 –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9:30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7:30 –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9:30 </a:t>
                      </a:r>
                      <a:r>
                        <a:rPr lang="ko-KR" altLang="ko-KR" sz="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확률과 통계 심화</a:t>
                      </a:r>
                      <a:endParaRPr lang="en-US" altLang="ko-KR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4583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0527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151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47294"/>
                  </a:ext>
                </a:extLst>
              </a:tr>
            </a:tbl>
          </a:graphicData>
        </a:graphic>
      </p:graphicFrame>
      <p:sp>
        <p:nvSpPr>
          <p:cNvPr id="6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06240" y="97885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4914668" y="59033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3114452" y="590332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7535" y="1946923"/>
            <a:ext cx="144000" cy="144000"/>
          </a:xfrm>
          <a:prstGeom prst="rect">
            <a:avLst/>
          </a:prstGeom>
          <a:solidFill>
            <a:srgbClr val="CD737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448643" y="1565533"/>
            <a:ext cx="432000" cy="144000"/>
            <a:chOff x="2967126" y="3684731"/>
            <a:chExt cx="539926" cy="180000"/>
          </a:xfrm>
        </p:grpSpPr>
        <p:sp>
          <p:nvSpPr>
            <p:cNvPr id="22" name="직사각형 21"/>
            <p:cNvSpPr/>
            <p:nvPr/>
          </p:nvSpPr>
          <p:spPr>
            <a:xfrm>
              <a:off x="2967126" y="3684731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47089" y="3684731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27052" y="3684731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528763" y="1946923"/>
            <a:ext cx="288000" cy="144000"/>
            <a:chOff x="3575594" y="4122679"/>
            <a:chExt cx="359963" cy="180000"/>
          </a:xfrm>
        </p:grpSpPr>
        <p:sp>
          <p:nvSpPr>
            <p:cNvPr id="33" name="직사각형 32"/>
            <p:cNvSpPr/>
            <p:nvPr/>
          </p:nvSpPr>
          <p:spPr>
            <a:xfrm>
              <a:off x="3575594" y="4122679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55557" y="4122679"/>
              <a:ext cx="180000" cy="180000"/>
            </a:xfrm>
            <a:prstGeom prst="rect">
              <a:avLst/>
            </a:prstGeom>
            <a:solidFill>
              <a:srgbClr val="E6B9B8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642391" y="1565533"/>
            <a:ext cx="144000" cy="144000"/>
          </a:xfrm>
          <a:prstGeom prst="rect">
            <a:avLst/>
          </a:prstGeom>
          <a:solidFill>
            <a:srgbClr val="E6B9B8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sz="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78748" y="1565533"/>
            <a:ext cx="144000" cy="144000"/>
          </a:xfrm>
          <a:prstGeom prst="rect">
            <a:avLst/>
          </a:prstGeom>
          <a:solidFill>
            <a:srgbClr val="CD737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91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B5C0DA-0479-405D-8FB0-25B9A87B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24021"/>
              </p:ext>
            </p:extLst>
          </p:nvPr>
        </p:nvGraphicFramePr>
        <p:xfrm>
          <a:off x="18700" y="12386"/>
          <a:ext cx="10656001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UI-JTW-PC_038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온라인 테스트 오답 목록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화면경로</a:t>
                      </a:r>
                    </a:p>
                  </a:txBody>
                  <a:tcPr marL="42094" marR="42094" marT="39683" marB="3968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094" marR="42094" marT="39683" marB="39683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24EF5D-E273-4BF5-89D5-BA50C49B3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3087"/>
              </p:ext>
            </p:extLst>
          </p:nvPr>
        </p:nvGraphicFramePr>
        <p:xfrm>
          <a:off x="8363674" y="467105"/>
          <a:ext cx="2304000" cy="7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 charset="0"/>
                        </a:rPr>
                        <a:t>Description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메인에서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선택한 클래스가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디폴트로 출력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클래스를 선택하여 오답 목록 확인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수가 많은 순으로 오답 목록 출력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2EAFC2F-880B-40AF-A8EE-B2184D9511E3}"/>
              </a:ext>
            </a:extLst>
          </p:cNvPr>
          <p:cNvSpPr/>
          <p:nvPr/>
        </p:nvSpPr>
        <p:spPr>
          <a:xfrm>
            <a:off x="19327" y="467105"/>
            <a:ext cx="8172000" cy="7056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95327" y="2195105"/>
            <a:ext cx="5220001" cy="3600000"/>
            <a:chOff x="510278" y="1086020"/>
            <a:chExt cx="8201188" cy="5336811"/>
          </a:xfrm>
        </p:grpSpPr>
        <p:sp>
          <p:nvSpPr>
            <p:cNvPr id="7" name="Rectangle"/>
            <p:cNvSpPr/>
            <p:nvPr/>
          </p:nvSpPr>
          <p:spPr>
            <a:xfrm>
              <a:off x="510280" y="1086020"/>
              <a:ext cx="8201186" cy="53368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32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2" pitchFamily="18" charset="2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0278" y="1086021"/>
              <a:ext cx="8201187" cy="365867"/>
              <a:chOff x="510278" y="1523309"/>
              <a:chExt cx="8201187" cy="365867"/>
            </a:xfrm>
          </p:grpSpPr>
          <p:sp>
            <p:nvSpPr>
              <p:cNvPr id="9" name="Rectangle"/>
              <p:cNvSpPr/>
              <p:nvPr/>
            </p:nvSpPr>
            <p:spPr>
              <a:xfrm>
                <a:off x="510278" y="1523309"/>
                <a:ext cx="8201187" cy="36586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>
                  <a:spcBef>
                    <a:spcPct val="0"/>
                  </a:spcBef>
                  <a:tabLst>
                    <a:tab pos="361950" algn="l"/>
                  </a:tabLst>
                  <a:defRPr/>
                </a:pPr>
                <a:r>
                  <a:rPr lang="ko-KR" altLang="en-US" sz="8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온라인 테스트 오답 목록</a:t>
                </a:r>
              </a:p>
            </p:txBody>
          </p:sp>
          <p:sp>
            <p:nvSpPr>
              <p:cNvPr id="10" name="제목 3"/>
              <p:cNvSpPr txBox="1">
                <a:spLocks/>
              </p:cNvSpPr>
              <p:nvPr/>
            </p:nvSpPr>
            <p:spPr>
              <a:xfrm>
                <a:off x="8484468" y="1613162"/>
                <a:ext cx="113120" cy="186164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61950" algn="l"/>
                  </a:tabLst>
                  <a:defRPr/>
                </a:pPr>
                <a:r>
                  <a:rPr kumimoji="0" lang="en-US" altLang="ko-KR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  <a:endParaRPr kumimoji="0" lang="ko-KR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63721"/>
              </p:ext>
            </p:extLst>
          </p:nvPr>
        </p:nvGraphicFramePr>
        <p:xfrm>
          <a:off x="1657326" y="2918749"/>
          <a:ext cx="4896000" cy="263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0">
                  <a:extLst>
                    <a:ext uri="{9D8B030D-6E8A-4147-A177-3AD203B41FA5}">
                      <a16:colId xmlns:a16="http://schemas.microsoft.com/office/drawing/2014/main" val="67011091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349507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1257445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 문제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오답 학생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7324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다항식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f(x)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x-1/3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나누었을때의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몫을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Q(x),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 할 때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f(x)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3x-1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나누었을 때의 몫과 나머지를 순서대로 적으면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김학생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이학생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박학생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264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8774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3748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6215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5097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185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304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510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27957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4412989" y="3227629"/>
            <a:ext cx="1039912" cy="216000"/>
            <a:chOff x="1714500" y="2073897"/>
            <a:chExt cx="1039912" cy="216000"/>
          </a:xfrm>
        </p:grpSpPr>
        <p:pic>
          <p:nvPicPr>
            <p:cNvPr id="21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478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456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별점 아이콘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434" y="20738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C4DDA54-78AD-4FB9-9496-62FF6DB8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03211"/>
              </p:ext>
            </p:extLst>
          </p:nvPr>
        </p:nvGraphicFramePr>
        <p:xfrm>
          <a:off x="1675326" y="2567728"/>
          <a:ext cx="4896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693297578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14252289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32745038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2530614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온라인 테스트 일자</a:t>
                      </a: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2" pitchFamily="18" charset="2"/>
                        </a:rPr>
                        <a:t>2020.03.27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2" pitchFamily="18" charset="2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4508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5376370" y="2603728"/>
            <a:ext cx="10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lvl="0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심화반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▼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6598326" y="3178881"/>
            <a:ext cx="72000" cy="2376000"/>
            <a:chOff x="7803439" y="3089015"/>
            <a:chExt cx="72000" cy="2376000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7839439" y="3089015"/>
              <a:ext cx="0" cy="237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 bwMode="auto">
            <a:xfrm>
              <a:off x="7803439" y="3238514"/>
              <a:ext cx="72000" cy="18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r"/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3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5376370" y="2412495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1">
            <a:extLst>
              <a:ext uri="{FF2B5EF4-FFF2-40B4-BE49-F238E27FC236}">
                <a16:creationId xmlns:a16="http://schemas.microsoft.com/office/drawing/2014/main" id="{16F90187-F02F-49FE-9BF8-5611DF80E0C2}"/>
              </a:ext>
            </a:extLst>
          </p:cNvPr>
          <p:cNvSpPr/>
          <p:nvPr/>
        </p:nvSpPr>
        <p:spPr>
          <a:xfrm>
            <a:off x="1447382" y="2918749"/>
            <a:ext cx="144000" cy="144000"/>
          </a:xfrm>
          <a:prstGeom prst="roundRect">
            <a:avLst/>
          </a:prstGeom>
          <a:solidFill>
            <a:srgbClr val="E6B9B8"/>
          </a:solidFill>
          <a:ln w="12700" cap="flat" cmpd="sng" algn="ctr">
            <a:solidFill>
              <a:srgbClr val="E6B9B8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altLang="ko-KR" sz="800" kern="0" dirty="0">
                <a:solidFill>
                  <a:sysClr val="window" lastClr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900" kern="0" dirty="0">
              <a:solidFill>
                <a:sysClr val="window" lastClr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415470"/>
      </p:ext>
    </p:extLst>
  </p:cSld>
  <p:clrMapOvr>
    <a:masterClrMapping/>
  </p:clrMapOvr>
</p:sld>
</file>

<file path=ppt/theme/theme1.xml><?xml version="1.0" encoding="utf-8"?>
<a:theme xmlns:a="http://schemas.openxmlformats.org/drawingml/2006/main" name="마스터_표지(Red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마스터_설계(프리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>
          <a:noFill/>
        </a:ln>
      </a:spPr>
      <a:bodyPr lIns="36000" tIns="36000" rIns="36000" bIns="36000" anchor="ctr"/>
      <a:lstStyle>
        <a:defPPr algn="r">
          <a:defRPr sz="800" dirty="0" smtClean="0">
            <a:solidFill>
              <a:schemeClr val="tx1">
                <a:lumMod val="50000"/>
                <a:lumOff val="50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38907</TotalTime>
  <Words>9109</Words>
  <Application>Microsoft Office PowerPoint</Application>
  <PresentationFormat>사용자 지정</PresentationFormat>
  <Paragraphs>2883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나눔고딕</vt:lpstr>
      <vt:lpstr>Arial</vt:lpstr>
      <vt:lpstr>맑은 고딕</vt:lpstr>
      <vt:lpstr>Wingdings</vt:lpstr>
      <vt:lpstr>마스터_표지(Red)</vt:lpstr>
      <vt:lpstr>마스터_설계(프리)</vt:lpstr>
      <vt:lpstr>PowerPoint 프레젠테이션</vt:lpstr>
      <vt:lpstr>제.개정 이력</vt:lpstr>
      <vt:lpstr>Menu 구조도</vt:lpstr>
      <vt:lpstr>01. 로그인</vt:lpstr>
      <vt:lpstr>PowerPoint 프레젠테이션</vt:lpstr>
      <vt:lpstr>02. 메인</vt:lpstr>
      <vt:lpstr>PowerPoint 프레젠테이션</vt:lpstr>
      <vt:lpstr>PowerPoint 프레젠테이션</vt:lpstr>
      <vt:lpstr>PowerPoint 프레젠테이션</vt:lpstr>
      <vt:lpstr>03. 사용자 관리</vt:lpstr>
      <vt:lpstr>PowerPoint 프레젠테이션</vt:lpstr>
      <vt:lpstr>PowerPoint 프레젠테이션</vt:lpstr>
      <vt:lpstr>PowerPoint 프레젠테이션</vt:lpstr>
      <vt:lpstr>04. 수업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05. 학생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06. 문제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07. 시스템 관리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KIM MARIA</cp:lastModifiedBy>
  <cp:revision>4101</cp:revision>
  <cp:lastPrinted>2016-07-25T04:48:33Z</cp:lastPrinted>
  <dcterms:created xsi:type="dcterms:W3CDTF">2011-05-17T16:00:19Z</dcterms:created>
  <dcterms:modified xsi:type="dcterms:W3CDTF">2020-05-22T05:20:59Z</dcterms:modified>
</cp:coreProperties>
</file>