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62" r:id="rId2"/>
  </p:sldMasterIdLst>
  <p:notesMasterIdLst>
    <p:notesMasterId r:id="rId14"/>
  </p:notesMasterIdLst>
  <p:sldIdLst>
    <p:sldId id="256" r:id="rId3"/>
    <p:sldId id="674" r:id="rId4"/>
    <p:sldId id="676" r:id="rId5"/>
    <p:sldId id="681" r:id="rId6"/>
    <p:sldId id="675" r:id="rId7"/>
    <p:sldId id="716" r:id="rId8"/>
    <p:sldId id="717" r:id="rId9"/>
    <p:sldId id="683" r:id="rId10"/>
    <p:sldId id="715" r:id="rId11"/>
    <p:sldId id="706" r:id="rId12"/>
    <p:sldId id="714" r:id="rId13"/>
  </p:sldIdLst>
  <p:sldSz cx="10693400" cy="7561263"/>
  <p:notesSz cx="6788150" cy="9923463"/>
  <p:embeddedFontLst>
    <p:embeddedFont>
      <p:font typeface="나눔고딕" panose="020B0600000101010101" charset="-127"/>
      <p:regular r:id="rId15"/>
      <p:bold r:id="rId16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_TITLE" id="{3093B598-8C2E-4792-B971-2199C532EB5A}">
          <p14:sldIdLst>
            <p14:sldId id="256"/>
            <p14:sldId id="674"/>
            <p14:sldId id="676"/>
          </p14:sldIdLst>
        </p14:section>
        <p14:section name="1_로그인" id="{94A442F5-F2F6-4734-8EB6-698FB2C4322A}">
          <p14:sldIdLst>
            <p14:sldId id="681"/>
            <p14:sldId id="675"/>
          </p14:sldIdLst>
        </p14:section>
        <p14:section name="2_메인" id="{A24CB759-978A-4F8B-960F-9BB5EF617ED2}">
          <p14:sldIdLst>
            <p14:sldId id="716"/>
            <p14:sldId id="717"/>
          </p14:sldIdLst>
        </p14:section>
        <p14:section name="3_온라인 테스트" id="{5D06438D-4ACF-4EF8-8F02-C6FDCCB8D288}">
          <p14:sldIdLst>
            <p14:sldId id="683"/>
            <p14:sldId id="715"/>
            <p14:sldId id="70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763" userDrawn="1">
          <p15:clr>
            <a:srgbClr val="A4A3A4"/>
          </p15:clr>
        </p15:guide>
        <p15:guide id="5" orient="horz" pos="4694">
          <p15:clr>
            <a:srgbClr val="A4A3A4"/>
          </p15:clr>
        </p15:guide>
        <p15:guide id="6" orient="horz" pos="703" userDrawn="1">
          <p15:clr>
            <a:srgbClr val="A4A3A4"/>
          </p15:clr>
        </p15:guide>
        <p15:guide id="7" pos="147" userDrawn="1">
          <p15:clr>
            <a:srgbClr val="A4A3A4"/>
          </p15:clr>
        </p15:guide>
        <p15:guide id="8" pos="500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 HYUN SOOK" initials="CHS" lastIdx="1" clrIdx="0">
    <p:extLst>
      <p:ext uri="{19B8F6BF-5375-455C-9EA6-DF929625EA0E}">
        <p15:presenceInfo xmlns:p15="http://schemas.microsoft.com/office/powerpoint/2012/main" userId="CHO HYUN SO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FF7D71"/>
    <a:srgbClr val="FCF600"/>
    <a:srgbClr val="44C8F5"/>
    <a:srgbClr val="060606"/>
    <a:srgbClr val="D599C5"/>
    <a:srgbClr val="4DE3E2"/>
    <a:srgbClr val="C5C4BE"/>
    <a:srgbClr val="7F7F7F"/>
    <a:srgbClr val="DA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5512" autoAdjust="0"/>
  </p:normalViewPr>
  <p:slideViewPr>
    <p:cSldViewPr>
      <p:cViewPr varScale="1">
        <p:scale>
          <a:sx n="72" d="100"/>
          <a:sy n="72" d="100"/>
        </p:scale>
        <p:origin x="1088" y="36"/>
      </p:cViewPr>
      <p:guideLst>
        <p:guide orient="horz" pos="4763"/>
        <p:guide orient="horz" pos="4694"/>
        <p:guide orient="horz" pos="703"/>
        <p:guide pos="147"/>
        <p:guide pos="5001"/>
        <p:guide orient="horz" pos="930"/>
        <p:guide orient="horz"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E-4952-B0DE-5CAC4B52BA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FE-4952-B0DE-5CAC4B52BA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FE-4952-B0DE-5CAC4B52B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4101311"/>
        <c:axId val="1534107551"/>
      </c:barChart>
      <c:catAx>
        <c:axId val="15341013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4107551"/>
        <c:crosses val="autoZero"/>
        <c:auto val="1"/>
        <c:lblAlgn val="ctr"/>
        <c:lblOffset val="100"/>
        <c:noMultiLvlLbl val="0"/>
      </c:catAx>
      <c:valAx>
        <c:axId val="1534107551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410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1-44BC-A6EB-DC3865AA4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1-44BC-A6EB-DC3865AA4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71-44BC-A6EB-DC3865AA4A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71-44BC-A6EB-DC3865AA4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4101311"/>
        <c:axId val="1534107551"/>
      </c:barChart>
      <c:catAx>
        <c:axId val="15341013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4107551"/>
        <c:crosses val="autoZero"/>
        <c:auto val="1"/>
        <c:lblAlgn val="ctr"/>
        <c:lblOffset val="100"/>
        <c:noMultiLvlLbl val="0"/>
      </c:catAx>
      <c:valAx>
        <c:axId val="1534107551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4101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8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AC4FB3B-CDB1-4264-A4DD-D39BC970E56A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744538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8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610D26D-68F5-4F57-A76A-5A8E504A08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9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069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7198" y="129469"/>
            <a:ext cx="9223375" cy="281062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267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34312" y="1620391"/>
            <a:ext cx="9223375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50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4389696" y="760910"/>
            <a:ext cx="3562906" cy="6404097"/>
            <a:chOff x="4389696" y="550329"/>
            <a:chExt cx="3562906" cy="6404097"/>
          </a:xfrm>
        </p:grpSpPr>
        <p:sp>
          <p:nvSpPr>
            <p:cNvPr id="6" name="모서리가 둥근 직사각형 31">
              <a:extLst>
                <a:ext uri="{FF2B5EF4-FFF2-40B4-BE49-F238E27FC236}">
                  <a16:creationId xmlns:a16="http://schemas.microsoft.com/office/drawing/2014/main" id="{F8EECE42-A5D6-45CA-8315-9CB8EB704026}"/>
                </a:ext>
              </a:extLst>
            </p:cNvPr>
            <p:cNvSpPr/>
            <p:nvPr userDrawn="1"/>
          </p:nvSpPr>
          <p:spPr>
            <a:xfrm>
              <a:off x="438969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32">
              <a:extLst>
                <a:ext uri="{FF2B5EF4-FFF2-40B4-BE49-F238E27FC236}">
                  <a16:creationId xmlns:a16="http://schemas.microsoft.com/office/drawing/2014/main" id="{8981DC5B-8E1B-4D4D-A75C-C4C1205199BA}"/>
                </a:ext>
              </a:extLst>
            </p:cNvPr>
            <p:cNvSpPr/>
            <p:nvPr userDrawn="1"/>
          </p:nvSpPr>
          <p:spPr>
            <a:xfrm>
              <a:off x="700631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C8FE574-910B-4451-941E-0EE46CF8591D}"/>
                </a:ext>
              </a:extLst>
            </p:cNvPr>
            <p:cNvSpPr/>
            <p:nvPr userDrawn="1"/>
          </p:nvSpPr>
          <p:spPr>
            <a:xfrm>
              <a:off x="744199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14E912-1F38-4205-9CEA-B297A75ABFFD}"/>
                </a:ext>
              </a:extLst>
            </p:cNvPr>
            <p:cNvSpPr/>
            <p:nvPr userDrawn="1"/>
          </p:nvSpPr>
          <p:spPr>
            <a:xfrm>
              <a:off x="455804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2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F2D413-14F3-4340-AF06-A45E4B5883C9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D6BCE50-BA21-4EED-983E-C2095BD8694E}"/>
                </a:ext>
              </a:extLst>
            </p:cNvPr>
            <p:cNvSpPr/>
            <p:nvPr userDrawn="1"/>
          </p:nvSpPr>
          <p:spPr bwMode="auto">
            <a:xfrm>
              <a:off x="475487" y="1118985"/>
              <a:ext cx="3213463" cy="35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55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 userDrawn="1">
          <p15:clr>
            <a:srgbClr val="FBAE40"/>
          </p15:clr>
        </p15:guide>
        <p15:guide id="2" pos="500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3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F2D413-14F3-4340-AF06-A45E4B5883C9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E314F0-B574-43B4-ADE5-3D3C17862B28}"/>
                </a:ext>
              </a:extLst>
            </p:cNvPr>
            <p:cNvSpPr/>
            <p:nvPr userDrawn="1"/>
          </p:nvSpPr>
          <p:spPr bwMode="auto">
            <a:xfrm>
              <a:off x="475487" y="1118985"/>
              <a:ext cx="3213463" cy="35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4389696" y="760910"/>
            <a:ext cx="3562906" cy="6404097"/>
            <a:chOff x="4389696" y="550329"/>
            <a:chExt cx="3562906" cy="6404097"/>
          </a:xfrm>
        </p:grpSpPr>
        <p:sp>
          <p:nvSpPr>
            <p:cNvPr id="7" name="모서리가 둥근 직사각형 31">
              <a:extLst>
                <a:ext uri="{FF2B5EF4-FFF2-40B4-BE49-F238E27FC236}">
                  <a16:creationId xmlns:a16="http://schemas.microsoft.com/office/drawing/2014/main" id="{F8EECE42-A5D6-45CA-8315-9CB8EB704026}"/>
                </a:ext>
              </a:extLst>
            </p:cNvPr>
            <p:cNvSpPr/>
            <p:nvPr userDrawn="1"/>
          </p:nvSpPr>
          <p:spPr>
            <a:xfrm>
              <a:off x="438969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모서리가 둥근 직사각형 32">
              <a:extLst>
                <a:ext uri="{FF2B5EF4-FFF2-40B4-BE49-F238E27FC236}">
                  <a16:creationId xmlns:a16="http://schemas.microsoft.com/office/drawing/2014/main" id="{8981DC5B-8E1B-4D4D-A75C-C4C1205199BA}"/>
                </a:ext>
              </a:extLst>
            </p:cNvPr>
            <p:cNvSpPr/>
            <p:nvPr userDrawn="1"/>
          </p:nvSpPr>
          <p:spPr>
            <a:xfrm>
              <a:off x="700631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C8FE574-910B-4451-941E-0EE46CF8591D}"/>
                </a:ext>
              </a:extLst>
            </p:cNvPr>
            <p:cNvSpPr/>
            <p:nvPr userDrawn="1"/>
          </p:nvSpPr>
          <p:spPr>
            <a:xfrm>
              <a:off x="744199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14E912-1F38-4205-9CEA-B297A75ABFFD}"/>
                </a:ext>
              </a:extLst>
            </p:cNvPr>
            <p:cNvSpPr/>
            <p:nvPr userDrawn="1"/>
          </p:nvSpPr>
          <p:spPr>
            <a:xfrm>
              <a:off x="4558337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621909-E130-4AD2-AA61-2248852FE5C2}"/>
                </a:ext>
              </a:extLst>
            </p:cNvPr>
            <p:cNvSpPr/>
            <p:nvPr userDrawn="1"/>
          </p:nvSpPr>
          <p:spPr bwMode="auto">
            <a:xfrm>
              <a:off x="4569214" y="1118985"/>
              <a:ext cx="3213463" cy="35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4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2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14B173-F7B5-4DFF-ACE6-F51B8686074E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63EA89-C5AC-4BC6-881B-0F2A08EA8A91}"/>
                </a:ext>
              </a:extLst>
            </p:cNvPr>
            <p:cNvSpPr/>
            <p:nvPr userDrawn="1"/>
          </p:nvSpPr>
          <p:spPr bwMode="auto">
            <a:xfrm>
              <a:off x="475487" y="1118984"/>
              <a:ext cx="3213463" cy="35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4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3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14B173-F7B5-4DFF-ACE6-F51B8686074E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3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0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695" r:id="rId3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10224661" y="7331488"/>
            <a:ext cx="571278" cy="408263"/>
          </a:xfrm>
          <a:prstGeom prst="rect">
            <a:avLst/>
          </a:prstGeom>
        </p:spPr>
        <p:txBody>
          <a:bodyPr lIns="104306" tIns="52153" rIns="104306" bIns="52153"/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A5AF9D-DA2C-43DC-8DA1-54CE62B91836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l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38E7B5-3E79-404F-B2C0-29DB2F242E94}"/>
              </a:ext>
            </a:extLst>
          </p:cNvPr>
          <p:cNvGrpSpPr/>
          <p:nvPr userDrawn="1"/>
        </p:nvGrpSpPr>
        <p:grpSpPr>
          <a:xfrm>
            <a:off x="8209436" y="489471"/>
            <a:ext cx="132665" cy="7020000"/>
            <a:chOff x="8227020" y="-9388"/>
            <a:chExt cx="132665" cy="702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D50721-4945-4E13-A06D-C331337C3C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27020" y="-9388"/>
              <a:ext cx="0" cy="702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54A2237-5128-4230-992D-78DAEE4C1D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59685" y="-9388"/>
              <a:ext cx="0" cy="702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9" r:id="rId2"/>
    <p:sldLayoutId id="2147483691" r:id="rId3"/>
    <p:sldLayoutId id="2147483686" r:id="rId4"/>
    <p:sldLayoutId id="2147483692" r:id="rId5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081"/>
              </p:ext>
            </p:extLst>
          </p:nvPr>
        </p:nvGraphicFramePr>
        <p:xfrm>
          <a:off x="5274692" y="5602307"/>
          <a:ext cx="5027383" cy="1602242"/>
        </p:xfrm>
        <a:graphic>
          <a:graphicData uri="http://schemas.openxmlformats.org/drawingml/2006/table">
            <a:tbl>
              <a:tblPr/>
              <a:tblGrid>
                <a:gridCol w="109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 Information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 Title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J-The Way website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 Name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J-The Way website Student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Creation Date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Submitted to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F516225-F6F2-4030-95A2-328F0D4FDB06}"/>
              </a:ext>
            </a:extLst>
          </p:cNvPr>
          <p:cNvGrpSpPr/>
          <p:nvPr/>
        </p:nvGrpSpPr>
        <p:grpSpPr>
          <a:xfrm>
            <a:off x="437013" y="2062003"/>
            <a:ext cx="5505766" cy="972000"/>
            <a:chOff x="437013" y="2062003"/>
            <a:chExt cx="5505766" cy="97200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014CE9F9-BE2B-4D32-B45A-597372584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79" y="2062003"/>
              <a:ext cx="54000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굴림" pitchFamily="50" charset="-127"/>
                </a:rPr>
                <a:t>J-The Way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335E04-A2B2-4552-9567-B40C0274D052}"/>
                </a:ext>
              </a:extLst>
            </p:cNvPr>
            <p:cNvSpPr/>
            <p:nvPr/>
          </p:nvSpPr>
          <p:spPr>
            <a:xfrm>
              <a:off x="437013" y="2062003"/>
              <a:ext cx="72000" cy="97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D8BDB209-C1DF-422F-947A-F39CA6199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79" y="2726226"/>
              <a:ext cx="5400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ha" pitchFamily="34" charset="0"/>
                </a:rPr>
                <a:t>Student_</a:t>
              </a:r>
              <a:r>
                <a:rPr kumimoji="1"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ha" pitchFamily="34" charset="0"/>
                </a:rPr>
                <a:t>화면설계서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43862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00009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89470"/>
              </p:ext>
            </p:extLst>
          </p:nvPr>
        </p:nvGraphicFramePr>
        <p:xfrm>
          <a:off x="215100" y="1048960"/>
          <a:ext cx="774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742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출제 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2020. 03. 08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1646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문항 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69544"/>
              </p:ext>
            </p:extLst>
          </p:nvPr>
        </p:nvGraphicFramePr>
        <p:xfrm>
          <a:off x="215100" y="2173166"/>
          <a:ext cx="77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25283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3781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9855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7827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90962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5252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10458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973708" y="6829136"/>
            <a:ext cx="2235292" cy="479887"/>
            <a:chOff x="2967454" y="4524880"/>
            <a:chExt cx="2235292" cy="479887"/>
          </a:xfrm>
        </p:grpSpPr>
        <p:sp>
          <p:nvSpPr>
            <p:cNvPr id="8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제출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14500" y="2450173"/>
            <a:ext cx="6192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4500" y="2956386"/>
            <a:ext cx="6192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14500" y="3462599"/>
            <a:ext cx="6192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14500" y="3968812"/>
            <a:ext cx="6192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14500" y="4475026"/>
            <a:ext cx="3641913" cy="180000"/>
            <a:chOff x="3226500" y="5926652"/>
            <a:chExt cx="3641913" cy="180000"/>
          </a:xfrm>
        </p:grpSpPr>
        <p:sp>
          <p:nvSpPr>
            <p:cNvPr id="18" name="직사각형 17"/>
            <p:cNvSpPr/>
            <p:nvPr/>
          </p:nvSpPr>
          <p:spPr>
            <a:xfrm>
              <a:off x="3226500" y="5926652"/>
              <a:ext cx="28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6148413" y="5926652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 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99078"/>
              </p:ext>
            </p:extLst>
          </p:nvPr>
        </p:nvGraphicFramePr>
        <p:xfrm>
          <a:off x="8363674" y="467105"/>
          <a:ext cx="2304000" cy="297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파일의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png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jpg, jpeg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파일 용량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10mb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제출을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온라인 테스트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○번 정답을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 이미지가 아닌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○번 정답은 이미지 파일로 등록하세요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 이미지 용량이 큰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○번 정답은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10mb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이하의 이미지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파일로 등록하세요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의견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미입력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의견을 입력하세요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제출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온라인 테스트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6464"/>
                  </a:ext>
                </a:extLst>
              </a:tr>
            </a:tbl>
          </a:graphicData>
        </a:graphic>
      </p:graphicFrame>
      <p:sp>
        <p:nvSpPr>
          <p:cNvPr id="2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405969" y="449302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14404"/>
              </p:ext>
            </p:extLst>
          </p:nvPr>
        </p:nvGraphicFramePr>
        <p:xfrm>
          <a:off x="215100" y="4810515"/>
          <a:ext cx="774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22598869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1600404023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의견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오늘의 온라인 테스트는 어땠나요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3638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48523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714500" y="5109433"/>
            <a:ext cx="6156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28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97682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65571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99690"/>
              </p:ext>
            </p:extLst>
          </p:nvPr>
        </p:nvGraphicFramePr>
        <p:xfrm>
          <a:off x="215100" y="1048960"/>
          <a:ext cx="7740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397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572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출제 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2020. 03. 08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응시 일자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2020. 03. 08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207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성명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점수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488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99462"/>
              </p:ext>
            </p:extLst>
          </p:nvPr>
        </p:nvGraphicFramePr>
        <p:xfrm>
          <a:off x="215100" y="2650275"/>
          <a:ext cx="7740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77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-1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2409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433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-1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0666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801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-1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57625"/>
                  </a:ext>
                </a:extLst>
              </a:tr>
            </a:tbl>
          </a:graphicData>
        </a:graphic>
      </p:graphicFrame>
      <p:sp>
        <p:nvSpPr>
          <p:cNvPr id="61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545100" y="5151305"/>
            <a:ext cx="1080000" cy="288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545100" y="548719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42444" y="2904807"/>
            <a:ext cx="1039912" cy="216000"/>
            <a:chOff x="1714500" y="2073897"/>
            <a:chExt cx="1039912" cy="216000"/>
          </a:xfrm>
        </p:grpSpPr>
        <p:pic>
          <p:nvPicPr>
            <p:cNvPr id="13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535912" y="3665520"/>
            <a:ext cx="1039912" cy="216000"/>
            <a:chOff x="1714500" y="2073897"/>
            <a:chExt cx="1039912" cy="216000"/>
          </a:xfrm>
        </p:grpSpPr>
        <p:pic>
          <p:nvPicPr>
            <p:cNvPr id="13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2535912" y="4426233"/>
            <a:ext cx="1039912" cy="216000"/>
            <a:chOff x="1714500" y="2073897"/>
            <a:chExt cx="1039912" cy="216000"/>
          </a:xfrm>
        </p:grpSpPr>
        <p:pic>
          <p:nvPicPr>
            <p:cNvPr id="14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098268" y="2858307"/>
            <a:ext cx="360000" cy="360000"/>
            <a:chOff x="738188" y="2236229"/>
            <a:chExt cx="360000" cy="360000"/>
          </a:xfrm>
        </p:grpSpPr>
        <p:sp>
          <p:nvSpPr>
            <p:cNvPr id="2" name="타원 1"/>
            <p:cNvSpPr/>
            <p:nvPr/>
          </p:nvSpPr>
          <p:spPr bwMode="auto">
            <a:xfrm>
              <a:off x="738188" y="2236229"/>
              <a:ext cx="360000" cy="360000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792188" y="2290229"/>
              <a:ext cx="252000" cy="252000"/>
            </a:xfrm>
            <a:prstGeom prst="ellipse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98268" y="3604275"/>
            <a:ext cx="360000" cy="360000"/>
            <a:chOff x="8947100" y="3235142"/>
            <a:chExt cx="360000" cy="3600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947100" y="3235142"/>
              <a:ext cx="36000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8947100" y="3235142"/>
              <a:ext cx="36000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098268" y="4354233"/>
            <a:ext cx="360000" cy="360000"/>
            <a:chOff x="8947100" y="3235142"/>
            <a:chExt cx="360000" cy="360000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8947100" y="3235142"/>
              <a:ext cx="36000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8947100" y="3235142"/>
              <a:ext cx="36000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28998"/>
              </p:ext>
            </p:extLst>
          </p:nvPr>
        </p:nvGraphicFramePr>
        <p:xfrm>
          <a:off x="8363674" y="467105"/>
          <a:ext cx="2304000" cy="10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문제의 정답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 여부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채점인 경우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 이미지 파일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(UI-JTW-PC_031)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</a:tbl>
          </a:graphicData>
        </a:graphic>
      </p:graphicFrame>
      <p:sp>
        <p:nvSpPr>
          <p:cNvPr id="3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886476" y="296630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2044204" y="2957213"/>
            <a:ext cx="576000" cy="144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 확인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044204" y="279757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6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13">
            <a:extLst>
              <a:ext uri="{FF2B5EF4-FFF2-40B4-BE49-F238E27FC236}">
                <a16:creationId xmlns:a16="http://schemas.microsoft.com/office/drawing/2014/main" id="{05C90A91-6CF3-4A20-8E4B-8D8C64B8C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685195"/>
              </p:ext>
            </p:extLst>
          </p:nvPr>
        </p:nvGraphicFramePr>
        <p:xfrm>
          <a:off x="486700" y="756295"/>
          <a:ext cx="9720000" cy="2203896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51471775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 페이지 및 내용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 일자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장원장님과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UI-JTW-PC_035)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2020.03.28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994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파트와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UI-JTW-PC_035)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테스트하기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목록으로 이동하는 것으로 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2020.03.28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9737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장원장님과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UI-JTW-PC_031, UI-JTW-PC_032,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UI-JTW-PC_033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학생이 클래스 정보를 확인할 수 있도록 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2020.03.29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4809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장원장님과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UI-JTW-PC_032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학생 의견 추가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2020.04.11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506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.</a:t>
            </a:r>
            <a:r>
              <a:rPr lang="ko-KR" altLang="en-US" dirty="0"/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5146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</a:t>
            </a:r>
            <a:r>
              <a:rPr lang="ko-KR" altLang="en-US" dirty="0"/>
              <a:t>구조도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E8533D-33A1-4269-B51C-348069DF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00092"/>
              </p:ext>
            </p:extLst>
          </p:nvPr>
        </p:nvGraphicFramePr>
        <p:xfrm>
          <a:off x="522700" y="684213"/>
          <a:ext cx="964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396886902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37335858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364787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47314347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depth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depth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depth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963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5053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1553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83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738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69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1815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08887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EAFC2F-880B-40AF-A8EE-B2184D9511E3}"/>
              </a:ext>
            </a:extLst>
          </p:cNvPr>
          <p:cNvSpPr/>
          <p:nvPr/>
        </p:nvSpPr>
        <p:spPr>
          <a:xfrm>
            <a:off x="19327" y="467105"/>
            <a:ext cx="8172000" cy="7056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05327" y="2735105"/>
            <a:ext cx="3600000" cy="2520000"/>
            <a:chOff x="510280" y="1086020"/>
            <a:chExt cx="5655986" cy="3735771"/>
          </a:xfrm>
        </p:grpSpPr>
        <p:sp>
          <p:nvSpPr>
            <p:cNvPr id="7" name="Rectangle"/>
            <p:cNvSpPr/>
            <p:nvPr/>
          </p:nvSpPr>
          <p:spPr>
            <a:xfrm>
              <a:off x="510280" y="1086020"/>
              <a:ext cx="5655986" cy="37357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J-The Way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에서 허용한 사용자만 </a:t>
              </a:r>
              <a:r>
                <a:rPr kumimoji="1"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로그인이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 가능합니다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.</a:t>
              </a: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로그인에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 대한 문의는 고객센터로 해주세요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.</a:t>
              </a: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1588-1588 (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월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-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금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09:00 ~ 18:00 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점심시간 제외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)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0280" y="1086021"/>
              <a:ext cx="5655986" cy="365867"/>
              <a:chOff x="510280" y="1523309"/>
              <a:chExt cx="5655986" cy="365867"/>
            </a:xfrm>
          </p:grpSpPr>
          <p:sp>
            <p:nvSpPr>
              <p:cNvPr id="9" name="Rectangle"/>
              <p:cNvSpPr/>
              <p:nvPr/>
            </p:nvSpPr>
            <p:spPr>
              <a:xfrm>
                <a:off x="510280" y="1523309"/>
                <a:ext cx="5655986" cy="3658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>
                  <a:spcBef>
                    <a:spcPct val="0"/>
                  </a:spcBef>
                  <a:tabLst>
                    <a:tab pos="361950" algn="l"/>
                  </a:tabLst>
                  <a:defRPr/>
                </a:pPr>
                <a:r>
                  <a:rPr lang="ko-KR" altLang="en-US" sz="8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로그인</a:t>
                </a:r>
              </a:p>
            </p:txBody>
          </p:sp>
          <p:sp>
            <p:nvSpPr>
              <p:cNvPr id="10" name="제목 3"/>
              <p:cNvSpPr txBox="1">
                <a:spLocks/>
              </p:cNvSpPr>
              <p:nvPr/>
            </p:nvSpPr>
            <p:spPr>
              <a:xfrm>
                <a:off x="5973334" y="1613162"/>
                <a:ext cx="113120" cy="186164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1950" algn="l"/>
                  </a:tabLst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9100"/>
              </p:ext>
            </p:extLst>
          </p:nvPr>
        </p:nvGraphicFramePr>
        <p:xfrm>
          <a:off x="2440980" y="3251231"/>
          <a:ext cx="3348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아이디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40380" y="3290687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0380" y="3545068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0859"/>
              </p:ext>
            </p:extLst>
          </p:nvPr>
        </p:nvGraphicFramePr>
        <p:xfrm>
          <a:off x="8363674" y="467105"/>
          <a:ext cx="2304000" cy="175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특수문자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(-, _)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입력 가능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띄어쓰기 입력 불가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close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비밀번호를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아이디나 비밀번호를 입력했습니다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홍길동님 안녕하세요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UI-JTW-PC_035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967454" y="4524880"/>
            <a:ext cx="2235292" cy="479887"/>
            <a:chOff x="2967454" y="4524880"/>
            <a:chExt cx="2235292" cy="479887"/>
          </a:xfrm>
        </p:grpSpPr>
        <p:sp>
          <p:nvSpPr>
            <p:cNvPr id="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2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440980" y="306055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4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50937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08070"/>
              </p:ext>
            </p:extLst>
          </p:nvPr>
        </p:nvGraphicFramePr>
        <p:xfrm>
          <a:off x="188572" y="623749"/>
          <a:ext cx="7992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00">
                  <a:extLst>
                    <a:ext uri="{9D8B030D-6E8A-4147-A177-3AD203B41FA5}">
                      <a16:colId xmlns:a16="http://schemas.microsoft.com/office/drawing/2014/main" val="1582476205"/>
                    </a:ext>
                  </a:extLst>
                </a:gridCol>
                <a:gridCol w="5328000">
                  <a:extLst>
                    <a:ext uri="{9D8B030D-6E8A-4147-A177-3AD203B41FA5}">
                      <a16:colId xmlns:a16="http://schemas.microsoft.com/office/drawing/2014/main" val="3867108075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학생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안녕하세요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39018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응시하지 않은 온라인 테스트가 </a:t>
                      </a:r>
                      <a:r>
                        <a:rPr lang="en-US" altLang="ko-KR" sz="10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 있습니다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테스트를 지금 응시하세요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216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출결상황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760259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온라인 테스트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0392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62144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88596"/>
              </p:ext>
            </p:extLst>
          </p:nvPr>
        </p:nvGraphicFramePr>
        <p:xfrm>
          <a:off x="8363674" y="467105"/>
          <a:ext cx="2304000" cy="35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테스트를 해야하는 경우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0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응시하지 않은 온라인 테스트가 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 있습니다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87313" indent="0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테스트를 지금 응시하세요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테스트를 모두 완료한 경우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온라인 테스트를 완료했습니다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873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오늘도 즐겁게 수업에 참석하세요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^^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(UI-JTW-PC_031)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당월의 출결 및 온라인 테스트 현황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출결현황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그래프에서 결석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결석 일자를 확인할 수 있는 레이어 팝업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그래프에서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Pass, Fail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(UI-JTW-PC_031)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당월 캘린더에 클래스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Pass, Fail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 온라인 테스트 결과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UI-JTW-PC_033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이동하여 해당 온라인 테스트 결과 확인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전월로 이동하여 캘린더에 전월 데이터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0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익월로 이동하여 캘린더에 익월 데이터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2368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65065"/>
              </p:ext>
            </p:extLst>
          </p:nvPr>
        </p:nvGraphicFramePr>
        <p:xfrm>
          <a:off x="188572" y="2268463"/>
          <a:ext cx="8064000" cy="499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796870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7577107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116021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0547015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81645684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274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272326798"/>
                    </a:ext>
                  </a:extLst>
                </a:gridCol>
              </a:tblGrid>
              <a:tr h="360000">
                <a:tc gridSpan="7"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◀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March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▶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437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Sunday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Monday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Tuesday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Wednesday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Thursday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Friday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Saturday</a:t>
                      </a:r>
                      <a:endParaRPr lang="ko-KR" altLang="en-US" sz="900" b="1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2848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329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79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64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결석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Fail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369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8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5896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Fail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267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8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740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</a:t>
                      </a:r>
                      <a:r>
                        <a:rPr lang="en-US" altLang="ko-KR" sz="8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  <a:endParaRPr lang="ko-KR" altLang="en-US" sz="9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0185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1704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00709"/>
                  </a:ext>
                </a:extLst>
              </a:tr>
            </a:tbl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757989430"/>
              </p:ext>
            </p:extLst>
          </p:nvPr>
        </p:nvGraphicFramePr>
        <p:xfrm>
          <a:off x="3818047" y="680494"/>
          <a:ext cx="4697005" cy="118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086562" y="1208657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2131" y="1208657"/>
            <a:ext cx="3430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8351" y="1208656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남은 수업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4184041996"/>
              </p:ext>
            </p:extLst>
          </p:nvPr>
        </p:nvGraphicFramePr>
        <p:xfrm>
          <a:off x="3818047" y="1188343"/>
          <a:ext cx="4697005" cy="118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086562" y="1716506"/>
            <a:ext cx="3526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 : 7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8210" y="1716506"/>
            <a:ext cx="3061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Fail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26012" y="1716506"/>
            <a:ext cx="4680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미응시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 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8350" y="1716506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남은 수업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188572" y="1611492"/>
            <a:ext cx="1152000" cy="288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테스트하기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9052" y="102674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403854" y="168349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948680" y="103345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88572" y="243789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289722" y="354702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613897" y="238280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03271" y="238280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>
            <a:off x="6566839" y="1965317"/>
            <a:ext cx="1584000" cy="828000"/>
          </a:xfrm>
          <a:prstGeom prst="wedgeRoundRectCallout">
            <a:avLst>
              <a:gd name="adj1" fmla="val -20834"/>
              <a:gd name="adj2" fmla="val -62218"/>
              <a:gd name="adj3" fmla="val 16667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월 결석 일자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03.02(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4:30 ~ 06:30 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확률과 통계 심화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03.16(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4:30 ~ 06:30 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확률과 통계 심화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48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온라인 테스트</a:t>
            </a:r>
          </a:p>
        </p:txBody>
      </p:sp>
    </p:spTree>
    <p:extLst>
      <p:ext uri="{BB962C8B-B14F-4D97-AF65-F5344CB8AC3E}">
        <p14:creationId xmlns:p14="http://schemas.microsoft.com/office/powerpoint/2010/main" val="8326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32906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35296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7347471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7128886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036854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 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 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 여부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 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 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 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" name="1/2 액자 18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7" name="1/2 액자 16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10887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8581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15100" y="1116335"/>
            <a:ext cx="7740000" cy="180000"/>
            <a:chOff x="215100" y="1116335"/>
            <a:chExt cx="7740000" cy="180000"/>
          </a:xfrm>
        </p:grpSpPr>
        <p:sp>
          <p:nvSpPr>
            <p:cNvPr id="3" name="TextBox 2"/>
            <p:cNvSpPr txBox="1"/>
            <p:nvPr/>
          </p:nvSpPr>
          <p:spPr>
            <a:xfrm>
              <a:off x="7512671" y="1144780"/>
              <a:ext cx="44242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15100" y="1116335"/>
              <a:ext cx="2699311" cy="180000"/>
              <a:chOff x="215100" y="1116335"/>
              <a:chExt cx="2699311" cy="18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15100" y="1116335"/>
                <a:ext cx="72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2020.03    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▼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020052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응시 여부 선택         ▼</a:t>
                </a:r>
              </a:p>
            </p:txBody>
          </p:sp>
          <p:sp>
            <p:nvSpPr>
              <p:cNvPr id="34" name="사각형: 둥근 모서리 79">
                <a:extLst>
                  <a:ext uri="{FF2B5EF4-FFF2-40B4-BE49-F238E27FC236}">
                    <a16:creationId xmlns:a16="http://schemas.microsoft.com/office/drawing/2014/main" id="{6BAF2697-5AEE-449A-AF13-8606A497186B}"/>
                  </a:ext>
                </a:extLst>
              </p:cNvPr>
              <p:cNvSpPr/>
              <p:nvPr/>
            </p:nvSpPr>
            <p:spPr>
              <a:xfrm>
                <a:off x="2194411" y="1116335"/>
                <a:ext cx="720000" cy="180000"/>
              </a:xfrm>
              <a:prstGeom prst="roundRect">
                <a:avLst>
                  <a:gd name="adj" fmla="val 16668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검색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</p:grpSp>
      </p:grpSp>
      <p:sp>
        <p:nvSpPr>
          <p:cNvPr id="2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026656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99491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81500"/>
              </p:ext>
            </p:extLst>
          </p:nvPr>
        </p:nvGraphicFramePr>
        <p:xfrm>
          <a:off x="8363674" y="467105"/>
          <a:ext cx="2304000" cy="203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당해년월을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로그인한 학생의 온라인 테스트 목록이 등록일자 최신 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0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온라인 테스트는 온라인 테스트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(UI-JTW-PC_032)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9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응시한 온라인 테스트는 온라인 테스트 결과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(UI-JTW-PC_033)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1045"/>
                  </a:ext>
                </a:extLst>
              </a:tr>
            </a:tbl>
          </a:graphicData>
        </a:graphic>
      </p:graphicFrame>
      <p:sp>
        <p:nvSpPr>
          <p:cNvPr id="3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307850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866996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876512" y="247603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81447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_표지(Red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마스터_설계(프리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noFill/>
        </a:ln>
      </a:spPr>
      <a:bodyPr lIns="36000" tIns="36000" rIns="36000" bIns="36000" anchor="ctr"/>
      <a:lstStyle>
        <a:defPPr algn="r">
          <a:defRPr sz="800" dirty="0" smtClean="0">
            <a:solidFill>
              <a:schemeClr val="tx1">
                <a:lumMod val="50000"/>
                <a:lumOff val="50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37941</TotalTime>
  <Words>1671</Words>
  <Application>Microsoft Office PowerPoint</Application>
  <PresentationFormat>사용자 지정</PresentationFormat>
  <Paragraphs>479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Arial</vt:lpstr>
      <vt:lpstr>마스터_표지(Red)</vt:lpstr>
      <vt:lpstr>마스터_설계(프리)</vt:lpstr>
      <vt:lpstr>PowerPoint 프레젠테이션</vt:lpstr>
      <vt:lpstr>제.개정 이력</vt:lpstr>
      <vt:lpstr>Menu 구조도</vt:lpstr>
      <vt:lpstr>01. 로그인</vt:lpstr>
      <vt:lpstr>PowerPoint 프레젠테이션</vt:lpstr>
      <vt:lpstr>02. 메인</vt:lpstr>
      <vt:lpstr>PowerPoint 프레젠테이션</vt:lpstr>
      <vt:lpstr>03. 온라인 테스트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KIM MARIA</cp:lastModifiedBy>
  <cp:revision>3920</cp:revision>
  <cp:lastPrinted>2016-07-25T04:48:33Z</cp:lastPrinted>
  <dcterms:created xsi:type="dcterms:W3CDTF">2011-05-17T16:00:19Z</dcterms:created>
  <dcterms:modified xsi:type="dcterms:W3CDTF">2020-05-22T05:20:43Z</dcterms:modified>
</cp:coreProperties>
</file>