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7"/>
  </p:notesMasterIdLst>
  <p:sldIdLst>
    <p:sldId id="256" r:id="rId3"/>
    <p:sldId id="257" r:id="rId4"/>
    <p:sldId id="258" r:id="rId5"/>
    <p:sldId id="308" r:id="rId6"/>
    <p:sldId id="311" r:id="rId7"/>
    <p:sldId id="312" r:id="rId8"/>
    <p:sldId id="306" r:id="rId9"/>
    <p:sldId id="313" r:id="rId10"/>
    <p:sldId id="314" r:id="rId11"/>
    <p:sldId id="315" r:id="rId12"/>
    <p:sldId id="317" r:id="rId13"/>
    <p:sldId id="316" r:id="rId14"/>
    <p:sldId id="318" r:id="rId15"/>
    <p:sldId id="259" r:id="rId16"/>
    <p:sldId id="269" r:id="rId17"/>
    <p:sldId id="320" r:id="rId18"/>
    <p:sldId id="307" r:id="rId19"/>
    <p:sldId id="321" r:id="rId20"/>
    <p:sldId id="262" r:id="rId21"/>
    <p:sldId id="264" r:id="rId22"/>
    <p:sldId id="268" r:id="rId23"/>
    <p:sldId id="263" r:id="rId24"/>
    <p:sldId id="267" r:id="rId25"/>
    <p:sldId id="265" r:id="rId26"/>
    <p:sldId id="266" r:id="rId27"/>
    <p:sldId id="270" r:id="rId28"/>
    <p:sldId id="276" r:id="rId29"/>
    <p:sldId id="278" r:id="rId30"/>
    <p:sldId id="279" r:id="rId31"/>
    <p:sldId id="281" r:id="rId32"/>
    <p:sldId id="284" r:id="rId33"/>
    <p:sldId id="285" r:id="rId34"/>
    <p:sldId id="271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72" r:id="rId46"/>
    <p:sldId id="296" r:id="rId47"/>
    <p:sldId id="273" r:id="rId48"/>
    <p:sldId id="297" r:id="rId49"/>
    <p:sldId id="319" r:id="rId50"/>
    <p:sldId id="283" r:id="rId51"/>
    <p:sldId id="298" r:id="rId52"/>
    <p:sldId id="299" r:id="rId53"/>
    <p:sldId id="300" r:id="rId54"/>
    <p:sldId id="301" r:id="rId55"/>
    <p:sldId id="305" r:id="rId5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메모 서식을 편집하려면 클릭하십시오.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&lt;머리글&gt;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&lt;날짜/시간&gt;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&lt;바닥글&gt;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4FD7F6D-B8BB-4ED8-AA55-1D76B9C51025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4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5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871F345E-C391-4073-96C4-0DEE03C4F3F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59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6748560" y="5286240"/>
            <a:ext cx="2214360" cy="3139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ko-KR" sz="1700" b="1">
                <a:solidFill>
                  <a:srgbClr val="434343"/>
                </a:solidFill>
              </a:rPr>
              <a:t>2번째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3번째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ko-KR" sz="1700" b="1">
                <a:solidFill>
                  <a:srgbClr val="434343"/>
                </a:solidFill>
              </a:rPr>
              <a:t>4번째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5번째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6번째 개요 수준</a:t>
            </a:r>
            <a:endParaRPr/>
          </a:p>
          <a:p>
            <a:pPr>
              <a:lnSpc>
                <a:spcPct val="100000"/>
              </a:lnSpc>
            </a:pPr>
            <a:r>
              <a:rPr lang="ko-KR" sz="1700" b="1">
                <a:solidFill>
                  <a:srgbClr val="434343"/>
                </a:solidFill>
              </a:rPr>
              <a:t>7번째 개요 수준마스터 텍스트 스타일을 편집합니다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66560" y="1872360"/>
            <a:ext cx="8229240" cy="8139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ko-KR" sz="1700" b="1">
                <a:solidFill>
                  <a:srgbClr val="434343"/>
                </a:solidFill>
              </a:rPr>
              <a:t>2번째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3번째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ko-KR" sz="1700" b="1">
                <a:solidFill>
                  <a:srgbClr val="434343"/>
                </a:solidFill>
              </a:rPr>
              <a:t>4번째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5번째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6번째 개요 수준</a:t>
            </a:r>
            <a:endParaRPr/>
          </a:p>
          <a:p>
            <a:pPr>
              <a:lnSpc>
                <a:spcPct val="100000"/>
              </a:lnSpc>
            </a:pPr>
            <a:r>
              <a:rPr lang="ko-KR" sz="1700" b="1">
                <a:solidFill>
                  <a:srgbClr val="434343"/>
                </a:solidFill>
              </a:rPr>
              <a:t>7번째 개요 수준마스터 텍스트 스타일을 편집합니다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67640" y="2529000"/>
            <a:ext cx="8228160" cy="3567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ko-KR" sz="1700" b="1">
                <a:solidFill>
                  <a:srgbClr val="434343"/>
                </a:solidFill>
              </a:rPr>
              <a:t>2번째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3번째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ko-KR" sz="1700" b="1">
                <a:solidFill>
                  <a:srgbClr val="434343"/>
                </a:solidFill>
              </a:rPr>
              <a:t>4번째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5번째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ko-KR" sz="1700" b="1">
                <a:solidFill>
                  <a:srgbClr val="434343"/>
                </a:solidFill>
              </a:rPr>
              <a:t>6번째 개요 수준</a:t>
            </a:r>
            <a:endParaRPr/>
          </a:p>
          <a:p>
            <a:pPr>
              <a:lnSpc>
                <a:spcPct val="100000"/>
              </a:lnSpc>
            </a:pPr>
            <a:r>
              <a:rPr lang="ko-KR" sz="1700" b="1">
                <a:solidFill>
                  <a:srgbClr val="434343"/>
                </a:solidFill>
              </a:rPr>
              <a:t>7번째 개요 수준마스터 텍스트 스타일을 편집합니다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ko-KR"/>
              <a:t>제목 텍스트의 서식을 편집하려면 클릭하십시오.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-14400"/>
            <a:ext cx="9143640" cy="687672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sldNum"/>
          </p:nvPr>
        </p:nvSpPr>
        <p:spPr>
          <a:xfrm>
            <a:off x="7000200" y="6459480"/>
            <a:ext cx="2133360" cy="285480"/>
          </a:xfrm>
          <a:prstGeom prst="rect">
            <a:avLst/>
          </a:prstGeom>
        </p:spPr>
        <p:txBody>
          <a:bodyPr lIns="107280" tIns="53640" rIns="107280" bIns="53640" anchor="ctr"/>
          <a:lstStyle/>
          <a:p>
            <a:pPr algn="r">
              <a:lnSpc>
                <a:spcPct val="100000"/>
              </a:lnSpc>
            </a:pPr>
            <a:fld id="{167D87FB-0295-48A8-974A-C7E130F75723}" type="slidenum">
              <a:rPr lang="en-US" sz="1200">
                <a:solidFill>
                  <a:srgbClr val="808080"/>
                </a:solidFill>
                <a:latin typeface="맑은 고딕"/>
                <a:ea typeface="맑은 고딕"/>
              </a:rPr>
              <a:t>‹#›</a:t>
            </a:fld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ko-KR"/>
              <a:t>제목 텍스트의 서식을 편집하려면 클릭하십시오.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ko-KR"/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ko-KR"/>
              <a:t>2번째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ko-KR"/>
              <a:t>3번째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ko-KR"/>
              <a:t>4번째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ko-KR"/>
              <a:t>5번째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ko-KR"/>
              <a:t>6번째 개요 수준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ko-KR"/>
              <a:t>7번째 개요 수준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04200" y="1700808"/>
            <a:ext cx="6729120" cy="1065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JDFT(Java Dynamic Format Transformation) </a:t>
            </a:r>
          </a:p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User Guide </a:t>
            </a:r>
          </a:p>
          <a:p>
            <a:pPr algn="ctr">
              <a:lnSpc>
                <a:spcPct val="100000"/>
              </a:lnSpc>
            </a:pPr>
            <a:endParaRPr lang="en-US" sz="32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v1.0.0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6199648" y="4581000"/>
            <a:ext cx="240480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2014.02.00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Technology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3582308"/>
            <a:ext cx="2644431" cy="1358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JDFT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전문 설정 구성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1600" y="2204864"/>
            <a:ext cx="2650600" cy="801380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1920" y="2574196"/>
            <a:ext cx="804534" cy="360040"/>
          </a:xfrm>
          <a:prstGeom prst="roundRect">
            <a:avLst>
              <a:gd name="adj" fmla="val 847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38024" y="2574196"/>
            <a:ext cx="648072" cy="360040"/>
          </a:xfrm>
          <a:prstGeom prst="roundRect">
            <a:avLst>
              <a:gd name="adj" fmla="val 84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30112" y="2574196"/>
            <a:ext cx="648072" cy="360040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067944" y="2538192"/>
            <a:ext cx="1080120" cy="3240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1691680" y="3366284"/>
            <a:ext cx="2644431" cy="1754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…</a:t>
            </a:r>
            <a:endParaRPr lang="en-US" altLang="ko-KR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….</a:t>
            </a:r>
            <a:endParaRPr lang="en-US" altLang="ko-KR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꺾인 연결선 5"/>
          <p:cNvCxnSpPr>
            <a:stCxn id="4" idx="3"/>
          </p:cNvCxnSpPr>
          <p:nvPr/>
        </p:nvCxnSpPr>
        <p:spPr>
          <a:xfrm flipV="1">
            <a:off x="4336111" y="2862230"/>
            <a:ext cx="235889" cy="13995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220486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convert()</a:t>
            </a:r>
            <a:endParaRPr lang="ko-KR" altLang="en-US" dirty="0"/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647564" y="1124744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전문</a:t>
            </a:r>
            <a:r>
              <a:rPr lang="en-US" altLang="ko-KR" sz="1200" dirty="0" smtClean="0"/>
              <a:t>(source)</a:t>
            </a:r>
            <a:r>
              <a:rPr lang="ko-KR" altLang="en-US" sz="1200" dirty="0" smtClean="0"/>
              <a:t>을 다른 형태의 전문</a:t>
            </a:r>
            <a:r>
              <a:rPr lang="en-US" altLang="ko-KR" sz="1200" dirty="0" smtClean="0"/>
              <a:t>(target)</a:t>
            </a:r>
            <a:r>
              <a:rPr lang="ko-KR" altLang="en-US" sz="1200" dirty="0" smtClean="0"/>
              <a:t>으로 변경할 때 </a:t>
            </a:r>
            <a:r>
              <a:rPr lang="en-US" altLang="ko-KR" sz="1200" dirty="0" smtClean="0"/>
              <a:t>from </a:t>
            </a:r>
            <a:r>
              <a:rPr lang="ko-KR" altLang="en-US" sz="1200" dirty="0" smtClean="0"/>
              <a:t>설정으로 </a:t>
            </a:r>
            <a:r>
              <a:rPr lang="en-US" altLang="ko-KR" sz="1200" dirty="0" smtClean="0"/>
              <a:t>source </a:t>
            </a:r>
            <a:r>
              <a:rPr lang="ko-KR" altLang="en-US" sz="1200" dirty="0" smtClean="0"/>
              <a:t>전문을 읽어서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으로 구성하고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이렇게 구성된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to </a:t>
            </a:r>
            <a:r>
              <a:rPr lang="ko-KR" altLang="en-US" sz="1200" dirty="0" smtClean="0"/>
              <a:t>설정을 이용하여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전문을 만든다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convert() method</a:t>
            </a:r>
            <a:r>
              <a:rPr lang="ko-KR" altLang="en-US" sz="1200" dirty="0" smtClean="0"/>
              <a:t>을 이용하여 만들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08104" y="2204864"/>
            <a:ext cx="2650600" cy="801380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638424" y="2574196"/>
            <a:ext cx="661768" cy="360040"/>
          </a:xfrm>
          <a:prstGeom prst="roundRect">
            <a:avLst>
              <a:gd name="adj" fmla="val 84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44208" y="2574196"/>
            <a:ext cx="778392" cy="360040"/>
          </a:xfrm>
          <a:prstGeom prst="roundRect">
            <a:avLst>
              <a:gd name="adj" fmla="val 847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66616" y="2574196"/>
            <a:ext cx="648072" cy="360040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3515524"/>
            <a:ext cx="2644431" cy="5688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JDFT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전문 설정 구성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75656" y="2138080"/>
            <a:ext cx="2650600" cy="801380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605976" y="2507412"/>
            <a:ext cx="804534" cy="360040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42080" y="2507412"/>
            <a:ext cx="648072" cy="360040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34168" y="2507412"/>
            <a:ext cx="648072" cy="360040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12160" y="2138080"/>
            <a:ext cx="1368152" cy="714856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572000" y="2471408"/>
            <a:ext cx="1080120" cy="3240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2195736" y="3299500"/>
            <a:ext cx="2644431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…</a:t>
            </a:r>
            <a:endParaRPr lang="en-US" altLang="ko-KR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꺾인 연결선 5"/>
          <p:cNvCxnSpPr>
            <a:stCxn id="4" idx="3"/>
          </p:cNvCxnSpPr>
          <p:nvPr/>
        </p:nvCxnSpPr>
        <p:spPr>
          <a:xfrm flipV="1">
            <a:off x="4840167" y="2795444"/>
            <a:ext cx="235889" cy="10044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1490" y="21380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read()</a:t>
            </a:r>
            <a:endParaRPr lang="ko-KR" altLang="en-US" dirty="0"/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647564" y="1124744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전문 설정 중 </a:t>
            </a:r>
            <a:r>
              <a:rPr lang="en-US" altLang="ko-KR" sz="1200" dirty="0" smtClean="0"/>
              <a:t>from </a:t>
            </a:r>
            <a:r>
              <a:rPr lang="ko-KR" altLang="en-US" sz="1200" dirty="0" smtClean="0"/>
              <a:t>설정은 특정 </a:t>
            </a:r>
            <a:r>
              <a:rPr lang="en-US" altLang="ko-KR" sz="1200" dirty="0" smtClean="0"/>
              <a:t>format </a:t>
            </a:r>
            <a:r>
              <a:rPr lang="ko-KR" altLang="en-US" sz="1200" dirty="0" smtClean="0"/>
              <a:t>전문을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으로 만들 때 </a:t>
            </a:r>
            <a:r>
              <a:rPr lang="en-US" altLang="ko-KR" sz="1200" dirty="0" smtClean="0"/>
              <a:t>from </a:t>
            </a:r>
            <a:r>
              <a:rPr lang="ko-KR" altLang="en-US" sz="1200" dirty="0" smtClean="0"/>
              <a:t>설정을 이용하여 전문을 읽어서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으로 만들 때 사용된다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read() method</a:t>
            </a:r>
            <a:r>
              <a:rPr lang="ko-KR" altLang="en-US" sz="1200" dirty="0" smtClean="0"/>
              <a:t>를 이용하여 만들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2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6016" y="4098846"/>
            <a:ext cx="2644431" cy="5688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JDFT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전문 설정 구성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73728" y="2296612"/>
            <a:ext cx="2650600" cy="801380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4048" y="2665944"/>
            <a:ext cx="804534" cy="360040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40152" y="2665944"/>
            <a:ext cx="648072" cy="360040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32240" y="2665944"/>
            <a:ext cx="648072" cy="360040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561360" y="2296612"/>
            <a:ext cx="1368152" cy="714856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505576" y="2629940"/>
            <a:ext cx="1080120" cy="3240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4716016" y="3299500"/>
            <a:ext cx="2644431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..</a:t>
            </a:r>
            <a:endParaRPr lang="en-US" altLang="ko-KR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5757" y="229661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write()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4" idx="1"/>
          </p:cNvCxnSpPr>
          <p:nvPr/>
        </p:nvCxnSpPr>
        <p:spPr>
          <a:xfrm rot="10800000">
            <a:off x="3968690" y="2953977"/>
            <a:ext cx="747326" cy="14292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47564" y="1124744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전문 설정 중 </a:t>
            </a:r>
            <a:r>
              <a:rPr lang="en-US" altLang="ko-KR" sz="1200" dirty="0" smtClean="0"/>
              <a:t>to </a:t>
            </a:r>
            <a:r>
              <a:rPr lang="ko-KR" altLang="en-US" sz="1200" dirty="0" smtClean="0"/>
              <a:t>설정은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의 데이터를 특정 </a:t>
            </a:r>
            <a:r>
              <a:rPr lang="en-US" altLang="ko-KR" sz="1200" dirty="0" smtClean="0"/>
              <a:t>format </a:t>
            </a:r>
            <a:r>
              <a:rPr lang="ko-KR" altLang="en-US" sz="1200" dirty="0" smtClean="0"/>
              <a:t>전문으로 만들 때 </a:t>
            </a:r>
            <a:r>
              <a:rPr lang="en-US" altLang="ko-KR" sz="1200" dirty="0" smtClean="0"/>
              <a:t>to </a:t>
            </a:r>
            <a:r>
              <a:rPr lang="ko-KR" altLang="en-US" sz="1200" dirty="0" smtClean="0"/>
              <a:t>설정을 이용하여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을 읽어서 전문으로 만들 때 사용된다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write() method</a:t>
            </a:r>
            <a:r>
              <a:rPr lang="ko-KR" altLang="en-US" sz="1200" dirty="0" smtClean="0"/>
              <a:t>를 이용하여 만들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79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69272" y="3210490"/>
            <a:ext cx="3476712" cy="278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9272" y="4149080"/>
            <a:ext cx="3476712" cy="278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8944" y="2862228"/>
            <a:ext cx="3476712" cy="278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JDFT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전문 설정 구성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89752" y="2060848"/>
            <a:ext cx="2650600" cy="801380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20072" y="2387204"/>
            <a:ext cx="804534" cy="360040"/>
          </a:xfrm>
          <a:prstGeom prst="roundRect">
            <a:avLst>
              <a:gd name="adj" fmla="val 84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56176" y="2387204"/>
            <a:ext cx="648072" cy="360040"/>
          </a:xfrm>
          <a:prstGeom prst="roundRect">
            <a:avLst>
              <a:gd name="adj" fmla="val 847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48264" y="2387204"/>
            <a:ext cx="648072" cy="360040"/>
          </a:xfrm>
          <a:prstGeom prst="roundRect">
            <a:avLst>
              <a:gd name="adj" fmla="val 84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47564" y="1124744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전문 설정 중 </a:t>
            </a:r>
            <a:r>
              <a:rPr lang="en-US" altLang="ko-KR" sz="1200" dirty="0" smtClean="0"/>
              <a:t>to </a:t>
            </a:r>
            <a:r>
              <a:rPr lang="ko-KR" altLang="en-US" sz="1200" dirty="0" smtClean="0"/>
              <a:t>설정은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의 데이터를 특정 </a:t>
            </a:r>
            <a:r>
              <a:rPr lang="en-US" altLang="ko-KR" sz="1200" dirty="0" smtClean="0"/>
              <a:t>format </a:t>
            </a:r>
            <a:r>
              <a:rPr lang="ko-KR" altLang="en-US" sz="1200" dirty="0" smtClean="0"/>
              <a:t>전문으로 만들 때 </a:t>
            </a:r>
            <a:r>
              <a:rPr lang="en-US" altLang="ko-KR" sz="1200" dirty="0" smtClean="0"/>
              <a:t>to </a:t>
            </a:r>
            <a:r>
              <a:rPr lang="ko-KR" altLang="en-US" sz="1200" dirty="0" smtClean="0"/>
              <a:t>설정을 이용하여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을 읽어서 전문으로 만들 때 사용된다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write() method</a:t>
            </a:r>
            <a:r>
              <a:rPr lang="ko-KR" altLang="en-US" sz="1200" dirty="0" smtClean="0"/>
              <a:t>를 이용하여 만들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748944" y="2128496"/>
            <a:ext cx="3476712" cy="30469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id=“name” size=“10” /&gt;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&lt;field id=“age” size=“3”  /&gt;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addr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=“100”  /&gt;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꺾인 연결선 6"/>
          <p:cNvCxnSpPr>
            <a:stCxn id="3" idx="3"/>
            <a:endCxn id="26" idx="2"/>
          </p:cNvCxnSpPr>
          <p:nvPr/>
        </p:nvCxnSpPr>
        <p:spPr>
          <a:xfrm flipV="1">
            <a:off x="4225656" y="2747244"/>
            <a:ext cx="1396683" cy="254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8" idx="3"/>
            <a:endCxn id="27" idx="2"/>
          </p:cNvCxnSpPr>
          <p:nvPr/>
        </p:nvCxnSpPr>
        <p:spPr>
          <a:xfrm flipV="1">
            <a:off x="4245984" y="2747244"/>
            <a:ext cx="2234228" cy="6026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9" idx="3"/>
            <a:endCxn id="28" idx="2"/>
          </p:cNvCxnSpPr>
          <p:nvPr/>
        </p:nvCxnSpPr>
        <p:spPr>
          <a:xfrm flipV="1">
            <a:off x="4245984" y="2747244"/>
            <a:ext cx="3026316" cy="15412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347760" y="764704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JDFT </a:t>
            </a:r>
            <a:r>
              <a:rPr lang="ko-KR" altLang="en-US" sz="1800" dirty="0" smtClean="0"/>
              <a:t>설정 파일 구성</a:t>
            </a:r>
            <a:endParaRPr lang="ko-KR" altLang="en-US" sz="1800" dirty="0"/>
          </a:p>
        </p:txBody>
      </p:sp>
      <p:sp>
        <p:nvSpPr>
          <p:cNvPr id="8" name="타원 7"/>
          <p:cNvSpPr/>
          <p:nvPr/>
        </p:nvSpPr>
        <p:spPr>
          <a:xfrm>
            <a:off x="539552" y="1448780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63240" y="1340768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공통 설정</a:t>
            </a:r>
            <a:endParaRPr lang="ko-KR" altLang="en-US" sz="1400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1772816"/>
            <a:ext cx="791376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&lt;fc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&lt;pool&gt;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maxActive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&gt;8&lt;/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maxActive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maxIdle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&gt;2&lt;/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maxIdle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maxWait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&gt;5000&lt;/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maxWait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exhaustedAction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&gt;grow&lt;/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exhaustedAction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&lt;/pool&gt;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&lt;transform&gt;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resource="../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conf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/converter/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VC_SETTLE_1XXX_REQ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.xml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transform&gt;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&lt;/fc&gt;</a:t>
            </a:r>
          </a:p>
        </p:txBody>
      </p:sp>
      <p:sp>
        <p:nvSpPr>
          <p:cNvPr id="3" name="타원 2"/>
          <p:cNvSpPr/>
          <p:nvPr/>
        </p:nvSpPr>
        <p:spPr>
          <a:xfrm>
            <a:off x="8172400" y="2276872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4" name="타원 13"/>
          <p:cNvSpPr/>
          <p:nvPr/>
        </p:nvSpPr>
        <p:spPr>
          <a:xfrm>
            <a:off x="8172400" y="3212976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47564" y="4933617"/>
            <a:ext cx="79294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JDFT</a:t>
            </a:r>
            <a:r>
              <a:rPr lang="ko-KR" altLang="en-US" sz="1200" dirty="0" smtClean="0"/>
              <a:t>는 처리 속도를 빠르게 하기 위해 </a:t>
            </a:r>
            <a:r>
              <a:rPr lang="en-US" altLang="ko-KR" sz="1200" dirty="0" smtClean="0"/>
              <a:t>Thread Pool</a:t>
            </a:r>
            <a:r>
              <a:rPr lang="ko-KR" altLang="en-US" sz="1200" dirty="0" smtClean="0"/>
              <a:t>로 구성되어 있다</a:t>
            </a:r>
            <a:r>
              <a:rPr lang="en-US" altLang="ko-KR" sz="1200" dirty="0" smtClean="0"/>
              <a:t>.        </a:t>
            </a:r>
            <a:r>
              <a:rPr lang="ko-KR" altLang="en-US" sz="1200" dirty="0" smtClean="0"/>
              <a:t>은 </a:t>
            </a:r>
            <a:r>
              <a:rPr lang="en-US" altLang="ko-KR" sz="1200" dirty="0"/>
              <a:t>Thread </a:t>
            </a:r>
            <a:r>
              <a:rPr lang="en-US" altLang="ko-KR" sz="1200" dirty="0" smtClean="0"/>
              <a:t>Pool</a:t>
            </a:r>
            <a:r>
              <a:rPr lang="ko-KR" altLang="en-US" sz="1200" dirty="0" smtClean="0"/>
              <a:t>의 설정이다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err="1" smtClean="0"/>
              <a:t>maxActive</a:t>
            </a:r>
            <a:r>
              <a:rPr lang="ko-KR" altLang="en-US" sz="1200" dirty="0" smtClean="0"/>
              <a:t>는 최대 </a:t>
            </a:r>
            <a:r>
              <a:rPr lang="en-US" altLang="ko-KR" sz="1200" dirty="0" smtClean="0"/>
              <a:t>Thread </a:t>
            </a:r>
            <a:r>
              <a:rPr lang="ko-KR" altLang="en-US" sz="1200" dirty="0" smtClean="0"/>
              <a:t>개수 설정이다</a:t>
            </a:r>
            <a:r>
              <a:rPr lang="en-US" altLang="ko-KR" sz="1200" dirty="0" smtClean="0"/>
              <a:t>. 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    은 전문 형식을 정의하는 설정이다</a:t>
            </a:r>
            <a:r>
              <a:rPr lang="en-US" altLang="ko-KR" sz="1200" dirty="0" smtClean="0"/>
              <a:t>. Import</a:t>
            </a:r>
            <a:r>
              <a:rPr lang="ko-KR" altLang="en-US" sz="1200" dirty="0" smtClean="0"/>
              <a:t>를 통해 전문 설정만 정의되어 있는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를 설정한다</a:t>
            </a:r>
            <a:r>
              <a:rPr lang="en-US" altLang="ko-KR" sz="1200" dirty="0" smtClean="0"/>
              <a:t>. Import</a:t>
            </a:r>
            <a:r>
              <a:rPr lang="ko-KR" altLang="en-US" sz="1200" dirty="0" smtClean="0"/>
              <a:t>는 여러 개 등록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5580112" y="4987188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8" name="타원 17"/>
          <p:cNvSpPr/>
          <p:nvPr/>
        </p:nvSpPr>
        <p:spPr>
          <a:xfrm>
            <a:off x="663240" y="5502277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667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21589"/>
              </p:ext>
            </p:extLst>
          </p:nvPr>
        </p:nvGraphicFramePr>
        <p:xfrm>
          <a:off x="682340" y="1153319"/>
          <a:ext cx="78501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957"/>
                <a:gridCol w="62081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Name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maxActive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최대 </a:t>
                      </a:r>
                      <a:r>
                        <a:rPr lang="en-US" altLang="ko-KR" sz="1200" dirty="0" smtClean="0"/>
                        <a:t>Thread</a:t>
                      </a:r>
                      <a:r>
                        <a:rPr lang="ko-KR" altLang="en-US" sz="1200" dirty="0" smtClean="0"/>
                        <a:t>개수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maxIdle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자동 증가이므로 사용하지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maxWait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자동 증가이므로 사용하지 않음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exhaustedAction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grow – </a:t>
                      </a:r>
                      <a:r>
                        <a:rPr lang="ko-KR" altLang="en-US" sz="1200" dirty="0" smtClean="0"/>
                        <a:t>최대 개수가 초과 되었을</a:t>
                      </a:r>
                      <a:r>
                        <a:rPr lang="ko-KR" altLang="en-US" sz="1200" baseline="0" dirty="0" smtClean="0"/>
                        <a:t> 때 </a:t>
                      </a:r>
                      <a:r>
                        <a:rPr lang="en-US" altLang="ko-KR" sz="1200" baseline="0" dirty="0" smtClean="0"/>
                        <a:t>Thread </a:t>
                      </a:r>
                      <a:r>
                        <a:rPr lang="ko-KR" altLang="en-US" sz="1200" baseline="0" dirty="0" smtClean="0"/>
                        <a:t>증가시킴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smtClean="0"/>
                        <a:t>block - </a:t>
                      </a:r>
                      <a:r>
                        <a:rPr lang="ko-KR" altLang="en-US" sz="1200" dirty="0" smtClean="0"/>
                        <a:t>최대 개수가 초과 되었을</a:t>
                      </a:r>
                      <a:r>
                        <a:rPr lang="ko-KR" altLang="en-US" sz="1200" baseline="0" dirty="0" smtClean="0"/>
                        <a:t> 때 사용할 수 있는 </a:t>
                      </a:r>
                      <a:r>
                        <a:rPr lang="en-US" altLang="ko-KR" sz="1200" baseline="0" dirty="0" smtClean="0"/>
                        <a:t>Thread</a:t>
                      </a:r>
                      <a:r>
                        <a:rPr lang="ko-KR" altLang="en-US" sz="1200" baseline="0" dirty="0" smtClean="0"/>
                        <a:t>가 생길 때 까지 대기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smtClean="0"/>
                        <a:t>fail – </a:t>
                      </a:r>
                      <a:r>
                        <a:rPr lang="ko-KR" altLang="en-US" sz="1200" dirty="0" smtClean="0"/>
                        <a:t>최대 개수가 초과 되었을 때 오류 발생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7564" y="83671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Pool </a:t>
            </a:r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64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9552" y="868648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63240" y="760636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placeholder</a:t>
            </a:r>
            <a:endParaRPr lang="ko-KR" altLang="en-US" sz="1400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2119496"/>
            <a:ext cx="791376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&lt;fc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&lt;placeholder&gt;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location&gt;/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home/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jin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converter.properties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&lt;/location&gt;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placeholder&gt;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pool&gt;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maxActive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&gt;${MAX_ACTIVE}&lt;/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maxActive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maxIdle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&gt;2&lt;/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maxIdle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pool&gt;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&lt;transform&gt;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resource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=“${CONVERTER_HOME}/VC_SETTLE_1XXX_REQ.xml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transform&gt;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&lt;/fc&gt;</a:t>
            </a:r>
          </a:p>
        </p:txBody>
      </p:sp>
      <p:sp>
        <p:nvSpPr>
          <p:cNvPr id="14" name="타원 13"/>
          <p:cNvSpPr/>
          <p:nvPr/>
        </p:nvSpPr>
        <p:spPr>
          <a:xfrm>
            <a:off x="8172400" y="3487648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47564" y="4933617"/>
            <a:ext cx="79294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     Properties </a:t>
            </a:r>
            <a:r>
              <a:rPr lang="ko-KR" altLang="en-US" sz="1200" dirty="0" smtClean="0"/>
              <a:t>파일에 </a:t>
            </a:r>
            <a:r>
              <a:rPr lang="en-US" altLang="ko-KR" sz="1200" dirty="0" smtClean="0"/>
              <a:t>Key = value </a:t>
            </a:r>
            <a:r>
              <a:rPr lang="ko-KR" altLang="en-US" sz="1200" dirty="0" smtClean="0"/>
              <a:t>형식으로 값을 설정한다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이는 </a:t>
            </a:r>
            <a:r>
              <a:rPr lang="en-US" altLang="ko-KR" sz="1200" dirty="0" smtClean="0"/>
              <a:t>spring framework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placeholder</a:t>
            </a:r>
            <a:r>
              <a:rPr lang="ko-KR" altLang="en-US" sz="1200" dirty="0" smtClean="0"/>
              <a:t>와 동일한 기능이다</a:t>
            </a:r>
            <a:r>
              <a:rPr lang="en-US" altLang="ko-KR" sz="1200" dirty="0" smtClean="0"/>
              <a:t>.  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는 생성한 </a:t>
            </a:r>
            <a:r>
              <a:rPr lang="en-US" altLang="ko-KR" sz="1200" dirty="0" smtClean="0"/>
              <a:t>properties </a:t>
            </a:r>
            <a:r>
              <a:rPr lang="ko-KR" altLang="en-US" sz="1200" dirty="0" smtClean="0"/>
              <a:t>파일의 위치를 등록한다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등록한 키를 </a:t>
            </a:r>
            <a:r>
              <a:rPr lang="en-US" altLang="ko-KR" sz="1200" dirty="0" smtClean="0"/>
              <a:t>${} 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properties</a:t>
            </a:r>
            <a:r>
              <a:rPr lang="ko-KR" altLang="en-US" sz="1200" dirty="0" smtClean="0"/>
              <a:t>파일의 </a:t>
            </a:r>
            <a:r>
              <a:rPr lang="en-US" altLang="ko-KR" sz="1200" dirty="0" smtClean="0"/>
              <a:t>key</a:t>
            </a:r>
            <a:r>
              <a:rPr lang="ko-KR" altLang="en-US" sz="1200" dirty="0" smtClean="0"/>
              <a:t>를 사용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683568" y="4944797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8" name="타원 17"/>
          <p:cNvSpPr/>
          <p:nvPr/>
        </p:nvSpPr>
        <p:spPr>
          <a:xfrm>
            <a:off x="663240" y="5502277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63240" y="1423809"/>
            <a:ext cx="79137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MAX_ACTIVE=50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CONVERTER_HOME=“/home/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conf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72400" y="1542927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9" name="타원 18"/>
          <p:cNvSpPr/>
          <p:nvPr/>
        </p:nvSpPr>
        <p:spPr>
          <a:xfrm>
            <a:off x="8172400" y="2605554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20" name="타원 19"/>
          <p:cNvSpPr/>
          <p:nvPr/>
        </p:nvSpPr>
        <p:spPr>
          <a:xfrm>
            <a:off x="663240" y="5910518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167478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converter.properties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33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9552" y="800708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63240" y="692696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전문 설정</a:t>
            </a:r>
            <a:endParaRPr lang="ko-KR" altLang="en-US" sz="1400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1124744"/>
            <a:ext cx="791376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id="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reqSampleTrans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&lt;from format="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&lt;field id="HDR_LENGTH"    		size="4"	description="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전체길이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&lt;field id="HDR_CORP_ID"    		size="8"	description="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기관코드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&lt;field id="BDY_FILLER"	    	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="130"	description="filler"/&gt;</a:t>
            </a: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&lt;to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format="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&lt;field id="HDR_LENGTH"    		size="4"	description="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전체길이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&lt;field id="HDR_CORP_ID"    		size="8"	description="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기관코드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&lt;field id="BDY_FILLER"	    	size="130"	description="filler"/&gt;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&lt;/data&gt;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&lt;/to&gt;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47564" y="573325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전문 설정은 데이터의 </a:t>
            </a:r>
            <a:r>
              <a:rPr lang="en-US" altLang="ko-KR" sz="1200" dirty="0" smtClean="0"/>
              <a:t>format(</a:t>
            </a:r>
            <a:r>
              <a:rPr lang="en-US" altLang="ko-KR" sz="1200" dirty="0" err="1" smtClean="0"/>
              <a:t>fixedlength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정의와 데이터의 구성을 정의한 것이다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82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9552" y="800708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63240" y="692696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공통 파일을 이용한 설정</a:t>
            </a:r>
            <a:endParaRPr lang="ko-KR" altLang="en-US" sz="1400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2820992"/>
            <a:ext cx="7077112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id="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reqSampleTrans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&lt;from format="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&lt;import id=“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importId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resource=“/home/protocol/common.xml” /&gt;</a:t>
            </a:r>
            <a:endParaRPr lang="en-US" altLang="ko-KR" sz="12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&lt;/header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….</a:t>
            </a: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&lt;/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&lt;to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format="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&lt;import id=“</a:t>
            </a:r>
            <a:r>
              <a:rPr lang="en-US" altLang="ko-KR" sz="1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importId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” resource=“/home/protocol/common.xml”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….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&lt;/data&gt;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&lt;/to&gt;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47564" y="6320353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전문 설정은 데이터의 </a:t>
            </a:r>
            <a:r>
              <a:rPr lang="en-US" altLang="ko-KR" sz="1200" dirty="0" smtClean="0"/>
              <a:t>format(</a:t>
            </a:r>
            <a:r>
              <a:rPr lang="en-US" altLang="ko-KR" sz="1200" dirty="0" err="1" smtClean="0"/>
              <a:t>fixedlength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정의와 데이터의 구성을 정의한 것이다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83568" y="1949931"/>
            <a:ext cx="707711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&lt;entities&gt;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id="HDR_LENGTH"    		size="4"	description="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전체길이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id="HDR_CORP_ID"    		size="8"	description="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기관코드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&lt;/entities&gt;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47564" y="1631411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/home/protocol/common.xml</a:t>
            </a:r>
            <a:endParaRPr lang="ko-KR" altLang="en-US" sz="120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7564" y="1033252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Header, Body</a:t>
            </a:r>
            <a:r>
              <a:rPr lang="ko-KR" altLang="en-US" sz="1200" dirty="0" smtClean="0"/>
              <a:t>에서 파일에 정의된 설정을 사용할 수 있다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주의 고정 값 또는 기타 함수등과 같이 고유한 설정일 경우에 사용을 권장하지 않는다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1340768"/>
            <a:ext cx="791376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FormatTransformation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conversion = new 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FormatTransformation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conversion.setPath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src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/test/resources/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/FixedLength2FixedLength.xml");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conversion.start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byte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[] data = "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홍길동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30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TransformExecutor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executor = 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conversion.getExecutor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try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byte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[] result = (byte[])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executor.convert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converter_id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",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data);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catch (Exception e) {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e.printStackTrace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finally {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conversion.release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(executor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47564" y="4365104"/>
            <a:ext cx="79294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소스는 전문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을 변환하는 </a:t>
            </a:r>
            <a:r>
              <a:rPr lang="en-US" altLang="ko-KR" sz="1200" dirty="0" smtClean="0"/>
              <a:t>sample </a:t>
            </a:r>
            <a:r>
              <a:rPr lang="ko-KR" altLang="en-US" sz="1200" dirty="0" smtClean="0"/>
              <a:t>소스 이다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처리 순서로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전문 변환 </a:t>
            </a:r>
            <a:r>
              <a:rPr lang="en-US" altLang="ko-KR" sz="1200" dirty="0" err="1" smtClean="0"/>
              <a:t>FormatTransformation</a:t>
            </a:r>
            <a:r>
              <a:rPr lang="ko-KR" altLang="en-US" sz="1200" dirty="0" smtClean="0"/>
              <a:t>을 생성하고 설정 정보가 있는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파일의 위치를 설정하고 </a:t>
            </a:r>
            <a:r>
              <a:rPr lang="en-US" altLang="ko-KR" sz="1200" dirty="0" smtClean="0"/>
              <a:t>start</a:t>
            </a:r>
            <a:r>
              <a:rPr lang="ko-KR" altLang="en-US" sz="1200" dirty="0" smtClean="0"/>
              <a:t>를 한다</a:t>
            </a:r>
            <a:r>
              <a:rPr lang="en-US" altLang="ko-KR" sz="1200" dirty="0" smtClean="0"/>
              <a:t>.       </a:t>
            </a:r>
            <a:r>
              <a:rPr lang="ko-KR" altLang="en-US" sz="1200" dirty="0" smtClean="0"/>
              <a:t>변환 할 데이터를 설정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다음은       </a:t>
            </a:r>
            <a:r>
              <a:rPr lang="en-US" altLang="ko-KR" sz="1200" dirty="0" smtClean="0"/>
              <a:t>pool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TransformExecutor</a:t>
            </a:r>
            <a:r>
              <a:rPr lang="ko-KR" altLang="en-US" sz="1200" dirty="0" smtClean="0"/>
              <a:t>를 할당 받아서  데이터를 변환을 실행 하기 위해       와 같이 실행 한다</a:t>
            </a:r>
            <a:r>
              <a:rPr lang="en-US" altLang="ko-KR" sz="1200" dirty="0" smtClean="0"/>
              <a:t>.      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은 전문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에 따라 다양하며 위 </a:t>
            </a:r>
            <a:r>
              <a:rPr lang="en-US" altLang="ko-KR" sz="1200" dirty="0" smtClean="0"/>
              <a:t>fixed length </a:t>
            </a:r>
            <a:r>
              <a:rPr lang="ko-KR" altLang="en-US" sz="1200" dirty="0" smtClean="0"/>
              <a:t>예 이므로 </a:t>
            </a:r>
            <a:r>
              <a:rPr lang="en-US" altLang="ko-KR" sz="1200" dirty="0" smtClean="0"/>
              <a:t>byte[]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casting</a:t>
            </a:r>
            <a:r>
              <a:rPr lang="ko-KR" altLang="en-US" sz="1200" dirty="0" smtClean="0"/>
              <a:t>하는 것이다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마지막으로         와 같이 사용이 끝난 </a:t>
            </a:r>
            <a:r>
              <a:rPr lang="en-US" altLang="ko-KR" sz="1200" dirty="0" err="1" smtClean="0"/>
              <a:t>TransformExecutor</a:t>
            </a:r>
            <a:r>
              <a:rPr lang="ko-KR" altLang="en-US" sz="1200" dirty="0" smtClean="0"/>
              <a:t>를 타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에서 사용할 수 있게 자원을 반납해 야 한다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/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은 반드시 한번만 실행해야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347760" y="764704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smtClean="0"/>
              <a:t>설정 파일을 이용하여 데이터 </a:t>
            </a:r>
            <a:r>
              <a:rPr lang="en-US" altLang="ko-KR" sz="1800" dirty="0" smtClean="0"/>
              <a:t>format</a:t>
            </a:r>
            <a:r>
              <a:rPr lang="ko-KR" altLang="en-US" sz="1800" dirty="0" smtClean="0"/>
              <a:t>을 변환 하는 방법</a:t>
            </a:r>
            <a:endParaRPr lang="ko-KR" altLang="en-US" sz="1800" dirty="0"/>
          </a:p>
        </p:txBody>
      </p:sp>
      <p:sp>
        <p:nvSpPr>
          <p:cNvPr id="10" name="타원 9"/>
          <p:cNvSpPr/>
          <p:nvPr/>
        </p:nvSpPr>
        <p:spPr>
          <a:xfrm>
            <a:off x="8172400" y="1556792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타원 10"/>
          <p:cNvSpPr/>
          <p:nvPr/>
        </p:nvSpPr>
        <p:spPr>
          <a:xfrm>
            <a:off x="8172400" y="2132856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3" name="타원 12"/>
          <p:cNvSpPr/>
          <p:nvPr/>
        </p:nvSpPr>
        <p:spPr>
          <a:xfrm>
            <a:off x="8172400" y="2420888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14" name="타원 13"/>
          <p:cNvSpPr/>
          <p:nvPr/>
        </p:nvSpPr>
        <p:spPr>
          <a:xfrm>
            <a:off x="8172400" y="2996952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5" name="타원 14"/>
          <p:cNvSpPr/>
          <p:nvPr/>
        </p:nvSpPr>
        <p:spPr>
          <a:xfrm>
            <a:off x="8172400" y="3717032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17" name="타원 16"/>
          <p:cNvSpPr/>
          <p:nvPr/>
        </p:nvSpPr>
        <p:spPr>
          <a:xfrm>
            <a:off x="1619672" y="4576555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8" name="타원 17"/>
          <p:cNvSpPr/>
          <p:nvPr/>
        </p:nvSpPr>
        <p:spPr>
          <a:xfrm>
            <a:off x="1403648" y="4780602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9" name="타원 18"/>
          <p:cNvSpPr/>
          <p:nvPr/>
        </p:nvSpPr>
        <p:spPr>
          <a:xfrm>
            <a:off x="3851920" y="4767805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20" name="타원 19"/>
          <p:cNvSpPr/>
          <p:nvPr/>
        </p:nvSpPr>
        <p:spPr>
          <a:xfrm>
            <a:off x="1907704" y="4951593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1" name="타원 20"/>
          <p:cNvSpPr/>
          <p:nvPr/>
        </p:nvSpPr>
        <p:spPr>
          <a:xfrm>
            <a:off x="3563888" y="4949069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2" name="타원 21"/>
          <p:cNvSpPr/>
          <p:nvPr/>
        </p:nvSpPr>
        <p:spPr>
          <a:xfrm>
            <a:off x="3959932" y="5134294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663240" y="6104329"/>
            <a:ext cx="79137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자원 반납하는 부분을 반드시 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블록에 넣어 오류가 발생하더라도 자원을 반납할 수 있게 해야 한다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5576" y="5661248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33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268760"/>
            <a:ext cx="25571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적용 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지원 </a:t>
            </a:r>
            <a:r>
              <a:rPr lang="en-US" altLang="ko-KR" dirty="0" smtClean="0"/>
              <a:t>format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Library dependency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구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전문설정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설정유형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유의사</a:t>
            </a:r>
            <a:r>
              <a:rPr lang="ko-KR" altLang="en-US" dirty="0"/>
              <a:t>항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63240" y="1526712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Object  result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executor.convert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converter_id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",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Format</a:t>
            </a:r>
            <a:r>
              <a:rPr lang="ko-KR" altLang="en-US" sz="1400" dirty="0" smtClean="0"/>
              <a:t> 변환</a:t>
            </a:r>
            <a:endParaRPr lang="ko-KR" altLang="en-US" sz="1400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47564" y="2085933"/>
            <a:ext cx="79294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spcBef>
                <a:spcPct val="0"/>
              </a:spcBef>
              <a:buFont typeface="Arial" charset="0"/>
              <a:buChar char="•"/>
            </a:pPr>
            <a:r>
              <a:rPr lang="en-US" altLang="ko-KR" sz="1200" dirty="0" smtClean="0"/>
              <a:t>Parameter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“</a:t>
            </a:r>
            <a:r>
              <a:rPr lang="en-US" altLang="ko-KR" sz="1200" dirty="0" err="1" smtClean="0"/>
              <a:t>converter_id</a:t>
            </a:r>
            <a:r>
              <a:rPr lang="en-US" altLang="ko-KR" sz="1200" dirty="0" smtClean="0"/>
              <a:t>” : </a:t>
            </a:r>
            <a:r>
              <a:rPr lang="ko-KR" altLang="en-US" sz="1200" dirty="0" smtClean="0"/>
              <a:t>전문 변환 설정 </a:t>
            </a:r>
            <a:r>
              <a:rPr lang="en-US" altLang="ko-KR" sz="1200" dirty="0" smtClean="0"/>
              <a:t>ID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data : </a:t>
            </a:r>
            <a:r>
              <a:rPr lang="ko-KR" altLang="en-US" sz="1200" dirty="0" smtClean="0"/>
              <a:t>전문 변환할 데이터</a:t>
            </a:r>
            <a:r>
              <a:rPr lang="en-US" altLang="ko-KR" sz="1200" dirty="0" smtClean="0"/>
              <a:t>. Object</a:t>
            </a:r>
            <a:endParaRPr lang="en-US" altLang="ko-KR" sz="800" dirty="0" smtClean="0"/>
          </a:p>
          <a:p>
            <a:pPr marL="171450" indent="-171450">
              <a:spcBef>
                <a:spcPct val="0"/>
              </a:spcBef>
              <a:buFont typeface="Arial" charset="0"/>
              <a:buChar char="•"/>
            </a:pPr>
            <a:r>
              <a:rPr lang="en-US" altLang="ko-KR" sz="1200" dirty="0" smtClean="0"/>
              <a:t>Return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</a:t>
            </a:r>
            <a:r>
              <a:rPr lang="ko-KR" altLang="en-US" sz="1200" dirty="0" smtClean="0"/>
              <a:t>설정에 맞게 변환된 </a:t>
            </a:r>
            <a:r>
              <a:rPr lang="en-US" altLang="ko-KR" sz="1200" dirty="0" smtClean="0"/>
              <a:t>Object. </a:t>
            </a:r>
            <a:r>
              <a:rPr lang="en-US" altLang="ko-KR" sz="1200" dirty="0" err="1" smtClean="0"/>
              <a:t>Fixedlength</a:t>
            </a:r>
            <a:r>
              <a:rPr lang="ko-KR" altLang="en-US" sz="1200" dirty="0" err="1" smtClean="0"/>
              <a:t>일때는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byte[]</a:t>
            </a:r>
            <a:endParaRPr lang="ko-KR" altLang="en-US" sz="1200" dirty="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47564" y="1095127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설정에 정의되어 있는 형식의 데이터를</a:t>
            </a:r>
            <a:r>
              <a:rPr lang="en-US" altLang="ko-KR" sz="1200" dirty="0" smtClean="0"/>
              <a:t>(format)  </a:t>
            </a:r>
            <a:r>
              <a:rPr lang="ko-KR" altLang="en-US" sz="1200" dirty="0" smtClean="0"/>
              <a:t>다른 형식이나 구성으로 변경하는 부분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63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663240" y="4141529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Object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result =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executor.write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converter_id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",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map_data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9552" y="3465004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663240" y="3356992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특정 </a:t>
            </a:r>
            <a:r>
              <a:rPr lang="en-US" altLang="ko-KR" sz="1400" dirty="0" smtClean="0"/>
              <a:t>format </a:t>
            </a:r>
            <a:r>
              <a:rPr lang="ko-KR" altLang="en-US" sz="1400" dirty="0" smtClean="0"/>
              <a:t>으로 변환</a:t>
            </a:r>
            <a:endParaRPr lang="ko-KR" altLang="en-US" sz="1400" dirty="0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4717593"/>
            <a:ext cx="79294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spcBef>
                <a:spcPct val="0"/>
              </a:spcBef>
              <a:buFont typeface="Arial" charset="0"/>
              <a:buChar char="•"/>
            </a:pPr>
            <a:r>
              <a:rPr lang="en-US" altLang="ko-KR" sz="1200" dirty="0" smtClean="0"/>
              <a:t>Parameter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“</a:t>
            </a:r>
            <a:r>
              <a:rPr lang="en-US" altLang="ko-KR" sz="1200" dirty="0" err="1" smtClean="0"/>
              <a:t>converter_id</a:t>
            </a:r>
            <a:r>
              <a:rPr lang="en-US" altLang="ko-KR" sz="1200" dirty="0" smtClean="0"/>
              <a:t>” : </a:t>
            </a:r>
            <a:r>
              <a:rPr lang="ko-KR" altLang="en-US" sz="1200" dirty="0" smtClean="0"/>
              <a:t>전문 변환 설정 </a:t>
            </a:r>
            <a:r>
              <a:rPr lang="en-US" altLang="ko-KR" sz="1200" dirty="0" smtClean="0"/>
              <a:t>ID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</a:t>
            </a:r>
            <a:r>
              <a:rPr lang="en-US" altLang="ko-KR" sz="1200" dirty="0" err="1" smtClean="0"/>
              <a:t>map_data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전문 변환할 </a:t>
            </a:r>
            <a:r>
              <a:rPr lang="en-US" altLang="ko-KR" sz="1200" dirty="0" smtClean="0"/>
              <a:t>Map.</a:t>
            </a:r>
            <a:endParaRPr lang="en-US" altLang="ko-KR" sz="800" dirty="0" smtClean="0"/>
          </a:p>
          <a:p>
            <a:pPr marL="171450" indent="-171450">
              <a:spcBef>
                <a:spcPct val="0"/>
              </a:spcBef>
              <a:buFont typeface="Arial" charset="0"/>
              <a:buChar char="•"/>
            </a:pPr>
            <a:r>
              <a:rPr lang="en-US" altLang="ko-KR" sz="1200" dirty="0" smtClean="0"/>
              <a:t>Return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</a:t>
            </a:r>
            <a:r>
              <a:rPr lang="ko-KR" altLang="en-US" sz="1200" dirty="0" smtClean="0"/>
              <a:t>설정에 맞게 변환된 </a:t>
            </a:r>
            <a:r>
              <a:rPr lang="en-US" altLang="ko-KR" sz="1200" dirty="0" smtClean="0"/>
              <a:t>Object. </a:t>
            </a:r>
            <a:r>
              <a:rPr lang="en-US" altLang="ko-KR" sz="1200" dirty="0" err="1" smtClean="0"/>
              <a:t>Fixedlength</a:t>
            </a:r>
            <a:r>
              <a:rPr lang="ko-KR" altLang="en-US" sz="1200" dirty="0" err="1" smtClean="0"/>
              <a:t>일때는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byte[]</a:t>
            </a:r>
            <a:endParaRPr lang="ko-KR" altLang="en-US" sz="1200" dirty="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63240" y="5877272"/>
            <a:ext cx="7913760" cy="493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rm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Convert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에서 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호출 하여 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을 변환하는 것임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47564" y="371703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Map</a:t>
            </a:r>
            <a:r>
              <a:rPr lang="ko-KR" altLang="en-US" sz="1200" dirty="0" smtClean="0"/>
              <a:t>을 설정에 정의되어 있는 형식의 데이터</a:t>
            </a:r>
            <a:r>
              <a:rPr lang="en-US" altLang="ko-KR" sz="1200" dirty="0" smtClean="0"/>
              <a:t>(format) </a:t>
            </a:r>
            <a:r>
              <a:rPr lang="ko-KR" altLang="en-US" sz="1200" dirty="0" smtClean="0"/>
              <a:t>로 변경하는 부분</a:t>
            </a:r>
            <a:endParaRPr lang="ko-KR" altLang="en-US" sz="1200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63240" y="1526712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Map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result =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(Map)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executor.read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converter_id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",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9552" y="914644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3240" y="806632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Map </a:t>
            </a:r>
            <a:r>
              <a:rPr lang="ko-KR" altLang="en-US" sz="1400" dirty="0" smtClean="0"/>
              <a:t>으로 변환</a:t>
            </a:r>
            <a:endParaRPr lang="ko-KR" altLang="en-US" sz="1400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47564" y="2053297"/>
            <a:ext cx="79294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spcBef>
                <a:spcPct val="0"/>
              </a:spcBef>
              <a:buFont typeface="Arial" charset="0"/>
              <a:buChar char="•"/>
            </a:pPr>
            <a:r>
              <a:rPr lang="en-US" altLang="ko-KR" sz="1200" dirty="0" smtClean="0"/>
              <a:t>Parameter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“</a:t>
            </a:r>
            <a:r>
              <a:rPr lang="en-US" altLang="ko-KR" sz="1200" dirty="0" err="1" smtClean="0"/>
              <a:t>converter_id</a:t>
            </a:r>
            <a:r>
              <a:rPr lang="en-US" altLang="ko-KR" sz="1200" dirty="0" smtClean="0"/>
              <a:t>” : </a:t>
            </a:r>
            <a:r>
              <a:rPr lang="ko-KR" altLang="en-US" sz="1200" dirty="0" smtClean="0"/>
              <a:t>전문 변환 설정 </a:t>
            </a:r>
            <a:r>
              <a:rPr lang="en-US" altLang="ko-KR" sz="1200" dirty="0" smtClean="0"/>
              <a:t>ID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data : Map</a:t>
            </a:r>
            <a:r>
              <a:rPr lang="ko-KR" altLang="en-US" sz="1200" dirty="0" smtClean="0"/>
              <a:t>으로 변환할 데이터</a:t>
            </a:r>
            <a:r>
              <a:rPr lang="en-US" altLang="ko-KR" sz="1200" dirty="0" smtClean="0"/>
              <a:t>. Object</a:t>
            </a:r>
            <a:endParaRPr lang="en-US" altLang="ko-KR" sz="800" dirty="0" smtClean="0"/>
          </a:p>
          <a:p>
            <a:pPr marL="171450" indent="-171450">
              <a:spcBef>
                <a:spcPct val="0"/>
              </a:spcBef>
              <a:buFont typeface="Arial" charset="0"/>
              <a:buChar char="•"/>
            </a:pPr>
            <a:r>
              <a:rPr lang="en-US" altLang="ko-KR" sz="1200" dirty="0" smtClean="0"/>
              <a:t>Return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</a:t>
            </a:r>
            <a:r>
              <a:rPr lang="ko-KR" altLang="en-US" sz="1200" dirty="0" smtClean="0"/>
              <a:t>설정에 맞게 변환된 </a:t>
            </a:r>
            <a:r>
              <a:rPr lang="en-US" altLang="ko-KR" sz="1200" dirty="0" smtClean="0"/>
              <a:t>Map.</a:t>
            </a:r>
            <a:endParaRPr lang="ko-KR" altLang="en-US" sz="1200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47564" y="1114409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설정에 정의되어 있는 형식의 데이터를</a:t>
            </a:r>
            <a:r>
              <a:rPr lang="en-US" altLang="ko-KR" sz="1200" dirty="0" smtClean="0"/>
              <a:t>(format)  </a:t>
            </a:r>
            <a:r>
              <a:rPr lang="ko-KR" altLang="en-US" sz="1200" dirty="0" smtClean="0"/>
              <a:t>설정의 구성에 맞게 </a:t>
            </a:r>
            <a:r>
              <a:rPr lang="en-US" altLang="ko-KR" sz="1200" dirty="0" smtClean="0"/>
              <a:t>Map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변환하는 기능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04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전문설정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9552" y="944724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63240" y="836712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Converter</a:t>
            </a:r>
            <a:endParaRPr lang="ko-KR" altLang="en-US" sz="1400" dirty="0"/>
          </a:p>
        </p:txBody>
      </p:sp>
      <p:sp>
        <p:nvSpPr>
          <p:cNvPr id="44" name="TextBox 10"/>
          <p:cNvSpPr txBox="1">
            <a:spLocks noChangeArrowheads="1"/>
          </p:cNvSpPr>
          <p:nvPr/>
        </p:nvSpPr>
        <p:spPr bwMode="auto">
          <a:xfrm>
            <a:off x="663240" y="1755973"/>
            <a:ext cx="79137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647564" y="1196752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전문 설정은 아래와 같이 </a:t>
            </a:r>
            <a:r>
              <a:rPr lang="en-US" altLang="ko-KR" sz="1200" dirty="0" smtClean="0"/>
              <a:t>conversion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from, to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element</a:t>
            </a:r>
            <a:r>
              <a:rPr lang="ko-KR" altLang="en-US" sz="1200" dirty="0" smtClean="0"/>
              <a:t>를 갖고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각 </a:t>
            </a:r>
            <a:r>
              <a:rPr lang="en-US" altLang="ko-KR" sz="1200" dirty="0"/>
              <a:t>from, </a:t>
            </a:r>
            <a:r>
              <a:rPr lang="en-US" altLang="ko-KR" sz="1200" dirty="0" smtClean="0"/>
              <a:t>to</a:t>
            </a:r>
            <a:r>
              <a:rPr lang="ko-KR" altLang="en-US" sz="1200" dirty="0" smtClean="0"/>
              <a:t>는 데이터의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을 결정하는 </a:t>
            </a:r>
            <a:r>
              <a:rPr lang="en-US" altLang="ko-KR" sz="1200" dirty="0" smtClean="0"/>
              <a:t>format attribute</a:t>
            </a:r>
            <a:r>
              <a:rPr lang="ko-KR" altLang="en-US" sz="1200" dirty="0" smtClean="0"/>
              <a:t>를 갖고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98440"/>
              </p:ext>
            </p:extLst>
          </p:nvPr>
        </p:nvGraphicFramePr>
        <p:xfrm>
          <a:off x="682340" y="3828648"/>
          <a:ext cx="7850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957"/>
                <a:gridCol w="62081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Attribute</a:t>
                      </a:r>
                      <a:r>
                        <a:rPr lang="en-US" altLang="ko-KR" sz="1200" baseline="0" dirty="0" smtClean="0"/>
                        <a:t> name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format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형식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charset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UTF-8, EUC-KR</a:t>
                      </a:r>
                      <a:r>
                        <a:rPr lang="ko-KR" altLang="en-US" sz="1200" dirty="0" smtClean="0"/>
                        <a:t>과 같은 </a:t>
                      </a:r>
                      <a:r>
                        <a:rPr lang="en-US" altLang="ko-KR" sz="1200" dirty="0" smtClean="0"/>
                        <a:t>character</a:t>
                      </a:r>
                      <a:r>
                        <a:rPr lang="en-US" altLang="ko-KR" sz="1200" baseline="0" dirty="0" smtClean="0"/>
                        <a:t> set </a:t>
                      </a:r>
                      <a:r>
                        <a:rPr lang="ko-KR" altLang="en-US" sz="1200" baseline="0" dirty="0" smtClean="0"/>
                        <a:t>설정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생략 시 </a:t>
                      </a:r>
                      <a:r>
                        <a:rPr lang="en-US" altLang="ko-KR" sz="1200" baseline="0" dirty="0" smtClean="0"/>
                        <a:t>encoding</a:t>
                      </a:r>
                      <a:r>
                        <a:rPr lang="ko-KR" altLang="en-US" sz="1200" baseline="0" dirty="0" smtClean="0"/>
                        <a:t>하지 않는다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7564" y="3512041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From, to </a:t>
            </a:r>
            <a:r>
              <a:rPr lang="ko-KR" altLang="en-US" sz="1200" dirty="0" smtClean="0"/>
              <a:t>속성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01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전문설정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647564" y="1196752"/>
            <a:ext cx="7929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from, to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element</a:t>
            </a:r>
            <a:r>
              <a:rPr lang="ko-KR" altLang="en-US" sz="1200" dirty="0" smtClean="0"/>
              <a:t>를 갖고 있고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header 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body element</a:t>
            </a:r>
            <a:r>
              <a:rPr lang="ko-KR" altLang="en-US" sz="1200" dirty="0" smtClean="0"/>
              <a:t>를 포함한다</a:t>
            </a:r>
            <a:r>
              <a:rPr lang="en-US" altLang="ko-KR" sz="1200" dirty="0" smtClean="0"/>
              <a:t>. 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Header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는 데이터의 </a:t>
            </a:r>
            <a:r>
              <a:rPr lang="en-US" altLang="ko-KR" sz="1200" dirty="0"/>
              <a:t>format</a:t>
            </a:r>
            <a:r>
              <a:rPr lang="ko-KR" altLang="en-US" sz="1200" dirty="0"/>
              <a:t>을 결정하는 </a:t>
            </a:r>
            <a:r>
              <a:rPr lang="en-US" altLang="ko-KR" sz="1200" dirty="0"/>
              <a:t>format attribute</a:t>
            </a:r>
            <a:r>
              <a:rPr lang="ko-KR" altLang="en-US" sz="1200" dirty="0"/>
              <a:t>를 갖고 </a:t>
            </a:r>
            <a:r>
              <a:rPr lang="ko-KR" altLang="en-US" sz="1200" dirty="0" smtClean="0"/>
              <a:t>있고 생략 가능하며 생략 시 </a:t>
            </a:r>
            <a:r>
              <a:rPr lang="en-US" altLang="ko-KR" sz="1200" dirty="0" smtClean="0"/>
              <a:t>from </a:t>
            </a:r>
            <a:r>
              <a:rPr lang="ko-KR" altLang="en-US" sz="1200" dirty="0" smtClean="0"/>
              <a:t>이나 </a:t>
            </a:r>
            <a:r>
              <a:rPr lang="en-US" altLang="ko-KR" sz="1200" dirty="0" smtClean="0"/>
              <a:t>to</a:t>
            </a:r>
            <a:r>
              <a:rPr lang="ko-KR" altLang="en-US" sz="1200" dirty="0" smtClean="0"/>
              <a:t>의 </a:t>
            </a:r>
            <a:r>
              <a:rPr lang="en-US" altLang="ko-KR" sz="1200" dirty="0"/>
              <a:t>format </a:t>
            </a:r>
            <a:r>
              <a:rPr lang="en-US" altLang="ko-KR" sz="1200" dirty="0" smtClean="0"/>
              <a:t>attribute</a:t>
            </a:r>
            <a:r>
              <a:rPr lang="ko-KR" altLang="en-US" sz="1200" dirty="0" smtClean="0"/>
              <a:t>로 설정된다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63240" y="1988840"/>
            <a:ext cx="791376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&lt;/data&gt;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9552" y="944724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663240" y="836712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from &amp; to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7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전문설정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9552" y="800708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63240" y="692696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Format </a:t>
            </a:r>
            <a:r>
              <a:rPr lang="ko-KR" altLang="en-US" sz="1400" dirty="0" smtClean="0"/>
              <a:t>설정 표</a:t>
            </a:r>
            <a:endParaRPr lang="ko-KR" altLang="en-US" sz="1400" dirty="0"/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47564" y="1124744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전문 설정은 아래와 같이 </a:t>
            </a:r>
            <a:r>
              <a:rPr lang="en-US" altLang="ko-KR" sz="1200" dirty="0" smtClean="0"/>
              <a:t>conversion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from, to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element</a:t>
            </a:r>
            <a:r>
              <a:rPr lang="ko-KR" altLang="en-US" sz="1200" dirty="0" smtClean="0"/>
              <a:t>를 갖고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각 </a:t>
            </a:r>
            <a:r>
              <a:rPr lang="en-US" altLang="ko-KR" sz="1200" dirty="0"/>
              <a:t>from, </a:t>
            </a:r>
            <a:r>
              <a:rPr lang="en-US" altLang="ko-KR" sz="1200" dirty="0" smtClean="0"/>
              <a:t>to</a:t>
            </a:r>
            <a:r>
              <a:rPr lang="ko-KR" altLang="en-US" sz="1200" dirty="0" smtClean="0"/>
              <a:t>는 데이터의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을 결정하는 </a:t>
            </a:r>
            <a:r>
              <a:rPr lang="en-US" altLang="ko-KR" sz="1200" dirty="0" smtClean="0"/>
              <a:t>format attribute</a:t>
            </a:r>
            <a:r>
              <a:rPr lang="ko-KR" altLang="en-US" sz="1200" dirty="0" smtClean="0"/>
              <a:t>를 갖고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17787"/>
              </p:ext>
            </p:extLst>
          </p:nvPr>
        </p:nvGraphicFramePr>
        <p:xfrm>
          <a:off x="827584" y="1700808"/>
          <a:ext cx="763284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070"/>
                <a:gridCol w="1174284"/>
                <a:gridCol w="513749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From, to format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Body format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fixedlength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fixedlength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고정 길이 데이터를 읽거나 만드는 설정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고정 길이 </a:t>
                      </a:r>
                      <a:r>
                        <a:rPr lang="en-US" altLang="ko-KR" sz="1200" dirty="0" smtClean="0"/>
                        <a:t>+ xml </a:t>
                      </a:r>
                      <a:r>
                        <a:rPr lang="ko-KR" altLang="en-US" sz="1200" dirty="0" smtClean="0"/>
                        <a:t>형태의 데이터를 읽거나 만드는 설정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delimiter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고정 길이 </a:t>
                      </a:r>
                      <a:r>
                        <a:rPr lang="en-US" altLang="ko-KR" sz="1200" dirty="0" smtClean="0"/>
                        <a:t>+ delimiter </a:t>
                      </a:r>
                      <a:r>
                        <a:rPr lang="ko-KR" altLang="en-US" sz="1200" dirty="0" smtClean="0"/>
                        <a:t>형태의 데이터를 읽거나 만드는 설정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delimiter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Delimiter </a:t>
                      </a:r>
                      <a:r>
                        <a:rPr lang="ko-KR" altLang="en-US" sz="1200" dirty="0" smtClean="0"/>
                        <a:t>형태의 데이터를 읽거나 만드는 설정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 </a:t>
                      </a:r>
                      <a:r>
                        <a:rPr lang="ko-KR" altLang="en-US" sz="1200" dirty="0" smtClean="0"/>
                        <a:t>형태의 데이터를 읽거나 만드는 설정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soap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Soap </a:t>
                      </a:r>
                      <a:r>
                        <a:rPr lang="ko-KR" altLang="en-US" sz="1200" dirty="0" smtClean="0"/>
                        <a:t>형태의 데이터를 읽거나 만드는 설정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전문설정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9552" y="800708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63240" y="692696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field</a:t>
            </a:r>
            <a:endParaRPr lang="ko-KR" altLang="en-US" sz="1400" dirty="0"/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47564" y="1124744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Header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body element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를 포함 하고 있다</a:t>
            </a:r>
            <a:r>
              <a:rPr lang="en-US" altLang="ko-KR" sz="1200" dirty="0" smtClean="0"/>
              <a:t>. Field</a:t>
            </a:r>
            <a:r>
              <a:rPr lang="ko-KR" altLang="en-US" sz="1200" dirty="0" smtClean="0"/>
              <a:t>는 전문 설정의 최소 단위 이며 데이터를 읽거나 구성하기 위한 정보로 구성된다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1828351"/>
            <a:ext cx="79137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id=“id”  size=“20” description=“…”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47564" y="2620439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Field </a:t>
            </a:r>
            <a:r>
              <a:rPr lang="ko-KR" altLang="en-US" sz="1200" dirty="0" smtClean="0"/>
              <a:t>속성</a:t>
            </a:r>
            <a:endParaRPr lang="ko-KR" altLang="en-US" sz="1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36549"/>
              </p:ext>
            </p:extLst>
          </p:nvPr>
        </p:nvGraphicFramePr>
        <p:xfrm>
          <a:off x="782409" y="2928600"/>
          <a:ext cx="7678023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875"/>
                <a:gridCol w="60571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Attribute</a:t>
                      </a:r>
                      <a:r>
                        <a:rPr lang="en-US" altLang="ko-KR" sz="1200" baseline="0" dirty="0" smtClean="0"/>
                        <a:t> name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Field</a:t>
                      </a:r>
                      <a:r>
                        <a:rPr lang="ko-KR" altLang="en-US" sz="1200" dirty="0" smtClean="0"/>
                        <a:t>의 고유 값</a:t>
                      </a:r>
                      <a:r>
                        <a:rPr lang="en-US" altLang="ko-KR" sz="1200" dirty="0" smtClean="0"/>
                        <a:t>. Map</a:t>
                      </a:r>
                      <a:r>
                        <a:rPr lang="ko-KR" altLang="en-US" sz="1200" dirty="0" smtClean="0"/>
                        <a:t>에 저장 될 때 </a:t>
                      </a:r>
                      <a:r>
                        <a:rPr lang="en-US" altLang="ko-KR" sz="1200" dirty="0" smtClean="0"/>
                        <a:t>id</a:t>
                      </a:r>
                      <a:r>
                        <a:rPr lang="ko-KR" altLang="en-US" sz="1200" dirty="0" smtClean="0"/>
                        <a:t>를 키로 사용된다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데이터의 크기</a:t>
                      </a:r>
                      <a:r>
                        <a:rPr lang="en-US" altLang="ko-KR" sz="1200" dirty="0" smtClean="0"/>
                        <a:t>. Read</a:t>
                      </a:r>
                      <a:r>
                        <a:rPr lang="ko-KR" altLang="en-US" sz="1200" dirty="0" smtClean="0"/>
                        <a:t>할 때 는 전문에서 해당 크기만큼 읽고 </a:t>
                      </a:r>
                      <a:r>
                        <a:rPr lang="en-US" altLang="ko-KR" sz="1200" dirty="0" smtClean="0"/>
                        <a:t>Write</a:t>
                      </a:r>
                      <a:r>
                        <a:rPr lang="ko-KR" altLang="en-US" sz="1200" dirty="0" smtClean="0"/>
                        <a:t>할 때 는 설정된 값만큼 데이터의 길이를 변경한다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datatype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ko-KR" altLang="en-US" sz="1200" dirty="0" smtClean="0"/>
                        <a:t>으로 저장하거나 </a:t>
                      </a:r>
                      <a:r>
                        <a:rPr lang="en-US" altLang="ko-KR" sz="1200" dirty="0" smtClean="0"/>
                        <a:t>Map</a:t>
                      </a:r>
                      <a:r>
                        <a:rPr lang="ko-KR" altLang="en-US" sz="1200" dirty="0" smtClean="0"/>
                        <a:t>에서 읽을 때 </a:t>
                      </a:r>
                      <a:r>
                        <a:rPr lang="en-US" altLang="ko-KR" sz="1200" dirty="0" smtClean="0"/>
                        <a:t>Value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String, byte[] </a:t>
                      </a:r>
                      <a:r>
                        <a:rPr lang="ko-KR" altLang="en-US" sz="1200" dirty="0" smtClean="0"/>
                        <a:t>등과 같은 </a:t>
                      </a: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Field</a:t>
                      </a:r>
                      <a:r>
                        <a:rPr lang="ko-KR" altLang="en-US" sz="1200" dirty="0" smtClean="0"/>
                        <a:t>에 대한 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7760" y="692696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fixedlength</a:t>
            </a:r>
            <a:endParaRPr lang="ko-KR" altLang="en-US" sz="1800" dirty="0"/>
          </a:p>
        </p:txBody>
      </p:sp>
      <p:sp>
        <p:nvSpPr>
          <p:cNvPr id="21" name="타원 20"/>
          <p:cNvSpPr/>
          <p:nvPr/>
        </p:nvSpPr>
        <p:spPr>
          <a:xfrm>
            <a:off x="539552" y="123275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63240" y="112474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고정 값</a:t>
            </a:r>
            <a:r>
              <a:rPr lang="en-US" altLang="ko-KR" sz="1400" dirty="0" smtClean="0"/>
              <a:t>( default value )</a:t>
            </a:r>
            <a:endParaRPr lang="ko-KR" altLang="en-US" sz="1400" dirty="0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647564" y="1495817"/>
            <a:ext cx="7929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From</a:t>
            </a:r>
            <a:r>
              <a:rPr lang="ko-KR" altLang="en-US" sz="1200" dirty="0" smtClean="0"/>
              <a:t>을 이용하여 고정 길이 데이터를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으로 변환하거나 </a:t>
            </a:r>
            <a:r>
              <a:rPr lang="en-US" altLang="ko-KR" sz="1200" dirty="0" smtClean="0"/>
              <a:t>to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의 데이터를 고정길이 데이터로 만드는 설정</a:t>
            </a:r>
            <a:r>
              <a:rPr lang="en-US" altLang="ko-KR" sz="1200" dirty="0" smtClean="0"/>
              <a:t>. 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From &amp; to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field value</a:t>
            </a:r>
            <a:r>
              <a:rPr lang="ko-KR" altLang="en-US" sz="1200" dirty="0" smtClean="0"/>
              <a:t>에 값을 설정하는 방식으로 고정 값으로 만들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63240" y="2226344"/>
            <a:ext cx="3476712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id=“name” size=“10”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&lt;field id=“age” size=“5” 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id=“name” size=“10”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id=“age” size=“5” 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=“1”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283968" y="2226344"/>
            <a:ext cx="4293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GilDong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2    ”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283968" y="2802408"/>
            <a:ext cx="42930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왼쪽의 설정은 위 데이터 중 </a:t>
            </a:r>
            <a:r>
              <a:rPr lang="en-US" altLang="ko-KR" sz="1200" dirty="0" smtClean="0"/>
              <a:t>age</a:t>
            </a:r>
            <a:r>
              <a:rPr lang="ko-KR" altLang="en-US" sz="1200" dirty="0" smtClean="0"/>
              <a:t>의 값을 고정 값인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변경된 고정 길이의 데이터로 변경되는 설정이다</a:t>
            </a:r>
            <a:r>
              <a:rPr lang="en-US" altLang="ko-KR" sz="1200" dirty="0" smtClean="0"/>
              <a:t>. 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변환 결과는 아래와 같다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4283968" y="3738512"/>
            <a:ext cx="4293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GilDong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”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4283968" y="5550331"/>
            <a:ext cx="429303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From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field value</a:t>
            </a:r>
            <a:r>
              <a:rPr lang="ko-KR" altLang="en-US" sz="1200" dirty="0" smtClean="0"/>
              <a:t>에 값을 설정하면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으로 구성할 때 설정된 값으로 저장된다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왼쪽의 설정에서 </a:t>
            </a:r>
            <a:r>
              <a:rPr lang="en-US" altLang="ko-KR" sz="1200" dirty="0" smtClean="0"/>
              <a:t>to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field value </a:t>
            </a:r>
            <a:r>
              <a:rPr lang="ko-KR" altLang="en-US" sz="1200" dirty="0" smtClean="0"/>
              <a:t>설정을 </a:t>
            </a:r>
            <a:r>
              <a:rPr lang="en-US" altLang="ko-KR" sz="1200" dirty="0" smtClean="0"/>
              <a:t>from</a:t>
            </a:r>
            <a:r>
              <a:rPr lang="ko-KR" altLang="en-US" sz="1200" dirty="0" smtClean="0"/>
              <a:t>으로 옮기면 동일한 결과를 볼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561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데이터 참조 </a:t>
            </a:r>
            <a:r>
              <a:rPr lang="en-US" altLang="ko-KR" sz="1400" dirty="0" smtClean="0"/>
              <a:t>(field)</a:t>
            </a:r>
            <a:endParaRPr lang="ko-KR" altLang="en-US" sz="1400" dirty="0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647564" y="1135777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데이터의 설정 중 하위 설정에서 그 값을 참고 하는 경우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특히 길이나 반복 회수가 해당됨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63240" y="1556792"/>
            <a:ext cx="3476712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size=“1”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&lt;field id=“name”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size=“$length”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=“$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name.size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=“name” size=“4”/&gt;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283968" y="1556792"/>
            <a:ext cx="4293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“4HONG”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283968" y="2132856"/>
            <a:ext cx="42930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왼쪽의 </a:t>
            </a:r>
            <a:r>
              <a:rPr lang="en-US" altLang="ko-KR" sz="1200" dirty="0" smtClean="0"/>
              <a:t>from</a:t>
            </a:r>
            <a:r>
              <a:rPr lang="ko-KR" altLang="en-US" sz="1200" dirty="0" smtClean="0"/>
              <a:t> 설정은 위 데이터 중 </a:t>
            </a:r>
            <a:r>
              <a:rPr lang="en-US" altLang="ko-KR" sz="1200" dirty="0" smtClean="0"/>
              <a:t>length</a:t>
            </a:r>
            <a:r>
              <a:rPr lang="ko-KR" altLang="en-US" sz="1200" dirty="0" smtClean="0"/>
              <a:t>에 해당하는 값 </a:t>
            </a:r>
            <a:r>
              <a:rPr lang="en-US" altLang="ko-KR" sz="1200" dirty="0" smtClean="0"/>
              <a:t>“4”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name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로 설정하는 예제이다</a:t>
            </a:r>
            <a:r>
              <a:rPr lang="en-US" altLang="ko-KR" sz="1200" dirty="0" smtClean="0"/>
              <a:t>. From</a:t>
            </a:r>
            <a:r>
              <a:rPr lang="ko-KR" altLang="en-US" sz="1200" dirty="0" smtClean="0"/>
              <a:t>에서 데이터의 특정 값을 다른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에서 사용할 수 있다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to </a:t>
            </a:r>
            <a:r>
              <a:rPr lang="ko-KR" altLang="en-US" sz="1200" dirty="0" smtClean="0"/>
              <a:t>설정은 </a:t>
            </a:r>
            <a:r>
              <a:rPr lang="en-US" altLang="ko-KR" sz="1200" dirty="0" smtClean="0"/>
              <a:t>length field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size </a:t>
            </a:r>
            <a:r>
              <a:rPr lang="ko-KR" altLang="en-US" sz="1200" dirty="0" smtClean="0"/>
              <a:t>값에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name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값의 크기를 설정하는 예제이다</a:t>
            </a:r>
            <a:r>
              <a:rPr lang="en-US" altLang="ko-KR" sz="1200" dirty="0" smtClean="0"/>
              <a:t>. 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Size() </a:t>
            </a:r>
            <a:r>
              <a:rPr lang="ko-KR" altLang="en-US" sz="1200" dirty="0" smtClean="0"/>
              <a:t>함수를 이용하여 설정 가능하다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함수 종류는 함수부분을 참고하면 된다</a:t>
            </a:r>
            <a:r>
              <a:rPr lang="en-US" altLang="ko-KR" sz="1200" dirty="0" smtClean="0"/>
              <a:t>)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변환 결과는 아래와 같다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4283968" y="4149080"/>
            <a:ext cx="4293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HONG”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83968" y="5415607"/>
            <a:ext cx="429303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from </a:t>
            </a:r>
            <a:r>
              <a:rPr lang="ko-KR" altLang="en-US" sz="1200" dirty="0" smtClean="0"/>
              <a:t>설정에서 값을 참조하기 위해서는 이전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의 설정 값만 참조 할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602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데이터 참조 </a:t>
            </a:r>
            <a:r>
              <a:rPr lang="en-US" altLang="ko-KR" sz="1400" dirty="0" smtClean="0"/>
              <a:t>(body)</a:t>
            </a:r>
            <a:endParaRPr lang="ko-KR" altLang="en-US" sz="1400" dirty="0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647564" y="1135777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아래는 </a:t>
            </a:r>
            <a:r>
              <a:rPr lang="en-US" altLang="ko-KR" sz="1200" dirty="0" smtClean="0"/>
              <a:t>write() </a:t>
            </a:r>
            <a:r>
              <a:rPr lang="ko-KR" altLang="en-US" sz="1200" dirty="0" smtClean="0"/>
              <a:t>할 때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의 길이를 설정해야 하는 경우에 대한 설정이다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Body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에서 활용 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63240" y="1834946"/>
            <a:ext cx="395688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id=“length” size=“5”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&lt;field id=“name” size=“10”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&lt;field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addr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size=“10”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bodyLength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size="5" value=“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$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mybody.size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=“name” size=“5”/&gt;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id=“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mybody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addr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size=“10”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777860" y="1844824"/>
            <a:ext cx="37991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왼 쪽의 설정은 데이터 참조</a:t>
            </a:r>
            <a:r>
              <a:rPr lang="en-US" altLang="ko-KR" sz="1200" dirty="0" smtClean="0"/>
              <a:t>(field)</a:t>
            </a:r>
            <a:r>
              <a:rPr lang="ko-KR" altLang="en-US" sz="1200" dirty="0" smtClean="0"/>
              <a:t>와 유사하다 대상이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이라는 것만 다르다</a:t>
            </a:r>
            <a:r>
              <a:rPr lang="en-US" altLang="ko-KR" sz="1200" dirty="0" smtClean="0"/>
              <a:t>. 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데이터 구성에서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부분에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의 크기를 설정 해야 하는 경우 사용되는 예제이며 </a:t>
            </a:r>
            <a:r>
              <a:rPr lang="en-US" altLang="ko-KR" sz="1200" dirty="0" smtClean="0"/>
              <a:t>to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body id</a:t>
            </a:r>
            <a:r>
              <a:rPr lang="ko-KR" altLang="en-US" sz="1200" dirty="0" smtClean="0"/>
              <a:t>를 추가하고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bodyLength</a:t>
            </a:r>
            <a:r>
              <a:rPr lang="en-US" altLang="ko-KR" sz="1200" dirty="0" smtClean="0"/>
              <a:t> field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에 설정하는 것이다</a:t>
            </a:r>
            <a:r>
              <a:rPr lang="en-US" altLang="ko-KR" sz="1200" dirty="0" smtClean="0"/>
              <a:t>. 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Header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bodyLength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의 전체 크기가 설정된다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3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err="1" smtClean="0"/>
              <a:t>Datatype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데이터의 타입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647564" y="1135777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From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datatype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으로 저장할 때 변환 할 데이터 </a:t>
            </a:r>
            <a:r>
              <a:rPr lang="en-US" altLang="ko-KR" sz="1200" dirty="0" smtClean="0"/>
              <a:t>type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지정하는 것이고 </a:t>
            </a:r>
            <a:r>
              <a:rPr lang="en-US" altLang="ko-KR" sz="1200" dirty="0" smtClean="0"/>
              <a:t>to </a:t>
            </a:r>
            <a:r>
              <a:rPr lang="ko-KR" altLang="en-US" sz="1200" dirty="0" smtClean="0"/>
              <a:t>일 때는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에 저장되어 있는 데이터 </a:t>
            </a:r>
            <a:r>
              <a:rPr lang="en-US" altLang="ko-KR" sz="1200" dirty="0" smtClean="0"/>
              <a:t>type</a:t>
            </a:r>
            <a:r>
              <a:rPr lang="ko-KR" altLang="en-US" sz="1200" dirty="0" smtClean="0"/>
              <a:t>을 설정하는 것이고 종류는 아래와 같다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63240" y="2420888"/>
            <a:ext cx="3949042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id=“length” size=“1”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&lt;field id=“name” size=“4” 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datatype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=“byte[]”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=“1”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=“name” size=“4” 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datatype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=“byte[]”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47564" y="1589891"/>
            <a:ext cx="79294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ko-KR" sz="1200" dirty="0" err="1" smtClean="0"/>
              <a:t>java.lang.String</a:t>
            </a:r>
            <a:endParaRPr lang="en-US" altLang="ko-KR" sz="1200" dirty="0" smtClean="0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ko-KR" sz="1200" dirty="0" err="1" smtClean="0"/>
              <a:t>Java.lang.Integer</a:t>
            </a:r>
            <a:endParaRPr lang="en-US" altLang="ko-KR" sz="1200" dirty="0" smtClean="0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ko-KR" sz="1200" dirty="0" err="1" smtClean="0"/>
              <a:t>Java.lang.Long</a:t>
            </a:r>
            <a:endParaRPr lang="en-US" altLang="ko-KR" sz="1200" dirty="0" smtClean="0"/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ko-KR" sz="1200" dirty="0" smtClean="0"/>
              <a:t>byte[] 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777860" y="2404045"/>
            <a:ext cx="37991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왼 쪽의 설정은 </a:t>
            </a:r>
            <a:r>
              <a:rPr lang="en-US" altLang="ko-KR" sz="1200" dirty="0" smtClean="0"/>
              <a:t>from </a:t>
            </a:r>
            <a:r>
              <a:rPr lang="ko-KR" altLang="en-US" sz="1200" dirty="0" smtClean="0"/>
              <a:t>설정을 통해 데이터를 읽어서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저장할때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name</a:t>
            </a:r>
            <a:r>
              <a:rPr lang="ko-KR" altLang="en-US" sz="1200" dirty="0" smtClean="0"/>
              <a:t>에 해당하는 값을 </a:t>
            </a:r>
            <a:r>
              <a:rPr lang="en-US" altLang="ko-KR" sz="1200" dirty="0" smtClean="0"/>
              <a:t>byte[]</a:t>
            </a:r>
            <a:r>
              <a:rPr lang="ko-KR" altLang="en-US" sz="1200" dirty="0" smtClean="0"/>
              <a:t>로 저장한다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/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t</a:t>
            </a:r>
            <a:r>
              <a:rPr lang="en-US" altLang="ko-KR" sz="1200" dirty="0" smtClean="0"/>
              <a:t>o </a:t>
            </a:r>
            <a:r>
              <a:rPr lang="ko-KR" altLang="en-US" sz="1200" dirty="0" smtClean="0"/>
              <a:t>설정은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name </a:t>
            </a:r>
            <a:r>
              <a:rPr lang="ko-KR" altLang="en-US" sz="1200" dirty="0" smtClean="0"/>
              <a:t>값이 </a:t>
            </a:r>
            <a:r>
              <a:rPr lang="en-US" altLang="ko-KR" sz="1200" dirty="0" smtClean="0"/>
              <a:t>byte[]</a:t>
            </a:r>
            <a:r>
              <a:rPr lang="ko-KR" altLang="en-US" sz="1200" dirty="0" smtClean="0"/>
              <a:t>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경우 </a:t>
            </a:r>
            <a:r>
              <a:rPr lang="en-US" altLang="ko-KR" sz="1200" dirty="0" smtClean="0"/>
              <a:t>name field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datatype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byte[]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설정하는 예제이다</a:t>
            </a:r>
            <a:r>
              <a:rPr lang="en-US" altLang="ko-KR" sz="12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65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347760" y="764704"/>
            <a:ext cx="822924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JDFT(Java Dynamic Format Transformation) 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XML</a:t>
            </a:r>
            <a:r>
              <a:rPr lang="ko-KR" altLang="en-US" sz="1800" dirty="0" smtClean="0"/>
              <a:t>설정에 따라 다양한 형태의 데이터 포맷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고정길이</a:t>
            </a:r>
            <a:r>
              <a:rPr lang="en-US" altLang="ko-KR" sz="1800" dirty="0" smtClean="0"/>
              <a:t>, XML, SOAP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변환 할 수 있는 데이터 변환 </a:t>
            </a:r>
            <a:r>
              <a:rPr lang="en-US" altLang="ko-KR" sz="1800" dirty="0" smtClean="0"/>
              <a:t>framework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ko-KR" sz="1800" dirty="0"/>
          </a:p>
          <a:p>
            <a:pPr>
              <a:spcBef>
                <a:spcPct val="0"/>
              </a:spcBef>
              <a:buNone/>
            </a:pPr>
            <a:r>
              <a:rPr lang="ko-KR" altLang="en-US" sz="1800" dirty="0" smtClean="0"/>
              <a:t>설정은 </a:t>
            </a:r>
            <a:r>
              <a:rPr lang="en-US" altLang="ko-KR" sz="1800" dirty="0" smtClean="0"/>
              <a:t>xml</a:t>
            </a:r>
            <a:r>
              <a:rPr lang="ko-KR" altLang="en-US" sz="1800" dirty="0" smtClean="0"/>
              <a:t>형식으로 되어 있어 </a:t>
            </a:r>
            <a:r>
              <a:rPr lang="en-US" altLang="ko-KR" sz="1800" dirty="0" smtClean="0"/>
              <a:t>xml</a:t>
            </a:r>
            <a:r>
              <a:rPr lang="ko-KR" altLang="en-US" sz="1800" dirty="0" smtClean="0"/>
              <a:t>에 대해 간단한 지식만 있으면 쉽게 설정 할 수 있으며 </a:t>
            </a:r>
            <a:r>
              <a:rPr lang="en-US" altLang="ko-KR" sz="1800" dirty="0" smtClean="0"/>
              <a:t>format, size</a:t>
            </a:r>
            <a:r>
              <a:rPr lang="ko-KR" altLang="en-US" sz="1800" dirty="0" smtClean="0"/>
              <a:t>등 다양한 수식을 지원하여 설정으로 값의 형태를 변환 할 수 있어 개발의 편리성을 향상 시켰음</a:t>
            </a:r>
            <a:r>
              <a:rPr lang="en-US" altLang="ko-KR" sz="1800" dirty="0" smtClean="0"/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ko-KR" sz="1800" dirty="0"/>
          </a:p>
          <a:p>
            <a:pPr>
              <a:spcBef>
                <a:spcPct val="0"/>
              </a:spcBef>
              <a:buNone/>
            </a:pPr>
            <a:r>
              <a:rPr lang="ko-KR" altLang="en-US" sz="1800" dirty="0" smtClean="0"/>
              <a:t>동시에 많은 변환을 처리 할 수 있게 </a:t>
            </a:r>
            <a:r>
              <a:rPr lang="en-US" altLang="ko-KR" sz="1800" dirty="0" smtClean="0"/>
              <a:t>Thread Pool</a:t>
            </a:r>
            <a:r>
              <a:rPr lang="ko-KR" altLang="en-US" sz="1800" dirty="0" smtClean="0"/>
              <a:t>로 구성되어 있으며 설정을 변경 했을 때 프로세스 </a:t>
            </a:r>
            <a:r>
              <a:rPr lang="en-US" altLang="ko-KR" sz="1800" dirty="0" smtClean="0"/>
              <a:t>restart</a:t>
            </a:r>
            <a:r>
              <a:rPr lang="ko-KR" altLang="en-US" sz="1800" dirty="0" smtClean="0"/>
              <a:t>없이 즉시 반영 가능하다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4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/>
              <a:t>alignment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데이터 정렬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647564" y="1135777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Alignment</a:t>
            </a:r>
            <a:r>
              <a:rPr lang="ko-KR" altLang="en-US" sz="1200" dirty="0" smtClean="0"/>
              <a:t>는 실제 데이터의 크기보다 설정의 크기가 클 경우 사용되며 왼쪽 또는 오른쪽으로 정렬할 것인가를 설정한다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기본은 왼쪽 정렬이다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63240" y="2282097"/>
            <a:ext cx="394904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&lt;!-- …. --&gt;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=“1”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=“name” size=“10”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alignment=“left”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47564" y="1589891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ko-KR" sz="1200" dirty="0" smtClean="0"/>
              <a:t>left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ko-KR" sz="1200" dirty="0" smtClean="0"/>
              <a:t>right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4777860" y="3656058"/>
            <a:ext cx="3799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위의 결과를 다시 고정길이 형태의 데이터로 구성하기 위해 </a:t>
            </a:r>
            <a:r>
              <a:rPr lang="en-US" altLang="ko-KR" sz="1200" dirty="0" smtClean="0"/>
              <a:t>write() </a:t>
            </a:r>
            <a:r>
              <a:rPr lang="ko-KR" altLang="en-US" sz="1200" dirty="0" smtClean="0"/>
              <a:t>실행하면 아래와 같은 데이터로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77860" y="4446405"/>
            <a:ext cx="379914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HONG  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”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4777860" y="2276872"/>
            <a:ext cx="3799140" cy="1235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85588"/>
              </p:ext>
            </p:extLst>
          </p:nvPr>
        </p:nvGraphicFramePr>
        <p:xfrm>
          <a:off x="5292080" y="2473058"/>
          <a:ext cx="29096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812"/>
                <a:gridCol w="1454812"/>
              </a:tblGrid>
              <a:tr h="1548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“4“</a:t>
                      </a:r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“HONG“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smtClean="0"/>
              <a:t>encoding</a:t>
            </a:r>
            <a:endParaRPr lang="ko-KR" altLang="en-US" sz="1400" dirty="0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647564" y="1135777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Socket</a:t>
            </a:r>
            <a:r>
              <a:rPr lang="ko-KR" altLang="en-US" sz="1200" dirty="0" smtClean="0"/>
              <a:t>을 통해 전송하는 데이터에서 문자로만 전송하는 경우도 있지만 숫자의 값으로 전송하는 경우도 있다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전송하는 데이터 크기를 줄이기 위해 주로 사용됨</a:t>
            </a:r>
            <a:r>
              <a:rPr lang="en-US" altLang="ko-KR" sz="1200" dirty="0" smtClean="0"/>
              <a:t>). </a:t>
            </a:r>
            <a:r>
              <a:rPr lang="ko-KR" altLang="en-US" sz="1200" dirty="0" smtClean="0"/>
              <a:t>기본은 </a:t>
            </a:r>
            <a:r>
              <a:rPr lang="en-US" altLang="ko-KR" sz="1200" dirty="0" smtClean="0"/>
              <a:t>character.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47564" y="1589891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ko-KR" sz="1200" dirty="0" smtClean="0"/>
              <a:t>character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ko-KR" sz="1200" dirty="0" smtClean="0"/>
              <a:t>binary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63240" y="2132856"/>
            <a:ext cx="7913760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id=“length” size=“4”  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datatype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java.lang.Integer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encoding=“binary”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&lt;field id=“name” size=“4”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=“4” 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datatype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java.lang.Integer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encoding=“binary”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=“name” size=“4”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7564" y="836712"/>
            <a:ext cx="79294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Socket</a:t>
            </a:r>
            <a:r>
              <a:rPr lang="ko-KR" altLang="en-US" sz="1200" dirty="0" smtClean="0"/>
              <a:t>으로 데이터를 전송할 전문을 구성하는데 길이 부분</a:t>
            </a:r>
            <a:r>
              <a:rPr lang="ko-KR" altLang="en-US" sz="1200" dirty="0"/>
              <a:t>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Integer</a:t>
            </a:r>
            <a:r>
              <a:rPr lang="ko-KR" altLang="en-US" sz="1200" dirty="0" smtClean="0"/>
              <a:t>로 되어 있다고 설정해서 길이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로 고정이다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이 설정으로 아래의 데이터를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으로 변경하기 위해 </a:t>
            </a:r>
            <a:r>
              <a:rPr lang="en-US" altLang="ko-KR" sz="1200" dirty="0" smtClean="0"/>
              <a:t>read() </a:t>
            </a:r>
            <a:r>
              <a:rPr lang="ko-KR" altLang="en-US" sz="1200" dirty="0" smtClean="0"/>
              <a:t>를 실행하여 아래와 같은 결과를 얻을 수 있다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Byte[4]</a:t>
            </a:r>
            <a:r>
              <a:rPr lang="ko-KR" altLang="en-US" sz="1200" dirty="0" smtClean="0"/>
              <a:t>는 숫자를 </a:t>
            </a:r>
            <a:r>
              <a:rPr lang="en-US" altLang="ko-KR" sz="1200" dirty="0" smtClean="0"/>
              <a:t>4byte</a:t>
            </a:r>
            <a:r>
              <a:rPr lang="ko-KR" altLang="en-US" sz="1200" dirty="0" smtClean="0"/>
              <a:t>로 표시한 것임</a:t>
            </a:r>
            <a:r>
              <a:rPr lang="en-US" altLang="ko-KR" sz="1200" dirty="0" smtClean="0"/>
              <a:t>. (0000 0100)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2207325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“byte[4]HONG”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47564" y="191683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285293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결과</a:t>
            </a:r>
            <a:endParaRPr lang="en-US" altLang="ko-KR" sz="1200" dirty="0" smtClean="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47564" y="4941168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위의 결과를 다시 고정길이 형태의 데이터로 구성하기 위해 </a:t>
            </a:r>
            <a:r>
              <a:rPr lang="en-US" altLang="ko-KR" sz="1200" dirty="0" smtClean="0"/>
              <a:t>write() </a:t>
            </a:r>
            <a:r>
              <a:rPr lang="ko-KR" altLang="en-US" sz="1200" dirty="0" smtClean="0"/>
              <a:t>실행하면 아래와 같은 데이터로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63240" y="5373216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“byte[4]HONG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63240" y="3129934"/>
            <a:ext cx="7913760" cy="1235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81913"/>
              </p:ext>
            </p:extLst>
          </p:nvPr>
        </p:nvGraphicFramePr>
        <p:xfrm>
          <a:off x="3534584" y="3326120"/>
          <a:ext cx="218954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72"/>
                <a:gridCol w="1094772"/>
              </a:tblGrid>
              <a:tr h="1548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“HONG“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9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7760" y="764704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fixedlength</a:t>
            </a:r>
            <a:r>
              <a:rPr lang="en-US" altLang="ko-KR" sz="1800" dirty="0" smtClean="0"/>
              <a:t> + xml</a:t>
            </a:r>
            <a:endParaRPr lang="ko-KR" altLang="en-US" sz="1800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500160" y="1115452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Header</a:t>
            </a:r>
            <a:r>
              <a:rPr lang="ko-KR" altLang="en-US" sz="1800" dirty="0" smtClean="0"/>
              <a:t>는 고정 길이 형태이고 </a:t>
            </a:r>
            <a:r>
              <a:rPr lang="en-US" altLang="ko-KR" sz="1800" dirty="0" smtClean="0"/>
              <a:t>body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xml</a:t>
            </a:r>
            <a:r>
              <a:rPr lang="ko-KR" altLang="en-US" sz="1800" dirty="0" smtClean="0"/>
              <a:t>일 형태</a:t>
            </a:r>
            <a:endParaRPr lang="ko-KR" altLang="en-US" sz="1800" dirty="0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663240" y="1988254"/>
            <a:ext cx="7913760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id=“length” size=“2”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format=“xml”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&lt;field id=“name” 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=“/home/name”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=“4” /&gt;</a:t>
            </a: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=“2”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format=“xml”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id=“name” 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=“/home/name”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=“4”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52" y="1645059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1537047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기</a:t>
            </a:r>
            <a:r>
              <a:rPr lang="ko-KR" altLang="en-US" sz="1400" dirty="0"/>
              <a:t>본</a:t>
            </a:r>
          </a:p>
        </p:txBody>
      </p:sp>
    </p:spTree>
    <p:extLst>
      <p:ext uri="{BB962C8B-B14F-4D97-AF65-F5344CB8AC3E}">
        <p14:creationId xmlns:p14="http://schemas.microsoft.com/office/powerpoint/2010/main" val="15507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7564" y="836712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설정은 고정길이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형태의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로 구성되어 있는 데이터를 읽거나 해당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으로 변환 할 때 사용하는 설정이다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1847285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“62&lt;? xml=“1.0” encoding=“utf-8” ?&gt;&lt;home&gt;&lt;name&gt;HONG&lt;/name&gt;&lt;/home&gt;”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47564" y="155679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285293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결과</a:t>
            </a:r>
            <a:endParaRPr lang="en-US" altLang="ko-KR" sz="1200" dirty="0" smtClean="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47564" y="501317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위의 결과를 다시 고정길이 형태의 데이터로 구성하기 위해 </a:t>
            </a:r>
            <a:r>
              <a:rPr lang="en-US" altLang="ko-KR" sz="1200" dirty="0" smtClean="0"/>
              <a:t>write() </a:t>
            </a:r>
            <a:r>
              <a:rPr lang="ko-KR" altLang="en-US" sz="1200" dirty="0" smtClean="0"/>
              <a:t>실행하면 아래와 같은 데이터로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63240" y="5445224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“62&lt;? xml=“1.0” encoding=“utf-8” ?&gt;&lt;home&gt;&lt;name&gt;HONG&lt;/name&gt;&lt;/home&gt;”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63240" y="3129934"/>
            <a:ext cx="7913760" cy="1235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38261"/>
              </p:ext>
            </p:extLst>
          </p:nvPr>
        </p:nvGraphicFramePr>
        <p:xfrm>
          <a:off x="3534584" y="3326120"/>
          <a:ext cx="218954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72"/>
                <a:gridCol w="1094772"/>
              </a:tblGrid>
              <a:tr h="1548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“62”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“HONG“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5012" y="2431921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데이터를 이용하여 </a:t>
            </a:r>
            <a:r>
              <a:rPr lang="en-US" altLang="ko-KR" sz="1200" dirty="0" smtClean="0"/>
              <a:t>read() </a:t>
            </a:r>
            <a:r>
              <a:rPr lang="ko-KR" altLang="en-US" sz="1200" dirty="0" smtClean="0"/>
              <a:t>하면 아래와 같은 형태의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을 구할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8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예제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663240" y="1215911"/>
            <a:ext cx="791376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id=“length” size=“2”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format=“xml”&gt;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&lt;loop size=“2”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=“/home/names” 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&lt;field id=“name”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=“/home/name” 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=“4”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&lt;/loop&gt;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=“2”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format=“xml”&gt;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&lt;loop size=“2”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=“/home/names” 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id=“name”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=“/home/name” 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=“4”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&lt;/loop&gt;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7564" y="836712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반복 일 때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에 데이터를 저장 할 때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에 반복에 해당하는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을 저장하고 </a:t>
            </a:r>
            <a:r>
              <a:rPr lang="en-US" altLang="ko-KR" sz="1200" dirty="0" smtClean="0"/>
              <a:t>List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loop</a:t>
            </a:r>
            <a:r>
              <a:rPr lang="ko-KR" altLang="en-US" sz="1200" dirty="0" smtClean="0"/>
              <a:t>안에 정의 되어 있는 설정 정보에 맞게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으로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1847285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“92&lt;? xml=“1.0” encoding=“utf-8” ?&gt;&lt;home&gt;&lt;names&gt;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name&gt;GIL&lt;/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name&gt;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&lt;name&gt;HONG&lt;/name&gt;&lt;names&gt;&lt;/home&gt;”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47564" y="155679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249289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결과</a:t>
            </a:r>
            <a:endParaRPr lang="en-US" altLang="ko-KR" sz="1200" dirty="0" smtClean="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47564" y="465313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위의 결과를 다시 고정길이 형태의 데이터로 구성하기 위해 </a:t>
            </a:r>
            <a:r>
              <a:rPr lang="en-US" altLang="ko-KR" sz="1200" dirty="0" smtClean="0"/>
              <a:t>write() </a:t>
            </a:r>
            <a:r>
              <a:rPr lang="ko-KR" altLang="en-US" sz="1200" dirty="0" smtClean="0"/>
              <a:t>실행하면 아래와 같은 데이터로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63240" y="5085184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“92&lt;? xml=“1.0” encoding=“utf-8” ?&gt;&lt;home&gt;&lt;names&gt;&lt;name&gt;GIL&lt;/name&gt;&lt;name&gt;HONG&lt;/name&gt;&lt;names&gt;&lt;/home&gt;”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63240" y="2769894"/>
            <a:ext cx="7913760" cy="166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13516"/>
              </p:ext>
            </p:extLst>
          </p:nvPr>
        </p:nvGraphicFramePr>
        <p:xfrm>
          <a:off x="971600" y="3192023"/>
          <a:ext cx="218954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72"/>
                <a:gridCol w="1094772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“92”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18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List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77307"/>
              </p:ext>
            </p:extLst>
          </p:nvPr>
        </p:nvGraphicFramePr>
        <p:xfrm>
          <a:off x="3851920" y="3192023"/>
          <a:ext cx="165618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List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(Map)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(Map)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37880"/>
              </p:ext>
            </p:extLst>
          </p:nvPr>
        </p:nvGraphicFramePr>
        <p:xfrm>
          <a:off x="6156176" y="2922004"/>
          <a:ext cx="2189544" cy="60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72"/>
                <a:gridCol w="1094772"/>
              </a:tblGrid>
              <a:tr h="3189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GIL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85012"/>
              </p:ext>
            </p:extLst>
          </p:nvPr>
        </p:nvGraphicFramePr>
        <p:xfrm>
          <a:off x="6156176" y="3755613"/>
          <a:ext cx="2189544" cy="60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72"/>
                <a:gridCol w="1094772"/>
              </a:tblGrid>
              <a:tr h="3189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DONG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3131840" y="3212976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31840" y="400506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508104" y="2924944"/>
            <a:ext cx="648072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508104" y="3527199"/>
            <a:ext cx="648072" cy="21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508104" y="3745604"/>
            <a:ext cx="6480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508104" y="4005066"/>
            <a:ext cx="648072" cy="36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663240" y="1215911"/>
            <a:ext cx="791376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&lt;!-- …. --&gt;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=“2”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format=“xml”&gt;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&lt;create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id=“name” 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=“/home/name”  value=“HONG”/&gt;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smtClean="0"/>
              <a:t>create ( element </a:t>
            </a:r>
            <a:r>
              <a:rPr lang="ko-KR" altLang="en-US" sz="1400" dirty="0" smtClean="0"/>
              <a:t>추가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84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7564" y="83671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xml</a:t>
            </a:r>
            <a:r>
              <a:rPr lang="ko-KR" altLang="en-US" sz="1200" dirty="0" smtClean="0"/>
              <a:t> 데이터를 구성 할 때 설정 이외 추가 필드가 필요하거나 </a:t>
            </a:r>
            <a:r>
              <a:rPr lang="en-US" altLang="ko-KR" sz="1200" dirty="0" smtClean="0"/>
              <a:t>namespace</a:t>
            </a:r>
            <a:r>
              <a:rPr lang="ko-KR" altLang="en-US" sz="1200" dirty="0" smtClean="0"/>
              <a:t>를 추가할 때 사용하는 설정이다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1340768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47564" y="285293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위의 결과를 다시 고정길이 형태의 데이터로 구성하기 위해 </a:t>
            </a:r>
            <a:r>
              <a:rPr lang="en-US" altLang="ko-KR" sz="1200" dirty="0" smtClean="0"/>
              <a:t>write() </a:t>
            </a:r>
            <a:r>
              <a:rPr lang="ko-KR" altLang="en-US" sz="1200" dirty="0" smtClean="0"/>
              <a:t>실행하면 아래와 같은 데이터로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63240" y="3284984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“62&lt;? xml=“1.0” encoding=“utf-8” ?&gt;&lt;home&gt;&lt;name&gt;HONG&lt;/name&gt;&lt;/home&gt;”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63240" y="1617767"/>
            <a:ext cx="7913760" cy="875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87685"/>
              </p:ext>
            </p:extLst>
          </p:nvPr>
        </p:nvGraphicFramePr>
        <p:xfrm>
          <a:off x="3534584" y="1813952"/>
          <a:ext cx="218954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72"/>
                <a:gridCol w="1094772"/>
              </a:tblGrid>
              <a:tr h="1548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“62”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5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예제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663240" y="1215911"/>
            <a:ext cx="79137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&lt;!-- …. --&gt;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=“2”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format=“xml”&gt;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&lt;create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id=“name” 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 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xmlns:SOAP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=“http://schemas.xmlsoap.org/soap/envelope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/”/&gt;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id=“name”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/name” value=“HONG”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&lt;/fc&gt;</a:t>
            </a:r>
          </a:p>
        </p:txBody>
      </p:sp>
      <p:sp>
        <p:nvSpPr>
          <p:cNvPr id="6" name="타원 5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smtClean="0"/>
              <a:t>create ( namespace </a:t>
            </a:r>
            <a:r>
              <a:rPr lang="ko-KR" altLang="en-US" sz="1400" dirty="0" smtClean="0"/>
              <a:t>추가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47564" y="4119463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xml</a:t>
            </a:r>
            <a:r>
              <a:rPr lang="ko-KR" altLang="en-US" sz="1200" dirty="0" smtClean="0"/>
              <a:t> 데이터를 구성 할 때 </a:t>
            </a:r>
            <a:r>
              <a:rPr lang="en-US" altLang="ko-KR" sz="1200" dirty="0" smtClean="0"/>
              <a:t>namespace</a:t>
            </a:r>
            <a:r>
              <a:rPr lang="ko-KR" altLang="en-US" sz="1200" dirty="0" smtClean="0"/>
              <a:t>를 설정하여 구성 할 경우에 위와 같이 </a:t>
            </a:r>
            <a:r>
              <a:rPr lang="en-US" altLang="ko-KR" sz="1200" dirty="0" smtClean="0"/>
              <a:t>create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namespace</a:t>
            </a:r>
            <a:r>
              <a:rPr lang="ko-KR" altLang="en-US" sz="1200" dirty="0" smtClean="0"/>
              <a:t>를 등록하고 하위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xpath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namespace</a:t>
            </a:r>
            <a:r>
              <a:rPr lang="ko-KR" altLang="en-US" sz="1200" dirty="0" smtClean="0"/>
              <a:t>와 같이 설정하면 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6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예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52" y="1016732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908720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데이터의 구성을 변경 해야 하는 경우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37424" y="2132856"/>
            <a:ext cx="4522808" cy="792088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28377" y="2276872"/>
            <a:ext cx="1116123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12345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32317" y="2276872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9992" y="2276872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80112" y="2276872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37424" y="4077072"/>
            <a:ext cx="4522808" cy="792088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28377" y="4221088"/>
            <a:ext cx="1116123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12345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99992" y="4221088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19872" y="4221088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80112" y="4221088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 rot="2227698">
            <a:off x="4323446" y="2704022"/>
            <a:ext cx="277868" cy="158614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아래쪽 화살표 30"/>
          <p:cNvSpPr/>
          <p:nvPr/>
        </p:nvSpPr>
        <p:spPr>
          <a:xfrm rot="19525204">
            <a:off x="4361057" y="2723083"/>
            <a:ext cx="277868" cy="154753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4653" y="3312426"/>
            <a:ext cx="171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JDFT (convert)</a:t>
            </a:r>
            <a:endParaRPr lang="ko-KR" altLang="en-US" dirty="0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647564" y="119675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고정길이 형태의 전문을 서로 위치를 변경하거나 특정 항목의 크기를 변경 등의 구성 변경이 필요한 경우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28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7564" y="83671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설정으로 데이터를 </a:t>
            </a:r>
            <a:r>
              <a:rPr lang="en-US" altLang="ko-KR" sz="1200" dirty="0" smtClean="0"/>
              <a:t>marshalling </a:t>
            </a:r>
            <a:r>
              <a:rPr lang="ko-KR" altLang="en-US" sz="1200" dirty="0" smtClean="0"/>
              <a:t>하면 아래와 같은 형식으로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1340768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47564" y="3140968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위의 결과를 다시 고정길이 형태의 데이터로 구성하기 위해 </a:t>
            </a:r>
            <a:r>
              <a:rPr lang="en-US" altLang="ko-KR" sz="1200" dirty="0" smtClean="0"/>
              <a:t>write() </a:t>
            </a:r>
            <a:r>
              <a:rPr lang="ko-KR" altLang="en-US" sz="1200" dirty="0" smtClean="0"/>
              <a:t>실행하면 아래와 같은 데이터로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63240" y="3573016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“62&lt;? xml=“1.0” encoding=“utf-8”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?&gt;&lt;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xmlns:SOAP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http://schemas.xmlsoap.org/soap/envelope/”&gt;&lt;name&gt;HONG&lt;/name&gt;&lt;/home&gt;”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63240" y="1617766"/>
            <a:ext cx="7913760" cy="1163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26566"/>
              </p:ext>
            </p:extLst>
          </p:nvPr>
        </p:nvGraphicFramePr>
        <p:xfrm>
          <a:off x="3534584" y="1772816"/>
          <a:ext cx="218954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72"/>
                <a:gridCol w="1094772"/>
              </a:tblGrid>
              <a:tr h="1548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“62”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“HONG“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5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예제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663240" y="1215911"/>
            <a:ext cx="791376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&lt;!-- …. --&gt;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=“2”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format=“xml”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indent=“true”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id=“name”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/name” value=“HONG”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smtClean="0"/>
              <a:t>indent</a:t>
            </a:r>
            <a:endParaRPr lang="ko-KR" altLang="en-US" sz="1400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47564" y="3975447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xml</a:t>
            </a:r>
            <a:r>
              <a:rPr lang="ko-KR" altLang="en-US" sz="1200" dirty="0" smtClean="0"/>
              <a:t> 데이터를 구성 할 때 일반적으로 하나의 라인에 내용이 표시된다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들여 쓰기를 하기 위해서는 </a:t>
            </a:r>
            <a:r>
              <a:rPr lang="en-US" altLang="ko-KR" sz="1200" dirty="0" smtClean="0"/>
              <a:t>indent </a:t>
            </a:r>
            <a:r>
              <a:rPr lang="ko-KR" altLang="en-US" sz="1200" dirty="0" smtClean="0"/>
              <a:t>옵션을 추가하면 한 줄로 되어 있는 형태가 아닌 위 설정 형태처럼 들여쓰기가 되어 있는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로 구성된다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예제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7760" y="764704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fixedlength</a:t>
            </a:r>
            <a:r>
              <a:rPr lang="en-US" altLang="ko-KR" sz="1800" dirty="0" smtClean="0"/>
              <a:t> + delimiter</a:t>
            </a:r>
            <a:endParaRPr lang="ko-KR" altLang="en-US" sz="1800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500160" y="1115452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Header</a:t>
            </a:r>
            <a:r>
              <a:rPr lang="ko-KR" altLang="en-US" sz="1800" dirty="0" smtClean="0"/>
              <a:t>는 고정 길이 형태이고 </a:t>
            </a:r>
            <a:r>
              <a:rPr lang="en-US" altLang="ko-KR" sz="1800" dirty="0" smtClean="0"/>
              <a:t>body</a:t>
            </a:r>
            <a:r>
              <a:rPr lang="ko-KR" altLang="en-US" sz="1800" dirty="0" smtClean="0"/>
              <a:t>는 </a:t>
            </a:r>
            <a:r>
              <a:rPr lang="ko-KR" altLang="en-US" sz="1800" dirty="0" err="1" smtClean="0"/>
              <a:t>구분자</a:t>
            </a:r>
            <a:r>
              <a:rPr lang="ko-KR" altLang="en-US" sz="1800" dirty="0" smtClean="0"/>
              <a:t> 형태</a:t>
            </a:r>
            <a:endParaRPr lang="ko-KR" altLang="en-US" sz="1800" dirty="0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663240" y="1844824"/>
            <a:ext cx="7913760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id=“length” size=“2”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format=“delimiter” delimiter=“|||”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&lt;field id=“name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=“age” /&gt;</a:t>
            </a:r>
            <a:endParaRPr lang="en-US" altLang="ko-KR" sz="12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fixedlength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=“2”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format=“delimiter” delimiter=“|||”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id=“name”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=“age”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52" y="1645059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1537047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87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7564" y="836712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설정은 고정길이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와 </a:t>
            </a:r>
            <a:r>
              <a:rPr lang="ko-KR" altLang="en-US" sz="1200" dirty="0" err="1" smtClean="0"/>
              <a:t>구분자</a:t>
            </a:r>
            <a:r>
              <a:rPr lang="ko-KR" altLang="en-US" sz="1200" dirty="0" smtClean="0"/>
              <a:t> 형태의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로 구성되어 있는 데이터를 읽거나 해당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으로 변환 할 때 사용하는 설정이다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1847285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“9 HONG|||30”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47564" y="155679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285293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결과</a:t>
            </a:r>
            <a:endParaRPr lang="en-US" altLang="ko-KR" sz="1200" dirty="0" smtClean="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47564" y="501317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위의 결과를 다시 고정길이 형태의 데이터로 구성하기 위해 </a:t>
            </a:r>
            <a:r>
              <a:rPr lang="en-US" altLang="ko-KR" sz="1200" dirty="0" smtClean="0"/>
              <a:t>write() </a:t>
            </a:r>
            <a:r>
              <a:rPr lang="ko-KR" altLang="en-US" sz="1200" dirty="0" smtClean="0"/>
              <a:t>실행하면 아래와 같은 데이터로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63240" y="5445224"/>
            <a:ext cx="79137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“9 HONG|||30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63240" y="3129934"/>
            <a:ext cx="7913760" cy="1523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86960"/>
              </p:ext>
            </p:extLst>
          </p:nvPr>
        </p:nvGraphicFramePr>
        <p:xfrm>
          <a:off x="3534584" y="3326120"/>
          <a:ext cx="218954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72"/>
                <a:gridCol w="1094772"/>
              </a:tblGrid>
              <a:tr h="1548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“9 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“HONG“</a:t>
                      </a:r>
                      <a:endParaRPr lang="ko-KR" altLang="en-US" sz="1200" dirty="0"/>
                    </a:p>
                  </a:txBody>
                  <a:tcPr/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“30”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7564" y="249289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데이터를 이용하여 </a:t>
            </a:r>
            <a:r>
              <a:rPr lang="en-US" altLang="ko-KR" sz="1200" dirty="0" smtClean="0"/>
              <a:t>read() </a:t>
            </a:r>
            <a:r>
              <a:rPr lang="ko-KR" altLang="en-US" sz="1200" dirty="0" smtClean="0"/>
              <a:t>하면 아래와 같은 형태의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을 구할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1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7760" y="764704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3. xml</a:t>
            </a:r>
            <a:endParaRPr lang="ko-KR" altLang="en-US" sz="1800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663240" y="1575951"/>
            <a:ext cx="7913760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format=“xml”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id=“length” size=“2”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format=“xml”&gt;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&lt;field id=“name”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=“/home/name” 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=“4” /&gt;</a:t>
            </a: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format=“xml”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=“2”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format=“xml”&gt;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id=“name”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=“/home/name” 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=“4”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9552" y="123275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663240" y="112474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564" y="5919663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설정은 데이터가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로만 구성된 데이터를 읽거나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로 구성할 때 사용한다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기본 구성은 </a:t>
            </a:r>
            <a:r>
              <a:rPr lang="en-US" altLang="ko-KR" sz="1200" dirty="0" err="1" smtClean="0"/>
              <a:t>fixedlength</a:t>
            </a:r>
            <a:r>
              <a:rPr lang="en-US" altLang="ko-KR" sz="1200" dirty="0" smtClean="0"/>
              <a:t> + xml</a:t>
            </a:r>
            <a:r>
              <a:rPr lang="ko-KR" altLang="en-US" sz="1200" dirty="0" smtClean="0"/>
              <a:t>에서 설명 되어 있어 자세한 내용은 </a:t>
            </a:r>
            <a:r>
              <a:rPr lang="en-US" altLang="ko-KR" sz="1200" dirty="0" err="1"/>
              <a:t>fixedlength</a:t>
            </a:r>
            <a:r>
              <a:rPr lang="en-US" altLang="ko-KR" sz="1200" dirty="0"/>
              <a:t> +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를 참고하면 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5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7760" y="764704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3. delimiter</a:t>
            </a:r>
            <a:endParaRPr lang="ko-KR" altLang="en-US" sz="1800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663240" y="1575951"/>
            <a:ext cx="7913760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id=“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conversion_id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format=“delimiter”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&lt;field id=“length” size=“2”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format=“xml”&gt;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&lt;field id=“name”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=“4” /&gt;</a:t>
            </a: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format=“delimiter”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=“length”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=“2”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&lt;/header&gt;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&lt;body format=“xml”&gt;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id=“name”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=“4”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&lt;/data&gt;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9552" y="123275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663240" y="112474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564" y="5991671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설정은 데이터가 </a:t>
            </a:r>
            <a:r>
              <a:rPr lang="ko-KR" altLang="en-US" sz="1200" dirty="0" err="1" smtClean="0"/>
              <a:t>구분자로만</a:t>
            </a:r>
            <a:r>
              <a:rPr lang="ko-KR" altLang="en-US" sz="1200" dirty="0" smtClean="0"/>
              <a:t> 구성된 데이터를 읽거나 </a:t>
            </a:r>
            <a:r>
              <a:rPr lang="ko-KR" altLang="en-US" sz="1200" dirty="0" err="1" smtClean="0"/>
              <a:t>구분자로</a:t>
            </a:r>
            <a:r>
              <a:rPr lang="ko-KR" altLang="en-US" sz="1200" dirty="0" smtClean="0"/>
              <a:t> 구성할 때 사용한다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기본 구성은 </a:t>
            </a:r>
            <a:r>
              <a:rPr lang="en-US" altLang="ko-KR" sz="1200" dirty="0" err="1" smtClean="0"/>
              <a:t>fixedlength</a:t>
            </a:r>
            <a:r>
              <a:rPr lang="en-US" altLang="ko-KR" sz="1200" dirty="0" smtClean="0"/>
              <a:t> + delimiter</a:t>
            </a:r>
            <a:r>
              <a:rPr lang="ko-KR" altLang="en-US" sz="1200" dirty="0" smtClean="0"/>
              <a:t>에서 설명 되어 있어 자세한 내용은 </a:t>
            </a:r>
            <a:r>
              <a:rPr lang="en-US" altLang="ko-KR" sz="1200" dirty="0" err="1"/>
              <a:t>fixedlength</a:t>
            </a:r>
            <a:r>
              <a:rPr lang="en-US" altLang="ko-KR" sz="1200" dirty="0"/>
              <a:t> + </a:t>
            </a:r>
            <a:r>
              <a:rPr lang="en-US" altLang="ko-KR" sz="1200" dirty="0" smtClean="0"/>
              <a:t>delimiter</a:t>
            </a:r>
            <a:r>
              <a:rPr lang="ko-KR" altLang="en-US" sz="1200" dirty="0" smtClean="0"/>
              <a:t>를 참고하면 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7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예제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7760" y="764704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4. soap</a:t>
            </a:r>
            <a:endParaRPr lang="ko-KR" altLang="en-US" sz="1800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647564" y="1124744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Soap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http protocol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형식에서 데이터가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형식으로 구성된다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663240" y="1412776"/>
            <a:ext cx="791376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id="simple"&gt;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format="soap"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type="</a:t>
            </a:r>
            <a:r>
              <a:rPr lang="en-US" altLang="ko-KR" sz="1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soappart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id="client" name="Content-Type" size="6" /&gt;			</a:t>
            </a: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body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format="xml"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loop id="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myLoop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  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="/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/loop"&gt;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id="age" 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="/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/loop/age" size="2"/&gt;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loop&gt;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from&gt;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to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format="soap"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type="</a:t>
            </a:r>
            <a:r>
              <a:rPr lang="en-US" altLang="ko-KR" sz="1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soappart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id="client" name="Content-Type" size="6" /&gt;			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header&gt;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body </a:t>
            </a:r>
            <a:r>
              <a:rPr lang="en-US" altLang="ko-KR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format="xml"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create 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="/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 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xmlns:SOAP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="http://schemas.xmlsoap.org/soap/envelope/"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loop id="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myLoop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" size="$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myLoop.size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()" 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="/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/loop"&gt;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id="age" 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xpath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="/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/loop/age" size="2"/&gt;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loop&gt;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body&gt;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data&gt;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to&gt;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</a:p>
        </p:txBody>
      </p:sp>
      <p:sp>
        <p:nvSpPr>
          <p:cNvPr id="6" name="타원 5"/>
          <p:cNvSpPr/>
          <p:nvPr/>
        </p:nvSpPr>
        <p:spPr>
          <a:xfrm>
            <a:off x="8172400" y="1621396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7" name="타원 6"/>
          <p:cNvSpPr/>
          <p:nvPr/>
        </p:nvSpPr>
        <p:spPr>
          <a:xfrm>
            <a:off x="8172400" y="1879898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8" name="타원 7"/>
          <p:cNvSpPr/>
          <p:nvPr/>
        </p:nvSpPr>
        <p:spPr>
          <a:xfrm>
            <a:off x="8172400" y="2492896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9" name="타원 8"/>
          <p:cNvSpPr/>
          <p:nvPr/>
        </p:nvSpPr>
        <p:spPr>
          <a:xfrm>
            <a:off x="8172400" y="3709628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/>
          <p:cNvSpPr/>
          <p:nvPr/>
        </p:nvSpPr>
        <p:spPr>
          <a:xfrm>
            <a:off x="8172400" y="3968130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2" name="타원 11"/>
          <p:cNvSpPr/>
          <p:nvPr/>
        </p:nvSpPr>
        <p:spPr>
          <a:xfrm>
            <a:off x="8172400" y="4581128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237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31840" y="1536458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47564" y="764704"/>
            <a:ext cx="79294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다른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과 같이 데이터의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을 설정해야 하는데 </a:t>
            </a:r>
            <a:r>
              <a:rPr lang="en-US" altLang="ko-KR" sz="1200" dirty="0" smtClean="0"/>
              <a:t>soap</a:t>
            </a:r>
            <a:r>
              <a:rPr lang="ko-KR" altLang="en-US" sz="1200" dirty="0" smtClean="0"/>
              <a:t>은     과 같이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“soap”</a:t>
            </a:r>
            <a:r>
              <a:rPr lang="ko-KR" altLang="en-US" sz="1200" dirty="0" smtClean="0"/>
              <a:t>으로 설정 해야 한다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Soap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Single Part</a:t>
            </a:r>
            <a:r>
              <a:rPr lang="ko-KR" altLang="en-US" sz="1200" dirty="0" smtClean="0"/>
              <a:t>로 구성된 경우 데이터는 크게 </a:t>
            </a:r>
            <a:r>
              <a:rPr lang="en-US" altLang="ko-KR" sz="1200" dirty="0" smtClean="0"/>
              <a:t>http header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로 구성 된다</a:t>
            </a:r>
            <a:r>
              <a:rPr lang="en-US" altLang="ko-KR" sz="1200" dirty="0" smtClean="0"/>
              <a:t>.  </a:t>
            </a:r>
            <a:r>
              <a:rPr lang="en-US" altLang="ko-KR" sz="1200" dirty="0" err="1" smtClean="0"/>
              <a:t>Conveter</a:t>
            </a:r>
            <a:r>
              <a:rPr lang="ko-KR" altLang="en-US" sz="1200" dirty="0" smtClean="0"/>
              <a:t>설정은 이 구성과 동일하게 하기 위해       와 같이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type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soappart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라고 설정 해야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그럼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의 설정은 </a:t>
            </a:r>
            <a:r>
              <a:rPr lang="en-US" altLang="ko-KR" sz="1200" dirty="0" smtClean="0"/>
              <a:t>http header </a:t>
            </a:r>
            <a:r>
              <a:rPr lang="ko-KR" altLang="en-US" sz="1200" dirty="0" smtClean="0"/>
              <a:t>설정이고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http body</a:t>
            </a:r>
            <a:r>
              <a:rPr lang="ko-KR" altLang="en-US" sz="1200" dirty="0" smtClean="0"/>
              <a:t>에 해당되는 설정이다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아래 </a:t>
            </a:r>
            <a:r>
              <a:rPr lang="en-US" altLang="ko-KR" sz="1200" dirty="0" smtClean="0"/>
              <a:t>soap </a:t>
            </a:r>
            <a:r>
              <a:rPr lang="ko-KR" altLang="en-US" sz="1200" dirty="0" smtClean="0"/>
              <a:t>데이터 참고</a:t>
            </a:r>
            <a:r>
              <a:rPr lang="en-US" altLang="ko-KR" sz="1200" dirty="0" smtClean="0"/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Soap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body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로 구성되므로      과 같이 반드시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로 해야 한다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. Multipart </a:t>
            </a:r>
            <a:r>
              <a:rPr lang="ko-KR" altLang="en-US" sz="1200" dirty="0" smtClean="0"/>
              <a:t>일 때는 제외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4" name="타원 13"/>
          <p:cNvSpPr/>
          <p:nvPr/>
        </p:nvSpPr>
        <p:spPr>
          <a:xfrm>
            <a:off x="5148064" y="799116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5" name="타원 14"/>
          <p:cNvSpPr/>
          <p:nvPr/>
        </p:nvSpPr>
        <p:spPr>
          <a:xfrm>
            <a:off x="2195736" y="1187607"/>
            <a:ext cx="216024" cy="2234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63240" y="2516703"/>
            <a:ext cx="791376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SOAPAction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: ""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Content-Length: 166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&lt;?xml version="1.0" encoding="UTF-8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"?&gt;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xmlns:SOAP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="http://schemas.xmlsoap.org/soap/envelope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/"&gt;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age&gt;1&lt;/age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age&gt;2&lt;/age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SOAP:home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47564" y="2204864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참고</a:t>
            </a:r>
            <a:r>
              <a:rPr lang="en-US" altLang="ko-KR" sz="1200" dirty="0" smtClean="0"/>
              <a:t>. Soap </a:t>
            </a:r>
            <a:r>
              <a:rPr lang="ko-KR" altLang="en-US" sz="1200" dirty="0" smtClean="0"/>
              <a:t>데이터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10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유형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7760" y="764704"/>
            <a:ext cx="8229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표현식으로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ID </a:t>
            </a:r>
            <a:r>
              <a:rPr lang="ko-KR" altLang="en-US" sz="1800" dirty="0" smtClean="0"/>
              <a:t>설정</a:t>
            </a:r>
            <a:endParaRPr lang="ko-KR" altLang="en-US" sz="1800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663240" y="1575951"/>
            <a:ext cx="79137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&lt;conversion 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id=“^A01” regex=“true”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&lt;from format=“delimiter”&gt;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&lt;/from&gt;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&lt;to format=“delimiter”&gt;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&lt;/to&gt;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&lt;/conversion&gt;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39552" y="123275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663240" y="112474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564" y="3140968"/>
            <a:ext cx="79294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설정은 </a:t>
            </a:r>
            <a:r>
              <a:rPr lang="en-US" altLang="ko-KR" sz="1200" dirty="0" smtClean="0"/>
              <a:t>converter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설정 할 때 정규 </a:t>
            </a:r>
            <a:r>
              <a:rPr lang="ko-KR" altLang="en-US" sz="1200" dirty="0" err="1" smtClean="0"/>
              <a:t>표현식으로</a:t>
            </a:r>
            <a:r>
              <a:rPr lang="ko-KR" altLang="en-US" sz="1200" dirty="0" smtClean="0"/>
              <a:t> 설정 하는 것이다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이때 반드시 </a:t>
            </a:r>
            <a:r>
              <a:rPr lang="en-US" altLang="ko-KR" sz="1200" dirty="0" smtClean="0"/>
              <a:t>regex=“true”</a:t>
            </a:r>
            <a:r>
              <a:rPr lang="ko-KR" altLang="en-US" sz="1200" dirty="0" smtClean="0"/>
              <a:t>를 추가 해야 된다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  <a:p>
            <a:pPr>
              <a:spcBef>
                <a:spcPct val="0"/>
              </a:spcBef>
              <a:buNone/>
            </a:pPr>
            <a:endParaRPr lang="en-US" altLang="ko-KR" sz="1200" dirty="0"/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위 설정은 </a:t>
            </a:r>
            <a:r>
              <a:rPr lang="en-US" altLang="ko-KR" sz="1200" dirty="0" smtClean="0"/>
              <a:t>“A01”</a:t>
            </a:r>
            <a:r>
              <a:rPr lang="ko-KR" altLang="en-US" sz="1200" dirty="0" smtClean="0"/>
              <a:t>로 시작하는 모든 </a:t>
            </a:r>
            <a:r>
              <a:rPr lang="en-US" altLang="ko-KR" sz="1200" dirty="0" smtClean="0"/>
              <a:t>converter Id </a:t>
            </a:r>
            <a:r>
              <a:rPr lang="ko-KR" altLang="en-US" sz="1200" dirty="0" smtClean="0"/>
              <a:t>일 때 해당 설정을 사용하게 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647564" y="1351801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전문 설정 중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size, value</a:t>
            </a:r>
            <a:r>
              <a:rPr lang="ko-KR" altLang="en-US" sz="1200" dirty="0" smtClean="0"/>
              <a:t>에 아래와 같은 함수를 사용 할 수 있다</a:t>
            </a:r>
            <a:endParaRPr lang="en-US" altLang="ko-KR" sz="1200" dirty="0" smtClean="0"/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Java </a:t>
            </a:r>
            <a:r>
              <a:rPr lang="ko-KR" altLang="en-US" sz="1200" dirty="0" smtClean="0"/>
              <a:t>에서 제공하는 </a:t>
            </a:r>
            <a:r>
              <a:rPr lang="en-US" altLang="ko-KR" sz="1200" dirty="0" smtClean="0"/>
              <a:t>Integer, String, Long, List, Map</a:t>
            </a:r>
            <a:r>
              <a:rPr lang="ko-KR" altLang="en-US" sz="1200" dirty="0" smtClean="0"/>
              <a:t>를 자유롭게 사용 가능하다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539552" y="3969060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663240" y="3861048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사칙연산</a:t>
            </a:r>
            <a:endParaRPr lang="ko-KR" altLang="en-US" sz="1400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836712"/>
            <a:ext cx="79137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id=“id”  size=“20”  value=“” description=“…”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63240" y="4189809"/>
            <a:ext cx="7913760" cy="6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id=“length”  size=“20”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id=“id”  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Integer.parseInt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($length) + 10”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9552" y="23141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63240" y="22061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문자를 숫자로 변환</a:t>
            </a:r>
            <a:endParaRPr lang="ko-KR" altLang="en-US" sz="1400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63240" y="2513881"/>
            <a:ext cx="7913760" cy="6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id=“length”  size=“20”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id=“id”  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Integer.parseInt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($length)”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3212976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Java</a:t>
            </a:r>
            <a:r>
              <a:rPr lang="ko-KR" altLang="en-US" sz="1200" dirty="0" smtClean="0"/>
              <a:t>에서 제공하는 </a:t>
            </a:r>
            <a:r>
              <a:rPr lang="en-US" altLang="ko-KR" sz="1200" dirty="0" err="1" smtClean="0"/>
              <a:t>Integer.parseInt</a:t>
            </a:r>
            <a:r>
              <a:rPr lang="en-US" altLang="ko-KR" sz="1200" dirty="0" smtClean="0"/>
              <a:t>() method</a:t>
            </a:r>
            <a:r>
              <a:rPr lang="ko-KR" altLang="en-US" sz="1200" dirty="0" smtClean="0"/>
              <a:t>를 통해 문자를 숫자로 변환 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47564" y="4869160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Length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의 값에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을 더하여 </a:t>
            </a:r>
            <a:r>
              <a:rPr lang="en-US" altLang="ko-KR" sz="1200" dirty="0" smtClean="0"/>
              <a:t>id field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로 설정하는 예제이다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2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예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52" y="1016732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908720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특정 형태의 </a:t>
            </a:r>
            <a:r>
              <a:rPr lang="en-US" altLang="ko-KR" sz="1400" dirty="0" smtClean="0"/>
              <a:t>format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business logic</a:t>
            </a:r>
            <a:r>
              <a:rPr lang="ko-KR" altLang="en-US" sz="1400" dirty="0" smtClean="0"/>
              <a:t>에서 편리하게 사용할 경우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37424" y="1991773"/>
            <a:ext cx="4522808" cy="792088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28377" y="2135789"/>
            <a:ext cx="1116123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12345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32317" y="2135789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9992" y="2135789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80112" y="2135789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37424" y="3933056"/>
            <a:ext cx="4522808" cy="2520280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272681" y="2927877"/>
            <a:ext cx="277868" cy="93317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3171343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JDFT (read)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53077"/>
              </p:ext>
            </p:extLst>
          </p:nvPr>
        </p:nvGraphicFramePr>
        <p:xfrm>
          <a:off x="2442154" y="4455120"/>
          <a:ext cx="393004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023"/>
                <a:gridCol w="196502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“12345”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홍길동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“24”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Addr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1196752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일반적으로 고정길이 형태의 전문을 </a:t>
            </a:r>
            <a:r>
              <a:rPr lang="en-US" altLang="ko-KR" sz="1200" dirty="0" smtClean="0"/>
              <a:t>business logic</a:t>
            </a:r>
            <a:r>
              <a:rPr lang="ko-KR" altLang="en-US" sz="1200" dirty="0" smtClean="0"/>
              <a:t>에서 활용하기 위해 길이를 계산해서 데이터를 추출하여 사용했었는데 이런 기능을 </a:t>
            </a:r>
            <a:r>
              <a:rPr lang="en-US" altLang="ko-KR" sz="1200" dirty="0" smtClean="0"/>
              <a:t>JDFT </a:t>
            </a:r>
            <a:r>
              <a:rPr lang="ko-KR" altLang="en-US" sz="1200" dirty="0" smtClean="0"/>
              <a:t>에서 간단한 설정으로 </a:t>
            </a:r>
            <a:r>
              <a:rPr lang="en-US" altLang="ko-KR" sz="1200" dirty="0" smtClean="0"/>
              <a:t>Map </a:t>
            </a:r>
            <a:r>
              <a:rPr lang="ko-KR" altLang="en-US" sz="1200" dirty="0" smtClean="0"/>
              <a:t>객체로 변환하여 편리하게 사용 할 수 있게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56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9552" y="1016732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63240" y="908720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길이</a:t>
            </a:r>
            <a:endParaRPr lang="ko-KR" altLang="en-US" sz="1400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63240" y="1216497"/>
            <a:ext cx="7913760" cy="6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id=“length”  size=“20”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id=“id”  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=“$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length.size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191559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Length</a:t>
            </a:r>
            <a:r>
              <a:rPr lang="ko-KR" altLang="en-US" sz="1200" dirty="0"/>
              <a:t>라는 </a:t>
            </a:r>
            <a:r>
              <a:rPr lang="en-US" altLang="ko-KR" sz="1200" dirty="0"/>
              <a:t>field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값의 길이를 </a:t>
            </a:r>
            <a:r>
              <a:rPr lang="en-US" altLang="ko-KR" sz="1200" dirty="0" smtClean="0"/>
              <a:t>id field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로 설정하는 예제이다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63240" y="2564904"/>
            <a:ext cx="7913760" cy="6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id=“length”  size=“20” 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datatype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=“byte[]”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id=“id”  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=“$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length.size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47564" y="3263999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byte[]</a:t>
            </a:r>
            <a:r>
              <a:rPr lang="ko-KR" altLang="en-US" sz="1200" dirty="0"/>
              <a:t>로 되어 </a:t>
            </a:r>
            <a:r>
              <a:rPr lang="ko-KR" altLang="en-US" sz="1200" dirty="0" smtClean="0"/>
              <a:t>있는 </a:t>
            </a:r>
            <a:r>
              <a:rPr lang="en-US" altLang="ko-KR" sz="1200" dirty="0" smtClean="0"/>
              <a:t>Length</a:t>
            </a:r>
            <a:r>
              <a:rPr lang="ko-KR" altLang="en-US" sz="1200" dirty="0"/>
              <a:t>라는 </a:t>
            </a:r>
            <a:r>
              <a:rPr lang="en-US" altLang="ko-KR" sz="1200" dirty="0"/>
              <a:t>field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값의 길이를 </a:t>
            </a:r>
            <a:r>
              <a:rPr lang="en-US" altLang="ko-KR" sz="1200" dirty="0" smtClean="0"/>
              <a:t>id field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로 설정하는 예제이다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63240" y="3861048"/>
            <a:ext cx="7913760" cy="6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id=“length”  size=“20”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id=“id”  size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=“$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length.getBytes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().size()”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647564" y="4560143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Length</a:t>
            </a:r>
            <a:r>
              <a:rPr lang="ko-KR" altLang="en-US" sz="1200" dirty="0"/>
              <a:t>라는 </a:t>
            </a:r>
            <a:r>
              <a:rPr lang="en-US" altLang="ko-KR" sz="1200" dirty="0"/>
              <a:t>field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값을 </a:t>
            </a:r>
            <a:r>
              <a:rPr lang="en-US" altLang="ko-KR" sz="1200" dirty="0" smtClean="0"/>
              <a:t>byte[]</a:t>
            </a:r>
            <a:r>
              <a:rPr lang="ko-KR" altLang="en-US" sz="1200" dirty="0" smtClean="0"/>
              <a:t>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변환하여 그 길이를 </a:t>
            </a:r>
            <a:r>
              <a:rPr lang="en-US" altLang="ko-KR" sz="1200" dirty="0" smtClean="0"/>
              <a:t>id field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로 설정하는 예제이다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6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9552" y="1016732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63240" y="908720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smtClean="0"/>
              <a:t>substring</a:t>
            </a:r>
            <a:endParaRPr lang="ko-KR" altLang="en-US" sz="1400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63240" y="1216497"/>
            <a:ext cx="7913760" cy="6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id=“length”  size=“10”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id=“id”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size=“2” value=“$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length.substring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(0, 2)”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1915592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Length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field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값 중 앞에서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자리만 </a:t>
            </a:r>
            <a:r>
              <a:rPr lang="en-US" altLang="ko-KR" sz="1200" dirty="0" smtClean="0"/>
              <a:t>id field</a:t>
            </a:r>
            <a:r>
              <a:rPr lang="ko-KR" altLang="en-US" sz="1200" dirty="0" smtClean="0"/>
              <a:t>의 기본 값으로 설정하는 예제이다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Length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의 값이 </a:t>
            </a:r>
            <a:r>
              <a:rPr lang="en-US" altLang="ko-KR" sz="1200" dirty="0" smtClean="0"/>
              <a:t>“0123456789”</a:t>
            </a:r>
            <a:r>
              <a:rPr lang="ko-KR" altLang="en-US" sz="1200" dirty="0" err="1" smtClean="0"/>
              <a:t>일때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 field</a:t>
            </a:r>
            <a:r>
              <a:rPr lang="ko-KR" altLang="en-US" sz="1200" dirty="0" smtClean="0"/>
              <a:t>의 기본 값을 </a:t>
            </a:r>
            <a:r>
              <a:rPr lang="en-US" altLang="ko-KR" sz="1200" dirty="0" smtClean="0"/>
              <a:t>“01” </a:t>
            </a:r>
            <a:r>
              <a:rPr lang="ko-KR" altLang="en-US" sz="1200" dirty="0" smtClean="0"/>
              <a:t>로 설정된다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1" name="타원 10"/>
          <p:cNvSpPr/>
          <p:nvPr/>
        </p:nvSpPr>
        <p:spPr>
          <a:xfrm>
            <a:off x="539552" y="303419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63240" y="292618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err="1" smtClean="0"/>
              <a:t>currentTimeMillis</a:t>
            </a:r>
            <a:endParaRPr lang="ko-KR" altLang="en-US" sz="1400" dirty="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63240" y="3233961"/>
            <a:ext cx="7913760" cy="41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id=“id”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size=“13” value=“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System.currentTimeMillis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47564" y="3717032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Java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System.currentTimeMillis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의 결과를 </a:t>
            </a:r>
            <a:r>
              <a:rPr lang="en-US" altLang="ko-KR" sz="1200" dirty="0" smtClean="0"/>
              <a:t>id field</a:t>
            </a:r>
            <a:r>
              <a:rPr lang="ko-KR" altLang="en-US" sz="1200" dirty="0" smtClean="0"/>
              <a:t>의 기본값으로 설정하는 예제이다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1" name="타원 20"/>
          <p:cNvSpPr/>
          <p:nvPr/>
        </p:nvSpPr>
        <p:spPr>
          <a:xfrm>
            <a:off x="539552" y="4525379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63240" y="4417367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smtClean="0"/>
              <a:t>format</a:t>
            </a:r>
            <a:endParaRPr lang="ko-KR" altLang="en-US" sz="1400" dirty="0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663240" y="4725144"/>
            <a:ext cx="7913760" cy="6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id=“length”  size=“2” /&gt;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&lt;field id=“id”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size=“5” value=“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String.format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(“%05d”, $length)”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47564" y="5424239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Length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field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값을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String.format</a:t>
            </a:r>
            <a:r>
              <a:rPr lang="ko-KR" altLang="en-US" sz="1200" dirty="0" smtClean="0"/>
              <a:t>을 적용하여 </a:t>
            </a:r>
            <a:r>
              <a:rPr lang="en-US" altLang="ko-KR" sz="1200" dirty="0" smtClean="0"/>
              <a:t>id field</a:t>
            </a:r>
            <a:r>
              <a:rPr lang="ko-KR" altLang="en-US" sz="1200" dirty="0" smtClean="0"/>
              <a:t>의 기본 값으로 설정하는 예제이다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/>
              <a:t>Length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의 값이 </a:t>
            </a:r>
            <a:r>
              <a:rPr lang="en-US" altLang="ko-KR" sz="1200" dirty="0" smtClean="0"/>
              <a:t>“12”</a:t>
            </a:r>
            <a:r>
              <a:rPr lang="ko-KR" altLang="en-US" sz="1200" dirty="0" err="1" smtClean="0"/>
              <a:t>일때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 field</a:t>
            </a:r>
            <a:r>
              <a:rPr lang="ko-KR" altLang="en-US" sz="1200" dirty="0" smtClean="0"/>
              <a:t>의 기본 값을 </a:t>
            </a:r>
            <a:r>
              <a:rPr lang="en-US" altLang="ko-KR" sz="1200" dirty="0" smtClean="0"/>
              <a:t>“00012” </a:t>
            </a:r>
            <a:r>
              <a:rPr lang="ko-KR" altLang="en-US" sz="1200" dirty="0" smtClean="0"/>
              <a:t>로 설정된다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4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9552" y="339299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63240" y="328498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smtClean="0"/>
              <a:t>Sequence</a:t>
            </a:r>
            <a:endParaRPr lang="ko-KR" altLang="en-US" sz="1400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63240" y="4068441"/>
            <a:ext cx="7913760" cy="44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id=“id”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size=“6” value=“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sequence:nextValue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(6, 6)”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4551511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6</a:t>
            </a:r>
            <a:r>
              <a:rPr lang="ko-KR" altLang="en-US" sz="1200" dirty="0" smtClean="0"/>
              <a:t>자리 </a:t>
            </a:r>
            <a:r>
              <a:rPr lang="ko-KR" altLang="en-US" sz="1200" dirty="0" err="1" smtClean="0"/>
              <a:t>고유값을</a:t>
            </a:r>
            <a:r>
              <a:rPr lang="ko-KR" altLang="en-US" sz="1200" dirty="0" smtClean="0"/>
              <a:t> 생성한다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47564" y="3606775"/>
            <a:ext cx="79294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err="1" smtClean="0"/>
              <a:t>고유값</a:t>
            </a:r>
            <a:r>
              <a:rPr lang="ko-KR" altLang="en-US" sz="1200" dirty="0" smtClean="0"/>
              <a:t> 생성 기능</a:t>
            </a:r>
            <a:endParaRPr lang="en-US" altLang="ko-KR" sz="1200" dirty="0" smtClean="0"/>
          </a:p>
        </p:txBody>
      </p:sp>
      <p:sp>
        <p:nvSpPr>
          <p:cNvPr id="17" name="타원 16"/>
          <p:cNvSpPr/>
          <p:nvPr/>
        </p:nvSpPr>
        <p:spPr>
          <a:xfrm>
            <a:off x="539552" y="1016732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63240" y="908720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smtClean="0"/>
              <a:t>Date format</a:t>
            </a:r>
            <a:endParaRPr lang="ko-KR" altLang="en-US" sz="1400" dirty="0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663240" y="1340768"/>
            <a:ext cx="7913760" cy="44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id=“id”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size=“14” value=“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dateFormat:format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(‘</a:t>
            </a:r>
            <a:r>
              <a:rPr lang="en-US" altLang="ko-KR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yyyyMMddHHMmmss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’)”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7564" y="1823838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Java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SimpleDateFormat</a:t>
            </a:r>
            <a:r>
              <a:rPr lang="ko-KR" altLang="en-US" sz="1200" dirty="0" smtClean="0"/>
              <a:t>과 동일한 기능을 하며 현재 날짜를 입력된 </a:t>
            </a:r>
            <a:r>
              <a:rPr lang="en-US" altLang="ko-KR" sz="1200" dirty="0" smtClean="0"/>
              <a:t>format</a:t>
            </a:r>
            <a:r>
              <a:rPr lang="ko-KR" altLang="en-US" sz="1200" dirty="0" smtClean="0"/>
              <a:t>으로 구성한다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예 </a:t>
            </a:r>
            <a:r>
              <a:rPr lang="en-US" altLang="ko-KR" sz="1200" dirty="0"/>
              <a:t>) 20140411100459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854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9552" y="1016732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63240" y="908720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400" dirty="0" smtClean="0"/>
              <a:t>Date format + sequence</a:t>
            </a:r>
            <a:endParaRPr lang="ko-KR" altLang="en-US" sz="1400" dirty="0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663240" y="1340768"/>
            <a:ext cx="7913760" cy="44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id=“id”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size=“20”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value=“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dateFormat:format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('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yyyyMMddHHmmss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').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concat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sequence:nextValue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(6,6))”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7564" y="1823838"/>
            <a:ext cx="7929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err="1" smtClean="0"/>
              <a:t>고유값을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생성할때</a:t>
            </a:r>
            <a:r>
              <a:rPr lang="ko-KR" altLang="en-US" sz="1200" dirty="0" smtClean="0"/>
              <a:t> 현재 날짜와 순차번호를 결합해서 만드는 경우가 </a:t>
            </a:r>
            <a:r>
              <a:rPr lang="ko-KR" altLang="en-US" sz="1200" dirty="0" err="1" smtClean="0"/>
              <a:t>발생할수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일반적으로 많이 사용하는 방식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이때 위 설정과 같이 </a:t>
            </a:r>
            <a:r>
              <a:rPr lang="en-US" altLang="ko-KR" sz="1200" dirty="0" err="1" smtClean="0"/>
              <a:t>String.concat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통해 문자를 결합하면 된다</a:t>
            </a:r>
            <a:r>
              <a:rPr lang="en-US" altLang="ko-KR" sz="1200" dirty="0" smtClean="0"/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예 </a:t>
            </a:r>
            <a:r>
              <a:rPr lang="en-US" altLang="ko-KR" sz="1200" dirty="0"/>
              <a:t>) 20140411132511940158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100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9552" y="1016732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63240" y="908720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특수기호 기본값 사용</a:t>
            </a:r>
            <a:endParaRPr lang="ko-KR" altLang="en-US" sz="1400" dirty="0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663240" y="1980208"/>
            <a:ext cx="7913760" cy="44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id=“id”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size=“4”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=“####”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7564" y="1216497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Field</a:t>
            </a:r>
            <a:r>
              <a:rPr lang="ko-KR" altLang="en-US" sz="1200" dirty="0" smtClean="0"/>
              <a:t>의 기본값 설정에서 </a:t>
            </a:r>
            <a:r>
              <a:rPr lang="en-US" altLang="ko-KR" sz="1200" dirty="0" smtClean="0"/>
              <a:t>#, $, % </a:t>
            </a:r>
            <a:r>
              <a:rPr lang="ko-KR" altLang="en-US" sz="1200" dirty="0" smtClean="0"/>
              <a:t>등과 같은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문자를 사용할 </a:t>
            </a:r>
            <a:r>
              <a:rPr lang="ko-KR" altLang="en-US" sz="1200" smtClean="0"/>
              <a:t>경우 이 문자들은 예약 </a:t>
            </a:r>
            <a:r>
              <a:rPr lang="ko-KR" altLang="en-US" sz="1200" dirty="0"/>
              <a:t>설정에 사용하므로 문자라는 </a:t>
            </a:r>
            <a:r>
              <a:rPr lang="ko-KR" altLang="en-US" sz="1200" dirty="0" smtClean="0"/>
              <a:t>표시로 반드시 </a:t>
            </a:r>
            <a:r>
              <a:rPr lang="en-US" altLang="ko-KR" sz="1200" b="1" dirty="0" smtClean="0"/>
              <a:t>‘’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으로 묶어야 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2636912"/>
            <a:ext cx="7913760" cy="44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field id=“id”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size=“4”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=“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’####’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/&gt;</a:t>
            </a: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516216" y="2062048"/>
            <a:ext cx="205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( X )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516216" y="2718752"/>
            <a:ext cx="205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b="1" dirty="0" smtClean="0"/>
              <a:t>( O )</a:t>
            </a:r>
          </a:p>
        </p:txBody>
      </p:sp>
    </p:spTree>
    <p:extLst>
      <p:ext uri="{BB962C8B-B14F-4D97-AF65-F5344CB8AC3E}">
        <p14:creationId xmlns:p14="http://schemas.microsoft.com/office/powerpoint/2010/main" val="4165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예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52" y="1016732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908720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business logic</a:t>
            </a:r>
            <a:r>
              <a:rPr lang="ko-KR" altLang="en-US" sz="1400" dirty="0" smtClean="0"/>
              <a:t>에서 특정 형태의 </a:t>
            </a:r>
            <a:r>
              <a:rPr lang="en-US" altLang="ko-KR" sz="1400" dirty="0" smtClean="0"/>
              <a:t>format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write</a:t>
            </a:r>
            <a:r>
              <a:rPr lang="ko-KR" altLang="en-US" sz="1400" dirty="0" smtClean="0"/>
              <a:t>할 경우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65364" y="5661248"/>
            <a:ext cx="4522808" cy="792088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56317" y="5805264"/>
            <a:ext cx="1116123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12345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60257" y="5805264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27932" y="5805264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08052" y="5805264"/>
            <a:ext cx="995667" cy="504056"/>
          </a:xfrm>
          <a:prstGeom prst="roundRect">
            <a:avLst>
              <a:gd name="adj" fmla="val 84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37424" y="2060848"/>
            <a:ext cx="4522808" cy="2520280"/>
          </a:xfrm>
          <a:prstGeom prst="roundRect">
            <a:avLst>
              <a:gd name="adj" fmla="val 759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279378" y="4656069"/>
            <a:ext cx="277868" cy="93317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0585" y="4872093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JDFT (write)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02168"/>
              </p:ext>
            </p:extLst>
          </p:nvPr>
        </p:nvGraphicFramePr>
        <p:xfrm>
          <a:off x="2442154" y="2582912"/>
          <a:ext cx="393004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023"/>
                <a:gridCol w="196502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“12345”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홍길동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“24”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Addr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47564" y="1196752"/>
            <a:ext cx="7929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200" dirty="0" smtClean="0"/>
              <a:t>고정길이나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과 같은 특정 형태의 데이터를 만들기 위해 </a:t>
            </a:r>
            <a:r>
              <a:rPr lang="en-US" altLang="ko-KR" sz="1200" dirty="0" smtClean="0"/>
              <a:t>String </a:t>
            </a:r>
            <a:r>
              <a:rPr lang="ko-KR" altLang="en-US" sz="1200" dirty="0" smtClean="0"/>
              <a:t>연산이나 </a:t>
            </a:r>
            <a:r>
              <a:rPr lang="en-US" altLang="ko-KR" sz="1200" dirty="0" smtClean="0"/>
              <a:t>JDOM(DOM)</a:t>
            </a:r>
            <a:r>
              <a:rPr lang="ko-KR" altLang="en-US" sz="1200" dirty="0" smtClean="0"/>
              <a:t>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같은 것을 이용하여 구현해야 하는데 </a:t>
            </a:r>
            <a:r>
              <a:rPr lang="en-US" altLang="ko-KR" sz="1200" dirty="0" smtClean="0"/>
              <a:t>JDFT</a:t>
            </a:r>
            <a:r>
              <a:rPr lang="ko-KR" altLang="en-US" sz="1200" dirty="0" smtClean="0"/>
              <a:t>에서 많이 사용하는 </a:t>
            </a:r>
            <a:r>
              <a:rPr lang="en-US" altLang="ko-KR" sz="1200" dirty="0" smtClean="0"/>
              <a:t>Map </a:t>
            </a:r>
            <a:r>
              <a:rPr lang="ko-KR" altLang="en-US" sz="1200" dirty="0" smtClean="0"/>
              <a:t>객체를 이용하여 간단한 설정으로 편리하게 원하는 형태의 데이터를 만들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format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39552" y="1016732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10"/>
          <p:cNvSpPr txBox="1">
            <a:spLocks noChangeArrowheads="1"/>
          </p:cNvSpPr>
          <p:nvPr/>
        </p:nvSpPr>
        <p:spPr bwMode="auto">
          <a:xfrm>
            <a:off x="663240" y="908720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지원 데이터 </a:t>
            </a:r>
            <a:r>
              <a:rPr lang="en-US" altLang="ko-KR" sz="1400" dirty="0" smtClean="0"/>
              <a:t>Format</a:t>
            </a:r>
            <a:endParaRPr lang="ko-KR" altLang="en-US" sz="14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3185"/>
              </p:ext>
            </p:extLst>
          </p:nvPr>
        </p:nvGraphicFramePr>
        <p:xfrm>
          <a:off x="899592" y="1412776"/>
          <a:ext cx="7344815" cy="1901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1944216"/>
                <a:gridCol w="3744416"/>
                <a:gridCol w="936103"/>
              </a:tblGrid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format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상세 </a:t>
                      </a:r>
                      <a:r>
                        <a:rPr lang="en-US" altLang="ko-KR" sz="1200" dirty="0" smtClean="0"/>
                        <a:t>format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Version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8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Fixed</a:t>
                      </a:r>
                      <a:r>
                        <a:rPr lang="en-US" altLang="ko-KR" sz="1200" baseline="0" dirty="0" smtClean="0"/>
                        <a:t> length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Fixed 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 고정 길이 형태의 데이터 </a:t>
                      </a:r>
                      <a:r>
                        <a:rPr lang="en-US" altLang="ko-KR" sz="1200" dirty="0" smtClean="0"/>
                        <a:t>format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1.0.0</a:t>
                      </a:r>
                      <a:endParaRPr lang="ko-KR" altLang="en-US" sz="1200" dirty="0"/>
                    </a:p>
                  </a:txBody>
                  <a:tcPr/>
                </a:tc>
              </a:tr>
              <a:tr h="31683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Fixed length + delimiter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고정길이 </a:t>
                      </a:r>
                      <a:r>
                        <a:rPr lang="en-US" altLang="ko-KR" sz="1200" dirty="0" smtClean="0"/>
                        <a:t>header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ko-KR" altLang="en-US" sz="1200" dirty="0" err="1" smtClean="0"/>
                        <a:t>구분자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body </a:t>
                      </a:r>
                      <a:r>
                        <a:rPr lang="ko-KR" altLang="en-US" sz="1200" dirty="0" smtClean="0"/>
                        <a:t>형태의 </a:t>
                      </a:r>
                      <a:r>
                        <a:rPr lang="en-US" altLang="ko-KR" sz="1200" dirty="0" smtClean="0"/>
                        <a:t>format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1.0.0</a:t>
                      </a:r>
                      <a:endParaRPr lang="ko-KR" altLang="en-US" sz="1200" dirty="0"/>
                    </a:p>
                  </a:txBody>
                  <a:tcPr/>
                </a:tc>
              </a:tr>
              <a:tr h="31683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Fixed length + xml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고정길이 </a:t>
                      </a:r>
                      <a:r>
                        <a:rPr lang="en-US" altLang="ko-KR" sz="1200" dirty="0" smtClean="0"/>
                        <a:t>header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body </a:t>
                      </a:r>
                      <a:r>
                        <a:rPr lang="ko-KR" altLang="en-US" sz="1200" dirty="0" smtClean="0"/>
                        <a:t>형태의 </a:t>
                      </a:r>
                      <a:r>
                        <a:rPr lang="en-US" altLang="ko-KR" sz="1200" dirty="0" smtClean="0"/>
                        <a:t>format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1.0.0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Xml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Xml </a:t>
                      </a:r>
                      <a:r>
                        <a:rPr lang="ko-KR" altLang="en-US" sz="1200" dirty="0" smtClean="0"/>
                        <a:t>형태의 </a:t>
                      </a:r>
                      <a:r>
                        <a:rPr lang="en-US" altLang="ko-KR" sz="1200" dirty="0" smtClean="0"/>
                        <a:t>format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1.0.0</a:t>
                      </a:r>
                      <a:endParaRPr lang="ko-KR" altLang="en-US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soap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Soap </a:t>
                      </a:r>
                      <a:r>
                        <a:rPr lang="ko-KR" altLang="en-US" sz="1200" dirty="0" smtClean="0"/>
                        <a:t>형태의 </a:t>
                      </a:r>
                      <a:r>
                        <a:rPr lang="en-US" altLang="ko-KR" sz="1200" dirty="0" smtClean="0"/>
                        <a:t>format(multipart </a:t>
                      </a:r>
                      <a:r>
                        <a:rPr lang="ko-KR" altLang="en-US" sz="1200" dirty="0" smtClean="0"/>
                        <a:t>가능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1.0.0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1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Dependency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 smtClean="0"/>
              <a:t>dependency</a:t>
            </a:r>
            <a:endParaRPr lang="ko-KR" altLang="en-US" sz="1400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63240" y="1825654"/>
            <a:ext cx="4052776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&lt;dependency&gt;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&gt;org.slf4j&lt;/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&gt;slf4j-api&lt;/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&lt;version&gt;1.6.4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&lt;/version&gt;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scope&gt;compile&lt;/scope&gt;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&lt;/dependency&gt;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&lt;dependency&gt;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&gt;org.slf4j&lt;/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&gt;slf4j-log4j12&lt;/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version&gt;1.6.4&lt;/version&gt;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scope&gt;compile&lt;/scope&gt;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&lt;/dependency&gt;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dependency&gt;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&gt;org.slf4j&lt;/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&gt;slf4j-jcl&lt;/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version&gt;1.6.4&lt;/version&gt;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scope&gt;compile&lt;/scope&gt;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&lt;/dependency&gt;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777860" y="1825654"/>
            <a:ext cx="4114620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dependency&gt;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org.jdom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jdom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version&gt;1.1.3&lt;/version&gt;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scope&gt;compile&lt;/scope&gt;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&lt;/dependency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dependency&gt;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com.googlecode.concurrentlinkedhashmap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concurrentlinkedhashmap-lru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&lt;version&gt;1.3.2&lt;/version&gt;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&lt;scope&gt;compile&lt;/scope&gt;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&lt;/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dependency&gt;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dependency&gt;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&gt;commons-pool&lt;/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&gt;commons-pool&lt;/</a:t>
            </a:r>
            <a:r>
              <a:rPr lang="en-US" altLang="ko-KR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version&gt;1.6&lt;/version&gt;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&lt;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scope&gt;compile&lt;/scope&gt;</a:t>
            </a:r>
          </a:p>
          <a:p>
            <a:pPr>
              <a:spcBef>
                <a:spcPct val="0"/>
              </a:spcBef>
              <a:buNone/>
            </a:pP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&lt;/dependency&gt;</a:t>
            </a:r>
          </a:p>
          <a:p>
            <a:pPr>
              <a:spcBef>
                <a:spcPct val="0"/>
              </a:spcBef>
              <a:buNone/>
            </a:pPr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47564" y="1067252"/>
            <a:ext cx="7929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ko-KR" sz="1200" dirty="0" smtClean="0"/>
              <a:t>JDFT</a:t>
            </a:r>
            <a:r>
              <a:rPr lang="ko-KR" altLang="en-US" sz="1200" dirty="0" smtClean="0"/>
              <a:t>에서 참조하는 </a:t>
            </a:r>
            <a:r>
              <a:rPr lang="en-US" altLang="ko-KR" sz="1200" dirty="0" smtClean="0"/>
              <a:t>Library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Maven Project</a:t>
            </a:r>
            <a:r>
              <a:rPr lang="ko-KR" altLang="en-US" sz="1200" dirty="0" smtClean="0"/>
              <a:t>로 구성되어 있다면 아래의 </a:t>
            </a:r>
            <a:r>
              <a:rPr lang="en-US" altLang="ko-KR" sz="1200" dirty="0" smtClean="0"/>
              <a:t>dependency</a:t>
            </a:r>
            <a:r>
              <a:rPr lang="ko-KR" altLang="en-US" sz="1200" dirty="0" smtClean="0"/>
              <a:t>를 복사해서 </a:t>
            </a:r>
            <a:r>
              <a:rPr lang="en-US" altLang="ko-KR" sz="1200" dirty="0" smtClean="0"/>
              <a:t>pom.xml</a:t>
            </a:r>
            <a:r>
              <a:rPr lang="ko-KR" altLang="en-US" sz="1200" dirty="0" smtClean="0"/>
              <a:t>에 붙여 넣어서 그대로 사용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539552" y="883604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8001596\Desktop\tbroad\imag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93" y="1891571"/>
            <a:ext cx="1033373" cy="10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ustomShape 1"/>
          <p:cNvSpPr/>
          <p:nvPr/>
        </p:nvSpPr>
        <p:spPr>
          <a:xfrm>
            <a:off x="347760" y="116640"/>
            <a:ext cx="8229240" cy="359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JDFT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8001596\Desktop\tbroad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42783"/>
            <a:ext cx="109720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8001596\Desktop\tbroad\images2 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1033373" cy="10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87624" y="3584049"/>
            <a:ext cx="1512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공통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 파일</a:t>
            </a:r>
            <a:endParaRPr lang="ko-KR" altLang="en-US" sz="1400" dirty="0"/>
          </a:p>
        </p:txBody>
      </p:sp>
      <p:pic>
        <p:nvPicPr>
          <p:cNvPr id="13" name="Picture 4" descr="C:\Users\8001596\Desktop\tbroad\imag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2294"/>
            <a:ext cx="1033373" cy="10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8001596\Desktop\tbroad\imag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18900"/>
            <a:ext cx="1033373" cy="10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8001596\Desktop\tbroad\imag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573" y="4077072"/>
            <a:ext cx="1033373" cy="10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8001596\Desktop\tbroad\imag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920426"/>
            <a:ext cx="1033373" cy="10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8001596\Desktop\tbroad\imag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17032"/>
            <a:ext cx="1033373" cy="10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355975" y="2933259"/>
            <a:ext cx="1465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전문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 파일</a:t>
            </a:r>
            <a:endParaRPr lang="ko-KR" altLang="en-US" sz="14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804248" y="5125198"/>
            <a:ext cx="15874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smtClean="0"/>
              <a:t>전문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 파일</a:t>
            </a:r>
            <a:endParaRPr lang="ko-KR" altLang="en-US" sz="14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627784" y="2408258"/>
            <a:ext cx="1512168" cy="63858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627784" y="3394249"/>
            <a:ext cx="1584176" cy="68282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605373" y="4432367"/>
            <a:ext cx="1198875" cy="47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663240" y="764704"/>
            <a:ext cx="8229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/>
              <a:t>설정 파일 구성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539552" y="872716"/>
            <a:ext cx="108012" cy="1080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266628" y="1962259"/>
            <a:ext cx="19383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&lt;import resource=“A.xml” /&gt;</a:t>
            </a:r>
          </a:p>
          <a:p>
            <a:r>
              <a:rPr lang="en-US" altLang="ko-KR" sz="1100" dirty="0"/>
              <a:t>&lt;import resource</a:t>
            </a:r>
            <a:r>
              <a:rPr lang="en-US" altLang="ko-KR" sz="1100" dirty="0" smtClean="0"/>
              <a:t>=“B.xml</a:t>
            </a:r>
            <a:r>
              <a:rPr lang="en-US" altLang="ko-KR" sz="1100" dirty="0"/>
              <a:t>” </a:t>
            </a:r>
            <a:r>
              <a:rPr lang="en-US" altLang="ko-KR" sz="1100" dirty="0" smtClean="0"/>
              <a:t>/&gt;</a:t>
            </a:r>
          </a:p>
          <a:p>
            <a:r>
              <a:rPr lang="en-US" altLang="ko-KR" sz="1100" dirty="0"/>
              <a:t>&lt;import resource</a:t>
            </a:r>
            <a:r>
              <a:rPr lang="en-US" altLang="ko-KR" sz="1100" dirty="0" smtClean="0"/>
              <a:t>=“C.xml</a:t>
            </a:r>
            <a:r>
              <a:rPr lang="en-US" altLang="ko-KR" sz="1100" dirty="0"/>
              <a:t>” /&gt;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266628" y="4031486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&lt;import resource=“/</a:t>
            </a:r>
            <a:r>
              <a:rPr lang="en-US" altLang="ko-KR" sz="1100" dirty="0" err="1" smtClean="0"/>
              <a:t>config</a:t>
            </a:r>
            <a:r>
              <a:rPr lang="en-US" altLang="ko-KR" sz="1100" dirty="0" smtClean="0"/>
              <a:t>/” /&gt;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79913" y="4799910"/>
            <a:ext cx="23905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400" dirty="0" smtClean="0"/>
              <a:t>데이터 변환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 </a:t>
            </a:r>
            <a:r>
              <a:rPr lang="ko-KR" altLang="en-US" sz="1400" dirty="0" err="1" smtClean="0"/>
              <a:t>디렉토</a:t>
            </a:r>
            <a:r>
              <a:rPr lang="ko-KR" altLang="en-US" sz="1400" dirty="0" err="1"/>
              <a:t>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13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12396</TotalTime>
  <Words>6027</Words>
  <Application>Microsoft Office PowerPoint</Application>
  <PresentationFormat>화면 슬라이드 쇼(4:3)</PresentationFormat>
  <Paragraphs>1067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DejaVu Sans</vt:lpstr>
      <vt:lpstr>StarSymbol</vt:lpstr>
      <vt:lpstr>굴림체</vt:lpstr>
      <vt:lpstr>맑은 고딕</vt:lpstr>
      <vt:lpstr>Arial</vt:lpstr>
      <vt:lpstr>Cambria Math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jin_note</cp:lastModifiedBy>
  <cp:revision>459</cp:revision>
  <dcterms:modified xsi:type="dcterms:W3CDTF">2015-04-17T02:43:44Z</dcterms:modified>
</cp:coreProperties>
</file>