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83118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09"/>
    <a:srgbClr val="4472C4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7" autoAdjust="0"/>
  </p:normalViewPr>
  <p:slideViewPr>
    <p:cSldViewPr snapToGrid="0">
      <p:cViewPr>
        <p:scale>
          <a:sx n="75" d="100"/>
          <a:sy n="75" d="100"/>
        </p:scale>
        <p:origin x="-773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F2F7F-791C-4493-9E47-CBF7120120AD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690563" y="1143000"/>
            <a:ext cx="82391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86BAA-8B23-4A32-89E6-13CCF1FED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29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8977" y="1122363"/>
            <a:ext cx="137338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8977" y="3602038"/>
            <a:ext cx="137338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013A-F742-4E90-B2C4-4695ABD155C3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769-C58F-46B5-AB46-E54C53179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6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013A-F742-4E90-B2C4-4695ABD155C3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769-C58F-46B5-AB46-E54C53179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84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391" y="365125"/>
            <a:ext cx="394848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937" y="365125"/>
            <a:ext cx="11616556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013A-F742-4E90-B2C4-4695ABD155C3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769-C58F-46B5-AB46-E54C53179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3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013A-F742-4E90-B2C4-4695ABD155C3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769-C58F-46B5-AB46-E54C53179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55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400" y="1709739"/>
            <a:ext cx="1579393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400" y="4589464"/>
            <a:ext cx="1579393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013A-F742-4E90-B2C4-4695ABD155C3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769-C58F-46B5-AB46-E54C53179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18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937" y="1825625"/>
            <a:ext cx="778252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0355" y="1825625"/>
            <a:ext cx="778252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013A-F742-4E90-B2C4-4695ABD155C3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769-C58F-46B5-AB46-E54C53179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54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365126"/>
            <a:ext cx="15793939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323" y="1681163"/>
            <a:ext cx="774675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323" y="2505075"/>
            <a:ext cx="774675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0355" y="1681163"/>
            <a:ext cx="77849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0355" y="2505075"/>
            <a:ext cx="778490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013A-F742-4E90-B2C4-4695ABD155C3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769-C58F-46B5-AB46-E54C53179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04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013A-F742-4E90-B2C4-4695ABD155C3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769-C58F-46B5-AB46-E54C53179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98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013A-F742-4E90-B2C4-4695ABD155C3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769-C58F-46B5-AB46-E54C53179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038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457200"/>
            <a:ext cx="59060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4906" y="987426"/>
            <a:ext cx="927035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2057400"/>
            <a:ext cx="59060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013A-F742-4E90-B2C4-4695ABD155C3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769-C58F-46B5-AB46-E54C53179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37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457200"/>
            <a:ext cx="59060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4906" y="987426"/>
            <a:ext cx="927035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2057400"/>
            <a:ext cx="59060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013A-F742-4E90-B2C4-4695ABD155C3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D8769-C58F-46B5-AB46-E54C53179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03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8937" y="365126"/>
            <a:ext cx="157939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937" y="1825625"/>
            <a:ext cx="157939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8937" y="6356351"/>
            <a:ext cx="41201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0013A-F742-4E90-B2C4-4695ABD155C3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5788" y="6356351"/>
            <a:ext cx="6180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2718" y="6356351"/>
            <a:ext cx="41201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D8769-C58F-46B5-AB46-E54C53179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53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296DA553-AA48-AE72-8386-75F45AA861FB}"/>
              </a:ext>
            </a:extLst>
          </p:cNvPr>
          <p:cNvGrpSpPr/>
          <p:nvPr/>
        </p:nvGrpSpPr>
        <p:grpSpPr>
          <a:xfrm>
            <a:off x="5951892" y="1395215"/>
            <a:ext cx="5086154" cy="3877827"/>
            <a:chOff x="2891986" y="1395214"/>
            <a:chExt cx="5086154" cy="3877827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31E982CA-C218-F685-5757-CD2BBE778A56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2915CA32-40F8-A118-7FAA-5CC71D1B55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C11E71C-9EA1-85E9-5DB3-E30ADCBA0DF9}"/>
                </a:ext>
              </a:extLst>
            </p:cNvPr>
            <p:cNvCxnSpPr/>
            <p:nvPr/>
          </p:nvCxnSpPr>
          <p:spPr>
            <a:xfrm>
              <a:off x="3921760" y="2153920"/>
              <a:ext cx="3322320" cy="20116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9F13DBC-9376-AA8A-3FA2-E577283FD7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3680" y="2153920"/>
              <a:ext cx="3058160" cy="189992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997384D-2E4A-485B-0238-0C603924759F}"/>
                </a:ext>
              </a:extLst>
            </p:cNvPr>
            <p:cNvSpPr txBox="1"/>
            <p:nvPr/>
          </p:nvSpPr>
          <p:spPr>
            <a:xfrm>
              <a:off x="2891986" y="1395214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BC00457-5858-8691-AE89-9D08AFF61589}"/>
                </a:ext>
              </a:extLst>
            </p:cNvPr>
            <p:cNvSpPr txBox="1"/>
            <p:nvPr/>
          </p:nvSpPr>
          <p:spPr>
            <a:xfrm>
              <a:off x="7277100" y="4903709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EA1B0CD-A880-5868-17B3-DBA9E483138D}"/>
                </a:ext>
              </a:extLst>
            </p:cNvPr>
            <p:cNvSpPr txBox="1"/>
            <p:nvPr/>
          </p:nvSpPr>
          <p:spPr>
            <a:xfrm>
              <a:off x="7101840" y="1857494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3519CA1-6D5C-123D-613E-DF9022D5A9AD}"/>
                </a:ext>
              </a:extLst>
            </p:cNvPr>
            <p:cNvSpPr txBox="1"/>
            <p:nvPr/>
          </p:nvSpPr>
          <p:spPr>
            <a:xfrm>
              <a:off x="7277100" y="3980934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960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4768DF2-372F-82C4-21F9-DF5B41F1D4A6}"/>
              </a:ext>
            </a:extLst>
          </p:cNvPr>
          <p:cNvGrpSpPr/>
          <p:nvPr/>
        </p:nvGrpSpPr>
        <p:grpSpPr>
          <a:xfrm>
            <a:off x="5951892" y="1395215"/>
            <a:ext cx="5086154" cy="3877827"/>
            <a:chOff x="2891986" y="1395214"/>
            <a:chExt cx="5086154" cy="3877827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494ABA92-55D9-A51F-841A-8DB713CE9EE2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DFEAEBE-E340-DEFE-3FD2-397544870C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0CF334C-5C29-F47B-0276-4B6F53E3420F}"/>
                </a:ext>
              </a:extLst>
            </p:cNvPr>
            <p:cNvCxnSpPr/>
            <p:nvPr/>
          </p:nvCxnSpPr>
          <p:spPr>
            <a:xfrm>
              <a:off x="3921760" y="2153920"/>
              <a:ext cx="3322320" cy="20116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E5A122A-C060-37D7-DF5E-0F994D63C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3680" y="2428240"/>
              <a:ext cx="3058160" cy="189992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803E241-0BD6-4347-C210-691FEE8FC225}"/>
                </a:ext>
              </a:extLst>
            </p:cNvPr>
            <p:cNvSpPr txBox="1"/>
            <p:nvPr/>
          </p:nvSpPr>
          <p:spPr>
            <a:xfrm>
              <a:off x="2891986" y="1395214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A9F5BD7-91E6-056E-2608-B4D39D2A48F7}"/>
                </a:ext>
              </a:extLst>
            </p:cNvPr>
            <p:cNvSpPr txBox="1"/>
            <p:nvPr/>
          </p:nvSpPr>
          <p:spPr>
            <a:xfrm>
              <a:off x="7277100" y="4903709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F59D9C8-463D-D248-D0C9-AD65A059334E}"/>
                </a:ext>
              </a:extLst>
            </p:cNvPr>
            <p:cNvSpPr txBox="1"/>
            <p:nvPr/>
          </p:nvSpPr>
          <p:spPr>
            <a:xfrm>
              <a:off x="7101840" y="2243852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原供给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A9512B5-9C85-3F78-8AB9-2198292CB537}"/>
                </a:ext>
              </a:extLst>
            </p:cNvPr>
            <p:cNvSpPr txBox="1"/>
            <p:nvPr/>
          </p:nvSpPr>
          <p:spPr>
            <a:xfrm>
              <a:off x="7277100" y="3980934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84C351D-43E2-7994-6614-F4DBCBD0D6EA}"/>
              </a:ext>
            </a:extLst>
          </p:cNvPr>
          <p:cNvCxnSpPr>
            <a:cxnSpLocks/>
          </p:cNvCxnSpPr>
          <p:nvPr/>
        </p:nvCxnSpPr>
        <p:spPr>
          <a:xfrm flipV="1">
            <a:off x="7118826" y="1689100"/>
            <a:ext cx="3058160" cy="18999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0302E14-2E7E-BE56-8E46-A2D820ED3885}"/>
              </a:ext>
            </a:extLst>
          </p:cNvPr>
          <p:cNvCxnSpPr>
            <a:cxnSpLocks/>
          </p:cNvCxnSpPr>
          <p:nvPr/>
        </p:nvCxnSpPr>
        <p:spPr>
          <a:xfrm flipV="1">
            <a:off x="8218646" y="2918092"/>
            <a:ext cx="0" cy="18012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A196B13-73B3-6B30-4ED1-1E2D4B7481BB}"/>
              </a:ext>
            </a:extLst>
          </p:cNvPr>
          <p:cNvCxnSpPr>
            <a:cxnSpLocks/>
          </p:cNvCxnSpPr>
          <p:nvPr/>
        </p:nvCxnSpPr>
        <p:spPr>
          <a:xfrm>
            <a:off x="6708080" y="2902852"/>
            <a:ext cx="1510567" cy="381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584ECB7-CA5D-5F76-60BB-35458BF14236}"/>
              </a:ext>
            </a:extLst>
          </p:cNvPr>
          <p:cNvCxnSpPr>
            <a:cxnSpLocks/>
          </p:cNvCxnSpPr>
          <p:nvPr/>
        </p:nvCxnSpPr>
        <p:spPr>
          <a:xfrm>
            <a:off x="6708080" y="3636265"/>
            <a:ext cx="1510567" cy="381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3803DF2-64F8-FFB5-21CA-394A87023E52}"/>
              </a:ext>
            </a:extLst>
          </p:cNvPr>
          <p:cNvCxnSpPr>
            <a:cxnSpLocks/>
          </p:cNvCxnSpPr>
          <p:nvPr/>
        </p:nvCxnSpPr>
        <p:spPr>
          <a:xfrm flipV="1">
            <a:off x="9343352" y="2428241"/>
            <a:ext cx="0" cy="35470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0E9D6AC-5073-FC46-D0F5-06F8DAFCE830}"/>
              </a:ext>
            </a:extLst>
          </p:cNvPr>
          <p:cNvSpPr txBox="1"/>
          <p:nvPr/>
        </p:nvSpPr>
        <p:spPr>
          <a:xfrm>
            <a:off x="10176986" y="1392674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新供给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C90C6BA-7896-CF51-EB47-BC4CAF919B58}"/>
              </a:ext>
            </a:extLst>
          </p:cNvPr>
          <p:cNvSpPr txBox="1"/>
          <p:nvPr/>
        </p:nvSpPr>
        <p:spPr>
          <a:xfrm>
            <a:off x="5095338" y="2637246"/>
            <a:ext cx="1557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新均衡下买者支付价格等于新市场价格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606BBFF-3CEC-6627-0FB2-22C7FA54EC7C}"/>
              </a:ext>
            </a:extLst>
          </p:cNvPr>
          <p:cNvSpPr txBox="1"/>
          <p:nvPr/>
        </p:nvSpPr>
        <p:spPr>
          <a:xfrm>
            <a:off x="5100448" y="3483017"/>
            <a:ext cx="1557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新均衡下卖者得到价格等于新市场价格减去税收量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739C268-3F12-EC05-0A5E-1765C1FC7773}"/>
              </a:ext>
            </a:extLst>
          </p:cNvPr>
          <p:cNvSpPr txBox="1"/>
          <p:nvPr/>
        </p:nvSpPr>
        <p:spPr>
          <a:xfrm>
            <a:off x="8033981" y="2931738"/>
            <a:ext cx="369332" cy="7612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税收量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DB4A751-DF6B-BBBA-91FE-B12EA53EE4FA}"/>
              </a:ext>
            </a:extLst>
          </p:cNvPr>
          <p:cNvSpPr txBox="1"/>
          <p:nvPr/>
        </p:nvSpPr>
        <p:spPr>
          <a:xfrm>
            <a:off x="8082873" y="759442"/>
            <a:ext cx="122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卖者征税</a:t>
            </a:r>
          </a:p>
        </p:txBody>
      </p:sp>
    </p:spTree>
    <p:extLst>
      <p:ext uri="{BB962C8B-B14F-4D97-AF65-F5344CB8AC3E}">
        <p14:creationId xmlns:p14="http://schemas.microsoft.com/office/powerpoint/2010/main" val="1042986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8F86D79-3ABB-1D0C-BD38-00D84DAC389A}"/>
              </a:ext>
            </a:extLst>
          </p:cNvPr>
          <p:cNvGrpSpPr/>
          <p:nvPr/>
        </p:nvGrpSpPr>
        <p:grpSpPr>
          <a:xfrm>
            <a:off x="5951892" y="1395215"/>
            <a:ext cx="5413718" cy="3877827"/>
            <a:chOff x="2891986" y="1395214"/>
            <a:chExt cx="5413718" cy="3877827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083AEC5C-91C7-CAB2-88CD-2146E9B1AC00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E1031DAD-EA73-4ED4-F116-FB3D14CA9A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15D4986-E3E7-2C42-7ACC-222CD6FF5088}"/>
                </a:ext>
              </a:extLst>
            </p:cNvPr>
            <p:cNvCxnSpPr/>
            <p:nvPr/>
          </p:nvCxnSpPr>
          <p:spPr>
            <a:xfrm>
              <a:off x="4112260" y="1610995"/>
              <a:ext cx="3322320" cy="20116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493750E-3139-FB8F-0E9D-FEFC7CD472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3680" y="2180590"/>
              <a:ext cx="3058160" cy="189992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6515203-15DA-6FB0-8007-22F002464EA1}"/>
                </a:ext>
              </a:extLst>
            </p:cNvPr>
            <p:cNvSpPr txBox="1"/>
            <p:nvPr/>
          </p:nvSpPr>
          <p:spPr>
            <a:xfrm>
              <a:off x="2891986" y="1395214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664ECA3-6600-AF3A-2227-E695C8CFEEBE}"/>
                </a:ext>
              </a:extLst>
            </p:cNvPr>
            <p:cNvSpPr txBox="1"/>
            <p:nvPr/>
          </p:nvSpPr>
          <p:spPr>
            <a:xfrm>
              <a:off x="7277100" y="4903709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5717800-47E0-BA5C-EC47-A774E9537F9F}"/>
                </a:ext>
              </a:extLst>
            </p:cNvPr>
            <p:cNvSpPr txBox="1"/>
            <p:nvPr/>
          </p:nvSpPr>
          <p:spPr>
            <a:xfrm>
              <a:off x="7101840" y="1948577"/>
              <a:ext cx="876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B526EBD-26E8-E808-87AE-3A81CFCF5C95}"/>
                </a:ext>
              </a:extLst>
            </p:cNvPr>
            <p:cNvSpPr txBox="1"/>
            <p:nvPr/>
          </p:nvSpPr>
          <p:spPr>
            <a:xfrm>
              <a:off x="7389494" y="3447534"/>
              <a:ext cx="916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原需求</a:t>
              </a:r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B490683-E506-4CB9-ABFE-2373C4852913}"/>
              </a:ext>
            </a:extLst>
          </p:cNvPr>
          <p:cNvCxnSpPr>
            <a:cxnSpLocks/>
          </p:cNvCxnSpPr>
          <p:nvPr/>
        </p:nvCxnSpPr>
        <p:spPr>
          <a:xfrm flipV="1">
            <a:off x="8498681" y="2439670"/>
            <a:ext cx="0" cy="227965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FF78F51-5587-48AA-E2F4-D07385D1827B}"/>
              </a:ext>
            </a:extLst>
          </p:cNvPr>
          <p:cNvCxnSpPr>
            <a:cxnSpLocks/>
          </p:cNvCxnSpPr>
          <p:nvPr/>
        </p:nvCxnSpPr>
        <p:spPr>
          <a:xfrm>
            <a:off x="6689933" y="2440557"/>
            <a:ext cx="180874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AB81F91-ED28-2FF2-ADBA-B021A146C265}"/>
              </a:ext>
            </a:extLst>
          </p:cNvPr>
          <p:cNvCxnSpPr>
            <a:cxnSpLocks/>
          </p:cNvCxnSpPr>
          <p:nvPr/>
        </p:nvCxnSpPr>
        <p:spPr>
          <a:xfrm>
            <a:off x="6703365" y="3235457"/>
            <a:ext cx="179531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C48A89B-C18E-7432-C297-A0329913FFD5}"/>
              </a:ext>
            </a:extLst>
          </p:cNvPr>
          <p:cNvCxnSpPr/>
          <p:nvPr/>
        </p:nvCxnSpPr>
        <p:spPr>
          <a:xfrm>
            <a:off x="7181691" y="2439670"/>
            <a:ext cx="3322320" cy="2011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1BB404AD-AE2F-63C6-934C-724361E782A5}"/>
              </a:ext>
            </a:extLst>
          </p:cNvPr>
          <p:cNvSpPr txBox="1"/>
          <p:nvPr/>
        </p:nvSpPr>
        <p:spPr>
          <a:xfrm>
            <a:off x="10554175" y="4238109"/>
            <a:ext cx="91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新需求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251B4FD-7AB3-E006-0B1D-350EC394F2E2}"/>
              </a:ext>
            </a:extLst>
          </p:cNvPr>
          <p:cNvSpPr txBox="1"/>
          <p:nvPr/>
        </p:nvSpPr>
        <p:spPr>
          <a:xfrm>
            <a:off x="8295719" y="2480806"/>
            <a:ext cx="369332" cy="76124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税收量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2F86EEB-D316-573F-4FB9-80DB6BD2345B}"/>
              </a:ext>
            </a:extLst>
          </p:cNvPr>
          <p:cNvSpPr txBox="1"/>
          <p:nvPr/>
        </p:nvSpPr>
        <p:spPr>
          <a:xfrm>
            <a:off x="8082873" y="759442"/>
            <a:ext cx="122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买者征税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A70C179-5787-2D8C-6396-25BF75833632}"/>
              </a:ext>
            </a:extLst>
          </p:cNvPr>
          <p:cNvSpPr txBox="1"/>
          <p:nvPr/>
        </p:nvSpPr>
        <p:spPr>
          <a:xfrm>
            <a:off x="5122911" y="2157640"/>
            <a:ext cx="1557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新均衡下买者支付价格等于新市场价格加上税收量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53F7607-94C9-E1A4-E251-AF79F2CE65CB}"/>
              </a:ext>
            </a:extLst>
          </p:cNvPr>
          <p:cNvSpPr txBox="1"/>
          <p:nvPr/>
        </p:nvSpPr>
        <p:spPr>
          <a:xfrm>
            <a:off x="5145770" y="3022982"/>
            <a:ext cx="1557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新均衡下卖者得到价格等于新市场价格</a:t>
            </a:r>
          </a:p>
        </p:txBody>
      </p:sp>
    </p:spTree>
    <p:extLst>
      <p:ext uri="{BB962C8B-B14F-4D97-AF65-F5344CB8AC3E}">
        <p14:creationId xmlns:p14="http://schemas.microsoft.com/office/powerpoint/2010/main" val="204977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A046306-7CBF-1996-A35E-DAD6C86CE035}"/>
              </a:ext>
            </a:extLst>
          </p:cNvPr>
          <p:cNvGrpSpPr/>
          <p:nvPr/>
        </p:nvGrpSpPr>
        <p:grpSpPr>
          <a:xfrm>
            <a:off x="4417734" y="2126453"/>
            <a:ext cx="4150905" cy="3122868"/>
            <a:chOff x="2891986" y="1395214"/>
            <a:chExt cx="5173342" cy="3892083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5B4EC21-B182-0412-C849-597A140743ED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90FD432E-3D66-3CDC-92EA-1A2AAE961D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7A7EEB8-6E9F-3925-8883-A8408D6C3CBE}"/>
                </a:ext>
              </a:extLst>
            </p:cNvPr>
            <p:cNvCxnSpPr>
              <a:cxnSpLocks/>
            </p:cNvCxnSpPr>
            <p:nvPr/>
          </p:nvCxnSpPr>
          <p:spPr>
            <a:xfrm>
              <a:off x="4537807" y="1579880"/>
              <a:ext cx="1983056" cy="295505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AA65FDF-A6A1-7B49-050A-2A255A0197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0098" y="2962581"/>
              <a:ext cx="3527521" cy="85292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005933E-7BC8-666F-D1EE-0CCB45512910}"/>
                </a:ext>
              </a:extLst>
            </p:cNvPr>
            <p:cNvSpPr txBox="1"/>
            <p:nvPr/>
          </p:nvSpPr>
          <p:spPr>
            <a:xfrm>
              <a:off x="2891986" y="1395214"/>
              <a:ext cx="701039" cy="383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F36FA09-F01C-5E53-207A-30A21A868F4E}"/>
                </a:ext>
              </a:extLst>
            </p:cNvPr>
            <p:cNvSpPr txBox="1"/>
            <p:nvPr/>
          </p:nvSpPr>
          <p:spPr>
            <a:xfrm>
              <a:off x="7277101" y="4903709"/>
              <a:ext cx="701039" cy="383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068E8FB-9F2F-B014-6C32-504C0A139C57}"/>
                </a:ext>
              </a:extLst>
            </p:cNvPr>
            <p:cNvSpPr txBox="1"/>
            <p:nvPr/>
          </p:nvSpPr>
          <p:spPr>
            <a:xfrm>
              <a:off x="7364289" y="2557519"/>
              <a:ext cx="701039" cy="383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5EAEA70-EEC7-E64E-922F-2CBF7C8C9C27}"/>
                </a:ext>
              </a:extLst>
            </p:cNvPr>
            <p:cNvSpPr txBox="1"/>
            <p:nvPr/>
          </p:nvSpPr>
          <p:spPr>
            <a:xfrm>
              <a:off x="6613456" y="4243539"/>
              <a:ext cx="701039" cy="383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AF4E852-C8ED-EDF3-46BC-DB528E04E11B}"/>
              </a:ext>
            </a:extLst>
          </p:cNvPr>
          <p:cNvGrpSpPr/>
          <p:nvPr/>
        </p:nvGrpSpPr>
        <p:grpSpPr>
          <a:xfrm>
            <a:off x="9357248" y="1965906"/>
            <a:ext cx="4209894" cy="3283417"/>
            <a:chOff x="2891986" y="1195119"/>
            <a:chExt cx="5246862" cy="4092178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A7801DC-D38A-F6E4-1059-9716441AAA42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D39576BD-6A9A-7563-F68B-977436223A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993117B-2543-4C35-3646-16E57EBEFF7B}"/>
                </a:ext>
              </a:extLst>
            </p:cNvPr>
            <p:cNvCxnSpPr>
              <a:cxnSpLocks/>
            </p:cNvCxnSpPr>
            <p:nvPr/>
          </p:nvCxnSpPr>
          <p:spPr>
            <a:xfrm>
              <a:off x="4191387" y="1947900"/>
              <a:ext cx="3194492" cy="11081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749E92B-58C4-04A8-B0B6-06A337A4E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4172" y="1395213"/>
              <a:ext cx="2089284" cy="309603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AF05042-873A-0A3D-8396-2674C4A0FCE7}"/>
                </a:ext>
              </a:extLst>
            </p:cNvPr>
            <p:cNvSpPr txBox="1"/>
            <p:nvPr/>
          </p:nvSpPr>
          <p:spPr>
            <a:xfrm>
              <a:off x="2891986" y="1395214"/>
              <a:ext cx="701039" cy="383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48B26CA-9BBF-8BC7-D68F-B5FD34F51B7E}"/>
                </a:ext>
              </a:extLst>
            </p:cNvPr>
            <p:cNvSpPr txBox="1"/>
            <p:nvPr/>
          </p:nvSpPr>
          <p:spPr>
            <a:xfrm>
              <a:off x="7277101" y="4903709"/>
              <a:ext cx="701039" cy="383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78282AC-32C8-2293-1A1E-EFBE4FD91033}"/>
                </a:ext>
              </a:extLst>
            </p:cNvPr>
            <p:cNvSpPr txBox="1"/>
            <p:nvPr/>
          </p:nvSpPr>
          <p:spPr>
            <a:xfrm>
              <a:off x="6717208" y="1195119"/>
              <a:ext cx="701039" cy="383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3E3522C-A19C-2A42-FB38-D8F599412AF4}"/>
                </a:ext>
              </a:extLst>
            </p:cNvPr>
            <p:cNvSpPr txBox="1"/>
            <p:nvPr/>
          </p:nvSpPr>
          <p:spPr>
            <a:xfrm>
              <a:off x="7437809" y="2864301"/>
              <a:ext cx="701039" cy="383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A84B09A-F034-E6B6-C088-CD8AC62E82F6}"/>
              </a:ext>
            </a:extLst>
          </p:cNvPr>
          <p:cNvCxnSpPr>
            <a:cxnSpLocks/>
          </p:cNvCxnSpPr>
          <p:nvPr/>
        </p:nvCxnSpPr>
        <p:spPr>
          <a:xfrm flipV="1">
            <a:off x="6012656" y="2661894"/>
            <a:ext cx="0" cy="213170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2725CE5-EBA6-1D85-7048-8500F60E5B8F}"/>
              </a:ext>
            </a:extLst>
          </p:cNvPr>
          <p:cNvCxnSpPr>
            <a:cxnSpLocks/>
          </p:cNvCxnSpPr>
          <p:nvPr/>
        </p:nvCxnSpPr>
        <p:spPr>
          <a:xfrm>
            <a:off x="4995350" y="2692626"/>
            <a:ext cx="101730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6F28711-1D5F-98BD-98AF-40564DDEA3E2}"/>
              </a:ext>
            </a:extLst>
          </p:cNvPr>
          <p:cNvCxnSpPr>
            <a:cxnSpLocks/>
          </p:cNvCxnSpPr>
          <p:nvPr/>
        </p:nvCxnSpPr>
        <p:spPr>
          <a:xfrm>
            <a:off x="5024470" y="3911826"/>
            <a:ext cx="98818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CCF2194-01D6-1D8B-3D90-B863C7EFF0E4}"/>
              </a:ext>
            </a:extLst>
          </p:cNvPr>
          <p:cNvSpPr txBox="1"/>
          <p:nvPr/>
        </p:nvSpPr>
        <p:spPr>
          <a:xfrm>
            <a:off x="3784999" y="2554127"/>
            <a:ext cx="1193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买者支付价格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9EEA722-4939-E6FA-B917-D85C21A385A9}"/>
              </a:ext>
            </a:extLst>
          </p:cNvPr>
          <p:cNvSpPr txBox="1"/>
          <p:nvPr/>
        </p:nvSpPr>
        <p:spPr>
          <a:xfrm>
            <a:off x="3784397" y="3773327"/>
            <a:ext cx="1193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卖者支付价格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2A13B53-2482-8409-A740-4047E97E7F2A}"/>
              </a:ext>
            </a:extLst>
          </p:cNvPr>
          <p:cNvCxnSpPr>
            <a:cxnSpLocks/>
          </p:cNvCxnSpPr>
          <p:nvPr/>
        </p:nvCxnSpPr>
        <p:spPr>
          <a:xfrm>
            <a:off x="5009910" y="3735757"/>
            <a:ext cx="168854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2FA4272-05A3-33EF-E43F-0E51F1683E03}"/>
              </a:ext>
            </a:extLst>
          </p:cNvPr>
          <p:cNvSpPr txBox="1"/>
          <p:nvPr/>
        </p:nvSpPr>
        <p:spPr>
          <a:xfrm>
            <a:off x="3784397" y="3557509"/>
            <a:ext cx="1193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无税收价格</a:t>
            </a: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1FCABB6-9904-886B-2892-D8474CE64A7D}"/>
              </a:ext>
            </a:extLst>
          </p:cNvPr>
          <p:cNvCxnSpPr>
            <a:cxnSpLocks/>
          </p:cNvCxnSpPr>
          <p:nvPr/>
        </p:nvCxnSpPr>
        <p:spPr>
          <a:xfrm flipV="1">
            <a:off x="11099006" y="2831125"/>
            <a:ext cx="0" cy="196095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36B3B5CD-5508-6162-A01E-3C9828A80035}"/>
              </a:ext>
            </a:extLst>
          </p:cNvPr>
          <p:cNvCxnSpPr>
            <a:cxnSpLocks/>
          </p:cNvCxnSpPr>
          <p:nvPr/>
        </p:nvCxnSpPr>
        <p:spPr>
          <a:xfrm>
            <a:off x="9963985" y="3049520"/>
            <a:ext cx="172695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460DAA21-903B-DEBB-B163-7A1DD2577D0B}"/>
              </a:ext>
            </a:extLst>
          </p:cNvPr>
          <p:cNvCxnSpPr>
            <a:cxnSpLocks/>
          </p:cNvCxnSpPr>
          <p:nvPr/>
        </p:nvCxnSpPr>
        <p:spPr>
          <a:xfrm>
            <a:off x="9963986" y="2831125"/>
            <a:ext cx="113502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14745BA-C92A-7554-2F7B-835784726774}"/>
              </a:ext>
            </a:extLst>
          </p:cNvPr>
          <p:cNvCxnSpPr>
            <a:cxnSpLocks/>
          </p:cNvCxnSpPr>
          <p:nvPr/>
        </p:nvCxnSpPr>
        <p:spPr>
          <a:xfrm>
            <a:off x="9963986" y="3990226"/>
            <a:ext cx="113502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9A4CA26A-97A7-2FB4-D188-978DBFB3978D}"/>
              </a:ext>
            </a:extLst>
          </p:cNvPr>
          <p:cNvSpPr txBox="1"/>
          <p:nvPr/>
        </p:nvSpPr>
        <p:spPr>
          <a:xfrm>
            <a:off x="8779410" y="3858064"/>
            <a:ext cx="1193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卖者支付价格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495C8AB-8FCB-C48B-B95C-ABFD5594D37B}"/>
              </a:ext>
            </a:extLst>
          </p:cNvPr>
          <p:cNvSpPr txBox="1"/>
          <p:nvPr/>
        </p:nvSpPr>
        <p:spPr>
          <a:xfrm>
            <a:off x="8842301" y="2916194"/>
            <a:ext cx="1193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无税收价格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A614E4B-51B7-5D8E-36CC-A28A61F84E5F}"/>
              </a:ext>
            </a:extLst>
          </p:cNvPr>
          <p:cNvSpPr txBox="1"/>
          <p:nvPr/>
        </p:nvSpPr>
        <p:spPr>
          <a:xfrm>
            <a:off x="8775538" y="2661895"/>
            <a:ext cx="1193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买者支付价格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981C3EC-2704-7E4E-D6F4-D056DA6A4E48}"/>
              </a:ext>
            </a:extLst>
          </p:cNvPr>
          <p:cNvSpPr txBox="1"/>
          <p:nvPr/>
        </p:nvSpPr>
        <p:spPr>
          <a:xfrm>
            <a:off x="5633734" y="1183087"/>
            <a:ext cx="1800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买者弹性更小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56BA0F4-164A-ABD0-A4C0-0F45662B99C4}"/>
              </a:ext>
            </a:extLst>
          </p:cNvPr>
          <p:cNvSpPr txBox="1"/>
          <p:nvPr/>
        </p:nvSpPr>
        <p:spPr>
          <a:xfrm>
            <a:off x="10604926" y="1183087"/>
            <a:ext cx="1800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卖者弹性更小</a:t>
            </a:r>
          </a:p>
        </p:txBody>
      </p:sp>
    </p:spTree>
    <p:extLst>
      <p:ext uri="{BB962C8B-B14F-4D97-AF65-F5344CB8AC3E}">
        <p14:creationId xmlns:p14="http://schemas.microsoft.com/office/powerpoint/2010/main" val="2749886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22EBDC80-8D2E-0853-0C9E-D1E9C037A979}"/>
              </a:ext>
            </a:extLst>
          </p:cNvPr>
          <p:cNvGrpSpPr/>
          <p:nvPr/>
        </p:nvGrpSpPr>
        <p:grpSpPr>
          <a:xfrm>
            <a:off x="4482488" y="1782822"/>
            <a:ext cx="3602232" cy="2747711"/>
            <a:chOff x="2891985" y="1395213"/>
            <a:chExt cx="5179818" cy="3951062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8B9E1546-D416-F235-9D28-525C3B375FFF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70CE017-9AD5-3313-4E6E-80CF7100DD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2FC94C1-1034-9DA8-B13E-01CE70A6D522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2" y="1976428"/>
              <a:ext cx="3595908" cy="21891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6C127887-035E-75D3-1C0C-92E11AB423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8172" y="2153920"/>
              <a:ext cx="3453668" cy="212689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2516F35-F2BC-F979-37FE-84326CEE8DC8}"/>
                </a:ext>
              </a:extLst>
            </p:cNvPr>
            <p:cNvSpPr txBox="1"/>
            <p:nvPr/>
          </p:nvSpPr>
          <p:spPr>
            <a:xfrm>
              <a:off x="2891985" y="1395213"/>
              <a:ext cx="878107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930C379-4A4A-D3D0-1470-63049AE622C5}"/>
                </a:ext>
              </a:extLst>
            </p:cNvPr>
            <p:cNvSpPr txBox="1"/>
            <p:nvPr/>
          </p:nvSpPr>
          <p:spPr>
            <a:xfrm>
              <a:off x="7277100" y="4903708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CB61B6D-3F02-46AF-E5C6-6B04327D2586}"/>
                </a:ext>
              </a:extLst>
            </p:cNvPr>
            <p:cNvSpPr txBox="1"/>
            <p:nvPr/>
          </p:nvSpPr>
          <p:spPr>
            <a:xfrm>
              <a:off x="7101839" y="1857493"/>
              <a:ext cx="794702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B841EA8-1289-DF69-40EA-4F6093C99842}"/>
                </a:ext>
              </a:extLst>
            </p:cNvPr>
            <p:cNvSpPr txBox="1"/>
            <p:nvPr/>
          </p:nvSpPr>
          <p:spPr>
            <a:xfrm>
              <a:off x="7277102" y="3980934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2140A57-4571-E552-BF77-24C3A21034ED}"/>
              </a:ext>
            </a:extLst>
          </p:cNvPr>
          <p:cNvCxnSpPr>
            <a:cxnSpLocks/>
          </p:cNvCxnSpPr>
          <p:nvPr/>
        </p:nvCxnSpPr>
        <p:spPr>
          <a:xfrm flipV="1">
            <a:off x="4983130" y="2988546"/>
            <a:ext cx="2781931" cy="384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直角三角形 56">
            <a:extLst>
              <a:ext uri="{FF2B5EF4-FFF2-40B4-BE49-F238E27FC236}">
                <a16:creationId xmlns:a16="http://schemas.microsoft.com/office/drawing/2014/main" id="{98B36782-F2C4-5880-680F-C326D39615F6}"/>
              </a:ext>
            </a:extLst>
          </p:cNvPr>
          <p:cNvSpPr/>
          <p:nvPr/>
        </p:nvSpPr>
        <p:spPr>
          <a:xfrm>
            <a:off x="4999101" y="2183720"/>
            <a:ext cx="1296349" cy="793900"/>
          </a:xfrm>
          <a:custGeom>
            <a:avLst/>
            <a:gdLst>
              <a:gd name="connsiteX0" fmla="*/ 0 w 695546"/>
              <a:gd name="connsiteY0" fmla="*/ 367646 h 367646"/>
              <a:gd name="connsiteX1" fmla="*/ 0 w 695546"/>
              <a:gd name="connsiteY1" fmla="*/ 0 h 367646"/>
              <a:gd name="connsiteX2" fmla="*/ 695546 w 695546"/>
              <a:gd name="connsiteY2" fmla="*/ 367646 h 367646"/>
              <a:gd name="connsiteX3" fmla="*/ 0 w 695546"/>
              <a:gd name="connsiteY3" fmla="*/ 367646 h 367646"/>
              <a:gd name="connsiteX0" fmla="*/ 0 w 560926"/>
              <a:gd name="connsiteY0" fmla="*/ 367646 h 367646"/>
              <a:gd name="connsiteX1" fmla="*/ 0 w 560926"/>
              <a:gd name="connsiteY1" fmla="*/ 0 h 367646"/>
              <a:gd name="connsiteX2" fmla="*/ 560926 w 560926"/>
              <a:gd name="connsiteY2" fmla="*/ 367646 h 367646"/>
              <a:gd name="connsiteX3" fmla="*/ 0 w 560926"/>
              <a:gd name="connsiteY3" fmla="*/ 367646 h 367646"/>
              <a:gd name="connsiteX0" fmla="*/ 0 w 626966"/>
              <a:gd name="connsiteY0" fmla="*/ 367646 h 367646"/>
              <a:gd name="connsiteX1" fmla="*/ 0 w 626966"/>
              <a:gd name="connsiteY1" fmla="*/ 0 h 367646"/>
              <a:gd name="connsiteX2" fmla="*/ 626966 w 626966"/>
              <a:gd name="connsiteY2" fmla="*/ 367646 h 367646"/>
              <a:gd name="connsiteX3" fmla="*/ 0 w 626966"/>
              <a:gd name="connsiteY3" fmla="*/ 367646 h 367646"/>
              <a:gd name="connsiteX0" fmla="*/ 5080 w 632046"/>
              <a:gd name="connsiteY0" fmla="*/ 385426 h 385426"/>
              <a:gd name="connsiteX1" fmla="*/ 0 w 632046"/>
              <a:gd name="connsiteY1" fmla="*/ 0 h 385426"/>
              <a:gd name="connsiteX2" fmla="*/ 632046 w 632046"/>
              <a:gd name="connsiteY2" fmla="*/ 385426 h 385426"/>
              <a:gd name="connsiteX3" fmla="*/ 5080 w 632046"/>
              <a:gd name="connsiteY3" fmla="*/ 385426 h 385426"/>
              <a:gd name="connsiteX0" fmla="*/ 7030 w 633996"/>
              <a:gd name="connsiteY0" fmla="*/ 385426 h 385426"/>
              <a:gd name="connsiteX1" fmla="*/ 1950 w 633996"/>
              <a:gd name="connsiteY1" fmla="*/ 0 h 385426"/>
              <a:gd name="connsiteX2" fmla="*/ 633996 w 633996"/>
              <a:gd name="connsiteY2" fmla="*/ 385426 h 385426"/>
              <a:gd name="connsiteX3" fmla="*/ 7030 w 633996"/>
              <a:gd name="connsiteY3" fmla="*/ 385426 h 385426"/>
              <a:gd name="connsiteX0" fmla="*/ 3053 w 630019"/>
              <a:gd name="connsiteY0" fmla="*/ 400666 h 400666"/>
              <a:gd name="connsiteX1" fmla="*/ 3053 w 630019"/>
              <a:gd name="connsiteY1" fmla="*/ 0 h 400666"/>
              <a:gd name="connsiteX2" fmla="*/ 630019 w 630019"/>
              <a:gd name="connsiteY2" fmla="*/ 400666 h 400666"/>
              <a:gd name="connsiteX3" fmla="*/ 3053 w 630019"/>
              <a:gd name="connsiteY3" fmla="*/ 400666 h 400666"/>
              <a:gd name="connsiteX0" fmla="*/ 9266 w 636232"/>
              <a:gd name="connsiteY0" fmla="*/ 403206 h 403206"/>
              <a:gd name="connsiteX1" fmla="*/ 1646 w 636232"/>
              <a:gd name="connsiteY1" fmla="*/ 0 h 403206"/>
              <a:gd name="connsiteX2" fmla="*/ 636232 w 636232"/>
              <a:gd name="connsiteY2" fmla="*/ 403206 h 403206"/>
              <a:gd name="connsiteX3" fmla="*/ 9266 w 636232"/>
              <a:gd name="connsiteY3" fmla="*/ 403206 h 40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32" h="403206">
                <a:moveTo>
                  <a:pt x="9266" y="403206"/>
                </a:moveTo>
                <a:cubicBezTo>
                  <a:pt x="7573" y="274731"/>
                  <a:pt x="-4281" y="128475"/>
                  <a:pt x="1646" y="0"/>
                </a:cubicBezTo>
                <a:lnTo>
                  <a:pt x="636232" y="403206"/>
                </a:lnTo>
                <a:lnTo>
                  <a:pt x="9266" y="403206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弧形 31">
            <a:extLst>
              <a:ext uri="{FF2B5EF4-FFF2-40B4-BE49-F238E27FC236}">
                <a16:creationId xmlns:a16="http://schemas.microsoft.com/office/drawing/2014/main" id="{3C580DF0-4A45-9B0B-1BA6-8C0E3380A1A9}"/>
              </a:ext>
            </a:extLst>
          </p:cNvPr>
          <p:cNvSpPr/>
          <p:nvPr/>
        </p:nvSpPr>
        <p:spPr>
          <a:xfrm rot="15724263">
            <a:off x="4760732" y="2509004"/>
            <a:ext cx="326369" cy="326369"/>
          </a:xfrm>
          <a:prstGeom prst="arc">
            <a:avLst>
              <a:gd name="adj1" fmla="val 19703346"/>
              <a:gd name="adj2" fmla="val 5242330"/>
            </a:avLst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973D3A5-92A0-75D0-0C38-2FF2276AB37D}"/>
              </a:ext>
            </a:extLst>
          </p:cNvPr>
          <p:cNvSpPr txBox="1"/>
          <p:nvPr/>
        </p:nvSpPr>
        <p:spPr>
          <a:xfrm>
            <a:off x="3897700" y="2398888"/>
            <a:ext cx="98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消费者剩余</a:t>
            </a:r>
          </a:p>
        </p:txBody>
      </p:sp>
      <p:sp>
        <p:nvSpPr>
          <p:cNvPr id="34" name="弧形 33">
            <a:extLst>
              <a:ext uri="{FF2B5EF4-FFF2-40B4-BE49-F238E27FC236}">
                <a16:creationId xmlns:a16="http://schemas.microsoft.com/office/drawing/2014/main" id="{A205A21D-7C41-534D-4354-F808BD3A6842}"/>
              </a:ext>
            </a:extLst>
          </p:cNvPr>
          <p:cNvSpPr/>
          <p:nvPr/>
        </p:nvSpPr>
        <p:spPr>
          <a:xfrm rot="2912387">
            <a:off x="4761024" y="3051330"/>
            <a:ext cx="326369" cy="326369"/>
          </a:xfrm>
          <a:prstGeom prst="arc">
            <a:avLst>
              <a:gd name="adj1" fmla="val 19703346"/>
              <a:gd name="adj2" fmla="val 524233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3713AF0-F62A-CD4A-CBEE-ACDADD500E24}"/>
              </a:ext>
            </a:extLst>
          </p:cNvPr>
          <p:cNvSpPr txBox="1"/>
          <p:nvPr/>
        </p:nvSpPr>
        <p:spPr>
          <a:xfrm>
            <a:off x="3897700" y="3214514"/>
            <a:ext cx="98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生产者剩余</a:t>
            </a:r>
          </a:p>
        </p:txBody>
      </p:sp>
      <p:sp>
        <p:nvSpPr>
          <p:cNvPr id="36" name="直角三角形 56">
            <a:extLst>
              <a:ext uri="{FF2B5EF4-FFF2-40B4-BE49-F238E27FC236}">
                <a16:creationId xmlns:a16="http://schemas.microsoft.com/office/drawing/2014/main" id="{72AD6DC4-66FC-DF9B-2348-794B5A2876AD}"/>
              </a:ext>
            </a:extLst>
          </p:cNvPr>
          <p:cNvSpPr/>
          <p:nvPr/>
        </p:nvSpPr>
        <p:spPr>
          <a:xfrm flipV="1">
            <a:off x="5001251" y="2984032"/>
            <a:ext cx="1296349" cy="799133"/>
          </a:xfrm>
          <a:custGeom>
            <a:avLst/>
            <a:gdLst>
              <a:gd name="connsiteX0" fmla="*/ 0 w 695546"/>
              <a:gd name="connsiteY0" fmla="*/ 367646 h 367646"/>
              <a:gd name="connsiteX1" fmla="*/ 0 w 695546"/>
              <a:gd name="connsiteY1" fmla="*/ 0 h 367646"/>
              <a:gd name="connsiteX2" fmla="*/ 695546 w 695546"/>
              <a:gd name="connsiteY2" fmla="*/ 367646 h 367646"/>
              <a:gd name="connsiteX3" fmla="*/ 0 w 695546"/>
              <a:gd name="connsiteY3" fmla="*/ 367646 h 367646"/>
              <a:gd name="connsiteX0" fmla="*/ 0 w 560926"/>
              <a:gd name="connsiteY0" fmla="*/ 367646 h 367646"/>
              <a:gd name="connsiteX1" fmla="*/ 0 w 560926"/>
              <a:gd name="connsiteY1" fmla="*/ 0 h 367646"/>
              <a:gd name="connsiteX2" fmla="*/ 560926 w 560926"/>
              <a:gd name="connsiteY2" fmla="*/ 367646 h 367646"/>
              <a:gd name="connsiteX3" fmla="*/ 0 w 560926"/>
              <a:gd name="connsiteY3" fmla="*/ 367646 h 367646"/>
              <a:gd name="connsiteX0" fmla="*/ 0 w 626966"/>
              <a:gd name="connsiteY0" fmla="*/ 367646 h 367646"/>
              <a:gd name="connsiteX1" fmla="*/ 0 w 626966"/>
              <a:gd name="connsiteY1" fmla="*/ 0 h 367646"/>
              <a:gd name="connsiteX2" fmla="*/ 626966 w 626966"/>
              <a:gd name="connsiteY2" fmla="*/ 367646 h 367646"/>
              <a:gd name="connsiteX3" fmla="*/ 0 w 626966"/>
              <a:gd name="connsiteY3" fmla="*/ 367646 h 367646"/>
              <a:gd name="connsiteX0" fmla="*/ 5080 w 632046"/>
              <a:gd name="connsiteY0" fmla="*/ 385426 h 385426"/>
              <a:gd name="connsiteX1" fmla="*/ 0 w 632046"/>
              <a:gd name="connsiteY1" fmla="*/ 0 h 385426"/>
              <a:gd name="connsiteX2" fmla="*/ 632046 w 632046"/>
              <a:gd name="connsiteY2" fmla="*/ 385426 h 385426"/>
              <a:gd name="connsiteX3" fmla="*/ 5080 w 632046"/>
              <a:gd name="connsiteY3" fmla="*/ 385426 h 385426"/>
              <a:gd name="connsiteX0" fmla="*/ 7030 w 633996"/>
              <a:gd name="connsiteY0" fmla="*/ 385426 h 385426"/>
              <a:gd name="connsiteX1" fmla="*/ 1950 w 633996"/>
              <a:gd name="connsiteY1" fmla="*/ 0 h 385426"/>
              <a:gd name="connsiteX2" fmla="*/ 633996 w 633996"/>
              <a:gd name="connsiteY2" fmla="*/ 385426 h 385426"/>
              <a:gd name="connsiteX3" fmla="*/ 7030 w 633996"/>
              <a:gd name="connsiteY3" fmla="*/ 385426 h 385426"/>
              <a:gd name="connsiteX0" fmla="*/ 3053 w 630019"/>
              <a:gd name="connsiteY0" fmla="*/ 400666 h 400666"/>
              <a:gd name="connsiteX1" fmla="*/ 3053 w 630019"/>
              <a:gd name="connsiteY1" fmla="*/ 0 h 400666"/>
              <a:gd name="connsiteX2" fmla="*/ 630019 w 630019"/>
              <a:gd name="connsiteY2" fmla="*/ 400666 h 400666"/>
              <a:gd name="connsiteX3" fmla="*/ 3053 w 630019"/>
              <a:gd name="connsiteY3" fmla="*/ 400666 h 400666"/>
              <a:gd name="connsiteX0" fmla="*/ 9266 w 636232"/>
              <a:gd name="connsiteY0" fmla="*/ 403206 h 403206"/>
              <a:gd name="connsiteX1" fmla="*/ 1646 w 636232"/>
              <a:gd name="connsiteY1" fmla="*/ 0 h 403206"/>
              <a:gd name="connsiteX2" fmla="*/ 636232 w 636232"/>
              <a:gd name="connsiteY2" fmla="*/ 403206 h 403206"/>
              <a:gd name="connsiteX3" fmla="*/ 9266 w 636232"/>
              <a:gd name="connsiteY3" fmla="*/ 403206 h 403206"/>
              <a:gd name="connsiteX0" fmla="*/ 9266 w 1305535"/>
              <a:gd name="connsiteY0" fmla="*/ 403206 h 422060"/>
              <a:gd name="connsiteX1" fmla="*/ 1646 w 1305535"/>
              <a:gd name="connsiteY1" fmla="*/ 0 h 422060"/>
              <a:gd name="connsiteX2" fmla="*/ 1305535 w 1305535"/>
              <a:gd name="connsiteY2" fmla="*/ 422060 h 422060"/>
              <a:gd name="connsiteX3" fmla="*/ 9266 w 1305535"/>
              <a:gd name="connsiteY3" fmla="*/ 403206 h 422060"/>
              <a:gd name="connsiteX0" fmla="*/ 80 w 1296349"/>
              <a:gd name="connsiteY0" fmla="*/ 751998 h 770852"/>
              <a:gd name="connsiteX1" fmla="*/ 30168 w 1296349"/>
              <a:gd name="connsiteY1" fmla="*/ 0 h 770852"/>
              <a:gd name="connsiteX2" fmla="*/ 1296349 w 1296349"/>
              <a:gd name="connsiteY2" fmla="*/ 770852 h 770852"/>
              <a:gd name="connsiteX3" fmla="*/ 80 w 1296349"/>
              <a:gd name="connsiteY3" fmla="*/ 751998 h 770852"/>
              <a:gd name="connsiteX0" fmla="*/ 80 w 1296349"/>
              <a:gd name="connsiteY0" fmla="*/ 780279 h 799133"/>
              <a:gd name="connsiteX1" fmla="*/ 30168 w 1296349"/>
              <a:gd name="connsiteY1" fmla="*/ 0 h 799133"/>
              <a:gd name="connsiteX2" fmla="*/ 1296349 w 1296349"/>
              <a:gd name="connsiteY2" fmla="*/ 799133 h 799133"/>
              <a:gd name="connsiteX3" fmla="*/ 80 w 1296349"/>
              <a:gd name="connsiteY3" fmla="*/ 780279 h 79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6349" h="799133">
                <a:moveTo>
                  <a:pt x="80" y="780279"/>
                </a:moveTo>
                <a:cubicBezTo>
                  <a:pt x="-1613" y="651804"/>
                  <a:pt x="24241" y="128475"/>
                  <a:pt x="30168" y="0"/>
                </a:cubicBezTo>
                <a:lnTo>
                  <a:pt x="1296349" y="799133"/>
                </a:lnTo>
                <a:cubicBezTo>
                  <a:pt x="1087360" y="799133"/>
                  <a:pt x="209069" y="780279"/>
                  <a:pt x="80" y="780279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9DAB339-ED84-817C-990A-2345BF458D59}"/>
              </a:ext>
            </a:extLst>
          </p:cNvPr>
          <p:cNvSpPr txBox="1"/>
          <p:nvPr/>
        </p:nvSpPr>
        <p:spPr>
          <a:xfrm>
            <a:off x="5916274" y="1159220"/>
            <a:ext cx="951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原均衡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37C721C-E204-C046-25C7-67E3393F457F}"/>
              </a:ext>
            </a:extLst>
          </p:cNvPr>
          <p:cNvGrpSpPr/>
          <p:nvPr/>
        </p:nvGrpSpPr>
        <p:grpSpPr>
          <a:xfrm>
            <a:off x="9326707" y="1782822"/>
            <a:ext cx="3602232" cy="2747711"/>
            <a:chOff x="2891985" y="1395213"/>
            <a:chExt cx="5179818" cy="3951062"/>
          </a:xfrm>
        </p:grpSpPr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AAF1FF0F-F5B5-7FEF-E271-E0C61A075BAB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20A93FB0-FE77-FD93-BD55-94AEC20FDB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9CB1DA4-D14F-95DA-F0CE-4E5EB2322D2D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2" y="1976428"/>
              <a:ext cx="3595908" cy="21891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4FF56F1-074D-9093-6564-9A939EA551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8172" y="2153920"/>
              <a:ext cx="3453668" cy="212689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6DB1CF4F-A91A-6075-F8D9-D0EFEEAC6754}"/>
                </a:ext>
              </a:extLst>
            </p:cNvPr>
            <p:cNvSpPr txBox="1"/>
            <p:nvPr/>
          </p:nvSpPr>
          <p:spPr>
            <a:xfrm>
              <a:off x="2891985" y="1395213"/>
              <a:ext cx="878107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CD98330-0716-0C82-1A8F-E0B8DE4D1690}"/>
                </a:ext>
              </a:extLst>
            </p:cNvPr>
            <p:cNvSpPr txBox="1"/>
            <p:nvPr/>
          </p:nvSpPr>
          <p:spPr>
            <a:xfrm>
              <a:off x="7277100" y="4903708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67FA37D-2134-B372-FC17-141CAEB308BE}"/>
                </a:ext>
              </a:extLst>
            </p:cNvPr>
            <p:cNvSpPr txBox="1"/>
            <p:nvPr/>
          </p:nvSpPr>
          <p:spPr>
            <a:xfrm>
              <a:off x="7101839" y="1857493"/>
              <a:ext cx="794702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DF004FAA-60CD-813C-E543-0812CA587AC1}"/>
                </a:ext>
              </a:extLst>
            </p:cNvPr>
            <p:cNvSpPr txBox="1"/>
            <p:nvPr/>
          </p:nvSpPr>
          <p:spPr>
            <a:xfrm>
              <a:off x="7277102" y="3980934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0170790-711F-476F-CD10-16014525C0FC}"/>
              </a:ext>
            </a:extLst>
          </p:cNvPr>
          <p:cNvCxnSpPr>
            <a:cxnSpLocks/>
          </p:cNvCxnSpPr>
          <p:nvPr/>
        </p:nvCxnSpPr>
        <p:spPr>
          <a:xfrm flipV="1">
            <a:off x="9827349" y="2559628"/>
            <a:ext cx="2781931" cy="384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5A0EAB9-DE79-09D4-917B-F7F20C22CE93}"/>
              </a:ext>
            </a:extLst>
          </p:cNvPr>
          <p:cNvSpPr txBox="1"/>
          <p:nvPr/>
        </p:nvSpPr>
        <p:spPr>
          <a:xfrm>
            <a:off x="10760493" y="1159220"/>
            <a:ext cx="951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赋税后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3306A74-13CF-718E-5310-61CAAA32815B}"/>
              </a:ext>
            </a:extLst>
          </p:cNvPr>
          <p:cNvCxnSpPr>
            <a:cxnSpLocks/>
          </p:cNvCxnSpPr>
          <p:nvPr/>
        </p:nvCxnSpPr>
        <p:spPr>
          <a:xfrm flipV="1">
            <a:off x="9827348" y="3408285"/>
            <a:ext cx="2781931" cy="384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3ED1519-7EB1-63BA-DBDA-23A994B427D3}"/>
              </a:ext>
            </a:extLst>
          </p:cNvPr>
          <p:cNvCxnSpPr>
            <a:cxnSpLocks/>
          </p:cNvCxnSpPr>
          <p:nvPr/>
        </p:nvCxnSpPr>
        <p:spPr>
          <a:xfrm flipV="1">
            <a:off x="10479881" y="2559627"/>
            <a:ext cx="0" cy="153489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7247DDF2-3392-51D4-9554-2D5C0C6C0318}"/>
              </a:ext>
            </a:extLst>
          </p:cNvPr>
          <p:cNvSpPr txBox="1"/>
          <p:nvPr/>
        </p:nvSpPr>
        <p:spPr>
          <a:xfrm>
            <a:off x="9985229" y="4215933"/>
            <a:ext cx="98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新均衡数量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CD22015-B9B1-0979-2A7A-6EDD6831E760}"/>
              </a:ext>
            </a:extLst>
          </p:cNvPr>
          <p:cNvSpPr txBox="1"/>
          <p:nvPr/>
        </p:nvSpPr>
        <p:spPr>
          <a:xfrm>
            <a:off x="8655144" y="3245098"/>
            <a:ext cx="1193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卖者支付价格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3B722C3-CA37-39DC-BF4C-F26EFDDCAF67}"/>
              </a:ext>
            </a:extLst>
          </p:cNvPr>
          <p:cNvSpPr txBox="1"/>
          <p:nvPr/>
        </p:nvSpPr>
        <p:spPr>
          <a:xfrm>
            <a:off x="8659435" y="2421128"/>
            <a:ext cx="1193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买者支付价格</a:t>
            </a:r>
          </a:p>
        </p:txBody>
      </p:sp>
      <p:sp>
        <p:nvSpPr>
          <p:cNvPr id="60" name="直角三角形 56">
            <a:extLst>
              <a:ext uri="{FF2B5EF4-FFF2-40B4-BE49-F238E27FC236}">
                <a16:creationId xmlns:a16="http://schemas.microsoft.com/office/drawing/2014/main" id="{D063FA71-A36C-3E28-C7BF-4EF003CD473C}"/>
              </a:ext>
            </a:extLst>
          </p:cNvPr>
          <p:cNvSpPr/>
          <p:nvPr/>
        </p:nvSpPr>
        <p:spPr>
          <a:xfrm>
            <a:off x="9827349" y="2191977"/>
            <a:ext cx="652533" cy="370722"/>
          </a:xfrm>
          <a:custGeom>
            <a:avLst/>
            <a:gdLst>
              <a:gd name="connsiteX0" fmla="*/ 0 w 695546"/>
              <a:gd name="connsiteY0" fmla="*/ 367646 h 367646"/>
              <a:gd name="connsiteX1" fmla="*/ 0 w 695546"/>
              <a:gd name="connsiteY1" fmla="*/ 0 h 367646"/>
              <a:gd name="connsiteX2" fmla="*/ 695546 w 695546"/>
              <a:gd name="connsiteY2" fmla="*/ 367646 h 367646"/>
              <a:gd name="connsiteX3" fmla="*/ 0 w 695546"/>
              <a:gd name="connsiteY3" fmla="*/ 367646 h 367646"/>
              <a:gd name="connsiteX0" fmla="*/ 0 w 560926"/>
              <a:gd name="connsiteY0" fmla="*/ 367646 h 367646"/>
              <a:gd name="connsiteX1" fmla="*/ 0 w 560926"/>
              <a:gd name="connsiteY1" fmla="*/ 0 h 367646"/>
              <a:gd name="connsiteX2" fmla="*/ 560926 w 560926"/>
              <a:gd name="connsiteY2" fmla="*/ 367646 h 367646"/>
              <a:gd name="connsiteX3" fmla="*/ 0 w 560926"/>
              <a:gd name="connsiteY3" fmla="*/ 367646 h 367646"/>
              <a:gd name="connsiteX0" fmla="*/ 0 w 626966"/>
              <a:gd name="connsiteY0" fmla="*/ 367646 h 367646"/>
              <a:gd name="connsiteX1" fmla="*/ 0 w 626966"/>
              <a:gd name="connsiteY1" fmla="*/ 0 h 367646"/>
              <a:gd name="connsiteX2" fmla="*/ 626966 w 626966"/>
              <a:gd name="connsiteY2" fmla="*/ 367646 h 367646"/>
              <a:gd name="connsiteX3" fmla="*/ 0 w 626966"/>
              <a:gd name="connsiteY3" fmla="*/ 367646 h 367646"/>
              <a:gd name="connsiteX0" fmla="*/ 5080 w 632046"/>
              <a:gd name="connsiteY0" fmla="*/ 385426 h 385426"/>
              <a:gd name="connsiteX1" fmla="*/ 0 w 632046"/>
              <a:gd name="connsiteY1" fmla="*/ 0 h 385426"/>
              <a:gd name="connsiteX2" fmla="*/ 632046 w 632046"/>
              <a:gd name="connsiteY2" fmla="*/ 385426 h 385426"/>
              <a:gd name="connsiteX3" fmla="*/ 5080 w 632046"/>
              <a:gd name="connsiteY3" fmla="*/ 385426 h 385426"/>
              <a:gd name="connsiteX0" fmla="*/ 7030 w 633996"/>
              <a:gd name="connsiteY0" fmla="*/ 385426 h 385426"/>
              <a:gd name="connsiteX1" fmla="*/ 1950 w 633996"/>
              <a:gd name="connsiteY1" fmla="*/ 0 h 385426"/>
              <a:gd name="connsiteX2" fmla="*/ 633996 w 633996"/>
              <a:gd name="connsiteY2" fmla="*/ 385426 h 385426"/>
              <a:gd name="connsiteX3" fmla="*/ 7030 w 633996"/>
              <a:gd name="connsiteY3" fmla="*/ 385426 h 385426"/>
              <a:gd name="connsiteX0" fmla="*/ 3053 w 630019"/>
              <a:gd name="connsiteY0" fmla="*/ 400666 h 400666"/>
              <a:gd name="connsiteX1" fmla="*/ 3053 w 630019"/>
              <a:gd name="connsiteY1" fmla="*/ 0 h 400666"/>
              <a:gd name="connsiteX2" fmla="*/ 630019 w 630019"/>
              <a:gd name="connsiteY2" fmla="*/ 400666 h 400666"/>
              <a:gd name="connsiteX3" fmla="*/ 3053 w 630019"/>
              <a:gd name="connsiteY3" fmla="*/ 400666 h 400666"/>
              <a:gd name="connsiteX0" fmla="*/ 9266 w 636232"/>
              <a:gd name="connsiteY0" fmla="*/ 403206 h 403206"/>
              <a:gd name="connsiteX1" fmla="*/ 1646 w 636232"/>
              <a:gd name="connsiteY1" fmla="*/ 0 h 403206"/>
              <a:gd name="connsiteX2" fmla="*/ 636232 w 636232"/>
              <a:gd name="connsiteY2" fmla="*/ 403206 h 403206"/>
              <a:gd name="connsiteX3" fmla="*/ 9266 w 636232"/>
              <a:gd name="connsiteY3" fmla="*/ 403206 h 40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32" h="403206">
                <a:moveTo>
                  <a:pt x="9266" y="403206"/>
                </a:moveTo>
                <a:cubicBezTo>
                  <a:pt x="7573" y="274731"/>
                  <a:pt x="-4281" y="128475"/>
                  <a:pt x="1646" y="0"/>
                </a:cubicBezTo>
                <a:lnTo>
                  <a:pt x="636232" y="403206"/>
                </a:lnTo>
                <a:lnTo>
                  <a:pt x="9266" y="403206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直角三角形 56">
            <a:extLst>
              <a:ext uri="{FF2B5EF4-FFF2-40B4-BE49-F238E27FC236}">
                <a16:creationId xmlns:a16="http://schemas.microsoft.com/office/drawing/2014/main" id="{E7CECADA-201D-F071-9DF6-BF270F90BC13}"/>
              </a:ext>
            </a:extLst>
          </p:cNvPr>
          <p:cNvSpPr/>
          <p:nvPr/>
        </p:nvSpPr>
        <p:spPr>
          <a:xfrm flipV="1">
            <a:off x="9848297" y="3403558"/>
            <a:ext cx="627294" cy="379606"/>
          </a:xfrm>
          <a:custGeom>
            <a:avLst/>
            <a:gdLst>
              <a:gd name="connsiteX0" fmla="*/ 0 w 695546"/>
              <a:gd name="connsiteY0" fmla="*/ 367646 h 367646"/>
              <a:gd name="connsiteX1" fmla="*/ 0 w 695546"/>
              <a:gd name="connsiteY1" fmla="*/ 0 h 367646"/>
              <a:gd name="connsiteX2" fmla="*/ 695546 w 695546"/>
              <a:gd name="connsiteY2" fmla="*/ 367646 h 367646"/>
              <a:gd name="connsiteX3" fmla="*/ 0 w 695546"/>
              <a:gd name="connsiteY3" fmla="*/ 367646 h 367646"/>
              <a:gd name="connsiteX0" fmla="*/ 0 w 560926"/>
              <a:gd name="connsiteY0" fmla="*/ 367646 h 367646"/>
              <a:gd name="connsiteX1" fmla="*/ 0 w 560926"/>
              <a:gd name="connsiteY1" fmla="*/ 0 h 367646"/>
              <a:gd name="connsiteX2" fmla="*/ 560926 w 560926"/>
              <a:gd name="connsiteY2" fmla="*/ 367646 h 367646"/>
              <a:gd name="connsiteX3" fmla="*/ 0 w 560926"/>
              <a:gd name="connsiteY3" fmla="*/ 367646 h 367646"/>
              <a:gd name="connsiteX0" fmla="*/ 0 w 626966"/>
              <a:gd name="connsiteY0" fmla="*/ 367646 h 367646"/>
              <a:gd name="connsiteX1" fmla="*/ 0 w 626966"/>
              <a:gd name="connsiteY1" fmla="*/ 0 h 367646"/>
              <a:gd name="connsiteX2" fmla="*/ 626966 w 626966"/>
              <a:gd name="connsiteY2" fmla="*/ 367646 h 367646"/>
              <a:gd name="connsiteX3" fmla="*/ 0 w 626966"/>
              <a:gd name="connsiteY3" fmla="*/ 367646 h 367646"/>
              <a:gd name="connsiteX0" fmla="*/ 5080 w 632046"/>
              <a:gd name="connsiteY0" fmla="*/ 385426 h 385426"/>
              <a:gd name="connsiteX1" fmla="*/ 0 w 632046"/>
              <a:gd name="connsiteY1" fmla="*/ 0 h 385426"/>
              <a:gd name="connsiteX2" fmla="*/ 632046 w 632046"/>
              <a:gd name="connsiteY2" fmla="*/ 385426 h 385426"/>
              <a:gd name="connsiteX3" fmla="*/ 5080 w 632046"/>
              <a:gd name="connsiteY3" fmla="*/ 385426 h 385426"/>
              <a:gd name="connsiteX0" fmla="*/ 7030 w 633996"/>
              <a:gd name="connsiteY0" fmla="*/ 385426 h 385426"/>
              <a:gd name="connsiteX1" fmla="*/ 1950 w 633996"/>
              <a:gd name="connsiteY1" fmla="*/ 0 h 385426"/>
              <a:gd name="connsiteX2" fmla="*/ 633996 w 633996"/>
              <a:gd name="connsiteY2" fmla="*/ 385426 h 385426"/>
              <a:gd name="connsiteX3" fmla="*/ 7030 w 633996"/>
              <a:gd name="connsiteY3" fmla="*/ 385426 h 385426"/>
              <a:gd name="connsiteX0" fmla="*/ 3053 w 630019"/>
              <a:gd name="connsiteY0" fmla="*/ 400666 h 400666"/>
              <a:gd name="connsiteX1" fmla="*/ 3053 w 630019"/>
              <a:gd name="connsiteY1" fmla="*/ 0 h 400666"/>
              <a:gd name="connsiteX2" fmla="*/ 630019 w 630019"/>
              <a:gd name="connsiteY2" fmla="*/ 400666 h 400666"/>
              <a:gd name="connsiteX3" fmla="*/ 3053 w 630019"/>
              <a:gd name="connsiteY3" fmla="*/ 400666 h 400666"/>
              <a:gd name="connsiteX0" fmla="*/ 9266 w 636232"/>
              <a:gd name="connsiteY0" fmla="*/ 403206 h 403206"/>
              <a:gd name="connsiteX1" fmla="*/ 1646 w 636232"/>
              <a:gd name="connsiteY1" fmla="*/ 0 h 403206"/>
              <a:gd name="connsiteX2" fmla="*/ 636232 w 636232"/>
              <a:gd name="connsiteY2" fmla="*/ 403206 h 403206"/>
              <a:gd name="connsiteX3" fmla="*/ 9266 w 636232"/>
              <a:gd name="connsiteY3" fmla="*/ 403206 h 403206"/>
              <a:gd name="connsiteX0" fmla="*/ 9266 w 1305535"/>
              <a:gd name="connsiteY0" fmla="*/ 403206 h 422060"/>
              <a:gd name="connsiteX1" fmla="*/ 1646 w 1305535"/>
              <a:gd name="connsiteY1" fmla="*/ 0 h 422060"/>
              <a:gd name="connsiteX2" fmla="*/ 1305535 w 1305535"/>
              <a:gd name="connsiteY2" fmla="*/ 422060 h 422060"/>
              <a:gd name="connsiteX3" fmla="*/ 9266 w 1305535"/>
              <a:gd name="connsiteY3" fmla="*/ 403206 h 422060"/>
              <a:gd name="connsiteX0" fmla="*/ 80 w 1296349"/>
              <a:gd name="connsiteY0" fmla="*/ 751998 h 770852"/>
              <a:gd name="connsiteX1" fmla="*/ 30168 w 1296349"/>
              <a:gd name="connsiteY1" fmla="*/ 0 h 770852"/>
              <a:gd name="connsiteX2" fmla="*/ 1296349 w 1296349"/>
              <a:gd name="connsiteY2" fmla="*/ 770852 h 770852"/>
              <a:gd name="connsiteX3" fmla="*/ 80 w 1296349"/>
              <a:gd name="connsiteY3" fmla="*/ 751998 h 770852"/>
              <a:gd name="connsiteX0" fmla="*/ 80 w 1296349"/>
              <a:gd name="connsiteY0" fmla="*/ 780279 h 799133"/>
              <a:gd name="connsiteX1" fmla="*/ 30168 w 1296349"/>
              <a:gd name="connsiteY1" fmla="*/ 0 h 799133"/>
              <a:gd name="connsiteX2" fmla="*/ 1296349 w 1296349"/>
              <a:gd name="connsiteY2" fmla="*/ 799133 h 799133"/>
              <a:gd name="connsiteX3" fmla="*/ 80 w 1296349"/>
              <a:gd name="connsiteY3" fmla="*/ 780279 h 79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6349" h="799133">
                <a:moveTo>
                  <a:pt x="80" y="780279"/>
                </a:moveTo>
                <a:cubicBezTo>
                  <a:pt x="-1613" y="651804"/>
                  <a:pt x="24241" y="128475"/>
                  <a:pt x="30168" y="0"/>
                </a:cubicBezTo>
                <a:lnTo>
                  <a:pt x="1296349" y="799133"/>
                </a:lnTo>
                <a:cubicBezTo>
                  <a:pt x="1087360" y="799133"/>
                  <a:pt x="209069" y="780279"/>
                  <a:pt x="80" y="780279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8486916-4035-A7AF-20C8-499ADE929166}"/>
              </a:ext>
            </a:extLst>
          </p:cNvPr>
          <p:cNvSpPr/>
          <p:nvPr/>
        </p:nvSpPr>
        <p:spPr>
          <a:xfrm>
            <a:off x="9848297" y="2567425"/>
            <a:ext cx="635875" cy="83229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179D7A7-65AE-7AAC-ECD4-4C8515FFC5B2}"/>
              </a:ext>
            </a:extLst>
          </p:cNvPr>
          <p:cNvCxnSpPr/>
          <p:nvPr/>
        </p:nvCxnSpPr>
        <p:spPr>
          <a:xfrm flipH="1">
            <a:off x="9606621" y="2977620"/>
            <a:ext cx="5058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DC144E19-A7ED-5969-5ED7-8F54136AC058}"/>
              </a:ext>
            </a:extLst>
          </p:cNvPr>
          <p:cNvSpPr txBox="1"/>
          <p:nvPr/>
        </p:nvSpPr>
        <p:spPr>
          <a:xfrm>
            <a:off x="8856001" y="2833113"/>
            <a:ext cx="98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政府收入</a:t>
            </a:r>
          </a:p>
        </p:txBody>
      </p:sp>
    </p:spTree>
    <p:extLst>
      <p:ext uri="{BB962C8B-B14F-4D97-AF65-F5344CB8AC3E}">
        <p14:creationId xmlns:p14="http://schemas.microsoft.com/office/powerpoint/2010/main" val="48507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5508960-C063-E8D9-7552-3E2853F9366C}"/>
              </a:ext>
            </a:extLst>
          </p:cNvPr>
          <p:cNvGrpSpPr/>
          <p:nvPr/>
        </p:nvGrpSpPr>
        <p:grpSpPr>
          <a:xfrm>
            <a:off x="5726906" y="1395215"/>
            <a:ext cx="5311140" cy="3877827"/>
            <a:chOff x="2667000" y="1395214"/>
            <a:chExt cx="5311140" cy="3877827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AD0EECAA-EE8D-D393-4BF7-38E66E14E61E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C1EFB090-5B50-A878-4EC1-FE65670D6E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EB0ADF9-7FB5-00BF-121F-6F40A65E701E}"/>
                </a:ext>
              </a:extLst>
            </p:cNvPr>
            <p:cNvSpPr txBox="1"/>
            <p:nvPr/>
          </p:nvSpPr>
          <p:spPr>
            <a:xfrm>
              <a:off x="2667000" y="1395214"/>
              <a:ext cx="926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总成本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1C53004-3945-FD95-7F5E-AD257E83E7F8}"/>
                </a:ext>
              </a:extLst>
            </p:cNvPr>
            <p:cNvSpPr txBox="1"/>
            <p:nvPr/>
          </p:nvSpPr>
          <p:spPr>
            <a:xfrm>
              <a:off x="7277100" y="4903709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产量</a:t>
              </a:r>
            </a:p>
          </p:txBody>
        </p:sp>
      </p:grp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3201F490-8387-0108-F9B5-A72C8BD9C127}"/>
              </a:ext>
            </a:extLst>
          </p:cNvPr>
          <p:cNvSpPr/>
          <p:nvPr/>
        </p:nvSpPr>
        <p:spPr>
          <a:xfrm>
            <a:off x="7022307" y="1666875"/>
            <a:ext cx="3590925" cy="2590800"/>
          </a:xfrm>
          <a:custGeom>
            <a:avLst/>
            <a:gdLst>
              <a:gd name="connsiteX0" fmla="*/ 0 w 3590925"/>
              <a:gd name="connsiteY0" fmla="*/ 2590800 h 2590800"/>
              <a:gd name="connsiteX1" fmla="*/ 2466975 w 3590925"/>
              <a:gd name="connsiteY1" fmla="*/ 1933575 h 2590800"/>
              <a:gd name="connsiteX2" fmla="*/ 3590925 w 3590925"/>
              <a:gd name="connsiteY2" fmla="*/ 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0925" h="2590800">
                <a:moveTo>
                  <a:pt x="0" y="2590800"/>
                </a:moveTo>
                <a:cubicBezTo>
                  <a:pt x="934244" y="2478087"/>
                  <a:pt x="1868488" y="2365375"/>
                  <a:pt x="2466975" y="1933575"/>
                </a:cubicBezTo>
                <a:cubicBezTo>
                  <a:pt x="3065462" y="1501775"/>
                  <a:pt x="3328193" y="750887"/>
                  <a:pt x="3590925" y="0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783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4893A31-0E9C-459C-1124-A36388876FB7}"/>
              </a:ext>
            </a:extLst>
          </p:cNvPr>
          <p:cNvGrpSpPr/>
          <p:nvPr/>
        </p:nvGrpSpPr>
        <p:grpSpPr>
          <a:xfrm>
            <a:off x="5726906" y="1395215"/>
            <a:ext cx="5311140" cy="3877827"/>
            <a:chOff x="2667000" y="1395214"/>
            <a:chExt cx="5311140" cy="3877827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E81D2915-ADC1-AA5F-B2AB-591B93725157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580D136F-0018-E3B6-2CCA-63B80FDB6F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A1C9EC1-894B-3800-6E12-406F3F4A0033}"/>
                </a:ext>
              </a:extLst>
            </p:cNvPr>
            <p:cNvSpPr txBox="1"/>
            <p:nvPr/>
          </p:nvSpPr>
          <p:spPr>
            <a:xfrm>
              <a:off x="2667000" y="1395214"/>
              <a:ext cx="926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成本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523C1A7-5EB2-C038-1BCD-F0C6ED202336}"/>
                </a:ext>
              </a:extLst>
            </p:cNvPr>
            <p:cNvSpPr txBox="1"/>
            <p:nvPr/>
          </p:nvSpPr>
          <p:spPr>
            <a:xfrm>
              <a:off x="7277100" y="4903709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产量</a:t>
              </a:r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A79D9A5-C9F9-24C6-96A1-21B469A842F0}"/>
              </a:ext>
            </a:extLst>
          </p:cNvPr>
          <p:cNvCxnSpPr>
            <a:cxnSpLocks/>
          </p:cNvCxnSpPr>
          <p:nvPr/>
        </p:nvCxnSpPr>
        <p:spPr>
          <a:xfrm flipV="1">
            <a:off x="6708080" y="2981325"/>
            <a:ext cx="3209827" cy="1660328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9619774-9D00-5151-3FFB-24EECE28E058}"/>
              </a:ext>
            </a:extLst>
          </p:cNvPr>
          <p:cNvCxnSpPr>
            <a:cxnSpLocks/>
          </p:cNvCxnSpPr>
          <p:nvPr/>
        </p:nvCxnSpPr>
        <p:spPr>
          <a:xfrm flipV="1">
            <a:off x="6708079" y="3790950"/>
            <a:ext cx="3295552" cy="91884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F9B9FDDD-4506-1776-48A0-F0F807302601}"/>
              </a:ext>
            </a:extLst>
          </p:cNvPr>
          <p:cNvSpPr/>
          <p:nvPr/>
        </p:nvSpPr>
        <p:spPr>
          <a:xfrm>
            <a:off x="6822282" y="1771651"/>
            <a:ext cx="3419475" cy="2809875"/>
          </a:xfrm>
          <a:custGeom>
            <a:avLst/>
            <a:gdLst>
              <a:gd name="connsiteX0" fmla="*/ 0 w 3419475"/>
              <a:gd name="connsiteY0" fmla="*/ 0 h 2809875"/>
              <a:gd name="connsiteX1" fmla="*/ 685800 w 3419475"/>
              <a:gd name="connsiteY1" fmla="*/ 2295525 h 2809875"/>
              <a:gd name="connsiteX2" fmla="*/ 3419475 w 3419475"/>
              <a:gd name="connsiteY2" fmla="*/ 2809875 h 280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9475" h="2809875">
                <a:moveTo>
                  <a:pt x="0" y="0"/>
                </a:moveTo>
                <a:cubicBezTo>
                  <a:pt x="57944" y="913606"/>
                  <a:pt x="115888" y="1827213"/>
                  <a:pt x="685800" y="2295525"/>
                </a:cubicBezTo>
                <a:cubicBezTo>
                  <a:pt x="1255712" y="2763837"/>
                  <a:pt x="2337593" y="2786856"/>
                  <a:pt x="3419475" y="2809875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8BD222A-D006-EFB1-4683-64ABC29BDA99}"/>
              </a:ext>
            </a:extLst>
          </p:cNvPr>
          <p:cNvSpPr/>
          <p:nvPr/>
        </p:nvSpPr>
        <p:spPr>
          <a:xfrm>
            <a:off x="6831905" y="1532529"/>
            <a:ext cx="3305175" cy="2218252"/>
          </a:xfrm>
          <a:custGeom>
            <a:avLst/>
            <a:gdLst>
              <a:gd name="connsiteX0" fmla="*/ 0 w 3333750"/>
              <a:gd name="connsiteY0" fmla="*/ 0 h 2288485"/>
              <a:gd name="connsiteX1" fmla="*/ 1419225 w 3333750"/>
              <a:gd name="connsiteY1" fmla="*/ 2247900 h 2288485"/>
              <a:gd name="connsiteX2" fmla="*/ 3333750 w 3333750"/>
              <a:gd name="connsiteY2" fmla="*/ 1504950 h 2288485"/>
              <a:gd name="connsiteX3" fmla="*/ 3333750 w 3333750"/>
              <a:gd name="connsiteY3" fmla="*/ 1504950 h 2288485"/>
              <a:gd name="connsiteX0" fmla="*/ 0 w 3209925"/>
              <a:gd name="connsiteY0" fmla="*/ 0 h 2278539"/>
              <a:gd name="connsiteX1" fmla="*/ 1295400 w 3209925"/>
              <a:gd name="connsiteY1" fmla="*/ 2238375 h 2278539"/>
              <a:gd name="connsiteX2" fmla="*/ 3209925 w 3209925"/>
              <a:gd name="connsiteY2" fmla="*/ 1495425 h 2278539"/>
              <a:gd name="connsiteX3" fmla="*/ 3209925 w 3209925"/>
              <a:gd name="connsiteY3" fmla="*/ 1495425 h 2278539"/>
              <a:gd name="connsiteX0" fmla="*/ 0 w 3209925"/>
              <a:gd name="connsiteY0" fmla="*/ 0 h 2278539"/>
              <a:gd name="connsiteX1" fmla="*/ 1295400 w 3209925"/>
              <a:gd name="connsiteY1" fmla="*/ 2238375 h 2278539"/>
              <a:gd name="connsiteX2" fmla="*/ 3209925 w 3209925"/>
              <a:gd name="connsiteY2" fmla="*/ 1495425 h 2278539"/>
              <a:gd name="connsiteX3" fmla="*/ 3209925 w 3209925"/>
              <a:gd name="connsiteY3" fmla="*/ 1495425 h 2278539"/>
              <a:gd name="connsiteX0" fmla="*/ 0 w 5429250"/>
              <a:gd name="connsiteY0" fmla="*/ 0 h 2278539"/>
              <a:gd name="connsiteX1" fmla="*/ 1295400 w 5429250"/>
              <a:gd name="connsiteY1" fmla="*/ 2238375 h 2278539"/>
              <a:gd name="connsiteX2" fmla="*/ 3209925 w 5429250"/>
              <a:gd name="connsiteY2" fmla="*/ 1495425 h 2278539"/>
              <a:gd name="connsiteX3" fmla="*/ 5429250 w 5429250"/>
              <a:gd name="connsiteY3" fmla="*/ 2171700 h 2278539"/>
              <a:gd name="connsiteX0" fmla="*/ 0 w 3209925"/>
              <a:gd name="connsiteY0" fmla="*/ 0 h 2278539"/>
              <a:gd name="connsiteX1" fmla="*/ 1295400 w 3209925"/>
              <a:gd name="connsiteY1" fmla="*/ 2238375 h 2278539"/>
              <a:gd name="connsiteX2" fmla="*/ 3209925 w 3209925"/>
              <a:gd name="connsiteY2" fmla="*/ 1495425 h 2278539"/>
              <a:gd name="connsiteX0" fmla="*/ 0 w 3219450"/>
              <a:gd name="connsiteY0" fmla="*/ 0 h 2301681"/>
              <a:gd name="connsiteX1" fmla="*/ 1295400 w 3219450"/>
              <a:gd name="connsiteY1" fmla="*/ 2238375 h 2301681"/>
              <a:gd name="connsiteX2" fmla="*/ 3219450 w 3219450"/>
              <a:gd name="connsiteY2" fmla="*/ 1733550 h 2301681"/>
              <a:gd name="connsiteX0" fmla="*/ 0 w 3190875"/>
              <a:gd name="connsiteY0" fmla="*/ 0 h 2287557"/>
              <a:gd name="connsiteX1" fmla="*/ 1295400 w 3190875"/>
              <a:gd name="connsiteY1" fmla="*/ 2238375 h 2287557"/>
              <a:gd name="connsiteX2" fmla="*/ 3190875 w 3190875"/>
              <a:gd name="connsiteY2" fmla="*/ 1600200 h 2287557"/>
              <a:gd name="connsiteX0" fmla="*/ 0 w 3190875"/>
              <a:gd name="connsiteY0" fmla="*/ 0 h 2251244"/>
              <a:gd name="connsiteX1" fmla="*/ 1171575 w 3190875"/>
              <a:gd name="connsiteY1" fmla="*/ 2200275 h 2251244"/>
              <a:gd name="connsiteX2" fmla="*/ 3190875 w 3190875"/>
              <a:gd name="connsiteY2" fmla="*/ 1600200 h 2251244"/>
              <a:gd name="connsiteX0" fmla="*/ 0 w 3190875"/>
              <a:gd name="connsiteY0" fmla="*/ 0 h 2287557"/>
              <a:gd name="connsiteX1" fmla="*/ 1257300 w 3190875"/>
              <a:gd name="connsiteY1" fmla="*/ 2238375 h 2287557"/>
              <a:gd name="connsiteX2" fmla="*/ 3190875 w 3190875"/>
              <a:gd name="connsiteY2" fmla="*/ 1600200 h 2287557"/>
              <a:gd name="connsiteX0" fmla="*/ 0 w 3209925"/>
              <a:gd name="connsiteY0" fmla="*/ 0 h 2298368"/>
              <a:gd name="connsiteX1" fmla="*/ 1257300 w 3209925"/>
              <a:gd name="connsiteY1" fmla="*/ 2238375 h 2298368"/>
              <a:gd name="connsiteX2" fmla="*/ 3209925 w 3209925"/>
              <a:gd name="connsiteY2" fmla="*/ 1704975 h 2298368"/>
              <a:gd name="connsiteX0" fmla="*/ 0 w 3305175"/>
              <a:gd name="connsiteY0" fmla="*/ 0 h 2339100"/>
              <a:gd name="connsiteX1" fmla="*/ 1257300 w 3305175"/>
              <a:gd name="connsiteY1" fmla="*/ 2238375 h 2339100"/>
              <a:gd name="connsiteX2" fmla="*/ 3305175 w 3305175"/>
              <a:gd name="connsiteY2" fmla="*/ 1981200 h 2339100"/>
              <a:gd name="connsiteX0" fmla="*/ 0 w 3305175"/>
              <a:gd name="connsiteY0" fmla="*/ 0 h 2164175"/>
              <a:gd name="connsiteX1" fmla="*/ 1181100 w 3305175"/>
              <a:gd name="connsiteY1" fmla="*/ 2028825 h 2164175"/>
              <a:gd name="connsiteX2" fmla="*/ 3305175 w 3305175"/>
              <a:gd name="connsiteY2" fmla="*/ 1981200 h 2164175"/>
              <a:gd name="connsiteX0" fmla="*/ 0 w 3305175"/>
              <a:gd name="connsiteY0" fmla="*/ 0 h 2233241"/>
              <a:gd name="connsiteX1" fmla="*/ 1266825 w 3305175"/>
              <a:gd name="connsiteY1" fmla="*/ 2114550 h 2233241"/>
              <a:gd name="connsiteX2" fmla="*/ 3305175 w 3305175"/>
              <a:gd name="connsiteY2" fmla="*/ 1981200 h 2233241"/>
              <a:gd name="connsiteX0" fmla="*/ 0 w 3305175"/>
              <a:gd name="connsiteY0" fmla="*/ 0 h 2218252"/>
              <a:gd name="connsiteX1" fmla="*/ 1266825 w 3305175"/>
              <a:gd name="connsiteY1" fmla="*/ 2114550 h 2218252"/>
              <a:gd name="connsiteX2" fmla="*/ 3305175 w 3305175"/>
              <a:gd name="connsiteY2" fmla="*/ 1914525 h 221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5175" h="2218252">
                <a:moveTo>
                  <a:pt x="0" y="0"/>
                </a:moveTo>
                <a:cubicBezTo>
                  <a:pt x="222250" y="1017587"/>
                  <a:pt x="715963" y="1795463"/>
                  <a:pt x="1266825" y="2114550"/>
                </a:cubicBezTo>
                <a:cubicBezTo>
                  <a:pt x="1817687" y="2433637"/>
                  <a:pt x="3305175" y="1914525"/>
                  <a:pt x="3305175" y="1914525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631636D-7210-0F9C-B5BE-77160F275058}"/>
              </a:ext>
            </a:extLst>
          </p:cNvPr>
          <p:cNvSpPr txBox="1"/>
          <p:nvPr/>
        </p:nvSpPr>
        <p:spPr>
          <a:xfrm>
            <a:off x="9887524" y="2704329"/>
            <a:ext cx="819052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边际成本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A094B24-03FA-8C1B-C221-6FB1AC833469}"/>
              </a:ext>
            </a:extLst>
          </p:cNvPr>
          <p:cNvSpPr txBox="1"/>
          <p:nvPr/>
        </p:nvSpPr>
        <p:spPr>
          <a:xfrm>
            <a:off x="10137079" y="3290501"/>
            <a:ext cx="998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平均总成本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92617DD-BD11-1897-44DA-0E8AD7795982}"/>
              </a:ext>
            </a:extLst>
          </p:cNvPr>
          <p:cNvSpPr txBox="1"/>
          <p:nvPr/>
        </p:nvSpPr>
        <p:spPr>
          <a:xfrm>
            <a:off x="9975105" y="3668121"/>
            <a:ext cx="116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平均可变成本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860DF01-8D95-50AB-4047-88D4716EF6EE}"/>
              </a:ext>
            </a:extLst>
          </p:cNvPr>
          <p:cNvSpPr txBox="1"/>
          <p:nvPr/>
        </p:nvSpPr>
        <p:spPr>
          <a:xfrm>
            <a:off x="10199846" y="4387590"/>
            <a:ext cx="116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平均固定成本</a:t>
            </a:r>
          </a:p>
        </p:txBody>
      </p:sp>
    </p:spTree>
    <p:extLst>
      <p:ext uri="{BB962C8B-B14F-4D97-AF65-F5344CB8AC3E}">
        <p14:creationId xmlns:p14="http://schemas.microsoft.com/office/powerpoint/2010/main" val="1887785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9D6422C-C736-DF6A-9E16-B62F30130074}"/>
              </a:ext>
            </a:extLst>
          </p:cNvPr>
          <p:cNvGrpSpPr/>
          <p:nvPr/>
        </p:nvGrpSpPr>
        <p:grpSpPr>
          <a:xfrm>
            <a:off x="5726906" y="1395215"/>
            <a:ext cx="5311140" cy="3877827"/>
            <a:chOff x="2667000" y="1395214"/>
            <a:chExt cx="5311140" cy="3877827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9009C29C-9D90-91CD-52E6-855351B3863B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2D870726-AEAA-E992-A667-48EAC4631F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8D5744C-50A1-9DE2-2AB0-AC3964F888CD}"/>
                </a:ext>
              </a:extLst>
            </p:cNvPr>
            <p:cNvSpPr txBox="1"/>
            <p:nvPr/>
          </p:nvSpPr>
          <p:spPr>
            <a:xfrm>
              <a:off x="2667000" y="1395214"/>
              <a:ext cx="926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成本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B0043C3-6B99-8EA2-E133-492512942034}"/>
                </a:ext>
              </a:extLst>
            </p:cNvPr>
            <p:cNvSpPr txBox="1"/>
            <p:nvPr/>
          </p:nvSpPr>
          <p:spPr>
            <a:xfrm>
              <a:off x="7277100" y="4903709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产量</a:t>
              </a:r>
            </a:p>
          </p:txBody>
        </p:sp>
      </p:grp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FCD3BF88-7C58-6ECB-6DF5-1C9F7BD8134D}"/>
              </a:ext>
            </a:extLst>
          </p:cNvPr>
          <p:cNvSpPr/>
          <p:nvPr/>
        </p:nvSpPr>
        <p:spPr>
          <a:xfrm>
            <a:off x="6822282" y="1771651"/>
            <a:ext cx="3419475" cy="2809875"/>
          </a:xfrm>
          <a:custGeom>
            <a:avLst/>
            <a:gdLst>
              <a:gd name="connsiteX0" fmla="*/ 0 w 3419475"/>
              <a:gd name="connsiteY0" fmla="*/ 0 h 2809875"/>
              <a:gd name="connsiteX1" fmla="*/ 685800 w 3419475"/>
              <a:gd name="connsiteY1" fmla="*/ 2295525 h 2809875"/>
              <a:gd name="connsiteX2" fmla="*/ 3419475 w 3419475"/>
              <a:gd name="connsiteY2" fmla="*/ 2809875 h 280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9475" h="2809875">
                <a:moveTo>
                  <a:pt x="0" y="0"/>
                </a:moveTo>
                <a:cubicBezTo>
                  <a:pt x="57944" y="913606"/>
                  <a:pt x="115888" y="1827213"/>
                  <a:pt x="685800" y="2295525"/>
                </a:cubicBezTo>
                <a:cubicBezTo>
                  <a:pt x="1255712" y="2763837"/>
                  <a:pt x="2337593" y="2786856"/>
                  <a:pt x="3419475" y="2809875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4B63D8E4-FA05-740B-0878-6626C2745D61}"/>
              </a:ext>
            </a:extLst>
          </p:cNvPr>
          <p:cNvSpPr/>
          <p:nvPr/>
        </p:nvSpPr>
        <p:spPr>
          <a:xfrm>
            <a:off x="6831905" y="1532529"/>
            <a:ext cx="3305175" cy="2218252"/>
          </a:xfrm>
          <a:custGeom>
            <a:avLst/>
            <a:gdLst>
              <a:gd name="connsiteX0" fmla="*/ 0 w 3333750"/>
              <a:gd name="connsiteY0" fmla="*/ 0 h 2288485"/>
              <a:gd name="connsiteX1" fmla="*/ 1419225 w 3333750"/>
              <a:gd name="connsiteY1" fmla="*/ 2247900 h 2288485"/>
              <a:gd name="connsiteX2" fmla="*/ 3333750 w 3333750"/>
              <a:gd name="connsiteY2" fmla="*/ 1504950 h 2288485"/>
              <a:gd name="connsiteX3" fmla="*/ 3333750 w 3333750"/>
              <a:gd name="connsiteY3" fmla="*/ 1504950 h 2288485"/>
              <a:gd name="connsiteX0" fmla="*/ 0 w 3209925"/>
              <a:gd name="connsiteY0" fmla="*/ 0 h 2278539"/>
              <a:gd name="connsiteX1" fmla="*/ 1295400 w 3209925"/>
              <a:gd name="connsiteY1" fmla="*/ 2238375 h 2278539"/>
              <a:gd name="connsiteX2" fmla="*/ 3209925 w 3209925"/>
              <a:gd name="connsiteY2" fmla="*/ 1495425 h 2278539"/>
              <a:gd name="connsiteX3" fmla="*/ 3209925 w 3209925"/>
              <a:gd name="connsiteY3" fmla="*/ 1495425 h 2278539"/>
              <a:gd name="connsiteX0" fmla="*/ 0 w 3209925"/>
              <a:gd name="connsiteY0" fmla="*/ 0 h 2278539"/>
              <a:gd name="connsiteX1" fmla="*/ 1295400 w 3209925"/>
              <a:gd name="connsiteY1" fmla="*/ 2238375 h 2278539"/>
              <a:gd name="connsiteX2" fmla="*/ 3209925 w 3209925"/>
              <a:gd name="connsiteY2" fmla="*/ 1495425 h 2278539"/>
              <a:gd name="connsiteX3" fmla="*/ 3209925 w 3209925"/>
              <a:gd name="connsiteY3" fmla="*/ 1495425 h 2278539"/>
              <a:gd name="connsiteX0" fmla="*/ 0 w 5429250"/>
              <a:gd name="connsiteY0" fmla="*/ 0 h 2278539"/>
              <a:gd name="connsiteX1" fmla="*/ 1295400 w 5429250"/>
              <a:gd name="connsiteY1" fmla="*/ 2238375 h 2278539"/>
              <a:gd name="connsiteX2" fmla="*/ 3209925 w 5429250"/>
              <a:gd name="connsiteY2" fmla="*/ 1495425 h 2278539"/>
              <a:gd name="connsiteX3" fmla="*/ 5429250 w 5429250"/>
              <a:gd name="connsiteY3" fmla="*/ 2171700 h 2278539"/>
              <a:gd name="connsiteX0" fmla="*/ 0 w 3209925"/>
              <a:gd name="connsiteY0" fmla="*/ 0 h 2278539"/>
              <a:gd name="connsiteX1" fmla="*/ 1295400 w 3209925"/>
              <a:gd name="connsiteY1" fmla="*/ 2238375 h 2278539"/>
              <a:gd name="connsiteX2" fmla="*/ 3209925 w 3209925"/>
              <a:gd name="connsiteY2" fmla="*/ 1495425 h 2278539"/>
              <a:gd name="connsiteX0" fmla="*/ 0 w 3219450"/>
              <a:gd name="connsiteY0" fmla="*/ 0 h 2301681"/>
              <a:gd name="connsiteX1" fmla="*/ 1295400 w 3219450"/>
              <a:gd name="connsiteY1" fmla="*/ 2238375 h 2301681"/>
              <a:gd name="connsiteX2" fmla="*/ 3219450 w 3219450"/>
              <a:gd name="connsiteY2" fmla="*/ 1733550 h 2301681"/>
              <a:gd name="connsiteX0" fmla="*/ 0 w 3190875"/>
              <a:gd name="connsiteY0" fmla="*/ 0 h 2287557"/>
              <a:gd name="connsiteX1" fmla="*/ 1295400 w 3190875"/>
              <a:gd name="connsiteY1" fmla="*/ 2238375 h 2287557"/>
              <a:gd name="connsiteX2" fmla="*/ 3190875 w 3190875"/>
              <a:gd name="connsiteY2" fmla="*/ 1600200 h 2287557"/>
              <a:gd name="connsiteX0" fmla="*/ 0 w 3190875"/>
              <a:gd name="connsiteY0" fmla="*/ 0 h 2251244"/>
              <a:gd name="connsiteX1" fmla="*/ 1171575 w 3190875"/>
              <a:gd name="connsiteY1" fmla="*/ 2200275 h 2251244"/>
              <a:gd name="connsiteX2" fmla="*/ 3190875 w 3190875"/>
              <a:gd name="connsiteY2" fmla="*/ 1600200 h 2251244"/>
              <a:gd name="connsiteX0" fmla="*/ 0 w 3190875"/>
              <a:gd name="connsiteY0" fmla="*/ 0 h 2287557"/>
              <a:gd name="connsiteX1" fmla="*/ 1257300 w 3190875"/>
              <a:gd name="connsiteY1" fmla="*/ 2238375 h 2287557"/>
              <a:gd name="connsiteX2" fmla="*/ 3190875 w 3190875"/>
              <a:gd name="connsiteY2" fmla="*/ 1600200 h 2287557"/>
              <a:gd name="connsiteX0" fmla="*/ 0 w 3209925"/>
              <a:gd name="connsiteY0" fmla="*/ 0 h 2298368"/>
              <a:gd name="connsiteX1" fmla="*/ 1257300 w 3209925"/>
              <a:gd name="connsiteY1" fmla="*/ 2238375 h 2298368"/>
              <a:gd name="connsiteX2" fmla="*/ 3209925 w 3209925"/>
              <a:gd name="connsiteY2" fmla="*/ 1704975 h 2298368"/>
              <a:gd name="connsiteX0" fmla="*/ 0 w 3305175"/>
              <a:gd name="connsiteY0" fmla="*/ 0 h 2339100"/>
              <a:gd name="connsiteX1" fmla="*/ 1257300 w 3305175"/>
              <a:gd name="connsiteY1" fmla="*/ 2238375 h 2339100"/>
              <a:gd name="connsiteX2" fmla="*/ 3305175 w 3305175"/>
              <a:gd name="connsiteY2" fmla="*/ 1981200 h 2339100"/>
              <a:gd name="connsiteX0" fmla="*/ 0 w 3305175"/>
              <a:gd name="connsiteY0" fmla="*/ 0 h 2164175"/>
              <a:gd name="connsiteX1" fmla="*/ 1181100 w 3305175"/>
              <a:gd name="connsiteY1" fmla="*/ 2028825 h 2164175"/>
              <a:gd name="connsiteX2" fmla="*/ 3305175 w 3305175"/>
              <a:gd name="connsiteY2" fmla="*/ 1981200 h 2164175"/>
              <a:gd name="connsiteX0" fmla="*/ 0 w 3305175"/>
              <a:gd name="connsiteY0" fmla="*/ 0 h 2233241"/>
              <a:gd name="connsiteX1" fmla="*/ 1266825 w 3305175"/>
              <a:gd name="connsiteY1" fmla="*/ 2114550 h 2233241"/>
              <a:gd name="connsiteX2" fmla="*/ 3305175 w 3305175"/>
              <a:gd name="connsiteY2" fmla="*/ 1981200 h 2233241"/>
              <a:gd name="connsiteX0" fmla="*/ 0 w 3305175"/>
              <a:gd name="connsiteY0" fmla="*/ 0 h 2218252"/>
              <a:gd name="connsiteX1" fmla="*/ 1266825 w 3305175"/>
              <a:gd name="connsiteY1" fmla="*/ 2114550 h 2218252"/>
              <a:gd name="connsiteX2" fmla="*/ 3305175 w 3305175"/>
              <a:gd name="connsiteY2" fmla="*/ 1914525 h 221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5175" h="2218252">
                <a:moveTo>
                  <a:pt x="0" y="0"/>
                </a:moveTo>
                <a:cubicBezTo>
                  <a:pt x="222250" y="1017587"/>
                  <a:pt x="715963" y="1795463"/>
                  <a:pt x="1266825" y="2114550"/>
                </a:cubicBezTo>
                <a:cubicBezTo>
                  <a:pt x="1817687" y="2433637"/>
                  <a:pt x="3305175" y="1914525"/>
                  <a:pt x="3305175" y="1914525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A04915C-F470-BDC9-16DA-8F2D29942901}"/>
              </a:ext>
            </a:extLst>
          </p:cNvPr>
          <p:cNvSpPr txBox="1"/>
          <p:nvPr/>
        </p:nvSpPr>
        <p:spPr>
          <a:xfrm>
            <a:off x="9898906" y="2411036"/>
            <a:ext cx="819052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边际成本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79079A-A41F-391E-E1DD-6D09768AA081}"/>
              </a:ext>
            </a:extLst>
          </p:cNvPr>
          <p:cNvSpPr txBox="1"/>
          <p:nvPr/>
        </p:nvSpPr>
        <p:spPr>
          <a:xfrm>
            <a:off x="10137079" y="3290501"/>
            <a:ext cx="998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平均总成本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A75CA30-1310-6174-C96D-00AD8CFBAC27}"/>
              </a:ext>
            </a:extLst>
          </p:cNvPr>
          <p:cNvSpPr txBox="1"/>
          <p:nvPr/>
        </p:nvSpPr>
        <p:spPr>
          <a:xfrm>
            <a:off x="10068302" y="3611578"/>
            <a:ext cx="116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平均可变成本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A55A72-91D6-6CBB-5571-2976D973F743}"/>
              </a:ext>
            </a:extLst>
          </p:cNvPr>
          <p:cNvSpPr txBox="1"/>
          <p:nvPr/>
        </p:nvSpPr>
        <p:spPr>
          <a:xfrm>
            <a:off x="10199846" y="4387590"/>
            <a:ext cx="116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平均固定成本</a:t>
            </a: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6C70ABE-E0CE-AB96-CC97-B2A33D73A29E}"/>
              </a:ext>
            </a:extLst>
          </p:cNvPr>
          <p:cNvSpPr/>
          <p:nvPr/>
        </p:nvSpPr>
        <p:spPr>
          <a:xfrm>
            <a:off x="6755606" y="2552700"/>
            <a:ext cx="3133725" cy="1939046"/>
          </a:xfrm>
          <a:custGeom>
            <a:avLst/>
            <a:gdLst>
              <a:gd name="connsiteX0" fmla="*/ 0 w 4160968"/>
              <a:gd name="connsiteY0" fmla="*/ 1336054 h 2022457"/>
              <a:gd name="connsiteX1" fmla="*/ 695325 w 4160968"/>
              <a:gd name="connsiteY1" fmla="*/ 2021854 h 2022457"/>
              <a:gd name="connsiteX2" fmla="*/ 2085975 w 4160968"/>
              <a:gd name="connsiteY2" fmla="*/ 1431304 h 2022457"/>
              <a:gd name="connsiteX3" fmla="*/ 3886200 w 4160968"/>
              <a:gd name="connsiteY3" fmla="*/ 183529 h 2022457"/>
              <a:gd name="connsiteX4" fmla="*/ 4124325 w 4160968"/>
              <a:gd name="connsiteY4" fmla="*/ 31129 h 2022457"/>
              <a:gd name="connsiteX0" fmla="*/ 0 w 4230973"/>
              <a:gd name="connsiteY0" fmla="*/ 1768052 h 2454703"/>
              <a:gd name="connsiteX1" fmla="*/ 695325 w 4230973"/>
              <a:gd name="connsiteY1" fmla="*/ 2453852 h 2454703"/>
              <a:gd name="connsiteX2" fmla="*/ 2085975 w 4230973"/>
              <a:gd name="connsiteY2" fmla="*/ 1863302 h 2454703"/>
              <a:gd name="connsiteX3" fmla="*/ 4038600 w 4230973"/>
              <a:gd name="connsiteY3" fmla="*/ 53552 h 2454703"/>
              <a:gd name="connsiteX4" fmla="*/ 4124325 w 4230973"/>
              <a:gd name="connsiteY4" fmla="*/ 463127 h 2454703"/>
              <a:gd name="connsiteX0" fmla="*/ 0 w 4038600"/>
              <a:gd name="connsiteY0" fmla="*/ 1714500 h 2401151"/>
              <a:gd name="connsiteX1" fmla="*/ 695325 w 4038600"/>
              <a:gd name="connsiteY1" fmla="*/ 2400300 h 2401151"/>
              <a:gd name="connsiteX2" fmla="*/ 2085975 w 4038600"/>
              <a:gd name="connsiteY2" fmla="*/ 1809750 h 2401151"/>
              <a:gd name="connsiteX3" fmla="*/ 4038600 w 4038600"/>
              <a:gd name="connsiteY3" fmla="*/ 0 h 2401151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491"/>
              <a:gd name="connsiteX1" fmla="*/ 695325 w 3124200"/>
              <a:gd name="connsiteY1" fmla="*/ 1943100 h 1943491"/>
              <a:gd name="connsiteX2" fmla="*/ 2019300 w 3124200"/>
              <a:gd name="connsiteY2" fmla="*/ 1333500 h 1943491"/>
              <a:gd name="connsiteX3" fmla="*/ 3124200 w 3124200"/>
              <a:gd name="connsiteY3" fmla="*/ 0 h 1943491"/>
              <a:gd name="connsiteX0" fmla="*/ 0 w 3124200"/>
              <a:gd name="connsiteY0" fmla="*/ 1257300 h 1988787"/>
              <a:gd name="connsiteX1" fmla="*/ 695325 w 3124200"/>
              <a:gd name="connsiteY1" fmla="*/ 1943100 h 1988787"/>
              <a:gd name="connsiteX2" fmla="*/ 3124200 w 3124200"/>
              <a:gd name="connsiteY2" fmla="*/ 0 h 1988787"/>
              <a:gd name="connsiteX0" fmla="*/ 0 w 3133725"/>
              <a:gd name="connsiteY0" fmla="*/ 1133475 h 1976323"/>
              <a:gd name="connsiteX1" fmla="*/ 704850 w 3133725"/>
              <a:gd name="connsiteY1" fmla="*/ 1943100 h 1976323"/>
              <a:gd name="connsiteX2" fmla="*/ 3133725 w 3133725"/>
              <a:gd name="connsiteY2" fmla="*/ 0 h 1976323"/>
              <a:gd name="connsiteX0" fmla="*/ 0 w 3133725"/>
              <a:gd name="connsiteY0" fmla="*/ 1133475 h 1974912"/>
              <a:gd name="connsiteX1" fmla="*/ 704850 w 3133725"/>
              <a:gd name="connsiteY1" fmla="*/ 1943100 h 1974912"/>
              <a:gd name="connsiteX2" fmla="*/ 3133725 w 3133725"/>
              <a:gd name="connsiteY2" fmla="*/ 0 h 1974912"/>
              <a:gd name="connsiteX0" fmla="*/ 0 w 3133725"/>
              <a:gd name="connsiteY0" fmla="*/ 1133475 h 1975603"/>
              <a:gd name="connsiteX1" fmla="*/ 704850 w 3133725"/>
              <a:gd name="connsiteY1" fmla="*/ 1943100 h 1975603"/>
              <a:gd name="connsiteX2" fmla="*/ 3133725 w 3133725"/>
              <a:gd name="connsiteY2" fmla="*/ 0 h 1975603"/>
              <a:gd name="connsiteX0" fmla="*/ 0 w 3133725"/>
              <a:gd name="connsiteY0" fmla="*/ 1133475 h 1884497"/>
              <a:gd name="connsiteX1" fmla="*/ 790575 w 3133725"/>
              <a:gd name="connsiteY1" fmla="*/ 1847850 h 1884497"/>
              <a:gd name="connsiteX2" fmla="*/ 3133725 w 3133725"/>
              <a:gd name="connsiteY2" fmla="*/ 0 h 1884497"/>
              <a:gd name="connsiteX0" fmla="*/ 0 w 3133725"/>
              <a:gd name="connsiteY0" fmla="*/ 1133475 h 1939046"/>
              <a:gd name="connsiteX1" fmla="*/ 847725 w 3133725"/>
              <a:gd name="connsiteY1" fmla="*/ 1905000 h 1939046"/>
              <a:gd name="connsiteX2" fmla="*/ 3133725 w 3133725"/>
              <a:gd name="connsiteY2" fmla="*/ 0 h 193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3725" h="1939046">
                <a:moveTo>
                  <a:pt x="0" y="1133475"/>
                </a:moveTo>
                <a:cubicBezTo>
                  <a:pt x="183356" y="1449387"/>
                  <a:pt x="325438" y="2093913"/>
                  <a:pt x="847725" y="1905000"/>
                </a:cubicBezTo>
                <a:cubicBezTo>
                  <a:pt x="1370013" y="1716088"/>
                  <a:pt x="2627710" y="404813"/>
                  <a:pt x="3133725" y="0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9FA6492D-C386-D8D0-D2C9-81C813973776}"/>
              </a:ext>
            </a:extLst>
          </p:cNvPr>
          <p:cNvSpPr/>
          <p:nvPr/>
        </p:nvSpPr>
        <p:spPr>
          <a:xfrm>
            <a:off x="6908007" y="3695701"/>
            <a:ext cx="3152775" cy="490494"/>
          </a:xfrm>
          <a:custGeom>
            <a:avLst/>
            <a:gdLst>
              <a:gd name="connsiteX0" fmla="*/ 0 w 3152775"/>
              <a:gd name="connsiteY0" fmla="*/ 9525 h 513756"/>
              <a:gd name="connsiteX1" fmla="*/ 390525 w 3152775"/>
              <a:gd name="connsiteY1" fmla="*/ 457200 h 513756"/>
              <a:gd name="connsiteX2" fmla="*/ 1019175 w 3152775"/>
              <a:gd name="connsiteY2" fmla="*/ 457200 h 513756"/>
              <a:gd name="connsiteX3" fmla="*/ 3152775 w 3152775"/>
              <a:gd name="connsiteY3" fmla="*/ 0 h 513756"/>
              <a:gd name="connsiteX4" fmla="*/ 3152775 w 3152775"/>
              <a:gd name="connsiteY4" fmla="*/ 0 h 513756"/>
              <a:gd name="connsiteX0" fmla="*/ 0 w 3152775"/>
              <a:gd name="connsiteY0" fmla="*/ 9525 h 464480"/>
              <a:gd name="connsiteX1" fmla="*/ 390525 w 3152775"/>
              <a:gd name="connsiteY1" fmla="*/ 457200 h 464480"/>
              <a:gd name="connsiteX2" fmla="*/ 1924050 w 3152775"/>
              <a:gd name="connsiteY2" fmla="*/ 266700 h 464480"/>
              <a:gd name="connsiteX3" fmla="*/ 3152775 w 3152775"/>
              <a:gd name="connsiteY3" fmla="*/ 0 h 464480"/>
              <a:gd name="connsiteX4" fmla="*/ 3152775 w 3152775"/>
              <a:gd name="connsiteY4" fmla="*/ 0 h 464480"/>
              <a:gd name="connsiteX0" fmla="*/ 0 w 3152775"/>
              <a:gd name="connsiteY0" fmla="*/ 9525 h 473715"/>
              <a:gd name="connsiteX1" fmla="*/ 1114425 w 3152775"/>
              <a:gd name="connsiteY1" fmla="*/ 466725 h 473715"/>
              <a:gd name="connsiteX2" fmla="*/ 1924050 w 3152775"/>
              <a:gd name="connsiteY2" fmla="*/ 266700 h 473715"/>
              <a:gd name="connsiteX3" fmla="*/ 3152775 w 3152775"/>
              <a:gd name="connsiteY3" fmla="*/ 0 h 473715"/>
              <a:gd name="connsiteX4" fmla="*/ 3152775 w 3152775"/>
              <a:gd name="connsiteY4" fmla="*/ 0 h 473715"/>
              <a:gd name="connsiteX0" fmla="*/ 0 w 3152775"/>
              <a:gd name="connsiteY0" fmla="*/ 9525 h 490494"/>
              <a:gd name="connsiteX1" fmla="*/ 1114425 w 3152775"/>
              <a:gd name="connsiteY1" fmla="*/ 466725 h 490494"/>
              <a:gd name="connsiteX2" fmla="*/ 1952625 w 3152775"/>
              <a:gd name="connsiteY2" fmla="*/ 381000 h 490494"/>
              <a:gd name="connsiteX3" fmla="*/ 3152775 w 3152775"/>
              <a:gd name="connsiteY3" fmla="*/ 0 h 490494"/>
              <a:gd name="connsiteX4" fmla="*/ 3152775 w 3152775"/>
              <a:gd name="connsiteY4" fmla="*/ 0 h 49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2775" h="490494">
                <a:moveTo>
                  <a:pt x="0" y="9525"/>
                </a:moveTo>
                <a:cubicBezTo>
                  <a:pt x="110331" y="196056"/>
                  <a:pt x="788988" y="404813"/>
                  <a:pt x="1114425" y="466725"/>
                </a:cubicBezTo>
                <a:cubicBezTo>
                  <a:pt x="1439862" y="528637"/>
                  <a:pt x="1612900" y="458787"/>
                  <a:pt x="1952625" y="381000"/>
                </a:cubicBezTo>
                <a:cubicBezTo>
                  <a:pt x="2292350" y="303213"/>
                  <a:pt x="3152775" y="0"/>
                  <a:pt x="3152775" y="0"/>
                </a:cubicBezTo>
                <a:lnTo>
                  <a:pt x="3152775" y="0"/>
                </a:ln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01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9DDD8AE-8799-EF6A-1FE8-7B8D36036439}"/>
              </a:ext>
            </a:extLst>
          </p:cNvPr>
          <p:cNvGrpSpPr/>
          <p:nvPr/>
        </p:nvGrpSpPr>
        <p:grpSpPr>
          <a:xfrm>
            <a:off x="4107656" y="1395215"/>
            <a:ext cx="5311140" cy="3877827"/>
            <a:chOff x="2667000" y="1395214"/>
            <a:chExt cx="5311140" cy="3877827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696C2EBB-8594-9CB3-96DE-46DC322670F9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D5576585-9DFC-5590-4B1A-9CE077F24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991FCCA-7EE1-8BF3-5E9B-7CF0C984CA24}"/>
                </a:ext>
              </a:extLst>
            </p:cNvPr>
            <p:cNvSpPr txBox="1"/>
            <p:nvPr/>
          </p:nvSpPr>
          <p:spPr>
            <a:xfrm>
              <a:off x="2667000" y="1395214"/>
              <a:ext cx="926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成本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89F0C09-D9BB-CB47-D810-E21418E3A87A}"/>
                </a:ext>
              </a:extLst>
            </p:cNvPr>
            <p:cNvSpPr txBox="1"/>
            <p:nvPr/>
          </p:nvSpPr>
          <p:spPr>
            <a:xfrm>
              <a:off x="7277100" y="4903709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产量</a:t>
              </a:r>
            </a:p>
          </p:txBody>
        </p:sp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3751C90-3678-D073-292B-5DF3D4948D24}"/>
              </a:ext>
            </a:extLst>
          </p:cNvPr>
          <p:cNvCxnSpPr>
            <a:cxnSpLocks/>
          </p:cNvCxnSpPr>
          <p:nvPr/>
        </p:nvCxnSpPr>
        <p:spPr>
          <a:xfrm flipV="1">
            <a:off x="5850732" y="2981326"/>
            <a:ext cx="2447925" cy="126682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0422AF4-131A-7D37-4A77-304076EAB159}"/>
              </a:ext>
            </a:extLst>
          </p:cNvPr>
          <p:cNvSpPr txBox="1"/>
          <p:nvPr/>
        </p:nvSpPr>
        <p:spPr>
          <a:xfrm>
            <a:off x="8268274" y="2704329"/>
            <a:ext cx="819052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边际成本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57FF22-8545-E3A5-6769-3AA48CC057D3}"/>
              </a:ext>
            </a:extLst>
          </p:cNvPr>
          <p:cNvCxnSpPr>
            <a:cxnSpLocks/>
          </p:cNvCxnSpPr>
          <p:nvPr/>
        </p:nvCxnSpPr>
        <p:spPr>
          <a:xfrm>
            <a:off x="5088830" y="3429000"/>
            <a:ext cx="2333527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7E80BDF-3766-BD48-03E6-C5D00ECED774}"/>
              </a:ext>
            </a:extLst>
          </p:cNvPr>
          <p:cNvSpPr txBox="1"/>
          <p:nvPr/>
        </p:nvSpPr>
        <p:spPr>
          <a:xfrm>
            <a:off x="3869629" y="3275112"/>
            <a:ext cx="110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市场价格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62E2262-63F8-34B8-D5E3-36787FE324E9}"/>
              </a:ext>
            </a:extLst>
          </p:cNvPr>
          <p:cNvCxnSpPr/>
          <p:nvPr/>
        </p:nvCxnSpPr>
        <p:spPr>
          <a:xfrm>
            <a:off x="7422356" y="3429000"/>
            <a:ext cx="0" cy="129032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E2C1F9E-03F3-6782-AC83-E3AF996CF17A}"/>
              </a:ext>
            </a:extLst>
          </p:cNvPr>
          <p:cNvSpPr txBox="1"/>
          <p:nvPr/>
        </p:nvSpPr>
        <p:spPr>
          <a:xfrm>
            <a:off x="6756559" y="4811377"/>
            <a:ext cx="1331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利润最大化产量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8D52D9B-A90F-7909-5A02-6714F144CC9E}"/>
              </a:ext>
            </a:extLst>
          </p:cNvPr>
          <p:cNvGrpSpPr/>
          <p:nvPr/>
        </p:nvGrpSpPr>
        <p:grpSpPr>
          <a:xfrm>
            <a:off x="9155906" y="1490086"/>
            <a:ext cx="5086154" cy="3877827"/>
            <a:chOff x="2891986" y="1395214"/>
            <a:chExt cx="5086154" cy="3877827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BC3B3CA2-8620-F1DE-6A07-E1AF4976C641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0D231F0-94D3-560F-0AAE-24F009F3C8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F1B2A60-BCDA-8471-5295-ABC89D996D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3680" y="2153920"/>
              <a:ext cx="3058160" cy="189992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362477B-94FD-535A-38CA-DE6E25F31A11}"/>
                </a:ext>
              </a:extLst>
            </p:cNvPr>
            <p:cNvSpPr txBox="1"/>
            <p:nvPr/>
          </p:nvSpPr>
          <p:spPr>
            <a:xfrm>
              <a:off x="2891986" y="1395214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466F421-523B-8F64-ADB2-A7BE9445EE66}"/>
                </a:ext>
              </a:extLst>
            </p:cNvPr>
            <p:cNvSpPr txBox="1"/>
            <p:nvPr/>
          </p:nvSpPr>
          <p:spPr>
            <a:xfrm>
              <a:off x="7277100" y="4903709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0E71D18-F96B-2B12-C0DA-4DFC7BD37E2E}"/>
                </a:ext>
              </a:extLst>
            </p:cNvPr>
            <p:cNvSpPr txBox="1"/>
            <p:nvPr/>
          </p:nvSpPr>
          <p:spPr>
            <a:xfrm>
              <a:off x="7101840" y="1857494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EEF62D0-F27C-9D88-863F-7C28CDD13518}"/>
              </a:ext>
            </a:extLst>
          </p:cNvPr>
          <p:cNvCxnSpPr>
            <a:cxnSpLocks/>
          </p:cNvCxnSpPr>
          <p:nvPr/>
        </p:nvCxnSpPr>
        <p:spPr>
          <a:xfrm>
            <a:off x="12118181" y="3019425"/>
            <a:ext cx="0" cy="180147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F6EFD24-5D15-FB16-9D7F-10C385CB193F}"/>
              </a:ext>
            </a:extLst>
          </p:cNvPr>
          <p:cNvCxnSpPr>
            <a:cxnSpLocks/>
          </p:cNvCxnSpPr>
          <p:nvPr/>
        </p:nvCxnSpPr>
        <p:spPr>
          <a:xfrm>
            <a:off x="9912093" y="3019425"/>
            <a:ext cx="2206088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688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DF23358-FA2A-8D26-4E1A-9F755FC603EF}"/>
              </a:ext>
            </a:extLst>
          </p:cNvPr>
          <p:cNvGrpSpPr/>
          <p:nvPr/>
        </p:nvGrpSpPr>
        <p:grpSpPr>
          <a:xfrm>
            <a:off x="5726906" y="1395215"/>
            <a:ext cx="5311140" cy="3877827"/>
            <a:chOff x="2667000" y="1395214"/>
            <a:chExt cx="5311140" cy="3877827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2E0047A0-CFC6-95D6-6AEF-BA7CC010F773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6EF6F262-62C1-2FF3-85E8-7F0D7697D6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78E9813-BB85-55D5-0B70-8306D0C09351}"/>
                </a:ext>
              </a:extLst>
            </p:cNvPr>
            <p:cNvSpPr txBox="1"/>
            <p:nvPr/>
          </p:nvSpPr>
          <p:spPr>
            <a:xfrm>
              <a:off x="2667000" y="1395214"/>
              <a:ext cx="926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成本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E6D5AAB-6110-5937-6989-0D9D00756232}"/>
                </a:ext>
              </a:extLst>
            </p:cNvPr>
            <p:cNvSpPr txBox="1"/>
            <p:nvPr/>
          </p:nvSpPr>
          <p:spPr>
            <a:xfrm>
              <a:off x="7277100" y="4903709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产量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FE71447F-3802-7BA4-F7B8-6416AA799A47}"/>
              </a:ext>
            </a:extLst>
          </p:cNvPr>
          <p:cNvSpPr txBox="1"/>
          <p:nvPr/>
        </p:nvSpPr>
        <p:spPr>
          <a:xfrm>
            <a:off x="9898906" y="2411036"/>
            <a:ext cx="819052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边际成本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A5D1105-9F1C-3696-17AB-E48146F6FEFB}"/>
              </a:ext>
            </a:extLst>
          </p:cNvPr>
          <p:cNvSpPr txBox="1"/>
          <p:nvPr/>
        </p:nvSpPr>
        <p:spPr>
          <a:xfrm>
            <a:off x="10068302" y="3611578"/>
            <a:ext cx="116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平均可变成本</a:t>
            </a: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B135DA3D-7189-2533-FD3C-F23104FB867A}"/>
              </a:ext>
            </a:extLst>
          </p:cNvPr>
          <p:cNvSpPr/>
          <p:nvPr/>
        </p:nvSpPr>
        <p:spPr>
          <a:xfrm>
            <a:off x="6755606" y="2552700"/>
            <a:ext cx="3133725" cy="1939046"/>
          </a:xfrm>
          <a:custGeom>
            <a:avLst/>
            <a:gdLst>
              <a:gd name="connsiteX0" fmla="*/ 0 w 4160968"/>
              <a:gd name="connsiteY0" fmla="*/ 1336054 h 2022457"/>
              <a:gd name="connsiteX1" fmla="*/ 695325 w 4160968"/>
              <a:gd name="connsiteY1" fmla="*/ 2021854 h 2022457"/>
              <a:gd name="connsiteX2" fmla="*/ 2085975 w 4160968"/>
              <a:gd name="connsiteY2" fmla="*/ 1431304 h 2022457"/>
              <a:gd name="connsiteX3" fmla="*/ 3886200 w 4160968"/>
              <a:gd name="connsiteY3" fmla="*/ 183529 h 2022457"/>
              <a:gd name="connsiteX4" fmla="*/ 4124325 w 4160968"/>
              <a:gd name="connsiteY4" fmla="*/ 31129 h 2022457"/>
              <a:gd name="connsiteX0" fmla="*/ 0 w 4230973"/>
              <a:gd name="connsiteY0" fmla="*/ 1768052 h 2454703"/>
              <a:gd name="connsiteX1" fmla="*/ 695325 w 4230973"/>
              <a:gd name="connsiteY1" fmla="*/ 2453852 h 2454703"/>
              <a:gd name="connsiteX2" fmla="*/ 2085975 w 4230973"/>
              <a:gd name="connsiteY2" fmla="*/ 1863302 h 2454703"/>
              <a:gd name="connsiteX3" fmla="*/ 4038600 w 4230973"/>
              <a:gd name="connsiteY3" fmla="*/ 53552 h 2454703"/>
              <a:gd name="connsiteX4" fmla="*/ 4124325 w 4230973"/>
              <a:gd name="connsiteY4" fmla="*/ 463127 h 2454703"/>
              <a:gd name="connsiteX0" fmla="*/ 0 w 4038600"/>
              <a:gd name="connsiteY0" fmla="*/ 1714500 h 2401151"/>
              <a:gd name="connsiteX1" fmla="*/ 695325 w 4038600"/>
              <a:gd name="connsiteY1" fmla="*/ 2400300 h 2401151"/>
              <a:gd name="connsiteX2" fmla="*/ 2085975 w 4038600"/>
              <a:gd name="connsiteY2" fmla="*/ 1809750 h 2401151"/>
              <a:gd name="connsiteX3" fmla="*/ 4038600 w 4038600"/>
              <a:gd name="connsiteY3" fmla="*/ 0 h 2401151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491"/>
              <a:gd name="connsiteX1" fmla="*/ 695325 w 3124200"/>
              <a:gd name="connsiteY1" fmla="*/ 1943100 h 1943491"/>
              <a:gd name="connsiteX2" fmla="*/ 2019300 w 3124200"/>
              <a:gd name="connsiteY2" fmla="*/ 1333500 h 1943491"/>
              <a:gd name="connsiteX3" fmla="*/ 3124200 w 3124200"/>
              <a:gd name="connsiteY3" fmla="*/ 0 h 1943491"/>
              <a:gd name="connsiteX0" fmla="*/ 0 w 3124200"/>
              <a:gd name="connsiteY0" fmla="*/ 1257300 h 1988787"/>
              <a:gd name="connsiteX1" fmla="*/ 695325 w 3124200"/>
              <a:gd name="connsiteY1" fmla="*/ 1943100 h 1988787"/>
              <a:gd name="connsiteX2" fmla="*/ 3124200 w 3124200"/>
              <a:gd name="connsiteY2" fmla="*/ 0 h 1988787"/>
              <a:gd name="connsiteX0" fmla="*/ 0 w 3133725"/>
              <a:gd name="connsiteY0" fmla="*/ 1133475 h 1976323"/>
              <a:gd name="connsiteX1" fmla="*/ 704850 w 3133725"/>
              <a:gd name="connsiteY1" fmla="*/ 1943100 h 1976323"/>
              <a:gd name="connsiteX2" fmla="*/ 3133725 w 3133725"/>
              <a:gd name="connsiteY2" fmla="*/ 0 h 1976323"/>
              <a:gd name="connsiteX0" fmla="*/ 0 w 3133725"/>
              <a:gd name="connsiteY0" fmla="*/ 1133475 h 1974912"/>
              <a:gd name="connsiteX1" fmla="*/ 704850 w 3133725"/>
              <a:gd name="connsiteY1" fmla="*/ 1943100 h 1974912"/>
              <a:gd name="connsiteX2" fmla="*/ 3133725 w 3133725"/>
              <a:gd name="connsiteY2" fmla="*/ 0 h 1974912"/>
              <a:gd name="connsiteX0" fmla="*/ 0 w 3133725"/>
              <a:gd name="connsiteY0" fmla="*/ 1133475 h 1975603"/>
              <a:gd name="connsiteX1" fmla="*/ 704850 w 3133725"/>
              <a:gd name="connsiteY1" fmla="*/ 1943100 h 1975603"/>
              <a:gd name="connsiteX2" fmla="*/ 3133725 w 3133725"/>
              <a:gd name="connsiteY2" fmla="*/ 0 h 1975603"/>
              <a:gd name="connsiteX0" fmla="*/ 0 w 3133725"/>
              <a:gd name="connsiteY0" fmla="*/ 1133475 h 1884497"/>
              <a:gd name="connsiteX1" fmla="*/ 790575 w 3133725"/>
              <a:gd name="connsiteY1" fmla="*/ 1847850 h 1884497"/>
              <a:gd name="connsiteX2" fmla="*/ 3133725 w 3133725"/>
              <a:gd name="connsiteY2" fmla="*/ 0 h 1884497"/>
              <a:gd name="connsiteX0" fmla="*/ 0 w 3133725"/>
              <a:gd name="connsiteY0" fmla="*/ 1133475 h 1939046"/>
              <a:gd name="connsiteX1" fmla="*/ 847725 w 3133725"/>
              <a:gd name="connsiteY1" fmla="*/ 1905000 h 1939046"/>
              <a:gd name="connsiteX2" fmla="*/ 3133725 w 3133725"/>
              <a:gd name="connsiteY2" fmla="*/ 0 h 193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3725" h="1939046">
                <a:moveTo>
                  <a:pt x="0" y="1133475"/>
                </a:moveTo>
                <a:cubicBezTo>
                  <a:pt x="183356" y="1449387"/>
                  <a:pt x="325438" y="2093913"/>
                  <a:pt x="847725" y="1905000"/>
                </a:cubicBezTo>
                <a:cubicBezTo>
                  <a:pt x="1370013" y="1716088"/>
                  <a:pt x="2627710" y="404813"/>
                  <a:pt x="3133725" y="0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AF03A3D3-9D66-5C06-FBD9-B042578A136C}"/>
              </a:ext>
            </a:extLst>
          </p:cNvPr>
          <p:cNvSpPr/>
          <p:nvPr/>
        </p:nvSpPr>
        <p:spPr>
          <a:xfrm>
            <a:off x="6908007" y="3695701"/>
            <a:ext cx="3152775" cy="490494"/>
          </a:xfrm>
          <a:custGeom>
            <a:avLst/>
            <a:gdLst>
              <a:gd name="connsiteX0" fmla="*/ 0 w 3152775"/>
              <a:gd name="connsiteY0" fmla="*/ 9525 h 513756"/>
              <a:gd name="connsiteX1" fmla="*/ 390525 w 3152775"/>
              <a:gd name="connsiteY1" fmla="*/ 457200 h 513756"/>
              <a:gd name="connsiteX2" fmla="*/ 1019175 w 3152775"/>
              <a:gd name="connsiteY2" fmla="*/ 457200 h 513756"/>
              <a:gd name="connsiteX3" fmla="*/ 3152775 w 3152775"/>
              <a:gd name="connsiteY3" fmla="*/ 0 h 513756"/>
              <a:gd name="connsiteX4" fmla="*/ 3152775 w 3152775"/>
              <a:gd name="connsiteY4" fmla="*/ 0 h 513756"/>
              <a:gd name="connsiteX0" fmla="*/ 0 w 3152775"/>
              <a:gd name="connsiteY0" fmla="*/ 9525 h 464480"/>
              <a:gd name="connsiteX1" fmla="*/ 390525 w 3152775"/>
              <a:gd name="connsiteY1" fmla="*/ 457200 h 464480"/>
              <a:gd name="connsiteX2" fmla="*/ 1924050 w 3152775"/>
              <a:gd name="connsiteY2" fmla="*/ 266700 h 464480"/>
              <a:gd name="connsiteX3" fmla="*/ 3152775 w 3152775"/>
              <a:gd name="connsiteY3" fmla="*/ 0 h 464480"/>
              <a:gd name="connsiteX4" fmla="*/ 3152775 w 3152775"/>
              <a:gd name="connsiteY4" fmla="*/ 0 h 464480"/>
              <a:gd name="connsiteX0" fmla="*/ 0 w 3152775"/>
              <a:gd name="connsiteY0" fmla="*/ 9525 h 473715"/>
              <a:gd name="connsiteX1" fmla="*/ 1114425 w 3152775"/>
              <a:gd name="connsiteY1" fmla="*/ 466725 h 473715"/>
              <a:gd name="connsiteX2" fmla="*/ 1924050 w 3152775"/>
              <a:gd name="connsiteY2" fmla="*/ 266700 h 473715"/>
              <a:gd name="connsiteX3" fmla="*/ 3152775 w 3152775"/>
              <a:gd name="connsiteY3" fmla="*/ 0 h 473715"/>
              <a:gd name="connsiteX4" fmla="*/ 3152775 w 3152775"/>
              <a:gd name="connsiteY4" fmla="*/ 0 h 473715"/>
              <a:gd name="connsiteX0" fmla="*/ 0 w 3152775"/>
              <a:gd name="connsiteY0" fmla="*/ 9525 h 490494"/>
              <a:gd name="connsiteX1" fmla="*/ 1114425 w 3152775"/>
              <a:gd name="connsiteY1" fmla="*/ 466725 h 490494"/>
              <a:gd name="connsiteX2" fmla="*/ 1952625 w 3152775"/>
              <a:gd name="connsiteY2" fmla="*/ 381000 h 490494"/>
              <a:gd name="connsiteX3" fmla="*/ 3152775 w 3152775"/>
              <a:gd name="connsiteY3" fmla="*/ 0 h 490494"/>
              <a:gd name="connsiteX4" fmla="*/ 3152775 w 3152775"/>
              <a:gd name="connsiteY4" fmla="*/ 0 h 49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2775" h="490494">
                <a:moveTo>
                  <a:pt x="0" y="9525"/>
                </a:moveTo>
                <a:cubicBezTo>
                  <a:pt x="110331" y="196056"/>
                  <a:pt x="788988" y="404813"/>
                  <a:pt x="1114425" y="466725"/>
                </a:cubicBezTo>
                <a:cubicBezTo>
                  <a:pt x="1439862" y="528637"/>
                  <a:pt x="1612900" y="458787"/>
                  <a:pt x="1952625" y="381000"/>
                </a:cubicBezTo>
                <a:cubicBezTo>
                  <a:pt x="2292350" y="303213"/>
                  <a:pt x="3152775" y="0"/>
                  <a:pt x="3152775" y="0"/>
                </a:cubicBezTo>
                <a:lnTo>
                  <a:pt x="3152775" y="0"/>
                </a:ln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7C836A7-93B5-E479-AB69-DC0CA7F41931}"/>
              </a:ext>
            </a:extLst>
          </p:cNvPr>
          <p:cNvCxnSpPr>
            <a:cxnSpLocks/>
          </p:cNvCxnSpPr>
          <p:nvPr/>
        </p:nvCxnSpPr>
        <p:spPr>
          <a:xfrm>
            <a:off x="8079581" y="4186196"/>
            <a:ext cx="0" cy="53312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E83FC058-EEC4-2191-F036-45043852D3EC}"/>
              </a:ext>
            </a:extLst>
          </p:cNvPr>
          <p:cNvSpPr/>
          <p:nvPr/>
        </p:nvSpPr>
        <p:spPr>
          <a:xfrm rot="2859739">
            <a:off x="8744528" y="2000340"/>
            <a:ext cx="219184" cy="233935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660F5B-C3B2-44CA-F17A-FB1F04E72DF9}"/>
              </a:ext>
            </a:extLst>
          </p:cNvPr>
          <p:cNvSpPr txBox="1"/>
          <p:nvPr/>
        </p:nvSpPr>
        <p:spPr>
          <a:xfrm rot="19099306">
            <a:off x="7970664" y="2764256"/>
            <a:ext cx="125730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短期供给曲线</a:t>
            </a:r>
          </a:p>
        </p:txBody>
      </p:sp>
    </p:spTree>
    <p:extLst>
      <p:ext uri="{BB962C8B-B14F-4D97-AF65-F5344CB8AC3E}">
        <p14:creationId xmlns:p14="http://schemas.microsoft.com/office/powerpoint/2010/main" val="815613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089E7E5-49A1-FE16-03F5-6FD618E10FEC}"/>
              </a:ext>
            </a:extLst>
          </p:cNvPr>
          <p:cNvGrpSpPr/>
          <p:nvPr/>
        </p:nvGrpSpPr>
        <p:grpSpPr>
          <a:xfrm>
            <a:off x="5726906" y="1395215"/>
            <a:ext cx="5311140" cy="3877827"/>
            <a:chOff x="2667000" y="1395214"/>
            <a:chExt cx="5311140" cy="3877827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BDAB2E83-3CE6-4560-1D1F-39C806F553C0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69951B07-62CD-2A4F-86DE-0C67A2E85B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7392E40-A5F3-48CB-323F-844DC91F2E4F}"/>
                </a:ext>
              </a:extLst>
            </p:cNvPr>
            <p:cNvSpPr txBox="1"/>
            <p:nvPr/>
          </p:nvSpPr>
          <p:spPr>
            <a:xfrm>
              <a:off x="2667000" y="1395214"/>
              <a:ext cx="926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成本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8EC2CAF-4214-F4F7-F124-F2E7E8D69426}"/>
                </a:ext>
              </a:extLst>
            </p:cNvPr>
            <p:cNvSpPr txBox="1"/>
            <p:nvPr/>
          </p:nvSpPr>
          <p:spPr>
            <a:xfrm>
              <a:off x="7277100" y="4903709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产量</a:t>
              </a:r>
            </a:p>
          </p:txBody>
        </p:sp>
      </p:grp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057085B8-81D1-4831-3DAC-8E12740163A8}"/>
              </a:ext>
            </a:extLst>
          </p:cNvPr>
          <p:cNvSpPr/>
          <p:nvPr/>
        </p:nvSpPr>
        <p:spPr>
          <a:xfrm>
            <a:off x="6831905" y="1532529"/>
            <a:ext cx="3305175" cy="2218252"/>
          </a:xfrm>
          <a:custGeom>
            <a:avLst/>
            <a:gdLst>
              <a:gd name="connsiteX0" fmla="*/ 0 w 3333750"/>
              <a:gd name="connsiteY0" fmla="*/ 0 h 2288485"/>
              <a:gd name="connsiteX1" fmla="*/ 1419225 w 3333750"/>
              <a:gd name="connsiteY1" fmla="*/ 2247900 h 2288485"/>
              <a:gd name="connsiteX2" fmla="*/ 3333750 w 3333750"/>
              <a:gd name="connsiteY2" fmla="*/ 1504950 h 2288485"/>
              <a:gd name="connsiteX3" fmla="*/ 3333750 w 3333750"/>
              <a:gd name="connsiteY3" fmla="*/ 1504950 h 2288485"/>
              <a:gd name="connsiteX0" fmla="*/ 0 w 3209925"/>
              <a:gd name="connsiteY0" fmla="*/ 0 h 2278539"/>
              <a:gd name="connsiteX1" fmla="*/ 1295400 w 3209925"/>
              <a:gd name="connsiteY1" fmla="*/ 2238375 h 2278539"/>
              <a:gd name="connsiteX2" fmla="*/ 3209925 w 3209925"/>
              <a:gd name="connsiteY2" fmla="*/ 1495425 h 2278539"/>
              <a:gd name="connsiteX3" fmla="*/ 3209925 w 3209925"/>
              <a:gd name="connsiteY3" fmla="*/ 1495425 h 2278539"/>
              <a:gd name="connsiteX0" fmla="*/ 0 w 3209925"/>
              <a:gd name="connsiteY0" fmla="*/ 0 h 2278539"/>
              <a:gd name="connsiteX1" fmla="*/ 1295400 w 3209925"/>
              <a:gd name="connsiteY1" fmla="*/ 2238375 h 2278539"/>
              <a:gd name="connsiteX2" fmla="*/ 3209925 w 3209925"/>
              <a:gd name="connsiteY2" fmla="*/ 1495425 h 2278539"/>
              <a:gd name="connsiteX3" fmla="*/ 3209925 w 3209925"/>
              <a:gd name="connsiteY3" fmla="*/ 1495425 h 2278539"/>
              <a:gd name="connsiteX0" fmla="*/ 0 w 5429250"/>
              <a:gd name="connsiteY0" fmla="*/ 0 h 2278539"/>
              <a:gd name="connsiteX1" fmla="*/ 1295400 w 5429250"/>
              <a:gd name="connsiteY1" fmla="*/ 2238375 h 2278539"/>
              <a:gd name="connsiteX2" fmla="*/ 3209925 w 5429250"/>
              <a:gd name="connsiteY2" fmla="*/ 1495425 h 2278539"/>
              <a:gd name="connsiteX3" fmla="*/ 5429250 w 5429250"/>
              <a:gd name="connsiteY3" fmla="*/ 2171700 h 2278539"/>
              <a:gd name="connsiteX0" fmla="*/ 0 w 3209925"/>
              <a:gd name="connsiteY0" fmla="*/ 0 h 2278539"/>
              <a:gd name="connsiteX1" fmla="*/ 1295400 w 3209925"/>
              <a:gd name="connsiteY1" fmla="*/ 2238375 h 2278539"/>
              <a:gd name="connsiteX2" fmla="*/ 3209925 w 3209925"/>
              <a:gd name="connsiteY2" fmla="*/ 1495425 h 2278539"/>
              <a:gd name="connsiteX0" fmla="*/ 0 w 3219450"/>
              <a:gd name="connsiteY0" fmla="*/ 0 h 2301681"/>
              <a:gd name="connsiteX1" fmla="*/ 1295400 w 3219450"/>
              <a:gd name="connsiteY1" fmla="*/ 2238375 h 2301681"/>
              <a:gd name="connsiteX2" fmla="*/ 3219450 w 3219450"/>
              <a:gd name="connsiteY2" fmla="*/ 1733550 h 2301681"/>
              <a:gd name="connsiteX0" fmla="*/ 0 w 3190875"/>
              <a:gd name="connsiteY0" fmla="*/ 0 h 2287557"/>
              <a:gd name="connsiteX1" fmla="*/ 1295400 w 3190875"/>
              <a:gd name="connsiteY1" fmla="*/ 2238375 h 2287557"/>
              <a:gd name="connsiteX2" fmla="*/ 3190875 w 3190875"/>
              <a:gd name="connsiteY2" fmla="*/ 1600200 h 2287557"/>
              <a:gd name="connsiteX0" fmla="*/ 0 w 3190875"/>
              <a:gd name="connsiteY0" fmla="*/ 0 h 2251244"/>
              <a:gd name="connsiteX1" fmla="*/ 1171575 w 3190875"/>
              <a:gd name="connsiteY1" fmla="*/ 2200275 h 2251244"/>
              <a:gd name="connsiteX2" fmla="*/ 3190875 w 3190875"/>
              <a:gd name="connsiteY2" fmla="*/ 1600200 h 2251244"/>
              <a:gd name="connsiteX0" fmla="*/ 0 w 3190875"/>
              <a:gd name="connsiteY0" fmla="*/ 0 h 2287557"/>
              <a:gd name="connsiteX1" fmla="*/ 1257300 w 3190875"/>
              <a:gd name="connsiteY1" fmla="*/ 2238375 h 2287557"/>
              <a:gd name="connsiteX2" fmla="*/ 3190875 w 3190875"/>
              <a:gd name="connsiteY2" fmla="*/ 1600200 h 2287557"/>
              <a:gd name="connsiteX0" fmla="*/ 0 w 3209925"/>
              <a:gd name="connsiteY0" fmla="*/ 0 h 2298368"/>
              <a:gd name="connsiteX1" fmla="*/ 1257300 w 3209925"/>
              <a:gd name="connsiteY1" fmla="*/ 2238375 h 2298368"/>
              <a:gd name="connsiteX2" fmla="*/ 3209925 w 3209925"/>
              <a:gd name="connsiteY2" fmla="*/ 1704975 h 2298368"/>
              <a:gd name="connsiteX0" fmla="*/ 0 w 3305175"/>
              <a:gd name="connsiteY0" fmla="*/ 0 h 2339100"/>
              <a:gd name="connsiteX1" fmla="*/ 1257300 w 3305175"/>
              <a:gd name="connsiteY1" fmla="*/ 2238375 h 2339100"/>
              <a:gd name="connsiteX2" fmla="*/ 3305175 w 3305175"/>
              <a:gd name="connsiteY2" fmla="*/ 1981200 h 2339100"/>
              <a:gd name="connsiteX0" fmla="*/ 0 w 3305175"/>
              <a:gd name="connsiteY0" fmla="*/ 0 h 2164175"/>
              <a:gd name="connsiteX1" fmla="*/ 1181100 w 3305175"/>
              <a:gd name="connsiteY1" fmla="*/ 2028825 h 2164175"/>
              <a:gd name="connsiteX2" fmla="*/ 3305175 w 3305175"/>
              <a:gd name="connsiteY2" fmla="*/ 1981200 h 2164175"/>
              <a:gd name="connsiteX0" fmla="*/ 0 w 3305175"/>
              <a:gd name="connsiteY0" fmla="*/ 0 h 2233241"/>
              <a:gd name="connsiteX1" fmla="*/ 1266825 w 3305175"/>
              <a:gd name="connsiteY1" fmla="*/ 2114550 h 2233241"/>
              <a:gd name="connsiteX2" fmla="*/ 3305175 w 3305175"/>
              <a:gd name="connsiteY2" fmla="*/ 1981200 h 2233241"/>
              <a:gd name="connsiteX0" fmla="*/ 0 w 3305175"/>
              <a:gd name="connsiteY0" fmla="*/ 0 h 2218252"/>
              <a:gd name="connsiteX1" fmla="*/ 1266825 w 3305175"/>
              <a:gd name="connsiteY1" fmla="*/ 2114550 h 2218252"/>
              <a:gd name="connsiteX2" fmla="*/ 3305175 w 3305175"/>
              <a:gd name="connsiteY2" fmla="*/ 1914525 h 221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5175" h="2218252">
                <a:moveTo>
                  <a:pt x="0" y="0"/>
                </a:moveTo>
                <a:cubicBezTo>
                  <a:pt x="222250" y="1017587"/>
                  <a:pt x="715963" y="1795463"/>
                  <a:pt x="1266825" y="2114550"/>
                </a:cubicBezTo>
                <a:cubicBezTo>
                  <a:pt x="1817687" y="2433637"/>
                  <a:pt x="3305175" y="1914525"/>
                  <a:pt x="3305175" y="1914525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1A4EF0-D962-8763-B4E4-81AA30D707D0}"/>
              </a:ext>
            </a:extLst>
          </p:cNvPr>
          <p:cNvSpPr txBox="1"/>
          <p:nvPr/>
        </p:nvSpPr>
        <p:spPr>
          <a:xfrm>
            <a:off x="9898906" y="2411036"/>
            <a:ext cx="819052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边际成本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3A102E-942A-375E-CF6E-730ACF7DD2CA}"/>
              </a:ext>
            </a:extLst>
          </p:cNvPr>
          <p:cNvSpPr txBox="1"/>
          <p:nvPr/>
        </p:nvSpPr>
        <p:spPr>
          <a:xfrm>
            <a:off x="10137079" y="3290501"/>
            <a:ext cx="998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平均总成本</a:t>
            </a: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43F2B670-A2B5-4AC7-9D12-99030361D697}"/>
              </a:ext>
            </a:extLst>
          </p:cNvPr>
          <p:cNvSpPr/>
          <p:nvPr/>
        </p:nvSpPr>
        <p:spPr>
          <a:xfrm>
            <a:off x="6755606" y="2552700"/>
            <a:ext cx="3133725" cy="1939046"/>
          </a:xfrm>
          <a:custGeom>
            <a:avLst/>
            <a:gdLst>
              <a:gd name="connsiteX0" fmla="*/ 0 w 4160968"/>
              <a:gd name="connsiteY0" fmla="*/ 1336054 h 2022457"/>
              <a:gd name="connsiteX1" fmla="*/ 695325 w 4160968"/>
              <a:gd name="connsiteY1" fmla="*/ 2021854 h 2022457"/>
              <a:gd name="connsiteX2" fmla="*/ 2085975 w 4160968"/>
              <a:gd name="connsiteY2" fmla="*/ 1431304 h 2022457"/>
              <a:gd name="connsiteX3" fmla="*/ 3886200 w 4160968"/>
              <a:gd name="connsiteY3" fmla="*/ 183529 h 2022457"/>
              <a:gd name="connsiteX4" fmla="*/ 4124325 w 4160968"/>
              <a:gd name="connsiteY4" fmla="*/ 31129 h 2022457"/>
              <a:gd name="connsiteX0" fmla="*/ 0 w 4230973"/>
              <a:gd name="connsiteY0" fmla="*/ 1768052 h 2454703"/>
              <a:gd name="connsiteX1" fmla="*/ 695325 w 4230973"/>
              <a:gd name="connsiteY1" fmla="*/ 2453852 h 2454703"/>
              <a:gd name="connsiteX2" fmla="*/ 2085975 w 4230973"/>
              <a:gd name="connsiteY2" fmla="*/ 1863302 h 2454703"/>
              <a:gd name="connsiteX3" fmla="*/ 4038600 w 4230973"/>
              <a:gd name="connsiteY3" fmla="*/ 53552 h 2454703"/>
              <a:gd name="connsiteX4" fmla="*/ 4124325 w 4230973"/>
              <a:gd name="connsiteY4" fmla="*/ 463127 h 2454703"/>
              <a:gd name="connsiteX0" fmla="*/ 0 w 4038600"/>
              <a:gd name="connsiteY0" fmla="*/ 1714500 h 2401151"/>
              <a:gd name="connsiteX1" fmla="*/ 695325 w 4038600"/>
              <a:gd name="connsiteY1" fmla="*/ 2400300 h 2401151"/>
              <a:gd name="connsiteX2" fmla="*/ 2085975 w 4038600"/>
              <a:gd name="connsiteY2" fmla="*/ 1809750 h 2401151"/>
              <a:gd name="connsiteX3" fmla="*/ 4038600 w 4038600"/>
              <a:gd name="connsiteY3" fmla="*/ 0 h 2401151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491"/>
              <a:gd name="connsiteX1" fmla="*/ 695325 w 3124200"/>
              <a:gd name="connsiteY1" fmla="*/ 1943100 h 1943491"/>
              <a:gd name="connsiteX2" fmla="*/ 2019300 w 3124200"/>
              <a:gd name="connsiteY2" fmla="*/ 1333500 h 1943491"/>
              <a:gd name="connsiteX3" fmla="*/ 3124200 w 3124200"/>
              <a:gd name="connsiteY3" fmla="*/ 0 h 1943491"/>
              <a:gd name="connsiteX0" fmla="*/ 0 w 3124200"/>
              <a:gd name="connsiteY0" fmla="*/ 1257300 h 1988787"/>
              <a:gd name="connsiteX1" fmla="*/ 695325 w 3124200"/>
              <a:gd name="connsiteY1" fmla="*/ 1943100 h 1988787"/>
              <a:gd name="connsiteX2" fmla="*/ 3124200 w 3124200"/>
              <a:gd name="connsiteY2" fmla="*/ 0 h 1988787"/>
              <a:gd name="connsiteX0" fmla="*/ 0 w 3133725"/>
              <a:gd name="connsiteY0" fmla="*/ 1133475 h 1976323"/>
              <a:gd name="connsiteX1" fmla="*/ 704850 w 3133725"/>
              <a:gd name="connsiteY1" fmla="*/ 1943100 h 1976323"/>
              <a:gd name="connsiteX2" fmla="*/ 3133725 w 3133725"/>
              <a:gd name="connsiteY2" fmla="*/ 0 h 1976323"/>
              <a:gd name="connsiteX0" fmla="*/ 0 w 3133725"/>
              <a:gd name="connsiteY0" fmla="*/ 1133475 h 1974912"/>
              <a:gd name="connsiteX1" fmla="*/ 704850 w 3133725"/>
              <a:gd name="connsiteY1" fmla="*/ 1943100 h 1974912"/>
              <a:gd name="connsiteX2" fmla="*/ 3133725 w 3133725"/>
              <a:gd name="connsiteY2" fmla="*/ 0 h 1974912"/>
              <a:gd name="connsiteX0" fmla="*/ 0 w 3133725"/>
              <a:gd name="connsiteY0" fmla="*/ 1133475 h 1975603"/>
              <a:gd name="connsiteX1" fmla="*/ 704850 w 3133725"/>
              <a:gd name="connsiteY1" fmla="*/ 1943100 h 1975603"/>
              <a:gd name="connsiteX2" fmla="*/ 3133725 w 3133725"/>
              <a:gd name="connsiteY2" fmla="*/ 0 h 1975603"/>
              <a:gd name="connsiteX0" fmla="*/ 0 w 3133725"/>
              <a:gd name="connsiteY0" fmla="*/ 1133475 h 1884497"/>
              <a:gd name="connsiteX1" fmla="*/ 790575 w 3133725"/>
              <a:gd name="connsiteY1" fmla="*/ 1847850 h 1884497"/>
              <a:gd name="connsiteX2" fmla="*/ 3133725 w 3133725"/>
              <a:gd name="connsiteY2" fmla="*/ 0 h 1884497"/>
              <a:gd name="connsiteX0" fmla="*/ 0 w 3133725"/>
              <a:gd name="connsiteY0" fmla="*/ 1133475 h 1939046"/>
              <a:gd name="connsiteX1" fmla="*/ 847725 w 3133725"/>
              <a:gd name="connsiteY1" fmla="*/ 1905000 h 1939046"/>
              <a:gd name="connsiteX2" fmla="*/ 3133725 w 3133725"/>
              <a:gd name="connsiteY2" fmla="*/ 0 h 193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3725" h="1939046">
                <a:moveTo>
                  <a:pt x="0" y="1133475"/>
                </a:moveTo>
                <a:cubicBezTo>
                  <a:pt x="183356" y="1449387"/>
                  <a:pt x="325438" y="2093913"/>
                  <a:pt x="847725" y="1905000"/>
                </a:cubicBezTo>
                <a:cubicBezTo>
                  <a:pt x="1370013" y="1716088"/>
                  <a:pt x="2627710" y="404813"/>
                  <a:pt x="3133725" y="0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196C1772-C867-97C6-5D0A-E95CA77015A1}"/>
              </a:ext>
            </a:extLst>
          </p:cNvPr>
          <p:cNvSpPr/>
          <p:nvPr/>
        </p:nvSpPr>
        <p:spPr>
          <a:xfrm rot="2859739">
            <a:off x="8961157" y="2109578"/>
            <a:ext cx="249864" cy="173967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DE8A1E6-363C-780B-6514-F78665380F87}"/>
              </a:ext>
            </a:extLst>
          </p:cNvPr>
          <p:cNvSpPr txBox="1"/>
          <p:nvPr/>
        </p:nvSpPr>
        <p:spPr>
          <a:xfrm rot="19099306">
            <a:off x="8255187" y="2549534"/>
            <a:ext cx="125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长期供给曲线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AF16847-8798-C9DD-7EFB-3183848A2F28}"/>
              </a:ext>
            </a:extLst>
          </p:cNvPr>
          <p:cNvCxnSpPr>
            <a:cxnSpLocks/>
          </p:cNvCxnSpPr>
          <p:nvPr/>
        </p:nvCxnSpPr>
        <p:spPr>
          <a:xfrm>
            <a:off x="8584406" y="3750782"/>
            <a:ext cx="0" cy="96853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70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C7F203A-06EA-D665-6500-198A90E97C11}"/>
              </a:ext>
            </a:extLst>
          </p:cNvPr>
          <p:cNvCxnSpPr>
            <a:cxnSpLocks/>
          </p:cNvCxnSpPr>
          <p:nvPr/>
        </p:nvCxnSpPr>
        <p:spPr>
          <a:xfrm>
            <a:off x="6708080" y="4719320"/>
            <a:ext cx="39794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1DBA677-A2D8-BC22-E10D-6C2C2AE2F664}"/>
              </a:ext>
            </a:extLst>
          </p:cNvPr>
          <p:cNvCxnSpPr>
            <a:cxnSpLocks/>
          </p:cNvCxnSpPr>
          <p:nvPr/>
        </p:nvCxnSpPr>
        <p:spPr>
          <a:xfrm flipH="1" flipV="1">
            <a:off x="6671787" y="1579880"/>
            <a:ext cx="36293" cy="31394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CEDD697-3526-2640-FCD5-67948C9A0540}"/>
              </a:ext>
            </a:extLst>
          </p:cNvPr>
          <p:cNvCxnSpPr/>
          <p:nvPr/>
        </p:nvCxnSpPr>
        <p:spPr>
          <a:xfrm>
            <a:off x="6981666" y="2153920"/>
            <a:ext cx="3322320" cy="2011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D0B1C87-5BE5-9010-A553-F05F74B3E2F4}"/>
              </a:ext>
            </a:extLst>
          </p:cNvPr>
          <p:cNvCxnSpPr>
            <a:cxnSpLocks/>
          </p:cNvCxnSpPr>
          <p:nvPr/>
        </p:nvCxnSpPr>
        <p:spPr>
          <a:xfrm flipV="1">
            <a:off x="7103586" y="2153920"/>
            <a:ext cx="3058160" cy="18999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E214661-5C99-3968-02B5-3E4E5B006D6D}"/>
              </a:ext>
            </a:extLst>
          </p:cNvPr>
          <p:cNvSpPr txBox="1"/>
          <p:nvPr/>
        </p:nvSpPr>
        <p:spPr>
          <a:xfrm>
            <a:off x="5951892" y="1395214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价格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305BBA4-7035-7E15-E234-B2AED9F1BA87}"/>
              </a:ext>
            </a:extLst>
          </p:cNvPr>
          <p:cNvSpPr txBox="1"/>
          <p:nvPr/>
        </p:nvSpPr>
        <p:spPr>
          <a:xfrm>
            <a:off x="10337006" y="4903709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数量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8166798-AA1C-A783-DEA9-E09EB012456F}"/>
              </a:ext>
            </a:extLst>
          </p:cNvPr>
          <p:cNvSpPr txBox="1"/>
          <p:nvPr/>
        </p:nvSpPr>
        <p:spPr>
          <a:xfrm>
            <a:off x="10161746" y="1857494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供给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9AD638-5A85-121C-8494-33204BB6F8CC}"/>
              </a:ext>
            </a:extLst>
          </p:cNvPr>
          <p:cNvSpPr txBox="1"/>
          <p:nvPr/>
        </p:nvSpPr>
        <p:spPr>
          <a:xfrm>
            <a:off x="10337006" y="3980934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需求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84A5FA-D16A-544C-A7B8-10C3642022C7}"/>
              </a:ext>
            </a:extLst>
          </p:cNvPr>
          <p:cNvCxnSpPr>
            <a:cxnSpLocks/>
          </p:cNvCxnSpPr>
          <p:nvPr/>
        </p:nvCxnSpPr>
        <p:spPr>
          <a:xfrm flipH="1" flipV="1">
            <a:off x="7235666" y="1884680"/>
            <a:ext cx="528320" cy="31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B7F2AF7-6A3C-E3A3-ADF3-6E4E84544153}"/>
              </a:ext>
            </a:extLst>
          </p:cNvPr>
          <p:cNvSpPr txBox="1"/>
          <p:nvPr/>
        </p:nvSpPr>
        <p:spPr>
          <a:xfrm>
            <a:off x="7977346" y="1672828"/>
            <a:ext cx="114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价格上升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BA2F0C4-DF62-D6B1-A7B9-3C76CB1CD80F}"/>
              </a:ext>
            </a:extLst>
          </p:cNvPr>
          <p:cNvCxnSpPr>
            <a:cxnSpLocks/>
          </p:cNvCxnSpPr>
          <p:nvPr/>
        </p:nvCxnSpPr>
        <p:spPr>
          <a:xfrm flipV="1">
            <a:off x="9338786" y="1969532"/>
            <a:ext cx="528320" cy="31496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855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4EFBAA7-3DE5-F363-73C0-8953560877CD}"/>
              </a:ext>
            </a:extLst>
          </p:cNvPr>
          <p:cNvGrpSpPr/>
          <p:nvPr/>
        </p:nvGrpSpPr>
        <p:grpSpPr>
          <a:xfrm>
            <a:off x="5726906" y="1395215"/>
            <a:ext cx="5311140" cy="3877827"/>
            <a:chOff x="2667000" y="1395214"/>
            <a:chExt cx="5311140" cy="3877827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9DA8AFF8-3582-4BD4-8656-B1C26BCE23CB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917DE071-C156-A8C3-0FB8-4BDC55AE3D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4D44118-071A-274D-07B3-F27430A1B7D0}"/>
                </a:ext>
              </a:extLst>
            </p:cNvPr>
            <p:cNvSpPr txBox="1"/>
            <p:nvPr/>
          </p:nvSpPr>
          <p:spPr>
            <a:xfrm>
              <a:off x="2667000" y="1395214"/>
              <a:ext cx="926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成本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B0F7F3E-16E8-46A0-A462-8869327B7FCE}"/>
                </a:ext>
              </a:extLst>
            </p:cNvPr>
            <p:cNvSpPr txBox="1"/>
            <p:nvPr/>
          </p:nvSpPr>
          <p:spPr>
            <a:xfrm>
              <a:off x="7277100" y="4903709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产量</a:t>
              </a:r>
            </a:p>
          </p:txBody>
        </p:sp>
      </p:grp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A57DB452-9BD2-4D51-E771-E1D0D983C02D}"/>
              </a:ext>
            </a:extLst>
          </p:cNvPr>
          <p:cNvSpPr/>
          <p:nvPr/>
        </p:nvSpPr>
        <p:spPr>
          <a:xfrm>
            <a:off x="6831905" y="1532529"/>
            <a:ext cx="3305175" cy="2218252"/>
          </a:xfrm>
          <a:custGeom>
            <a:avLst/>
            <a:gdLst>
              <a:gd name="connsiteX0" fmla="*/ 0 w 3333750"/>
              <a:gd name="connsiteY0" fmla="*/ 0 h 2288485"/>
              <a:gd name="connsiteX1" fmla="*/ 1419225 w 3333750"/>
              <a:gd name="connsiteY1" fmla="*/ 2247900 h 2288485"/>
              <a:gd name="connsiteX2" fmla="*/ 3333750 w 3333750"/>
              <a:gd name="connsiteY2" fmla="*/ 1504950 h 2288485"/>
              <a:gd name="connsiteX3" fmla="*/ 3333750 w 3333750"/>
              <a:gd name="connsiteY3" fmla="*/ 1504950 h 2288485"/>
              <a:gd name="connsiteX0" fmla="*/ 0 w 3209925"/>
              <a:gd name="connsiteY0" fmla="*/ 0 h 2278539"/>
              <a:gd name="connsiteX1" fmla="*/ 1295400 w 3209925"/>
              <a:gd name="connsiteY1" fmla="*/ 2238375 h 2278539"/>
              <a:gd name="connsiteX2" fmla="*/ 3209925 w 3209925"/>
              <a:gd name="connsiteY2" fmla="*/ 1495425 h 2278539"/>
              <a:gd name="connsiteX3" fmla="*/ 3209925 w 3209925"/>
              <a:gd name="connsiteY3" fmla="*/ 1495425 h 2278539"/>
              <a:gd name="connsiteX0" fmla="*/ 0 w 3209925"/>
              <a:gd name="connsiteY0" fmla="*/ 0 h 2278539"/>
              <a:gd name="connsiteX1" fmla="*/ 1295400 w 3209925"/>
              <a:gd name="connsiteY1" fmla="*/ 2238375 h 2278539"/>
              <a:gd name="connsiteX2" fmla="*/ 3209925 w 3209925"/>
              <a:gd name="connsiteY2" fmla="*/ 1495425 h 2278539"/>
              <a:gd name="connsiteX3" fmla="*/ 3209925 w 3209925"/>
              <a:gd name="connsiteY3" fmla="*/ 1495425 h 2278539"/>
              <a:gd name="connsiteX0" fmla="*/ 0 w 5429250"/>
              <a:gd name="connsiteY0" fmla="*/ 0 h 2278539"/>
              <a:gd name="connsiteX1" fmla="*/ 1295400 w 5429250"/>
              <a:gd name="connsiteY1" fmla="*/ 2238375 h 2278539"/>
              <a:gd name="connsiteX2" fmla="*/ 3209925 w 5429250"/>
              <a:gd name="connsiteY2" fmla="*/ 1495425 h 2278539"/>
              <a:gd name="connsiteX3" fmla="*/ 5429250 w 5429250"/>
              <a:gd name="connsiteY3" fmla="*/ 2171700 h 2278539"/>
              <a:gd name="connsiteX0" fmla="*/ 0 w 3209925"/>
              <a:gd name="connsiteY0" fmla="*/ 0 h 2278539"/>
              <a:gd name="connsiteX1" fmla="*/ 1295400 w 3209925"/>
              <a:gd name="connsiteY1" fmla="*/ 2238375 h 2278539"/>
              <a:gd name="connsiteX2" fmla="*/ 3209925 w 3209925"/>
              <a:gd name="connsiteY2" fmla="*/ 1495425 h 2278539"/>
              <a:gd name="connsiteX0" fmla="*/ 0 w 3219450"/>
              <a:gd name="connsiteY0" fmla="*/ 0 h 2301681"/>
              <a:gd name="connsiteX1" fmla="*/ 1295400 w 3219450"/>
              <a:gd name="connsiteY1" fmla="*/ 2238375 h 2301681"/>
              <a:gd name="connsiteX2" fmla="*/ 3219450 w 3219450"/>
              <a:gd name="connsiteY2" fmla="*/ 1733550 h 2301681"/>
              <a:gd name="connsiteX0" fmla="*/ 0 w 3190875"/>
              <a:gd name="connsiteY0" fmla="*/ 0 h 2287557"/>
              <a:gd name="connsiteX1" fmla="*/ 1295400 w 3190875"/>
              <a:gd name="connsiteY1" fmla="*/ 2238375 h 2287557"/>
              <a:gd name="connsiteX2" fmla="*/ 3190875 w 3190875"/>
              <a:gd name="connsiteY2" fmla="*/ 1600200 h 2287557"/>
              <a:gd name="connsiteX0" fmla="*/ 0 w 3190875"/>
              <a:gd name="connsiteY0" fmla="*/ 0 h 2251244"/>
              <a:gd name="connsiteX1" fmla="*/ 1171575 w 3190875"/>
              <a:gd name="connsiteY1" fmla="*/ 2200275 h 2251244"/>
              <a:gd name="connsiteX2" fmla="*/ 3190875 w 3190875"/>
              <a:gd name="connsiteY2" fmla="*/ 1600200 h 2251244"/>
              <a:gd name="connsiteX0" fmla="*/ 0 w 3190875"/>
              <a:gd name="connsiteY0" fmla="*/ 0 h 2287557"/>
              <a:gd name="connsiteX1" fmla="*/ 1257300 w 3190875"/>
              <a:gd name="connsiteY1" fmla="*/ 2238375 h 2287557"/>
              <a:gd name="connsiteX2" fmla="*/ 3190875 w 3190875"/>
              <a:gd name="connsiteY2" fmla="*/ 1600200 h 2287557"/>
              <a:gd name="connsiteX0" fmla="*/ 0 w 3209925"/>
              <a:gd name="connsiteY0" fmla="*/ 0 h 2298368"/>
              <a:gd name="connsiteX1" fmla="*/ 1257300 w 3209925"/>
              <a:gd name="connsiteY1" fmla="*/ 2238375 h 2298368"/>
              <a:gd name="connsiteX2" fmla="*/ 3209925 w 3209925"/>
              <a:gd name="connsiteY2" fmla="*/ 1704975 h 2298368"/>
              <a:gd name="connsiteX0" fmla="*/ 0 w 3305175"/>
              <a:gd name="connsiteY0" fmla="*/ 0 h 2339100"/>
              <a:gd name="connsiteX1" fmla="*/ 1257300 w 3305175"/>
              <a:gd name="connsiteY1" fmla="*/ 2238375 h 2339100"/>
              <a:gd name="connsiteX2" fmla="*/ 3305175 w 3305175"/>
              <a:gd name="connsiteY2" fmla="*/ 1981200 h 2339100"/>
              <a:gd name="connsiteX0" fmla="*/ 0 w 3305175"/>
              <a:gd name="connsiteY0" fmla="*/ 0 h 2164175"/>
              <a:gd name="connsiteX1" fmla="*/ 1181100 w 3305175"/>
              <a:gd name="connsiteY1" fmla="*/ 2028825 h 2164175"/>
              <a:gd name="connsiteX2" fmla="*/ 3305175 w 3305175"/>
              <a:gd name="connsiteY2" fmla="*/ 1981200 h 2164175"/>
              <a:gd name="connsiteX0" fmla="*/ 0 w 3305175"/>
              <a:gd name="connsiteY0" fmla="*/ 0 h 2233241"/>
              <a:gd name="connsiteX1" fmla="*/ 1266825 w 3305175"/>
              <a:gd name="connsiteY1" fmla="*/ 2114550 h 2233241"/>
              <a:gd name="connsiteX2" fmla="*/ 3305175 w 3305175"/>
              <a:gd name="connsiteY2" fmla="*/ 1981200 h 2233241"/>
              <a:gd name="connsiteX0" fmla="*/ 0 w 3305175"/>
              <a:gd name="connsiteY0" fmla="*/ 0 h 2218252"/>
              <a:gd name="connsiteX1" fmla="*/ 1266825 w 3305175"/>
              <a:gd name="connsiteY1" fmla="*/ 2114550 h 2218252"/>
              <a:gd name="connsiteX2" fmla="*/ 3305175 w 3305175"/>
              <a:gd name="connsiteY2" fmla="*/ 1914525 h 221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5175" h="2218252">
                <a:moveTo>
                  <a:pt x="0" y="0"/>
                </a:moveTo>
                <a:cubicBezTo>
                  <a:pt x="222250" y="1017587"/>
                  <a:pt x="715963" y="1795463"/>
                  <a:pt x="1266825" y="2114550"/>
                </a:cubicBezTo>
                <a:cubicBezTo>
                  <a:pt x="1817687" y="2433637"/>
                  <a:pt x="3305175" y="1914525"/>
                  <a:pt x="3305175" y="1914525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F3A883-4580-F4B3-2E0D-7A6B45266F5B}"/>
              </a:ext>
            </a:extLst>
          </p:cNvPr>
          <p:cNvSpPr txBox="1"/>
          <p:nvPr/>
        </p:nvSpPr>
        <p:spPr>
          <a:xfrm>
            <a:off x="9898906" y="2411036"/>
            <a:ext cx="819052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边际成本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5520C4-1913-FB80-C743-3D26CAEDAB6F}"/>
              </a:ext>
            </a:extLst>
          </p:cNvPr>
          <p:cNvSpPr txBox="1"/>
          <p:nvPr/>
        </p:nvSpPr>
        <p:spPr>
          <a:xfrm>
            <a:off x="10137079" y="3290501"/>
            <a:ext cx="998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平均总成本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3781BC-0BB4-86D7-B9B3-0ABCF9B3F36C}"/>
              </a:ext>
            </a:extLst>
          </p:cNvPr>
          <p:cNvSpPr txBox="1"/>
          <p:nvPr/>
        </p:nvSpPr>
        <p:spPr>
          <a:xfrm>
            <a:off x="10068302" y="3611578"/>
            <a:ext cx="1160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平均可变成本</a:t>
            </a: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D3DB3331-A5DB-9A2B-2923-2F5F17A40DC3}"/>
              </a:ext>
            </a:extLst>
          </p:cNvPr>
          <p:cNvSpPr/>
          <p:nvPr/>
        </p:nvSpPr>
        <p:spPr>
          <a:xfrm>
            <a:off x="6755606" y="2552700"/>
            <a:ext cx="3133725" cy="1939046"/>
          </a:xfrm>
          <a:custGeom>
            <a:avLst/>
            <a:gdLst>
              <a:gd name="connsiteX0" fmla="*/ 0 w 4160968"/>
              <a:gd name="connsiteY0" fmla="*/ 1336054 h 2022457"/>
              <a:gd name="connsiteX1" fmla="*/ 695325 w 4160968"/>
              <a:gd name="connsiteY1" fmla="*/ 2021854 h 2022457"/>
              <a:gd name="connsiteX2" fmla="*/ 2085975 w 4160968"/>
              <a:gd name="connsiteY2" fmla="*/ 1431304 h 2022457"/>
              <a:gd name="connsiteX3" fmla="*/ 3886200 w 4160968"/>
              <a:gd name="connsiteY3" fmla="*/ 183529 h 2022457"/>
              <a:gd name="connsiteX4" fmla="*/ 4124325 w 4160968"/>
              <a:gd name="connsiteY4" fmla="*/ 31129 h 2022457"/>
              <a:gd name="connsiteX0" fmla="*/ 0 w 4230973"/>
              <a:gd name="connsiteY0" fmla="*/ 1768052 h 2454703"/>
              <a:gd name="connsiteX1" fmla="*/ 695325 w 4230973"/>
              <a:gd name="connsiteY1" fmla="*/ 2453852 h 2454703"/>
              <a:gd name="connsiteX2" fmla="*/ 2085975 w 4230973"/>
              <a:gd name="connsiteY2" fmla="*/ 1863302 h 2454703"/>
              <a:gd name="connsiteX3" fmla="*/ 4038600 w 4230973"/>
              <a:gd name="connsiteY3" fmla="*/ 53552 h 2454703"/>
              <a:gd name="connsiteX4" fmla="*/ 4124325 w 4230973"/>
              <a:gd name="connsiteY4" fmla="*/ 463127 h 2454703"/>
              <a:gd name="connsiteX0" fmla="*/ 0 w 4038600"/>
              <a:gd name="connsiteY0" fmla="*/ 1714500 h 2401151"/>
              <a:gd name="connsiteX1" fmla="*/ 695325 w 4038600"/>
              <a:gd name="connsiteY1" fmla="*/ 2400300 h 2401151"/>
              <a:gd name="connsiteX2" fmla="*/ 2085975 w 4038600"/>
              <a:gd name="connsiteY2" fmla="*/ 1809750 h 2401151"/>
              <a:gd name="connsiteX3" fmla="*/ 4038600 w 4038600"/>
              <a:gd name="connsiteY3" fmla="*/ 0 h 2401151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491"/>
              <a:gd name="connsiteX1" fmla="*/ 695325 w 3124200"/>
              <a:gd name="connsiteY1" fmla="*/ 1943100 h 1943491"/>
              <a:gd name="connsiteX2" fmla="*/ 2019300 w 3124200"/>
              <a:gd name="connsiteY2" fmla="*/ 1333500 h 1943491"/>
              <a:gd name="connsiteX3" fmla="*/ 3124200 w 3124200"/>
              <a:gd name="connsiteY3" fmla="*/ 0 h 1943491"/>
              <a:gd name="connsiteX0" fmla="*/ 0 w 3124200"/>
              <a:gd name="connsiteY0" fmla="*/ 1257300 h 1988787"/>
              <a:gd name="connsiteX1" fmla="*/ 695325 w 3124200"/>
              <a:gd name="connsiteY1" fmla="*/ 1943100 h 1988787"/>
              <a:gd name="connsiteX2" fmla="*/ 3124200 w 3124200"/>
              <a:gd name="connsiteY2" fmla="*/ 0 h 1988787"/>
              <a:gd name="connsiteX0" fmla="*/ 0 w 3133725"/>
              <a:gd name="connsiteY0" fmla="*/ 1133475 h 1976323"/>
              <a:gd name="connsiteX1" fmla="*/ 704850 w 3133725"/>
              <a:gd name="connsiteY1" fmla="*/ 1943100 h 1976323"/>
              <a:gd name="connsiteX2" fmla="*/ 3133725 w 3133725"/>
              <a:gd name="connsiteY2" fmla="*/ 0 h 1976323"/>
              <a:gd name="connsiteX0" fmla="*/ 0 w 3133725"/>
              <a:gd name="connsiteY0" fmla="*/ 1133475 h 1974912"/>
              <a:gd name="connsiteX1" fmla="*/ 704850 w 3133725"/>
              <a:gd name="connsiteY1" fmla="*/ 1943100 h 1974912"/>
              <a:gd name="connsiteX2" fmla="*/ 3133725 w 3133725"/>
              <a:gd name="connsiteY2" fmla="*/ 0 h 1974912"/>
              <a:gd name="connsiteX0" fmla="*/ 0 w 3133725"/>
              <a:gd name="connsiteY0" fmla="*/ 1133475 h 1975603"/>
              <a:gd name="connsiteX1" fmla="*/ 704850 w 3133725"/>
              <a:gd name="connsiteY1" fmla="*/ 1943100 h 1975603"/>
              <a:gd name="connsiteX2" fmla="*/ 3133725 w 3133725"/>
              <a:gd name="connsiteY2" fmla="*/ 0 h 1975603"/>
              <a:gd name="connsiteX0" fmla="*/ 0 w 3133725"/>
              <a:gd name="connsiteY0" fmla="*/ 1133475 h 1884497"/>
              <a:gd name="connsiteX1" fmla="*/ 790575 w 3133725"/>
              <a:gd name="connsiteY1" fmla="*/ 1847850 h 1884497"/>
              <a:gd name="connsiteX2" fmla="*/ 3133725 w 3133725"/>
              <a:gd name="connsiteY2" fmla="*/ 0 h 1884497"/>
              <a:gd name="connsiteX0" fmla="*/ 0 w 3133725"/>
              <a:gd name="connsiteY0" fmla="*/ 1133475 h 1939046"/>
              <a:gd name="connsiteX1" fmla="*/ 847725 w 3133725"/>
              <a:gd name="connsiteY1" fmla="*/ 1905000 h 1939046"/>
              <a:gd name="connsiteX2" fmla="*/ 3133725 w 3133725"/>
              <a:gd name="connsiteY2" fmla="*/ 0 h 193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3725" h="1939046">
                <a:moveTo>
                  <a:pt x="0" y="1133475"/>
                </a:moveTo>
                <a:cubicBezTo>
                  <a:pt x="183356" y="1449387"/>
                  <a:pt x="325438" y="2093913"/>
                  <a:pt x="847725" y="1905000"/>
                </a:cubicBezTo>
                <a:cubicBezTo>
                  <a:pt x="1370013" y="1716088"/>
                  <a:pt x="2627710" y="404813"/>
                  <a:pt x="3133725" y="0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C83D330D-C002-D194-D57E-F63ED46471A9}"/>
              </a:ext>
            </a:extLst>
          </p:cNvPr>
          <p:cNvSpPr/>
          <p:nvPr/>
        </p:nvSpPr>
        <p:spPr>
          <a:xfrm>
            <a:off x="6908007" y="3695701"/>
            <a:ext cx="3152775" cy="490494"/>
          </a:xfrm>
          <a:custGeom>
            <a:avLst/>
            <a:gdLst>
              <a:gd name="connsiteX0" fmla="*/ 0 w 3152775"/>
              <a:gd name="connsiteY0" fmla="*/ 9525 h 513756"/>
              <a:gd name="connsiteX1" fmla="*/ 390525 w 3152775"/>
              <a:gd name="connsiteY1" fmla="*/ 457200 h 513756"/>
              <a:gd name="connsiteX2" fmla="*/ 1019175 w 3152775"/>
              <a:gd name="connsiteY2" fmla="*/ 457200 h 513756"/>
              <a:gd name="connsiteX3" fmla="*/ 3152775 w 3152775"/>
              <a:gd name="connsiteY3" fmla="*/ 0 h 513756"/>
              <a:gd name="connsiteX4" fmla="*/ 3152775 w 3152775"/>
              <a:gd name="connsiteY4" fmla="*/ 0 h 513756"/>
              <a:gd name="connsiteX0" fmla="*/ 0 w 3152775"/>
              <a:gd name="connsiteY0" fmla="*/ 9525 h 464480"/>
              <a:gd name="connsiteX1" fmla="*/ 390525 w 3152775"/>
              <a:gd name="connsiteY1" fmla="*/ 457200 h 464480"/>
              <a:gd name="connsiteX2" fmla="*/ 1924050 w 3152775"/>
              <a:gd name="connsiteY2" fmla="*/ 266700 h 464480"/>
              <a:gd name="connsiteX3" fmla="*/ 3152775 w 3152775"/>
              <a:gd name="connsiteY3" fmla="*/ 0 h 464480"/>
              <a:gd name="connsiteX4" fmla="*/ 3152775 w 3152775"/>
              <a:gd name="connsiteY4" fmla="*/ 0 h 464480"/>
              <a:gd name="connsiteX0" fmla="*/ 0 w 3152775"/>
              <a:gd name="connsiteY0" fmla="*/ 9525 h 473715"/>
              <a:gd name="connsiteX1" fmla="*/ 1114425 w 3152775"/>
              <a:gd name="connsiteY1" fmla="*/ 466725 h 473715"/>
              <a:gd name="connsiteX2" fmla="*/ 1924050 w 3152775"/>
              <a:gd name="connsiteY2" fmla="*/ 266700 h 473715"/>
              <a:gd name="connsiteX3" fmla="*/ 3152775 w 3152775"/>
              <a:gd name="connsiteY3" fmla="*/ 0 h 473715"/>
              <a:gd name="connsiteX4" fmla="*/ 3152775 w 3152775"/>
              <a:gd name="connsiteY4" fmla="*/ 0 h 473715"/>
              <a:gd name="connsiteX0" fmla="*/ 0 w 3152775"/>
              <a:gd name="connsiteY0" fmla="*/ 9525 h 490494"/>
              <a:gd name="connsiteX1" fmla="*/ 1114425 w 3152775"/>
              <a:gd name="connsiteY1" fmla="*/ 466725 h 490494"/>
              <a:gd name="connsiteX2" fmla="*/ 1952625 w 3152775"/>
              <a:gd name="connsiteY2" fmla="*/ 381000 h 490494"/>
              <a:gd name="connsiteX3" fmla="*/ 3152775 w 3152775"/>
              <a:gd name="connsiteY3" fmla="*/ 0 h 490494"/>
              <a:gd name="connsiteX4" fmla="*/ 3152775 w 3152775"/>
              <a:gd name="connsiteY4" fmla="*/ 0 h 49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2775" h="490494">
                <a:moveTo>
                  <a:pt x="0" y="9525"/>
                </a:moveTo>
                <a:cubicBezTo>
                  <a:pt x="110331" y="196056"/>
                  <a:pt x="788988" y="404813"/>
                  <a:pt x="1114425" y="466725"/>
                </a:cubicBezTo>
                <a:cubicBezTo>
                  <a:pt x="1439862" y="528637"/>
                  <a:pt x="1612900" y="458787"/>
                  <a:pt x="1952625" y="381000"/>
                </a:cubicBezTo>
                <a:cubicBezTo>
                  <a:pt x="2292350" y="303213"/>
                  <a:pt x="3152775" y="0"/>
                  <a:pt x="3152775" y="0"/>
                </a:cubicBezTo>
                <a:lnTo>
                  <a:pt x="3152775" y="0"/>
                </a:ln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E5472C3-1CE0-B4B9-A9C2-AAFC37084F96}"/>
              </a:ext>
            </a:extLst>
          </p:cNvPr>
          <p:cNvCxnSpPr>
            <a:cxnSpLocks/>
          </p:cNvCxnSpPr>
          <p:nvPr/>
        </p:nvCxnSpPr>
        <p:spPr>
          <a:xfrm>
            <a:off x="8584406" y="3750782"/>
            <a:ext cx="0" cy="96853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66FE346-E7C6-4567-5D26-105593E26837}"/>
              </a:ext>
            </a:extLst>
          </p:cNvPr>
          <p:cNvCxnSpPr>
            <a:cxnSpLocks/>
          </p:cNvCxnSpPr>
          <p:nvPr/>
        </p:nvCxnSpPr>
        <p:spPr>
          <a:xfrm>
            <a:off x="8079581" y="4186196"/>
            <a:ext cx="0" cy="53312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33DF813F-11E4-416C-C18A-CB7B28FF79C4}"/>
              </a:ext>
            </a:extLst>
          </p:cNvPr>
          <p:cNvSpPr/>
          <p:nvPr/>
        </p:nvSpPr>
        <p:spPr>
          <a:xfrm rot="16200000">
            <a:off x="8202467" y="4782716"/>
            <a:ext cx="260946" cy="502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C4D0AFA-93D7-3BE5-69B2-64F308C4E4D7}"/>
              </a:ext>
            </a:extLst>
          </p:cNvPr>
          <p:cNvSpPr txBox="1"/>
          <p:nvPr/>
        </p:nvSpPr>
        <p:spPr>
          <a:xfrm>
            <a:off x="6632752" y="5277547"/>
            <a:ext cx="340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虽然价格已经低于平均总成本，但是短期内允许在有亏损时经营</a:t>
            </a:r>
          </a:p>
        </p:txBody>
      </p:sp>
    </p:spTree>
    <p:extLst>
      <p:ext uri="{BB962C8B-B14F-4D97-AF65-F5344CB8AC3E}">
        <p14:creationId xmlns:p14="http://schemas.microsoft.com/office/powerpoint/2010/main" val="1721069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EBC9C98E-02CA-29B7-D8A8-576FC3FA2262}"/>
              </a:ext>
            </a:extLst>
          </p:cNvPr>
          <p:cNvGrpSpPr/>
          <p:nvPr/>
        </p:nvGrpSpPr>
        <p:grpSpPr>
          <a:xfrm>
            <a:off x="4418367" y="1471415"/>
            <a:ext cx="4327964" cy="3324040"/>
            <a:chOff x="2891986" y="1395214"/>
            <a:chExt cx="5086154" cy="3906358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6CEDEB44-018F-F3C4-04BC-9E338D8E4C54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23C9217-9A4F-9D78-09D8-A01C5A7C9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40E5A17-2326-5EA5-CBA4-F6DDC58A21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3680" y="2153920"/>
              <a:ext cx="3058160" cy="189992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B3EB550-6A80-F7CF-B1A8-36800C1E8551}"/>
                </a:ext>
              </a:extLst>
            </p:cNvPr>
            <p:cNvSpPr txBox="1"/>
            <p:nvPr/>
          </p:nvSpPr>
          <p:spPr>
            <a:xfrm>
              <a:off x="2891986" y="1395214"/>
              <a:ext cx="701040" cy="397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0E35509-2041-1525-E480-39C8E1559E30}"/>
                </a:ext>
              </a:extLst>
            </p:cNvPr>
            <p:cNvSpPr txBox="1"/>
            <p:nvPr/>
          </p:nvSpPr>
          <p:spPr>
            <a:xfrm>
              <a:off x="7277100" y="4903709"/>
              <a:ext cx="701040" cy="397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CF06D80-BE57-A65B-B898-93697CE5E348}"/>
                </a:ext>
              </a:extLst>
            </p:cNvPr>
            <p:cNvSpPr txBox="1"/>
            <p:nvPr/>
          </p:nvSpPr>
          <p:spPr>
            <a:xfrm>
              <a:off x="7101841" y="1857494"/>
              <a:ext cx="701040" cy="397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C6B2CA9-EE51-5A33-A2DD-61A1CFE1175E}"/>
              </a:ext>
            </a:extLst>
          </p:cNvPr>
          <p:cNvCxnSpPr>
            <a:cxnSpLocks/>
          </p:cNvCxnSpPr>
          <p:nvPr/>
        </p:nvCxnSpPr>
        <p:spPr>
          <a:xfrm>
            <a:off x="6841331" y="2815835"/>
            <a:ext cx="0" cy="148416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C8B3067-BB21-C393-ADF5-D3C6B5B360D7}"/>
              </a:ext>
            </a:extLst>
          </p:cNvPr>
          <p:cNvCxnSpPr>
            <a:cxnSpLocks/>
          </p:cNvCxnSpPr>
          <p:nvPr/>
        </p:nvCxnSpPr>
        <p:spPr>
          <a:xfrm flipH="1">
            <a:off x="5046389" y="2815835"/>
            <a:ext cx="179494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5BB0294-FAC3-6A98-CBC2-454299529B7F}"/>
              </a:ext>
            </a:extLst>
          </p:cNvPr>
          <p:cNvSpPr txBox="1"/>
          <p:nvPr/>
        </p:nvSpPr>
        <p:spPr>
          <a:xfrm>
            <a:off x="6543063" y="4456901"/>
            <a:ext cx="59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100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D0E1460-6739-41F8-D45E-741F63F6BA47}"/>
              </a:ext>
            </a:extLst>
          </p:cNvPr>
          <p:cNvSpPr txBox="1"/>
          <p:nvPr/>
        </p:nvSpPr>
        <p:spPr>
          <a:xfrm>
            <a:off x="4418367" y="2646558"/>
            <a:ext cx="59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0B5B25A-C87B-B353-C18B-520EA517A8B7}"/>
              </a:ext>
            </a:extLst>
          </p:cNvPr>
          <p:cNvGrpSpPr/>
          <p:nvPr/>
        </p:nvGrpSpPr>
        <p:grpSpPr>
          <a:xfrm>
            <a:off x="9780162" y="1471415"/>
            <a:ext cx="4327964" cy="3324040"/>
            <a:chOff x="2891986" y="1395214"/>
            <a:chExt cx="5086154" cy="3906358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39B10C8-834A-134E-91BC-A1F57D6E149E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3757230-1741-886D-86B0-30DE42F38A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4B35DDF-25D4-6207-2471-59B0550DBB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3680" y="2153920"/>
              <a:ext cx="3058160" cy="189992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729B87A-8AE0-E803-D905-464C91331B93}"/>
                </a:ext>
              </a:extLst>
            </p:cNvPr>
            <p:cNvSpPr txBox="1"/>
            <p:nvPr/>
          </p:nvSpPr>
          <p:spPr>
            <a:xfrm>
              <a:off x="2891986" y="1395214"/>
              <a:ext cx="701040" cy="397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037CD4A-C9E7-85E8-DA97-5D6483E213D5}"/>
                </a:ext>
              </a:extLst>
            </p:cNvPr>
            <p:cNvSpPr txBox="1"/>
            <p:nvPr/>
          </p:nvSpPr>
          <p:spPr>
            <a:xfrm>
              <a:off x="7277100" y="4903709"/>
              <a:ext cx="701040" cy="397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E820512-35D2-39F6-0293-C0A4FB41C997}"/>
                </a:ext>
              </a:extLst>
            </p:cNvPr>
            <p:cNvSpPr txBox="1"/>
            <p:nvPr/>
          </p:nvSpPr>
          <p:spPr>
            <a:xfrm>
              <a:off x="7101841" y="1857494"/>
              <a:ext cx="701040" cy="397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71FB50B-AC12-E936-7F74-F494BD2BD747}"/>
              </a:ext>
            </a:extLst>
          </p:cNvPr>
          <p:cNvCxnSpPr>
            <a:cxnSpLocks/>
          </p:cNvCxnSpPr>
          <p:nvPr/>
        </p:nvCxnSpPr>
        <p:spPr>
          <a:xfrm>
            <a:off x="12203126" y="2815835"/>
            <a:ext cx="0" cy="148416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DCF078A-773D-F16C-87CC-C460AE991909}"/>
              </a:ext>
            </a:extLst>
          </p:cNvPr>
          <p:cNvCxnSpPr>
            <a:cxnSpLocks/>
          </p:cNvCxnSpPr>
          <p:nvPr/>
        </p:nvCxnSpPr>
        <p:spPr>
          <a:xfrm flipH="1">
            <a:off x="10408184" y="2815835"/>
            <a:ext cx="1794943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0654CF3-09E9-D241-60F4-465D2B74CE19}"/>
              </a:ext>
            </a:extLst>
          </p:cNvPr>
          <p:cNvSpPr txBox="1"/>
          <p:nvPr/>
        </p:nvSpPr>
        <p:spPr>
          <a:xfrm>
            <a:off x="11524965" y="4456901"/>
            <a:ext cx="1356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100000000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F702498-BF17-3786-2029-E33DCDF880A8}"/>
              </a:ext>
            </a:extLst>
          </p:cNvPr>
          <p:cNvSpPr txBox="1"/>
          <p:nvPr/>
        </p:nvSpPr>
        <p:spPr>
          <a:xfrm>
            <a:off x="9780162" y="2646558"/>
            <a:ext cx="596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21FFC8BE-5425-0056-2592-ADD6590B28CE}"/>
              </a:ext>
            </a:extLst>
          </p:cNvPr>
          <p:cNvSpPr/>
          <p:nvPr/>
        </p:nvSpPr>
        <p:spPr>
          <a:xfrm>
            <a:off x="8679657" y="2985112"/>
            <a:ext cx="847723" cy="84393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加和</a:t>
            </a:r>
          </a:p>
        </p:txBody>
      </p:sp>
    </p:spTree>
    <p:extLst>
      <p:ext uri="{BB962C8B-B14F-4D97-AF65-F5344CB8AC3E}">
        <p14:creationId xmlns:p14="http://schemas.microsoft.com/office/powerpoint/2010/main" val="2198889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14DB3B0-D765-EE73-EC69-6671B6500E91}"/>
              </a:ext>
            </a:extLst>
          </p:cNvPr>
          <p:cNvGrpSpPr/>
          <p:nvPr/>
        </p:nvGrpSpPr>
        <p:grpSpPr>
          <a:xfrm>
            <a:off x="3924146" y="1490086"/>
            <a:ext cx="4595392" cy="3490850"/>
            <a:chOff x="2863483" y="1395214"/>
            <a:chExt cx="5114657" cy="3885305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881E52C-D70F-FC96-E122-75EE87BC45FB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6000299-E196-4347-0478-6EF44C9121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D2348A8-07B0-0946-1F71-52BC4892F7B6}"/>
                </a:ext>
              </a:extLst>
            </p:cNvPr>
            <p:cNvSpPr txBox="1"/>
            <p:nvPr/>
          </p:nvSpPr>
          <p:spPr>
            <a:xfrm>
              <a:off x="2863483" y="1395214"/>
              <a:ext cx="659901" cy="376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成本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F3AB653-511B-8CBD-FE4C-375A846F98EA}"/>
                </a:ext>
              </a:extLst>
            </p:cNvPr>
            <p:cNvSpPr txBox="1"/>
            <p:nvPr/>
          </p:nvSpPr>
          <p:spPr>
            <a:xfrm>
              <a:off x="7277100" y="4903709"/>
              <a:ext cx="701040" cy="376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产量</a:t>
              </a:r>
            </a:p>
          </p:txBody>
        </p:sp>
      </p:grp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AC56ADB3-B175-5DEB-3316-918057BD6186}"/>
              </a:ext>
            </a:extLst>
          </p:cNvPr>
          <p:cNvSpPr/>
          <p:nvPr/>
        </p:nvSpPr>
        <p:spPr>
          <a:xfrm>
            <a:off x="4852610" y="1627401"/>
            <a:ext cx="2969617" cy="1993044"/>
          </a:xfrm>
          <a:custGeom>
            <a:avLst/>
            <a:gdLst>
              <a:gd name="connsiteX0" fmla="*/ 0 w 3333750"/>
              <a:gd name="connsiteY0" fmla="*/ 0 h 2288485"/>
              <a:gd name="connsiteX1" fmla="*/ 1419225 w 3333750"/>
              <a:gd name="connsiteY1" fmla="*/ 2247900 h 2288485"/>
              <a:gd name="connsiteX2" fmla="*/ 3333750 w 3333750"/>
              <a:gd name="connsiteY2" fmla="*/ 1504950 h 2288485"/>
              <a:gd name="connsiteX3" fmla="*/ 3333750 w 3333750"/>
              <a:gd name="connsiteY3" fmla="*/ 1504950 h 2288485"/>
              <a:gd name="connsiteX0" fmla="*/ 0 w 3209925"/>
              <a:gd name="connsiteY0" fmla="*/ 0 h 2278539"/>
              <a:gd name="connsiteX1" fmla="*/ 1295400 w 3209925"/>
              <a:gd name="connsiteY1" fmla="*/ 2238375 h 2278539"/>
              <a:gd name="connsiteX2" fmla="*/ 3209925 w 3209925"/>
              <a:gd name="connsiteY2" fmla="*/ 1495425 h 2278539"/>
              <a:gd name="connsiteX3" fmla="*/ 3209925 w 3209925"/>
              <a:gd name="connsiteY3" fmla="*/ 1495425 h 2278539"/>
              <a:gd name="connsiteX0" fmla="*/ 0 w 3209925"/>
              <a:gd name="connsiteY0" fmla="*/ 0 h 2278539"/>
              <a:gd name="connsiteX1" fmla="*/ 1295400 w 3209925"/>
              <a:gd name="connsiteY1" fmla="*/ 2238375 h 2278539"/>
              <a:gd name="connsiteX2" fmla="*/ 3209925 w 3209925"/>
              <a:gd name="connsiteY2" fmla="*/ 1495425 h 2278539"/>
              <a:gd name="connsiteX3" fmla="*/ 3209925 w 3209925"/>
              <a:gd name="connsiteY3" fmla="*/ 1495425 h 2278539"/>
              <a:gd name="connsiteX0" fmla="*/ 0 w 5429250"/>
              <a:gd name="connsiteY0" fmla="*/ 0 h 2278539"/>
              <a:gd name="connsiteX1" fmla="*/ 1295400 w 5429250"/>
              <a:gd name="connsiteY1" fmla="*/ 2238375 h 2278539"/>
              <a:gd name="connsiteX2" fmla="*/ 3209925 w 5429250"/>
              <a:gd name="connsiteY2" fmla="*/ 1495425 h 2278539"/>
              <a:gd name="connsiteX3" fmla="*/ 5429250 w 5429250"/>
              <a:gd name="connsiteY3" fmla="*/ 2171700 h 2278539"/>
              <a:gd name="connsiteX0" fmla="*/ 0 w 3209925"/>
              <a:gd name="connsiteY0" fmla="*/ 0 h 2278539"/>
              <a:gd name="connsiteX1" fmla="*/ 1295400 w 3209925"/>
              <a:gd name="connsiteY1" fmla="*/ 2238375 h 2278539"/>
              <a:gd name="connsiteX2" fmla="*/ 3209925 w 3209925"/>
              <a:gd name="connsiteY2" fmla="*/ 1495425 h 2278539"/>
              <a:gd name="connsiteX0" fmla="*/ 0 w 3219450"/>
              <a:gd name="connsiteY0" fmla="*/ 0 h 2301681"/>
              <a:gd name="connsiteX1" fmla="*/ 1295400 w 3219450"/>
              <a:gd name="connsiteY1" fmla="*/ 2238375 h 2301681"/>
              <a:gd name="connsiteX2" fmla="*/ 3219450 w 3219450"/>
              <a:gd name="connsiteY2" fmla="*/ 1733550 h 2301681"/>
              <a:gd name="connsiteX0" fmla="*/ 0 w 3190875"/>
              <a:gd name="connsiteY0" fmla="*/ 0 h 2287557"/>
              <a:gd name="connsiteX1" fmla="*/ 1295400 w 3190875"/>
              <a:gd name="connsiteY1" fmla="*/ 2238375 h 2287557"/>
              <a:gd name="connsiteX2" fmla="*/ 3190875 w 3190875"/>
              <a:gd name="connsiteY2" fmla="*/ 1600200 h 2287557"/>
              <a:gd name="connsiteX0" fmla="*/ 0 w 3190875"/>
              <a:gd name="connsiteY0" fmla="*/ 0 h 2251244"/>
              <a:gd name="connsiteX1" fmla="*/ 1171575 w 3190875"/>
              <a:gd name="connsiteY1" fmla="*/ 2200275 h 2251244"/>
              <a:gd name="connsiteX2" fmla="*/ 3190875 w 3190875"/>
              <a:gd name="connsiteY2" fmla="*/ 1600200 h 2251244"/>
              <a:gd name="connsiteX0" fmla="*/ 0 w 3190875"/>
              <a:gd name="connsiteY0" fmla="*/ 0 h 2287557"/>
              <a:gd name="connsiteX1" fmla="*/ 1257300 w 3190875"/>
              <a:gd name="connsiteY1" fmla="*/ 2238375 h 2287557"/>
              <a:gd name="connsiteX2" fmla="*/ 3190875 w 3190875"/>
              <a:gd name="connsiteY2" fmla="*/ 1600200 h 2287557"/>
              <a:gd name="connsiteX0" fmla="*/ 0 w 3209925"/>
              <a:gd name="connsiteY0" fmla="*/ 0 h 2298368"/>
              <a:gd name="connsiteX1" fmla="*/ 1257300 w 3209925"/>
              <a:gd name="connsiteY1" fmla="*/ 2238375 h 2298368"/>
              <a:gd name="connsiteX2" fmla="*/ 3209925 w 3209925"/>
              <a:gd name="connsiteY2" fmla="*/ 1704975 h 2298368"/>
              <a:gd name="connsiteX0" fmla="*/ 0 w 3305175"/>
              <a:gd name="connsiteY0" fmla="*/ 0 h 2339100"/>
              <a:gd name="connsiteX1" fmla="*/ 1257300 w 3305175"/>
              <a:gd name="connsiteY1" fmla="*/ 2238375 h 2339100"/>
              <a:gd name="connsiteX2" fmla="*/ 3305175 w 3305175"/>
              <a:gd name="connsiteY2" fmla="*/ 1981200 h 2339100"/>
              <a:gd name="connsiteX0" fmla="*/ 0 w 3305175"/>
              <a:gd name="connsiteY0" fmla="*/ 0 h 2164175"/>
              <a:gd name="connsiteX1" fmla="*/ 1181100 w 3305175"/>
              <a:gd name="connsiteY1" fmla="*/ 2028825 h 2164175"/>
              <a:gd name="connsiteX2" fmla="*/ 3305175 w 3305175"/>
              <a:gd name="connsiteY2" fmla="*/ 1981200 h 2164175"/>
              <a:gd name="connsiteX0" fmla="*/ 0 w 3305175"/>
              <a:gd name="connsiteY0" fmla="*/ 0 h 2233241"/>
              <a:gd name="connsiteX1" fmla="*/ 1266825 w 3305175"/>
              <a:gd name="connsiteY1" fmla="*/ 2114550 h 2233241"/>
              <a:gd name="connsiteX2" fmla="*/ 3305175 w 3305175"/>
              <a:gd name="connsiteY2" fmla="*/ 1981200 h 2233241"/>
              <a:gd name="connsiteX0" fmla="*/ 0 w 3305175"/>
              <a:gd name="connsiteY0" fmla="*/ 0 h 2218252"/>
              <a:gd name="connsiteX1" fmla="*/ 1266825 w 3305175"/>
              <a:gd name="connsiteY1" fmla="*/ 2114550 h 2218252"/>
              <a:gd name="connsiteX2" fmla="*/ 3305175 w 3305175"/>
              <a:gd name="connsiteY2" fmla="*/ 1914525 h 221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05175" h="2218252">
                <a:moveTo>
                  <a:pt x="0" y="0"/>
                </a:moveTo>
                <a:cubicBezTo>
                  <a:pt x="222250" y="1017587"/>
                  <a:pt x="715963" y="1795463"/>
                  <a:pt x="1266825" y="2114550"/>
                </a:cubicBezTo>
                <a:cubicBezTo>
                  <a:pt x="1817687" y="2433637"/>
                  <a:pt x="3305175" y="1914525"/>
                  <a:pt x="3305175" y="1914525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2AA0F5-8F19-8D14-3BEE-9DB5E41441BC}"/>
              </a:ext>
            </a:extLst>
          </p:cNvPr>
          <p:cNvSpPr txBox="1"/>
          <p:nvPr/>
        </p:nvSpPr>
        <p:spPr>
          <a:xfrm>
            <a:off x="7538999" y="2451528"/>
            <a:ext cx="896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边际成本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0B3EBA-1931-8878-4C7F-4A4E67BE4ED2}"/>
              </a:ext>
            </a:extLst>
          </p:cNvPr>
          <p:cNvSpPr txBox="1"/>
          <p:nvPr/>
        </p:nvSpPr>
        <p:spPr>
          <a:xfrm>
            <a:off x="7815324" y="3183700"/>
            <a:ext cx="998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平均总成本</a:t>
            </a: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D403B77A-6EEC-D4DB-D73A-DA3D16C79FA3}"/>
              </a:ext>
            </a:extLst>
          </p:cNvPr>
          <p:cNvSpPr/>
          <p:nvPr/>
        </p:nvSpPr>
        <p:spPr>
          <a:xfrm>
            <a:off x="4776311" y="2647573"/>
            <a:ext cx="2815574" cy="1742185"/>
          </a:xfrm>
          <a:custGeom>
            <a:avLst/>
            <a:gdLst>
              <a:gd name="connsiteX0" fmla="*/ 0 w 4160968"/>
              <a:gd name="connsiteY0" fmla="*/ 1336054 h 2022457"/>
              <a:gd name="connsiteX1" fmla="*/ 695325 w 4160968"/>
              <a:gd name="connsiteY1" fmla="*/ 2021854 h 2022457"/>
              <a:gd name="connsiteX2" fmla="*/ 2085975 w 4160968"/>
              <a:gd name="connsiteY2" fmla="*/ 1431304 h 2022457"/>
              <a:gd name="connsiteX3" fmla="*/ 3886200 w 4160968"/>
              <a:gd name="connsiteY3" fmla="*/ 183529 h 2022457"/>
              <a:gd name="connsiteX4" fmla="*/ 4124325 w 4160968"/>
              <a:gd name="connsiteY4" fmla="*/ 31129 h 2022457"/>
              <a:gd name="connsiteX0" fmla="*/ 0 w 4230973"/>
              <a:gd name="connsiteY0" fmla="*/ 1768052 h 2454703"/>
              <a:gd name="connsiteX1" fmla="*/ 695325 w 4230973"/>
              <a:gd name="connsiteY1" fmla="*/ 2453852 h 2454703"/>
              <a:gd name="connsiteX2" fmla="*/ 2085975 w 4230973"/>
              <a:gd name="connsiteY2" fmla="*/ 1863302 h 2454703"/>
              <a:gd name="connsiteX3" fmla="*/ 4038600 w 4230973"/>
              <a:gd name="connsiteY3" fmla="*/ 53552 h 2454703"/>
              <a:gd name="connsiteX4" fmla="*/ 4124325 w 4230973"/>
              <a:gd name="connsiteY4" fmla="*/ 463127 h 2454703"/>
              <a:gd name="connsiteX0" fmla="*/ 0 w 4038600"/>
              <a:gd name="connsiteY0" fmla="*/ 1714500 h 2401151"/>
              <a:gd name="connsiteX1" fmla="*/ 695325 w 4038600"/>
              <a:gd name="connsiteY1" fmla="*/ 2400300 h 2401151"/>
              <a:gd name="connsiteX2" fmla="*/ 2085975 w 4038600"/>
              <a:gd name="connsiteY2" fmla="*/ 1809750 h 2401151"/>
              <a:gd name="connsiteX3" fmla="*/ 4038600 w 4038600"/>
              <a:gd name="connsiteY3" fmla="*/ 0 h 2401151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491"/>
              <a:gd name="connsiteX1" fmla="*/ 695325 w 3124200"/>
              <a:gd name="connsiteY1" fmla="*/ 1943100 h 1943491"/>
              <a:gd name="connsiteX2" fmla="*/ 2019300 w 3124200"/>
              <a:gd name="connsiteY2" fmla="*/ 1333500 h 1943491"/>
              <a:gd name="connsiteX3" fmla="*/ 3124200 w 3124200"/>
              <a:gd name="connsiteY3" fmla="*/ 0 h 1943491"/>
              <a:gd name="connsiteX0" fmla="*/ 0 w 3124200"/>
              <a:gd name="connsiteY0" fmla="*/ 1257300 h 1988787"/>
              <a:gd name="connsiteX1" fmla="*/ 695325 w 3124200"/>
              <a:gd name="connsiteY1" fmla="*/ 1943100 h 1988787"/>
              <a:gd name="connsiteX2" fmla="*/ 3124200 w 3124200"/>
              <a:gd name="connsiteY2" fmla="*/ 0 h 1988787"/>
              <a:gd name="connsiteX0" fmla="*/ 0 w 3133725"/>
              <a:gd name="connsiteY0" fmla="*/ 1133475 h 1976323"/>
              <a:gd name="connsiteX1" fmla="*/ 704850 w 3133725"/>
              <a:gd name="connsiteY1" fmla="*/ 1943100 h 1976323"/>
              <a:gd name="connsiteX2" fmla="*/ 3133725 w 3133725"/>
              <a:gd name="connsiteY2" fmla="*/ 0 h 1976323"/>
              <a:gd name="connsiteX0" fmla="*/ 0 w 3133725"/>
              <a:gd name="connsiteY0" fmla="*/ 1133475 h 1974912"/>
              <a:gd name="connsiteX1" fmla="*/ 704850 w 3133725"/>
              <a:gd name="connsiteY1" fmla="*/ 1943100 h 1974912"/>
              <a:gd name="connsiteX2" fmla="*/ 3133725 w 3133725"/>
              <a:gd name="connsiteY2" fmla="*/ 0 h 1974912"/>
              <a:gd name="connsiteX0" fmla="*/ 0 w 3133725"/>
              <a:gd name="connsiteY0" fmla="*/ 1133475 h 1975603"/>
              <a:gd name="connsiteX1" fmla="*/ 704850 w 3133725"/>
              <a:gd name="connsiteY1" fmla="*/ 1943100 h 1975603"/>
              <a:gd name="connsiteX2" fmla="*/ 3133725 w 3133725"/>
              <a:gd name="connsiteY2" fmla="*/ 0 h 1975603"/>
              <a:gd name="connsiteX0" fmla="*/ 0 w 3133725"/>
              <a:gd name="connsiteY0" fmla="*/ 1133475 h 1884497"/>
              <a:gd name="connsiteX1" fmla="*/ 790575 w 3133725"/>
              <a:gd name="connsiteY1" fmla="*/ 1847850 h 1884497"/>
              <a:gd name="connsiteX2" fmla="*/ 3133725 w 3133725"/>
              <a:gd name="connsiteY2" fmla="*/ 0 h 1884497"/>
              <a:gd name="connsiteX0" fmla="*/ 0 w 3133725"/>
              <a:gd name="connsiteY0" fmla="*/ 1133475 h 1939046"/>
              <a:gd name="connsiteX1" fmla="*/ 847725 w 3133725"/>
              <a:gd name="connsiteY1" fmla="*/ 1905000 h 1939046"/>
              <a:gd name="connsiteX2" fmla="*/ 3133725 w 3133725"/>
              <a:gd name="connsiteY2" fmla="*/ 0 h 193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3725" h="1939046">
                <a:moveTo>
                  <a:pt x="0" y="1133475"/>
                </a:moveTo>
                <a:cubicBezTo>
                  <a:pt x="183356" y="1449387"/>
                  <a:pt x="325438" y="2093913"/>
                  <a:pt x="847725" y="1905000"/>
                </a:cubicBezTo>
                <a:cubicBezTo>
                  <a:pt x="1370013" y="1716088"/>
                  <a:pt x="2627710" y="404813"/>
                  <a:pt x="3133725" y="0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21D1958-C596-31C4-CDF2-BFEA99CF45B7}"/>
              </a:ext>
            </a:extLst>
          </p:cNvPr>
          <p:cNvGrpSpPr/>
          <p:nvPr/>
        </p:nvGrpSpPr>
        <p:grpSpPr>
          <a:xfrm>
            <a:off x="8887203" y="1490086"/>
            <a:ext cx="4751024" cy="3496924"/>
            <a:chOff x="2891986" y="1395214"/>
            <a:chExt cx="5285311" cy="3884580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AD9B335-0A92-2C80-84B0-C2B4CA67EEB7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A1C784B-D19A-D1C2-4C22-83C3D00006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7C349D0-AA6C-65E7-0B68-1F59E9E21FD5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3761737"/>
              <a:ext cx="3791791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6227D05-6CEA-7486-AB15-11FB9E27F17E}"/>
                </a:ext>
              </a:extLst>
            </p:cNvPr>
            <p:cNvSpPr txBox="1"/>
            <p:nvPr/>
          </p:nvSpPr>
          <p:spPr>
            <a:xfrm>
              <a:off x="2891986" y="1395214"/>
              <a:ext cx="701040" cy="376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F3E6C9E-FE17-AE19-9378-A51070EF0FE5}"/>
                </a:ext>
              </a:extLst>
            </p:cNvPr>
            <p:cNvSpPr txBox="1"/>
            <p:nvPr/>
          </p:nvSpPr>
          <p:spPr>
            <a:xfrm>
              <a:off x="7277100" y="4903709"/>
              <a:ext cx="701040" cy="376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6E4A152-82EA-0CDB-EE09-5B641742C6BE}"/>
                </a:ext>
              </a:extLst>
            </p:cNvPr>
            <p:cNvSpPr txBox="1"/>
            <p:nvPr/>
          </p:nvSpPr>
          <p:spPr>
            <a:xfrm>
              <a:off x="7476257" y="3549069"/>
              <a:ext cx="701040" cy="376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2B791DB-36F6-32C3-5149-17A1430A6AF3}"/>
              </a:ext>
            </a:extLst>
          </p:cNvPr>
          <p:cNvCxnSpPr>
            <a:cxnSpLocks/>
          </p:cNvCxnSpPr>
          <p:nvPr/>
        </p:nvCxnSpPr>
        <p:spPr>
          <a:xfrm flipH="1">
            <a:off x="6551338" y="3620445"/>
            <a:ext cx="301561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487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C587A1E-4D7A-DA65-8A46-571A53734694}"/>
              </a:ext>
            </a:extLst>
          </p:cNvPr>
          <p:cNvCxnSpPr>
            <a:cxnSpLocks/>
          </p:cNvCxnSpPr>
          <p:nvPr/>
        </p:nvCxnSpPr>
        <p:spPr>
          <a:xfrm>
            <a:off x="6038452" y="3289874"/>
            <a:ext cx="2343038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92A98613-9563-5C9B-F860-B9776F186911}"/>
              </a:ext>
            </a:extLst>
          </p:cNvPr>
          <p:cNvGrpSpPr/>
          <p:nvPr/>
        </p:nvGrpSpPr>
        <p:grpSpPr>
          <a:xfrm>
            <a:off x="413618" y="2119967"/>
            <a:ext cx="3718559" cy="2618066"/>
            <a:chOff x="2821270" y="1395214"/>
            <a:chExt cx="5572906" cy="3923626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18F7E7BA-F495-80F5-03F5-31428CFF8407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080A0A97-12F6-CF32-34CA-DA04E1ED39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2A598B8-FD85-4F5B-759F-6CC6766F02A1}"/>
                </a:ext>
              </a:extLst>
            </p:cNvPr>
            <p:cNvCxnSpPr/>
            <p:nvPr/>
          </p:nvCxnSpPr>
          <p:spPr>
            <a:xfrm>
              <a:off x="3921760" y="2153920"/>
              <a:ext cx="3322320" cy="20116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CEA6F2D-CBE6-1A40-AC73-1D6F846944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3680" y="2153920"/>
              <a:ext cx="3058160" cy="189992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36558C0-541A-6B8A-00F3-06DAA8CB91FD}"/>
                </a:ext>
              </a:extLst>
            </p:cNvPr>
            <p:cNvSpPr txBox="1"/>
            <p:nvPr/>
          </p:nvSpPr>
          <p:spPr>
            <a:xfrm>
              <a:off x="2821270" y="1395214"/>
              <a:ext cx="771757" cy="41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D3F3E41-462F-9BBA-1431-3D87693555C9}"/>
                </a:ext>
              </a:extLst>
            </p:cNvPr>
            <p:cNvSpPr txBox="1"/>
            <p:nvPr/>
          </p:nvSpPr>
          <p:spPr>
            <a:xfrm>
              <a:off x="7277101" y="4903709"/>
              <a:ext cx="830043" cy="41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7CE1C9F-1F6A-E6A3-9DFE-A00C224C069F}"/>
                </a:ext>
              </a:extLst>
            </p:cNvPr>
            <p:cNvSpPr txBox="1"/>
            <p:nvPr/>
          </p:nvSpPr>
          <p:spPr>
            <a:xfrm>
              <a:off x="7101838" y="1857493"/>
              <a:ext cx="1292338" cy="41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短期供给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90AC221-9EC5-8E7C-24FF-618DB683BFCD}"/>
                </a:ext>
              </a:extLst>
            </p:cNvPr>
            <p:cNvSpPr txBox="1"/>
            <p:nvPr/>
          </p:nvSpPr>
          <p:spPr>
            <a:xfrm>
              <a:off x="7277099" y="3980934"/>
              <a:ext cx="830045" cy="41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4FC3F0B-3954-3E23-1B8E-5F49B38B0934}"/>
              </a:ext>
            </a:extLst>
          </p:cNvPr>
          <p:cNvCxnSpPr>
            <a:cxnSpLocks/>
          </p:cNvCxnSpPr>
          <p:nvPr/>
        </p:nvCxnSpPr>
        <p:spPr>
          <a:xfrm>
            <a:off x="965374" y="3289874"/>
            <a:ext cx="2343038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125794E-DF81-CA28-3370-B47B33A4748D}"/>
              </a:ext>
            </a:extLst>
          </p:cNvPr>
          <p:cNvSpPr txBox="1"/>
          <p:nvPr/>
        </p:nvSpPr>
        <p:spPr>
          <a:xfrm>
            <a:off x="3364766" y="3146014"/>
            <a:ext cx="878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长期供给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023C45C-8B80-45BD-2BA2-2C0C42C66FDB}"/>
              </a:ext>
            </a:extLst>
          </p:cNvPr>
          <p:cNvGrpSpPr/>
          <p:nvPr/>
        </p:nvGrpSpPr>
        <p:grpSpPr>
          <a:xfrm>
            <a:off x="5486696" y="2119967"/>
            <a:ext cx="3755079" cy="2618066"/>
            <a:chOff x="2821270" y="1395214"/>
            <a:chExt cx="5627638" cy="3923626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701009DE-86D7-1B53-E16F-ABF2FD7B4DBB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8FF40D4-58E3-9B2D-608B-477A73668F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0CD03C3-560C-2962-D750-535378EA6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3680" y="2153920"/>
              <a:ext cx="3058160" cy="189992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C263F61-99A4-872D-58A1-D2501DB3567B}"/>
                </a:ext>
              </a:extLst>
            </p:cNvPr>
            <p:cNvSpPr txBox="1"/>
            <p:nvPr/>
          </p:nvSpPr>
          <p:spPr>
            <a:xfrm>
              <a:off x="2821270" y="1395214"/>
              <a:ext cx="771757" cy="41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93173AD-87EC-7C16-B69D-311302876CCA}"/>
                </a:ext>
              </a:extLst>
            </p:cNvPr>
            <p:cNvSpPr txBox="1"/>
            <p:nvPr/>
          </p:nvSpPr>
          <p:spPr>
            <a:xfrm>
              <a:off x="7277101" y="4903709"/>
              <a:ext cx="830043" cy="41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D11DC03-6A90-56ED-B2F0-FA9121755E19}"/>
                </a:ext>
              </a:extLst>
            </p:cNvPr>
            <p:cNvSpPr txBox="1"/>
            <p:nvPr/>
          </p:nvSpPr>
          <p:spPr>
            <a:xfrm>
              <a:off x="7101838" y="1857493"/>
              <a:ext cx="1292338" cy="41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短期供给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E19F0C7-F624-A6B6-AC39-42AEBB53B3C4}"/>
                </a:ext>
              </a:extLst>
            </p:cNvPr>
            <p:cNvSpPr txBox="1"/>
            <p:nvPr/>
          </p:nvSpPr>
          <p:spPr>
            <a:xfrm>
              <a:off x="7618863" y="3828280"/>
              <a:ext cx="830045" cy="41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5B41B7E-092D-DD3D-72C4-2E4556C082DF}"/>
                </a:ext>
              </a:extLst>
            </p:cNvPr>
            <p:cNvCxnSpPr/>
            <p:nvPr/>
          </p:nvCxnSpPr>
          <p:spPr>
            <a:xfrm>
              <a:off x="4378435" y="1751747"/>
              <a:ext cx="3322319" cy="20116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6C368623-6D47-3430-4168-9184C16006D3}"/>
              </a:ext>
            </a:extLst>
          </p:cNvPr>
          <p:cNvSpPr txBox="1"/>
          <p:nvPr/>
        </p:nvSpPr>
        <p:spPr>
          <a:xfrm>
            <a:off x="8437844" y="3146014"/>
            <a:ext cx="878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长期供给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9B137F5-B421-0688-148C-301BC0EFD2A7}"/>
              </a:ext>
            </a:extLst>
          </p:cNvPr>
          <p:cNvCxnSpPr/>
          <p:nvPr/>
        </p:nvCxnSpPr>
        <p:spPr>
          <a:xfrm>
            <a:off x="6257688" y="2672098"/>
            <a:ext cx="2216840" cy="134230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47E5294-9227-94BC-3440-74238F6A58A5}"/>
              </a:ext>
            </a:extLst>
          </p:cNvPr>
          <p:cNvCxnSpPr>
            <a:cxnSpLocks/>
          </p:cNvCxnSpPr>
          <p:nvPr/>
        </p:nvCxnSpPr>
        <p:spPr>
          <a:xfrm flipV="1">
            <a:off x="8168238" y="3545131"/>
            <a:ext cx="96205" cy="141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箭头: 右 36">
            <a:extLst>
              <a:ext uri="{FF2B5EF4-FFF2-40B4-BE49-F238E27FC236}">
                <a16:creationId xmlns:a16="http://schemas.microsoft.com/office/drawing/2014/main" id="{9A311D27-8A41-4906-5B46-DA9AF777C70D}"/>
              </a:ext>
            </a:extLst>
          </p:cNvPr>
          <p:cNvSpPr/>
          <p:nvPr/>
        </p:nvSpPr>
        <p:spPr>
          <a:xfrm>
            <a:off x="4487508" y="3029020"/>
            <a:ext cx="993592" cy="52441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需求增加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000D2A3-18F1-D2CF-EA92-2EE25CD500E2}"/>
              </a:ext>
            </a:extLst>
          </p:cNvPr>
          <p:cNvCxnSpPr>
            <a:cxnSpLocks/>
          </p:cNvCxnSpPr>
          <p:nvPr/>
        </p:nvCxnSpPr>
        <p:spPr>
          <a:xfrm flipV="1">
            <a:off x="7700819" y="2672098"/>
            <a:ext cx="0" cy="296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D9B4A4D-2E2A-D5AC-6F6F-759D9E6504E2}"/>
              </a:ext>
            </a:extLst>
          </p:cNvPr>
          <p:cNvSpPr txBox="1"/>
          <p:nvPr/>
        </p:nvSpPr>
        <p:spPr>
          <a:xfrm>
            <a:off x="7233909" y="2330184"/>
            <a:ext cx="953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短期均衡点</a:t>
            </a: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03D9E7A5-6BB1-9A9B-05A8-4AED20DD19DC}"/>
              </a:ext>
            </a:extLst>
          </p:cNvPr>
          <p:cNvSpPr/>
          <p:nvPr/>
        </p:nvSpPr>
        <p:spPr>
          <a:xfrm>
            <a:off x="9513707" y="3027666"/>
            <a:ext cx="993592" cy="52441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供给减少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8311318-80AD-2E11-CD1E-CB81A3B68306}"/>
              </a:ext>
            </a:extLst>
          </p:cNvPr>
          <p:cNvCxnSpPr>
            <a:cxnSpLocks/>
          </p:cNvCxnSpPr>
          <p:nvPr/>
        </p:nvCxnSpPr>
        <p:spPr>
          <a:xfrm>
            <a:off x="11062731" y="3283887"/>
            <a:ext cx="276157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E2BEF3B7-3DEE-1D96-D52D-EEF6610D24AC}"/>
              </a:ext>
            </a:extLst>
          </p:cNvPr>
          <p:cNvGrpSpPr/>
          <p:nvPr/>
        </p:nvGrpSpPr>
        <p:grpSpPr>
          <a:xfrm>
            <a:off x="10510975" y="2113980"/>
            <a:ext cx="4112430" cy="2618066"/>
            <a:chOff x="2821270" y="1395214"/>
            <a:chExt cx="6163191" cy="3923626"/>
          </a:xfrm>
        </p:grpSpPr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8486317D-AB73-CA40-A4B4-3B18290CC32B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FD0B5E9-12AE-9E64-B6DC-A699C5C957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36CB693-490A-F33C-B92A-D6532CC006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3680" y="2153920"/>
              <a:ext cx="3058160" cy="1899920"/>
            </a:xfrm>
            <a:prstGeom prst="line">
              <a:avLst/>
            </a:prstGeom>
            <a:ln w="28575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5971B89A-826F-EBD3-5E5A-A8118E8DAEAB}"/>
                </a:ext>
              </a:extLst>
            </p:cNvPr>
            <p:cNvSpPr txBox="1"/>
            <p:nvPr/>
          </p:nvSpPr>
          <p:spPr>
            <a:xfrm>
              <a:off x="2821270" y="1395214"/>
              <a:ext cx="771757" cy="41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DB676248-35BE-86D9-21DF-193010DD83E1}"/>
                </a:ext>
              </a:extLst>
            </p:cNvPr>
            <p:cNvSpPr txBox="1"/>
            <p:nvPr/>
          </p:nvSpPr>
          <p:spPr>
            <a:xfrm>
              <a:off x="7277101" y="4903709"/>
              <a:ext cx="830043" cy="41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DADAD18-BC61-07BF-38C5-612AEA5E669C}"/>
                </a:ext>
              </a:extLst>
            </p:cNvPr>
            <p:cNvSpPr txBox="1"/>
            <p:nvPr/>
          </p:nvSpPr>
          <p:spPr>
            <a:xfrm>
              <a:off x="7692123" y="2119721"/>
              <a:ext cx="1292338" cy="41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短期供给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9BACC40-F5D7-E5A2-B8E1-5E2EEC907909}"/>
                </a:ext>
              </a:extLst>
            </p:cNvPr>
            <p:cNvSpPr txBox="1"/>
            <p:nvPr/>
          </p:nvSpPr>
          <p:spPr>
            <a:xfrm>
              <a:off x="7618863" y="3828280"/>
              <a:ext cx="830045" cy="41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90085E6A-E9FE-1169-43CF-9D07A78AA04F}"/>
                </a:ext>
              </a:extLst>
            </p:cNvPr>
            <p:cNvCxnSpPr/>
            <p:nvPr/>
          </p:nvCxnSpPr>
          <p:spPr>
            <a:xfrm>
              <a:off x="4378435" y="1751747"/>
              <a:ext cx="3322319" cy="20116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3CE01FD4-7157-8F31-F05F-B93B78BB8A4E}"/>
              </a:ext>
            </a:extLst>
          </p:cNvPr>
          <p:cNvSpPr txBox="1"/>
          <p:nvPr/>
        </p:nvSpPr>
        <p:spPr>
          <a:xfrm>
            <a:off x="13926209" y="3121550"/>
            <a:ext cx="878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长期供给</a:t>
            </a: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1342DB74-498A-30D5-CF06-9FC196A2863F}"/>
              </a:ext>
            </a:extLst>
          </p:cNvPr>
          <p:cNvCxnSpPr>
            <a:cxnSpLocks/>
          </p:cNvCxnSpPr>
          <p:nvPr/>
        </p:nvCxnSpPr>
        <p:spPr>
          <a:xfrm flipV="1">
            <a:off x="11702049" y="2877550"/>
            <a:ext cx="2040578" cy="126773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DAD5580-D460-B3D9-5F7E-F92EFE0DF57C}"/>
              </a:ext>
            </a:extLst>
          </p:cNvPr>
          <p:cNvCxnSpPr>
            <a:cxnSpLocks/>
          </p:cNvCxnSpPr>
          <p:nvPr/>
        </p:nvCxnSpPr>
        <p:spPr>
          <a:xfrm>
            <a:off x="13200511" y="2865040"/>
            <a:ext cx="117288" cy="13348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B09F1A78-65AC-984F-17F0-12292EE4D08D}"/>
              </a:ext>
            </a:extLst>
          </p:cNvPr>
          <p:cNvSpPr txBox="1"/>
          <p:nvPr/>
        </p:nvSpPr>
        <p:spPr>
          <a:xfrm>
            <a:off x="1792368" y="4708897"/>
            <a:ext cx="914400" cy="36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原均衡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FB3BC0D-2E54-9214-3294-46B93438FED9}"/>
              </a:ext>
            </a:extLst>
          </p:cNvPr>
          <p:cNvSpPr txBox="1"/>
          <p:nvPr/>
        </p:nvSpPr>
        <p:spPr>
          <a:xfrm>
            <a:off x="7117095" y="4708897"/>
            <a:ext cx="116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短期均衡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B674CD51-0247-8371-5BCF-C74A9CE16DF4}"/>
              </a:ext>
            </a:extLst>
          </p:cNvPr>
          <p:cNvSpPr txBox="1"/>
          <p:nvPr/>
        </p:nvSpPr>
        <p:spPr>
          <a:xfrm>
            <a:off x="12269452" y="4708897"/>
            <a:ext cx="905772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新均衡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40D02ADD-0920-A21B-0590-FF216C6D9113}"/>
              </a:ext>
            </a:extLst>
          </p:cNvPr>
          <p:cNvCxnSpPr>
            <a:cxnSpLocks/>
          </p:cNvCxnSpPr>
          <p:nvPr/>
        </p:nvCxnSpPr>
        <p:spPr>
          <a:xfrm>
            <a:off x="13099783" y="3385377"/>
            <a:ext cx="0" cy="296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CC2E0BF0-EA8D-B730-933D-5645CB5742E9}"/>
              </a:ext>
            </a:extLst>
          </p:cNvPr>
          <p:cNvSpPr txBox="1"/>
          <p:nvPr/>
        </p:nvSpPr>
        <p:spPr>
          <a:xfrm>
            <a:off x="12660590" y="3724022"/>
            <a:ext cx="878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新均衡点</a:t>
            </a:r>
          </a:p>
        </p:txBody>
      </p:sp>
    </p:spTree>
    <p:extLst>
      <p:ext uri="{BB962C8B-B14F-4D97-AF65-F5344CB8AC3E}">
        <p14:creationId xmlns:p14="http://schemas.microsoft.com/office/powerpoint/2010/main" val="1091483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7ABE63F-C184-534B-8572-D6D8CECC276F}"/>
              </a:ext>
            </a:extLst>
          </p:cNvPr>
          <p:cNvGrpSpPr/>
          <p:nvPr/>
        </p:nvGrpSpPr>
        <p:grpSpPr>
          <a:xfrm>
            <a:off x="5870869" y="697607"/>
            <a:ext cx="6223862" cy="5462785"/>
            <a:chOff x="2891986" y="1395214"/>
            <a:chExt cx="6223862" cy="5462785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5AC1EF4D-C3DE-21AA-4436-71719431941E}"/>
                </a:ext>
              </a:extLst>
            </p:cNvPr>
            <p:cNvCxnSpPr>
              <a:cxnSpLocks/>
            </p:cNvCxnSpPr>
            <p:nvPr/>
          </p:nvCxnSpPr>
          <p:spPr>
            <a:xfrm>
              <a:off x="3630026" y="4464677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9285842C-0189-C798-23F9-F5CDEA95AA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52781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7A697C6-F885-EA25-C57E-60215542B8AF}"/>
                </a:ext>
              </a:extLst>
            </p:cNvPr>
            <p:cNvCxnSpPr>
              <a:cxnSpLocks/>
            </p:cNvCxnSpPr>
            <p:nvPr/>
          </p:nvCxnSpPr>
          <p:spPr>
            <a:xfrm>
              <a:off x="3611880" y="1967695"/>
              <a:ext cx="3791728" cy="18285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560FBC1-1759-3F7B-D563-6368DD16480E}"/>
                </a:ext>
              </a:extLst>
            </p:cNvPr>
            <p:cNvSpPr txBox="1"/>
            <p:nvPr/>
          </p:nvSpPr>
          <p:spPr>
            <a:xfrm>
              <a:off x="2891986" y="1395214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E5E5BCE-5EF3-2CC9-AF52-245780FBDBF4}"/>
                </a:ext>
              </a:extLst>
            </p:cNvPr>
            <p:cNvSpPr txBox="1"/>
            <p:nvPr/>
          </p:nvSpPr>
          <p:spPr>
            <a:xfrm>
              <a:off x="7609473" y="4514159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BD49BBE-5CB7-70C1-23F6-CE8A5A0E13B6}"/>
                </a:ext>
              </a:extLst>
            </p:cNvPr>
            <p:cNvSpPr txBox="1"/>
            <p:nvPr/>
          </p:nvSpPr>
          <p:spPr>
            <a:xfrm>
              <a:off x="7403608" y="3611324"/>
              <a:ext cx="1712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  <a:r>
                <a:rPr lang="en-US" altLang="zh-CN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(</a:t>
              </a:r>
              <a:r>
                <a:rPr lang="zh-CN" altLang="en-US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平均收益</a:t>
              </a:r>
              <a:r>
                <a:rPr lang="en-US" altLang="zh-CN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)</a:t>
              </a:r>
              <a:endParaRPr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E7601A0-4368-0124-64E9-1A5D147F015F}"/>
              </a:ext>
            </a:extLst>
          </p:cNvPr>
          <p:cNvCxnSpPr>
            <a:cxnSpLocks/>
          </p:cNvCxnSpPr>
          <p:nvPr/>
        </p:nvCxnSpPr>
        <p:spPr>
          <a:xfrm>
            <a:off x="6590763" y="1270088"/>
            <a:ext cx="2981500" cy="3510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E1CE394-B230-E20D-3D45-BD03F18688C3}"/>
              </a:ext>
            </a:extLst>
          </p:cNvPr>
          <p:cNvSpPr txBox="1"/>
          <p:nvPr/>
        </p:nvSpPr>
        <p:spPr>
          <a:xfrm>
            <a:off x="9601878" y="4595678"/>
            <a:ext cx="171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边际收益</a:t>
            </a:r>
          </a:p>
        </p:txBody>
      </p:sp>
    </p:spTree>
    <p:extLst>
      <p:ext uri="{BB962C8B-B14F-4D97-AF65-F5344CB8AC3E}">
        <p14:creationId xmlns:p14="http://schemas.microsoft.com/office/powerpoint/2010/main" val="3581363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A554315-42E1-52B9-A9B8-AAB5F21D1038}"/>
              </a:ext>
            </a:extLst>
          </p:cNvPr>
          <p:cNvGrpSpPr/>
          <p:nvPr/>
        </p:nvGrpSpPr>
        <p:grpSpPr>
          <a:xfrm>
            <a:off x="5130088" y="1074893"/>
            <a:ext cx="7694986" cy="4267670"/>
            <a:chOff x="3002511" y="1511228"/>
            <a:chExt cx="6123223" cy="3395964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5860D27-D24D-DD6E-2971-D59FD1ED5EFA}"/>
                </a:ext>
              </a:extLst>
            </p:cNvPr>
            <p:cNvCxnSpPr>
              <a:cxnSpLocks/>
            </p:cNvCxnSpPr>
            <p:nvPr/>
          </p:nvCxnSpPr>
          <p:spPr>
            <a:xfrm>
              <a:off x="3630026" y="4464677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4EE2F57F-575A-1B93-02E4-78E6DB3B1C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18146" cy="28770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018E1C0-C508-41AC-4F0E-CD912A1C9409}"/>
                </a:ext>
              </a:extLst>
            </p:cNvPr>
            <p:cNvCxnSpPr>
              <a:cxnSpLocks/>
            </p:cNvCxnSpPr>
            <p:nvPr/>
          </p:nvCxnSpPr>
          <p:spPr>
            <a:xfrm>
              <a:off x="3611880" y="1967695"/>
              <a:ext cx="3791728" cy="182857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B43A02A-A59F-36DF-1505-45ADC18FC0FF}"/>
                </a:ext>
              </a:extLst>
            </p:cNvPr>
            <p:cNvSpPr txBox="1"/>
            <p:nvPr/>
          </p:nvSpPr>
          <p:spPr>
            <a:xfrm>
              <a:off x="3002511" y="1511228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34B0D7C-A48A-3837-6EF4-898283D77350}"/>
                </a:ext>
              </a:extLst>
            </p:cNvPr>
            <p:cNvSpPr txBox="1"/>
            <p:nvPr/>
          </p:nvSpPr>
          <p:spPr>
            <a:xfrm>
              <a:off x="7568574" y="4537860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E9811BD-A6D2-8437-3060-CE11F281E3ED}"/>
                </a:ext>
              </a:extLst>
            </p:cNvPr>
            <p:cNvSpPr txBox="1"/>
            <p:nvPr/>
          </p:nvSpPr>
          <p:spPr>
            <a:xfrm>
              <a:off x="7413494" y="3650152"/>
              <a:ext cx="1712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  <a:r>
                <a:rPr lang="en-US" altLang="zh-CN" sz="16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(</a:t>
              </a:r>
              <a:r>
                <a:rPr lang="zh-CN" altLang="en-US" sz="16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平均收益</a:t>
              </a:r>
              <a:r>
                <a:rPr lang="en-US" altLang="zh-CN" sz="16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)</a:t>
              </a:r>
              <a:endParaRPr lang="zh-CN" altLang="en-US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FAB9CCF-9F78-B29E-788E-33A590705347}"/>
              </a:ext>
            </a:extLst>
          </p:cNvPr>
          <p:cNvCxnSpPr>
            <a:cxnSpLocks/>
          </p:cNvCxnSpPr>
          <p:nvPr/>
        </p:nvCxnSpPr>
        <p:spPr>
          <a:xfrm>
            <a:off x="5908300" y="1648531"/>
            <a:ext cx="2663140" cy="27130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B7F4A8C-51CD-F664-C876-6AE32ABD2EFA}"/>
              </a:ext>
            </a:extLst>
          </p:cNvPr>
          <p:cNvSpPr txBox="1"/>
          <p:nvPr/>
        </p:nvSpPr>
        <p:spPr>
          <a:xfrm>
            <a:off x="8571440" y="4188312"/>
            <a:ext cx="1359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边际收益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58E12EA-89F1-EB85-07D8-F4649FF0F313}"/>
              </a:ext>
            </a:extLst>
          </p:cNvPr>
          <p:cNvSpPr txBox="1"/>
          <p:nvPr/>
        </p:nvSpPr>
        <p:spPr>
          <a:xfrm>
            <a:off x="9641295" y="1573919"/>
            <a:ext cx="1425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边际成本</a:t>
            </a: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7400AD1E-C1F8-D6FA-A299-BA1030A34E6B}"/>
              </a:ext>
            </a:extLst>
          </p:cNvPr>
          <p:cNvSpPr/>
          <p:nvPr/>
        </p:nvSpPr>
        <p:spPr>
          <a:xfrm>
            <a:off x="6202073" y="1853613"/>
            <a:ext cx="3538301" cy="2189385"/>
          </a:xfrm>
          <a:custGeom>
            <a:avLst/>
            <a:gdLst>
              <a:gd name="connsiteX0" fmla="*/ 0 w 4160968"/>
              <a:gd name="connsiteY0" fmla="*/ 1336054 h 2022457"/>
              <a:gd name="connsiteX1" fmla="*/ 695325 w 4160968"/>
              <a:gd name="connsiteY1" fmla="*/ 2021854 h 2022457"/>
              <a:gd name="connsiteX2" fmla="*/ 2085975 w 4160968"/>
              <a:gd name="connsiteY2" fmla="*/ 1431304 h 2022457"/>
              <a:gd name="connsiteX3" fmla="*/ 3886200 w 4160968"/>
              <a:gd name="connsiteY3" fmla="*/ 183529 h 2022457"/>
              <a:gd name="connsiteX4" fmla="*/ 4124325 w 4160968"/>
              <a:gd name="connsiteY4" fmla="*/ 31129 h 2022457"/>
              <a:gd name="connsiteX0" fmla="*/ 0 w 4230973"/>
              <a:gd name="connsiteY0" fmla="*/ 1768052 h 2454703"/>
              <a:gd name="connsiteX1" fmla="*/ 695325 w 4230973"/>
              <a:gd name="connsiteY1" fmla="*/ 2453852 h 2454703"/>
              <a:gd name="connsiteX2" fmla="*/ 2085975 w 4230973"/>
              <a:gd name="connsiteY2" fmla="*/ 1863302 h 2454703"/>
              <a:gd name="connsiteX3" fmla="*/ 4038600 w 4230973"/>
              <a:gd name="connsiteY3" fmla="*/ 53552 h 2454703"/>
              <a:gd name="connsiteX4" fmla="*/ 4124325 w 4230973"/>
              <a:gd name="connsiteY4" fmla="*/ 463127 h 2454703"/>
              <a:gd name="connsiteX0" fmla="*/ 0 w 4038600"/>
              <a:gd name="connsiteY0" fmla="*/ 1714500 h 2401151"/>
              <a:gd name="connsiteX1" fmla="*/ 695325 w 4038600"/>
              <a:gd name="connsiteY1" fmla="*/ 2400300 h 2401151"/>
              <a:gd name="connsiteX2" fmla="*/ 2085975 w 4038600"/>
              <a:gd name="connsiteY2" fmla="*/ 1809750 h 2401151"/>
              <a:gd name="connsiteX3" fmla="*/ 4038600 w 4038600"/>
              <a:gd name="connsiteY3" fmla="*/ 0 h 2401151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738"/>
              <a:gd name="connsiteX1" fmla="*/ 695325 w 3124200"/>
              <a:gd name="connsiteY1" fmla="*/ 1943100 h 1943738"/>
              <a:gd name="connsiteX2" fmla="*/ 2085975 w 3124200"/>
              <a:gd name="connsiteY2" fmla="*/ 1352550 h 1943738"/>
              <a:gd name="connsiteX3" fmla="*/ 3124200 w 3124200"/>
              <a:gd name="connsiteY3" fmla="*/ 0 h 1943738"/>
              <a:gd name="connsiteX0" fmla="*/ 0 w 3124200"/>
              <a:gd name="connsiteY0" fmla="*/ 1257300 h 1943491"/>
              <a:gd name="connsiteX1" fmla="*/ 695325 w 3124200"/>
              <a:gd name="connsiteY1" fmla="*/ 1943100 h 1943491"/>
              <a:gd name="connsiteX2" fmla="*/ 2019300 w 3124200"/>
              <a:gd name="connsiteY2" fmla="*/ 1333500 h 1943491"/>
              <a:gd name="connsiteX3" fmla="*/ 3124200 w 3124200"/>
              <a:gd name="connsiteY3" fmla="*/ 0 h 1943491"/>
              <a:gd name="connsiteX0" fmla="*/ 0 w 3124200"/>
              <a:gd name="connsiteY0" fmla="*/ 1257300 h 1988787"/>
              <a:gd name="connsiteX1" fmla="*/ 695325 w 3124200"/>
              <a:gd name="connsiteY1" fmla="*/ 1943100 h 1988787"/>
              <a:gd name="connsiteX2" fmla="*/ 3124200 w 3124200"/>
              <a:gd name="connsiteY2" fmla="*/ 0 h 1988787"/>
              <a:gd name="connsiteX0" fmla="*/ 0 w 3133725"/>
              <a:gd name="connsiteY0" fmla="*/ 1133475 h 1976323"/>
              <a:gd name="connsiteX1" fmla="*/ 704850 w 3133725"/>
              <a:gd name="connsiteY1" fmla="*/ 1943100 h 1976323"/>
              <a:gd name="connsiteX2" fmla="*/ 3133725 w 3133725"/>
              <a:gd name="connsiteY2" fmla="*/ 0 h 1976323"/>
              <a:gd name="connsiteX0" fmla="*/ 0 w 3133725"/>
              <a:gd name="connsiteY0" fmla="*/ 1133475 h 1974912"/>
              <a:gd name="connsiteX1" fmla="*/ 704850 w 3133725"/>
              <a:gd name="connsiteY1" fmla="*/ 1943100 h 1974912"/>
              <a:gd name="connsiteX2" fmla="*/ 3133725 w 3133725"/>
              <a:gd name="connsiteY2" fmla="*/ 0 h 1974912"/>
              <a:gd name="connsiteX0" fmla="*/ 0 w 3133725"/>
              <a:gd name="connsiteY0" fmla="*/ 1133475 h 1975603"/>
              <a:gd name="connsiteX1" fmla="*/ 704850 w 3133725"/>
              <a:gd name="connsiteY1" fmla="*/ 1943100 h 1975603"/>
              <a:gd name="connsiteX2" fmla="*/ 3133725 w 3133725"/>
              <a:gd name="connsiteY2" fmla="*/ 0 h 1975603"/>
              <a:gd name="connsiteX0" fmla="*/ 0 w 3133725"/>
              <a:gd name="connsiteY0" fmla="*/ 1133475 h 1884497"/>
              <a:gd name="connsiteX1" fmla="*/ 790575 w 3133725"/>
              <a:gd name="connsiteY1" fmla="*/ 1847850 h 1884497"/>
              <a:gd name="connsiteX2" fmla="*/ 3133725 w 3133725"/>
              <a:gd name="connsiteY2" fmla="*/ 0 h 1884497"/>
              <a:gd name="connsiteX0" fmla="*/ 0 w 3133725"/>
              <a:gd name="connsiteY0" fmla="*/ 1133475 h 1939046"/>
              <a:gd name="connsiteX1" fmla="*/ 847725 w 3133725"/>
              <a:gd name="connsiteY1" fmla="*/ 1905000 h 1939046"/>
              <a:gd name="connsiteX2" fmla="*/ 3133725 w 3133725"/>
              <a:gd name="connsiteY2" fmla="*/ 0 h 193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3725" h="1939046">
                <a:moveTo>
                  <a:pt x="0" y="1133475"/>
                </a:moveTo>
                <a:cubicBezTo>
                  <a:pt x="183356" y="1449387"/>
                  <a:pt x="325438" y="2093913"/>
                  <a:pt x="847725" y="1905000"/>
                </a:cubicBezTo>
                <a:cubicBezTo>
                  <a:pt x="1370013" y="1716088"/>
                  <a:pt x="2627710" y="404813"/>
                  <a:pt x="3133725" y="0"/>
                </a:cubicBezTo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F6815E8-6239-FD7F-365C-70366DA8AE6A}"/>
              </a:ext>
            </a:extLst>
          </p:cNvPr>
          <p:cNvCxnSpPr>
            <a:cxnSpLocks/>
          </p:cNvCxnSpPr>
          <p:nvPr/>
        </p:nvCxnSpPr>
        <p:spPr>
          <a:xfrm>
            <a:off x="7802030" y="2558005"/>
            <a:ext cx="0" cy="223798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F39FA73-7471-4F9E-F99F-62772365EDD0}"/>
              </a:ext>
            </a:extLst>
          </p:cNvPr>
          <p:cNvCxnSpPr>
            <a:cxnSpLocks/>
          </p:cNvCxnSpPr>
          <p:nvPr/>
        </p:nvCxnSpPr>
        <p:spPr>
          <a:xfrm flipH="1">
            <a:off x="5918679" y="2558005"/>
            <a:ext cx="188335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F4B169D-F1E6-1442-065F-CE5FA44CFC2E}"/>
              </a:ext>
            </a:extLst>
          </p:cNvPr>
          <p:cNvCxnSpPr>
            <a:cxnSpLocks/>
          </p:cNvCxnSpPr>
          <p:nvPr/>
        </p:nvCxnSpPr>
        <p:spPr>
          <a:xfrm flipH="1">
            <a:off x="5895875" y="3602913"/>
            <a:ext cx="1906155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5047D04-F9C1-AE29-E07C-CDECC2F9ADEA}"/>
              </a:ext>
            </a:extLst>
          </p:cNvPr>
          <p:cNvSpPr txBox="1"/>
          <p:nvPr/>
        </p:nvSpPr>
        <p:spPr>
          <a:xfrm>
            <a:off x="6954043" y="5015076"/>
            <a:ext cx="1695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利润最大化产量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95C43C4-94AE-EB3A-C90A-3ED864BA8530}"/>
              </a:ext>
            </a:extLst>
          </p:cNvPr>
          <p:cNvSpPr txBox="1"/>
          <p:nvPr/>
        </p:nvSpPr>
        <p:spPr>
          <a:xfrm>
            <a:off x="4826020" y="2388728"/>
            <a:ext cx="1031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垄断价格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93D36D5-FBB6-CCCD-6D85-5CAE9FB3AEA4}"/>
              </a:ext>
            </a:extLst>
          </p:cNvPr>
          <p:cNvSpPr txBox="1"/>
          <p:nvPr/>
        </p:nvSpPr>
        <p:spPr>
          <a:xfrm>
            <a:off x="3976552" y="3310525"/>
            <a:ext cx="2349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利润最大化时</a:t>
            </a:r>
            <a:endParaRPr lang="en-US" altLang="zh-CN" sz="1600" dirty="0">
              <a:solidFill>
                <a:schemeClr val="accent6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6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边际成本</a:t>
            </a:r>
          </a:p>
        </p:txBody>
      </p:sp>
    </p:spTree>
    <p:extLst>
      <p:ext uri="{BB962C8B-B14F-4D97-AF65-F5344CB8AC3E}">
        <p14:creationId xmlns:p14="http://schemas.microsoft.com/office/powerpoint/2010/main" val="3206262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9E75B26-8A66-948F-38AC-B8608B82A33A}"/>
              </a:ext>
            </a:extLst>
          </p:cNvPr>
          <p:cNvGrpSpPr/>
          <p:nvPr/>
        </p:nvGrpSpPr>
        <p:grpSpPr>
          <a:xfrm>
            <a:off x="5025768" y="273247"/>
            <a:ext cx="6753976" cy="4533021"/>
            <a:chOff x="2891986" y="1395214"/>
            <a:chExt cx="5656204" cy="3796236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76C10914-4ED0-C1C3-AD59-DFB89AC9D166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B20E5F6A-76C8-0293-9A49-F0835BA100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BFCF247-EA69-DD2D-E59E-2E8FC2E71401}"/>
                </a:ext>
              </a:extLst>
            </p:cNvPr>
            <p:cNvCxnSpPr>
              <a:cxnSpLocks/>
            </p:cNvCxnSpPr>
            <p:nvPr/>
          </p:nvCxnSpPr>
          <p:spPr>
            <a:xfrm>
              <a:off x="3626046" y="2016729"/>
              <a:ext cx="4256176" cy="179628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FE091F6-8CB0-0977-3E98-3B236D6E9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4706" y="2331534"/>
              <a:ext cx="3058160" cy="18999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5A7D830-8102-EB26-E603-15350423711A}"/>
                </a:ext>
              </a:extLst>
            </p:cNvPr>
            <p:cNvSpPr txBox="1"/>
            <p:nvPr/>
          </p:nvSpPr>
          <p:spPr>
            <a:xfrm>
              <a:off x="2891986" y="1395214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CBEF539-83F6-0DB2-E411-96B19D036E86}"/>
                </a:ext>
              </a:extLst>
            </p:cNvPr>
            <p:cNvSpPr txBox="1"/>
            <p:nvPr/>
          </p:nvSpPr>
          <p:spPr>
            <a:xfrm>
              <a:off x="7320969" y="4822118"/>
              <a:ext cx="70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3351D78-3CCA-7114-6D03-058363715647}"/>
                </a:ext>
              </a:extLst>
            </p:cNvPr>
            <p:cNvSpPr txBox="1"/>
            <p:nvPr/>
          </p:nvSpPr>
          <p:spPr>
            <a:xfrm>
              <a:off x="7101840" y="1857494"/>
              <a:ext cx="1139300" cy="30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边际成本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2A61633-A9C9-DC8D-B4BE-BA71674C89F7}"/>
                </a:ext>
              </a:extLst>
            </p:cNvPr>
            <p:cNvSpPr txBox="1"/>
            <p:nvPr/>
          </p:nvSpPr>
          <p:spPr>
            <a:xfrm>
              <a:off x="7847150" y="3688099"/>
              <a:ext cx="701040" cy="309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97F7EA7-E67E-D9D3-C8EB-B774F1C89391}"/>
              </a:ext>
            </a:extLst>
          </p:cNvPr>
          <p:cNvCxnSpPr>
            <a:cxnSpLocks/>
          </p:cNvCxnSpPr>
          <p:nvPr/>
        </p:nvCxnSpPr>
        <p:spPr>
          <a:xfrm>
            <a:off x="8854376" y="2253497"/>
            <a:ext cx="0" cy="198900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607CFFF-490C-E26A-A8F2-97CE6554A612}"/>
              </a:ext>
            </a:extLst>
          </p:cNvPr>
          <p:cNvSpPr txBox="1"/>
          <p:nvPr/>
        </p:nvSpPr>
        <p:spPr>
          <a:xfrm>
            <a:off x="8287285" y="4365254"/>
            <a:ext cx="1134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效率产量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1D9D723-FC86-E93D-36D3-3D988C1BE66A}"/>
              </a:ext>
            </a:extLst>
          </p:cNvPr>
          <p:cNvCxnSpPr>
            <a:cxnSpLocks/>
          </p:cNvCxnSpPr>
          <p:nvPr/>
        </p:nvCxnSpPr>
        <p:spPr>
          <a:xfrm>
            <a:off x="5878948" y="1009914"/>
            <a:ext cx="3126077" cy="28235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1C57342-CC66-493B-0609-905F275071B8}"/>
              </a:ext>
            </a:extLst>
          </p:cNvPr>
          <p:cNvSpPr txBox="1"/>
          <p:nvPr/>
        </p:nvSpPr>
        <p:spPr>
          <a:xfrm>
            <a:off x="8968130" y="3638639"/>
            <a:ext cx="125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边际收益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7943AD2-EE15-33A2-6ED9-F8C74F214EC0}"/>
              </a:ext>
            </a:extLst>
          </p:cNvPr>
          <p:cNvCxnSpPr>
            <a:cxnSpLocks/>
          </p:cNvCxnSpPr>
          <p:nvPr/>
        </p:nvCxnSpPr>
        <p:spPr>
          <a:xfrm>
            <a:off x="7881165" y="1828800"/>
            <a:ext cx="0" cy="242552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910EFE6-E445-8A17-F823-7932012AA3BA}"/>
              </a:ext>
            </a:extLst>
          </p:cNvPr>
          <p:cNvSpPr txBox="1"/>
          <p:nvPr/>
        </p:nvSpPr>
        <p:spPr>
          <a:xfrm>
            <a:off x="7177481" y="4365254"/>
            <a:ext cx="1407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垄断产量</a:t>
            </a:r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EEB79DF3-515A-5F69-A08B-88C6D4BE902B}"/>
              </a:ext>
            </a:extLst>
          </p:cNvPr>
          <p:cNvSpPr/>
          <p:nvPr/>
        </p:nvSpPr>
        <p:spPr>
          <a:xfrm>
            <a:off x="7884171" y="1857582"/>
            <a:ext cx="931060" cy="977748"/>
          </a:xfrm>
          <a:custGeom>
            <a:avLst/>
            <a:gdLst>
              <a:gd name="connsiteX0" fmla="*/ 0 w 1273385"/>
              <a:gd name="connsiteY0" fmla="*/ 710899 h 710899"/>
              <a:gd name="connsiteX1" fmla="*/ 636693 w 1273385"/>
              <a:gd name="connsiteY1" fmla="*/ 0 h 710899"/>
              <a:gd name="connsiteX2" fmla="*/ 1273385 w 1273385"/>
              <a:gd name="connsiteY2" fmla="*/ 710899 h 710899"/>
              <a:gd name="connsiteX3" fmla="*/ 0 w 1273385"/>
              <a:gd name="connsiteY3" fmla="*/ 710899 h 710899"/>
              <a:gd name="connsiteX0" fmla="*/ 0 w 1273385"/>
              <a:gd name="connsiteY0" fmla="*/ 0 h 1030816"/>
              <a:gd name="connsiteX1" fmla="*/ 85150 w 1273385"/>
              <a:gd name="connsiteY1" fmla="*/ 1030816 h 1030816"/>
              <a:gd name="connsiteX2" fmla="*/ 1273385 w 1273385"/>
              <a:gd name="connsiteY2" fmla="*/ 0 h 1030816"/>
              <a:gd name="connsiteX3" fmla="*/ 0 w 1273385"/>
              <a:gd name="connsiteY3" fmla="*/ 0 h 1030816"/>
              <a:gd name="connsiteX0" fmla="*/ 0 w 968585"/>
              <a:gd name="connsiteY0" fmla="*/ 0 h 1030816"/>
              <a:gd name="connsiteX1" fmla="*/ 85150 w 968585"/>
              <a:gd name="connsiteY1" fmla="*/ 1030816 h 1030816"/>
              <a:gd name="connsiteX2" fmla="*/ 968585 w 968585"/>
              <a:gd name="connsiteY2" fmla="*/ 348343 h 1030816"/>
              <a:gd name="connsiteX3" fmla="*/ 0 w 968585"/>
              <a:gd name="connsiteY3" fmla="*/ 0 h 1030816"/>
              <a:gd name="connsiteX0" fmla="*/ 0 w 896013"/>
              <a:gd name="connsiteY0" fmla="*/ 0 h 1088873"/>
              <a:gd name="connsiteX1" fmla="*/ 12578 w 896013"/>
              <a:gd name="connsiteY1" fmla="*/ 1088873 h 1088873"/>
              <a:gd name="connsiteX2" fmla="*/ 896013 w 896013"/>
              <a:gd name="connsiteY2" fmla="*/ 406400 h 1088873"/>
              <a:gd name="connsiteX3" fmla="*/ 0 w 896013"/>
              <a:gd name="connsiteY3" fmla="*/ 0 h 1088873"/>
              <a:gd name="connsiteX0" fmla="*/ 17902 w 883435"/>
              <a:gd name="connsiteY0" fmla="*/ 0 h 1066013"/>
              <a:gd name="connsiteX1" fmla="*/ 0 w 883435"/>
              <a:gd name="connsiteY1" fmla="*/ 1066013 h 1066013"/>
              <a:gd name="connsiteX2" fmla="*/ 883435 w 883435"/>
              <a:gd name="connsiteY2" fmla="*/ 383540 h 1066013"/>
              <a:gd name="connsiteX3" fmla="*/ 17902 w 883435"/>
              <a:gd name="connsiteY3" fmla="*/ 0 h 1066013"/>
              <a:gd name="connsiteX0" fmla="*/ 17902 w 921535"/>
              <a:gd name="connsiteY0" fmla="*/ 0 h 1066013"/>
              <a:gd name="connsiteX1" fmla="*/ 0 w 921535"/>
              <a:gd name="connsiteY1" fmla="*/ 1066013 h 1066013"/>
              <a:gd name="connsiteX2" fmla="*/ 921535 w 921535"/>
              <a:gd name="connsiteY2" fmla="*/ 383540 h 1066013"/>
              <a:gd name="connsiteX3" fmla="*/ 17902 w 921535"/>
              <a:gd name="connsiteY3" fmla="*/ 0 h 1066013"/>
              <a:gd name="connsiteX0" fmla="*/ 4567 w 908200"/>
              <a:gd name="connsiteY0" fmla="*/ 0 h 949808"/>
              <a:gd name="connsiteX1" fmla="*/ 0 w 908200"/>
              <a:gd name="connsiteY1" fmla="*/ 949808 h 949808"/>
              <a:gd name="connsiteX2" fmla="*/ 908200 w 908200"/>
              <a:gd name="connsiteY2" fmla="*/ 383540 h 949808"/>
              <a:gd name="connsiteX3" fmla="*/ 4567 w 908200"/>
              <a:gd name="connsiteY3" fmla="*/ 0 h 949808"/>
              <a:gd name="connsiteX0" fmla="*/ 4567 w 920900"/>
              <a:gd name="connsiteY0" fmla="*/ 0 h 949808"/>
              <a:gd name="connsiteX1" fmla="*/ 0 w 920900"/>
              <a:gd name="connsiteY1" fmla="*/ 949808 h 949808"/>
              <a:gd name="connsiteX2" fmla="*/ 920900 w 920900"/>
              <a:gd name="connsiteY2" fmla="*/ 393700 h 949808"/>
              <a:gd name="connsiteX3" fmla="*/ 4567 w 920900"/>
              <a:gd name="connsiteY3" fmla="*/ 0 h 949808"/>
              <a:gd name="connsiteX0" fmla="*/ 2027 w 918360"/>
              <a:gd name="connsiteY0" fmla="*/ 0 h 952348"/>
              <a:gd name="connsiteX1" fmla="*/ 0 w 918360"/>
              <a:gd name="connsiteY1" fmla="*/ 952348 h 952348"/>
              <a:gd name="connsiteX2" fmla="*/ 918360 w 918360"/>
              <a:gd name="connsiteY2" fmla="*/ 393700 h 952348"/>
              <a:gd name="connsiteX3" fmla="*/ 2027 w 918360"/>
              <a:gd name="connsiteY3" fmla="*/ 0 h 952348"/>
              <a:gd name="connsiteX0" fmla="*/ 180 w 924133"/>
              <a:gd name="connsiteY0" fmla="*/ 0 h 965048"/>
              <a:gd name="connsiteX1" fmla="*/ 5773 w 924133"/>
              <a:gd name="connsiteY1" fmla="*/ 965048 h 965048"/>
              <a:gd name="connsiteX2" fmla="*/ 924133 w 924133"/>
              <a:gd name="connsiteY2" fmla="*/ 406400 h 965048"/>
              <a:gd name="connsiteX3" fmla="*/ 180 w 924133"/>
              <a:gd name="connsiteY3" fmla="*/ 0 h 965048"/>
              <a:gd name="connsiteX0" fmla="*/ 2027 w 925980"/>
              <a:gd name="connsiteY0" fmla="*/ 0 h 965048"/>
              <a:gd name="connsiteX1" fmla="*/ 0 w 925980"/>
              <a:gd name="connsiteY1" fmla="*/ 965048 h 965048"/>
              <a:gd name="connsiteX2" fmla="*/ 925980 w 925980"/>
              <a:gd name="connsiteY2" fmla="*/ 406400 h 965048"/>
              <a:gd name="connsiteX3" fmla="*/ 2027 w 925980"/>
              <a:gd name="connsiteY3" fmla="*/ 0 h 965048"/>
              <a:gd name="connsiteX0" fmla="*/ 7107 w 931060"/>
              <a:gd name="connsiteY0" fmla="*/ 0 h 977748"/>
              <a:gd name="connsiteX1" fmla="*/ 0 w 931060"/>
              <a:gd name="connsiteY1" fmla="*/ 977748 h 977748"/>
              <a:gd name="connsiteX2" fmla="*/ 931060 w 931060"/>
              <a:gd name="connsiteY2" fmla="*/ 406400 h 977748"/>
              <a:gd name="connsiteX3" fmla="*/ 7107 w 931060"/>
              <a:gd name="connsiteY3" fmla="*/ 0 h 9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1060" h="977748">
                <a:moveTo>
                  <a:pt x="7107" y="0"/>
                </a:moveTo>
                <a:cubicBezTo>
                  <a:pt x="5585" y="316603"/>
                  <a:pt x="1522" y="661145"/>
                  <a:pt x="0" y="977748"/>
                </a:cubicBezTo>
                <a:lnTo>
                  <a:pt x="931060" y="406400"/>
                </a:lnTo>
                <a:lnTo>
                  <a:pt x="7107" y="0"/>
                </a:lnTo>
                <a:close/>
              </a:path>
            </a:pathLst>
          </a:custGeom>
          <a:solidFill>
            <a:srgbClr val="FF090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弧形 43">
            <a:extLst>
              <a:ext uri="{FF2B5EF4-FFF2-40B4-BE49-F238E27FC236}">
                <a16:creationId xmlns:a16="http://schemas.microsoft.com/office/drawing/2014/main" id="{6CDDA9BA-36AF-A2DB-13F6-F59A92F02311}"/>
              </a:ext>
            </a:extLst>
          </p:cNvPr>
          <p:cNvSpPr/>
          <p:nvPr/>
        </p:nvSpPr>
        <p:spPr>
          <a:xfrm rot="19315001">
            <a:off x="7962779" y="1784798"/>
            <a:ext cx="326369" cy="326369"/>
          </a:xfrm>
          <a:prstGeom prst="arc">
            <a:avLst>
              <a:gd name="adj1" fmla="val 19703346"/>
              <a:gd name="adj2" fmla="val 5242330"/>
            </a:avLst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D21A1BC-12AC-8E31-0D15-57AB6C23F13D}"/>
              </a:ext>
            </a:extLst>
          </p:cNvPr>
          <p:cNvSpPr txBox="1"/>
          <p:nvPr/>
        </p:nvSpPr>
        <p:spPr>
          <a:xfrm>
            <a:off x="7560627" y="1451449"/>
            <a:ext cx="1130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无谓损失</a:t>
            </a:r>
          </a:p>
        </p:txBody>
      </p:sp>
    </p:spTree>
    <p:extLst>
      <p:ext uri="{BB962C8B-B14F-4D97-AF65-F5344CB8AC3E}">
        <p14:creationId xmlns:p14="http://schemas.microsoft.com/office/powerpoint/2010/main" val="221659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840992E0-F06A-5F03-9DB7-DA4547791825}"/>
              </a:ext>
            </a:extLst>
          </p:cNvPr>
          <p:cNvGrpSpPr/>
          <p:nvPr/>
        </p:nvGrpSpPr>
        <p:grpSpPr>
          <a:xfrm>
            <a:off x="5282588" y="1782822"/>
            <a:ext cx="3602232" cy="2747711"/>
            <a:chOff x="2891985" y="1395213"/>
            <a:chExt cx="5179818" cy="3951062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D6C05C10-61CF-C45C-58FD-A3B0E28A22B4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5D950BF-4298-CBD5-E14B-6E97C99B2A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2ACDC9A-8B1C-5A3D-279D-EE90EDA016FD}"/>
                </a:ext>
              </a:extLst>
            </p:cNvPr>
            <p:cNvCxnSpPr/>
            <p:nvPr/>
          </p:nvCxnSpPr>
          <p:spPr>
            <a:xfrm>
              <a:off x="3921760" y="2153920"/>
              <a:ext cx="3322320" cy="20116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565E6BA3-F9B5-9496-D712-31894F88A9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3680" y="2153920"/>
              <a:ext cx="3058160" cy="189992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04FD67F-A207-D0DB-21D0-2BFEDED980CB}"/>
                </a:ext>
              </a:extLst>
            </p:cNvPr>
            <p:cNvSpPr txBox="1"/>
            <p:nvPr/>
          </p:nvSpPr>
          <p:spPr>
            <a:xfrm>
              <a:off x="2891985" y="1395213"/>
              <a:ext cx="878107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3D71094-F64E-0058-86D8-974991CF64F8}"/>
                </a:ext>
              </a:extLst>
            </p:cNvPr>
            <p:cNvSpPr txBox="1"/>
            <p:nvPr/>
          </p:nvSpPr>
          <p:spPr>
            <a:xfrm>
              <a:off x="7277100" y="4903708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813F997-7B40-B510-BF5B-AC9CDDB4511E}"/>
                </a:ext>
              </a:extLst>
            </p:cNvPr>
            <p:cNvSpPr txBox="1"/>
            <p:nvPr/>
          </p:nvSpPr>
          <p:spPr>
            <a:xfrm>
              <a:off x="7101839" y="1857493"/>
              <a:ext cx="794702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7FA3C6F-2EFD-463E-C051-3534E24D9D0E}"/>
                </a:ext>
              </a:extLst>
            </p:cNvPr>
            <p:cNvSpPr txBox="1"/>
            <p:nvPr/>
          </p:nvSpPr>
          <p:spPr>
            <a:xfrm>
              <a:off x="7277102" y="3980934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519D618-A525-CF75-5BBC-A777C438C7DA}"/>
              </a:ext>
            </a:extLst>
          </p:cNvPr>
          <p:cNvGrpSpPr/>
          <p:nvPr/>
        </p:nvGrpSpPr>
        <p:grpSpPr>
          <a:xfrm>
            <a:off x="9298491" y="1782822"/>
            <a:ext cx="3602232" cy="2747711"/>
            <a:chOff x="2891985" y="1395213"/>
            <a:chExt cx="5179818" cy="3951062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A4C964C-006F-3227-065B-C93DBED79C72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E218CA2-24E7-0257-44B3-97A53EF8F6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08A9F60B-4466-04B9-F125-6BB204956636}"/>
                </a:ext>
              </a:extLst>
            </p:cNvPr>
            <p:cNvCxnSpPr/>
            <p:nvPr/>
          </p:nvCxnSpPr>
          <p:spPr>
            <a:xfrm>
              <a:off x="3921760" y="2153920"/>
              <a:ext cx="3322320" cy="20116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A5D3D6C-AE24-ABE0-F297-24BCD5850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3680" y="2153920"/>
              <a:ext cx="3058160" cy="189992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8E39BE7-12C9-59BC-66F6-846F00D5C863}"/>
                </a:ext>
              </a:extLst>
            </p:cNvPr>
            <p:cNvSpPr txBox="1"/>
            <p:nvPr/>
          </p:nvSpPr>
          <p:spPr>
            <a:xfrm>
              <a:off x="2891985" y="1395213"/>
              <a:ext cx="878107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AF25FD4-F5C0-2348-A24E-7197EA03BB8C}"/>
                </a:ext>
              </a:extLst>
            </p:cNvPr>
            <p:cNvSpPr txBox="1"/>
            <p:nvPr/>
          </p:nvSpPr>
          <p:spPr>
            <a:xfrm>
              <a:off x="7277100" y="4903708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5192D8B-561E-E658-9938-2F4F21D4E9F6}"/>
                </a:ext>
              </a:extLst>
            </p:cNvPr>
            <p:cNvSpPr txBox="1"/>
            <p:nvPr/>
          </p:nvSpPr>
          <p:spPr>
            <a:xfrm>
              <a:off x="7101839" y="1857493"/>
              <a:ext cx="794702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1AC8540-F1E3-94D7-367A-87F0E650D044}"/>
                </a:ext>
              </a:extLst>
            </p:cNvPr>
            <p:cNvSpPr txBox="1"/>
            <p:nvPr/>
          </p:nvSpPr>
          <p:spPr>
            <a:xfrm>
              <a:off x="7277102" y="3980934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2EC2BFE5-956B-5940-3275-4DBF66876FD6}"/>
              </a:ext>
            </a:extLst>
          </p:cNvPr>
          <p:cNvSpPr txBox="1"/>
          <p:nvPr/>
        </p:nvSpPr>
        <p:spPr>
          <a:xfrm>
            <a:off x="6746256" y="1159818"/>
            <a:ext cx="801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过 剩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B0DCC5-6D70-35DA-9FA3-5BFB5F42D83E}"/>
              </a:ext>
            </a:extLst>
          </p:cNvPr>
          <p:cNvSpPr txBox="1"/>
          <p:nvPr/>
        </p:nvSpPr>
        <p:spPr>
          <a:xfrm>
            <a:off x="10822225" y="1159818"/>
            <a:ext cx="801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短 缺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C517066-ED0C-971E-F3DB-13E87B2FDF29}"/>
              </a:ext>
            </a:extLst>
          </p:cNvPr>
          <p:cNvCxnSpPr>
            <a:cxnSpLocks/>
          </p:cNvCxnSpPr>
          <p:nvPr/>
        </p:nvCxnSpPr>
        <p:spPr>
          <a:xfrm>
            <a:off x="5937748" y="2589109"/>
            <a:ext cx="2627412" cy="436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CAD339A-DE2B-D1B0-AB33-8C56ECBC8B37}"/>
              </a:ext>
            </a:extLst>
          </p:cNvPr>
          <p:cNvCxnSpPr>
            <a:cxnSpLocks/>
          </p:cNvCxnSpPr>
          <p:nvPr/>
        </p:nvCxnSpPr>
        <p:spPr>
          <a:xfrm>
            <a:off x="9909158" y="3345660"/>
            <a:ext cx="2627412" cy="436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B542270-C1F2-E3AC-6DDC-274E59521F7E}"/>
              </a:ext>
            </a:extLst>
          </p:cNvPr>
          <p:cNvCxnSpPr>
            <a:cxnSpLocks/>
          </p:cNvCxnSpPr>
          <p:nvPr/>
        </p:nvCxnSpPr>
        <p:spPr>
          <a:xfrm flipV="1">
            <a:off x="6461813" y="2589109"/>
            <a:ext cx="0" cy="1505416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C27DB67-0B7E-540B-EDB4-B2918ED3CFFB}"/>
              </a:ext>
            </a:extLst>
          </p:cNvPr>
          <p:cNvCxnSpPr>
            <a:cxnSpLocks/>
          </p:cNvCxnSpPr>
          <p:nvPr/>
        </p:nvCxnSpPr>
        <p:spPr>
          <a:xfrm flipV="1">
            <a:off x="7810715" y="2597318"/>
            <a:ext cx="0" cy="1505416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0C17C8C-EF24-0A6C-7195-A81DFE11CB89}"/>
              </a:ext>
            </a:extLst>
          </p:cNvPr>
          <p:cNvSpPr txBox="1"/>
          <p:nvPr/>
        </p:nvSpPr>
        <p:spPr>
          <a:xfrm>
            <a:off x="7626049" y="4172974"/>
            <a:ext cx="369332" cy="7151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供给量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EBA594F-14D6-C693-36BC-A549ADCDD27C}"/>
              </a:ext>
            </a:extLst>
          </p:cNvPr>
          <p:cNvSpPr txBox="1"/>
          <p:nvPr/>
        </p:nvSpPr>
        <p:spPr>
          <a:xfrm>
            <a:off x="6277147" y="4170417"/>
            <a:ext cx="369332" cy="7151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需求量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2B3DF8C-ABF8-ECA1-EB3F-2AC2FFC8CA70}"/>
              </a:ext>
            </a:extLst>
          </p:cNvPr>
          <p:cNvCxnSpPr>
            <a:cxnSpLocks/>
          </p:cNvCxnSpPr>
          <p:nvPr/>
        </p:nvCxnSpPr>
        <p:spPr>
          <a:xfrm>
            <a:off x="7135198" y="2662342"/>
            <a:ext cx="0" cy="231717"/>
          </a:xfrm>
          <a:prstGeom prst="straightConnector1">
            <a:avLst/>
          </a:prstGeom>
          <a:ln w="190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4440ECE-521A-D87B-FFEF-5F111D71A568}"/>
              </a:ext>
            </a:extLst>
          </p:cNvPr>
          <p:cNvCxnSpPr>
            <a:cxnSpLocks/>
          </p:cNvCxnSpPr>
          <p:nvPr/>
        </p:nvCxnSpPr>
        <p:spPr>
          <a:xfrm flipV="1">
            <a:off x="10579856" y="3341818"/>
            <a:ext cx="0" cy="760917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97EABE7E-49B1-639F-6E07-628BDC6A963E}"/>
              </a:ext>
            </a:extLst>
          </p:cNvPr>
          <p:cNvCxnSpPr>
            <a:cxnSpLocks/>
          </p:cNvCxnSpPr>
          <p:nvPr/>
        </p:nvCxnSpPr>
        <p:spPr>
          <a:xfrm flipV="1">
            <a:off x="11724477" y="3354455"/>
            <a:ext cx="0" cy="760917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826650A-BF95-DE7F-7C81-1105AEB2E185}"/>
              </a:ext>
            </a:extLst>
          </p:cNvPr>
          <p:cNvSpPr txBox="1"/>
          <p:nvPr/>
        </p:nvSpPr>
        <p:spPr>
          <a:xfrm>
            <a:off x="11539811" y="4170417"/>
            <a:ext cx="369332" cy="7151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需求量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B01AB38-EE7D-1C7C-B904-53C669FC1E60}"/>
              </a:ext>
            </a:extLst>
          </p:cNvPr>
          <p:cNvSpPr txBox="1"/>
          <p:nvPr/>
        </p:nvSpPr>
        <p:spPr>
          <a:xfrm>
            <a:off x="10395190" y="4170417"/>
            <a:ext cx="369332" cy="7151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供给量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2CF5227-D869-A728-E1D7-9CD8E3410480}"/>
              </a:ext>
            </a:extLst>
          </p:cNvPr>
          <p:cNvCxnSpPr>
            <a:cxnSpLocks/>
          </p:cNvCxnSpPr>
          <p:nvPr/>
        </p:nvCxnSpPr>
        <p:spPr>
          <a:xfrm flipV="1">
            <a:off x="11137814" y="3077945"/>
            <a:ext cx="0" cy="231717"/>
          </a:xfrm>
          <a:prstGeom prst="straightConnector1">
            <a:avLst/>
          </a:prstGeom>
          <a:ln w="1905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407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A28F2C1-C1D7-AB04-49FE-A2C66ACCF3CD}"/>
              </a:ext>
            </a:extLst>
          </p:cNvPr>
          <p:cNvCxnSpPr>
            <a:cxnSpLocks/>
          </p:cNvCxnSpPr>
          <p:nvPr/>
        </p:nvCxnSpPr>
        <p:spPr>
          <a:xfrm>
            <a:off x="6708080" y="4719320"/>
            <a:ext cx="39794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A076618-3E6C-3C3B-5CFA-E3E0A2E5E1DC}"/>
              </a:ext>
            </a:extLst>
          </p:cNvPr>
          <p:cNvCxnSpPr>
            <a:cxnSpLocks/>
          </p:cNvCxnSpPr>
          <p:nvPr/>
        </p:nvCxnSpPr>
        <p:spPr>
          <a:xfrm flipH="1" flipV="1">
            <a:off x="6671787" y="1579880"/>
            <a:ext cx="36293" cy="31394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0DD654A-119B-6CEC-05A8-DCCD4142C7A7}"/>
              </a:ext>
            </a:extLst>
          </p:cNvPr>
          <p:cNvSpPr txBox="1"/>
          <p:nvPr/>
        </p:nvSpPr>
        <p:spPr>
          <a:xfrm>
            <a:off x="5951892" y="1395214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价格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61E620-F51F-8DD3-4D9F-B7924F3DBE41}"/>
              </a:ext>
            </a:extLst>
          </p:cNvPr>
          <p:cNvSpPr txBox="1"/>
          <p:nvPr/>
        </p:nvSpPr>
        <p:spPr>
          <a:xfrm>
            <a:off x="10337006" y="4903709"/>
            <a:ext cx="70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数量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D3B519D-9506-5232-20FE-3E001402635C}"/>
              </a:ext>
            </a:extLst>
          </p:cNvPr>
          <p:cNvCxnSpPr/>
          <p:nvPr/>
        </p:nvCxnSpPr>
        <p:spPr>
          <a:xfrm>
            <a:off x="6671787" y="2439913"/>
            <a:ext cx="1459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D694A99-AA07-BEB5-D739-74FF08B37082}"/>
              </a:ext>
            </a:extLst>
          </p:cNvPr>
          <p:cNvCxnSpPr/>
          <p:nvPr/>
        </p:nvCxnSpPr>
        <p:spPr>
          <a:xfrm>
            <a:off x="6679407" y="3120633"/>
            <a:ext cx="1459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865AAFC-01C4-EEC0-8883-8D79E852940D}"/>
              </a:ext>
            </a:extLst>
          </p:cNvPr>
          <p:cNvCxnSpPr/>
          <p:nvPr/>
        </p:nvCxnSpPr>
        <p:spPr>
          <a:xfrm>
            <a:off x="6708080" y="3788653"/>
            <a:ext cx="1459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FC9618D-306C-4822-A817-0AD4A2472359}"/>
              </a:ext>
            </a:extLst>
          </p:cNvPr>
          <p:cNvSpPr txBox="1"/>
          <p:nvPr/>
        </p:nvSpPr>
        <p:spPr>
          <a:xfrm>
            <a:off x="6137248" y="2270636"/>
            <a:ext cx="515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100</a:t>
            </a:r>
            <a:endParaRPr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C285DD-6F5D-86D2-F075-2BC3C048942A}"/>
              </a:ext>
            </a:extLst>
          </p:cNvPr>
          <p:cNvSpPr txBox="1"/>
          <p:nvPr/>
        </p:nvSpPr>
        <p:spPr>
          <a:xfrm>
            <a:off x="6246869" y="2961393"/>
            <a:ext cx="515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90</a:t>
            </a:r>
            <a:endParaRPr lang="zh-CN" altLang="en-US" sz="16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FCAE727-9F02-25B6-83F9-59B877A4AA5B}"/>
              </a:ext>
            </a:extLst>
          </p:cNvPr>
          <p:cNvSpPr txBox="1"/>
          <p:nvPr/>
        </p:nvSpPr>
        <p:spPr>
          <a:xfrm>
            <a:off x="6265353" y="3619376"/>
            <a:ext cx="479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80</a:t>
            </a:r>
            <a:endParaRPr lang="zh-CN" altLang="en-US" sz="1600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B3A2260-CC62-C486-2BE0-4ED6339ADAD2}"/>
              </a:ext>
            </a:extLst>
          </p:cNvPr>
          <p:cNvCxnSpPr>
            <a:cxnSpLocks/>
          </p:cNvCxnSpPr>
          <p:nvPr/>
        </p:nvCxnSpPr>
        <p:spPr>
          <a:xfrm flipH="1" flipV="1">
            <a:off x="6671786" y="1874521"/>
            <a:ext cx="7620" cy="56539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1D37D91-03A0-A970-15AC-BD5B0A218685}"/>
              </a:ext>
            </a:extLst>
          </p:cNvPr>
          <p:cNvCxnSpPr>
            <a:cxnSpLocks/>
          </p:cNvCxnSpPr>
          <p:nvPr/>
        </p:nvCxnSpPr>
        <p:spPr>
          <a:xfrm>
            <a:off x="6667977" y="2439913"/>
            <a:ext cx="8477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2BBEA03-4DFC-EF8B-8CF5-457F15F581EC}"/>
              </a:ext>
            </a:extLst>
          </p:cNvPr>
          <p:cNvCxnSpPr>
            <a:cxnSpLocks/>
          </p:cNvCxnSpPr>
          <p:nvPr/>
        </p:nvCxnSpPr>
        <p:spPr>
          <a:xfrm>
            <a:off x="7515701" y="4589780"/>
            <a:ext cx="0" cy="129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666E922-2469-CF12-4C8D-31B17942E1C7}"/>
              </a:ext>
            </a:extLst>
          </p:cNvPr>
          <p:cNvCxnSpPr>
            <a:cxnSpLocks/>
          </p:cNvCxnSpPr>
          <p:nvPr/>
        </p:nvCxnSpPr>
        <p:spPr>
          <a:xfrm>
            <a:off x="8654930" y="4588862"/>
            <a:ext cx="0" cy="129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A170532-1F4B-281B-DE0D-4268C91A254A}"/>
              </a:ext>
            </a:extLst>
          </p:cNvPr>
          <p:cNvCxnSpPr>
            <a:cxnSpLocks/>
          </p:cNvCxnSpPr>
          <p:nvPr/>
        </p:nvCxnSpPr>
        <p:spPr>
          <a:xfrm>
            <a:off x="9615050" y="4588862"/>
            <a:ext cx="0" cy="1295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975F874-5665-E32A-EF7E-A265735231CB}"/>
              </a:ext>
            </a:extLst>
          </p:cNvPr>
          <p:cNvCxnSpPr>
            <a:cxnSpLocks/>
          </p:cNvCxnSpPr>
          <p:nvPr/>
        </p:nvCxnSpPr>
        <p:spPr>
          <a:xfrm flipV="1">
            <a:off x="7515701" y="2422243"/>
            <a:ext cx="0" cy="6983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53BDD093-6284-05A6-D867-C10CC3650510}"/>
              </a:ext>
            </a:extLst>
          </p:cNvPr>
          <p:cNvSpPr txBox="1"/>
          <p:nvPr/>
        </p:nvSpPr>
        <p:spPr>
          <a:xfrm>
            <a:off x="7321289" y="4769114"/>
            <a:ext cx="515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16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E1B272D-602C-7825-D3DE-A75B9F5DCFFA}"/>
              </a:ext>
            </a:extLst>
          </p:cNvPr>
          <p:cNvSpPr txBox="1"/>
          <p:nvPr/>
        </p:nvSpPr>
        <p:spPr>
          <a:xfrm>
            <a:off x="8439960" y="4769114"/>
            <a:ext cx="515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30</a:t>
            </a:r>
            <a:endParaRPr lang="zh-CN" altLang="en-US" sz="16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069D612-3CD8-D86C-7E99-982CEC64A17D}"/>
              </a:ext>
            </a:extLst>
          </p:cNvPr>
          <p:cNvSpPr txBox="1"/>
          <p:nvPr/>
        </p:nvSpPr>
        <p:spPr>
          <a:xfrm>
            <a:off x="9418963" y="4769114"/>
            <a:ext cx="515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45</a:t>
            </a:r>
            <a:endParaRPr lang="zh-CN" altLang="en-US" sz="1600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5A33AC7-2958-FFCB-110C-35D872C7239C}"/>
              </a:ext>
            </a:extLst>
          </p:cNvPr>
          <p:cNvCxnSpPr>
            <a:cxnSpLocks/>
          </p:cNvCxnSpPr>
          <p:nvPr/>
        </p:nvCxnSpPr>
        <p:spPr>
          <a:xfrm flipH="1">
            <a:off x="7504272" y="3113256"/>
            <a:ext cx="115065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D296354-71E0-84F0-718D-B5380342EF24}"/>
              </a:ext>
            </a:extLst>
          </p:cNvPr>
          <p:cNvCxnSpPr>
            <a:cxnSpLocks/>
          </p:cNvCxnSpPr>
          <p:nvPr/>
        </p:nvCxnSpPr>
        <p:spPr>
          <a:xfrm>
            <a:off x="8654930" y="3098017"/>
            <a:ext cx="0" cy="69063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EB8D161-33DA-C15A-D3C0-A0C24A4A3900}"/>
              </a:ext>
            </a:extLst>
          </p:cNvPr>
          <p:cNvCxnSpPr>
            <a:cxnSpLocks/>
          </p:cNvCxnSpPr>
          <p:nvPr/>
        </p:nvCxnSpPr>
        <p:spPr>
          <a:xfrm flipH="1">
            <a:off x="8644770" y="3783573"/>
            <a:ext cx="97028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48801D8B-E870-D582-90D2-A44E20D26F5E}"/>
              </a:ext>
            </a:extLst>
          </p:cNvPr>
          <p:cNvCxnSpPr>
            <a:cxnSpLocks/>
          </p:cNvCxnSpPr>
          <p:nvPr/>
        </p:nvCxnSpPr>
        <p:spPr>
          <a:xfrm>
            <a:off x="9615050" y="3772144"/>
            <a:ext cx="0" cy="403617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左大括号 69">
            <a:extLst>
              <a:ext uri="{FF2B5EF4-FFF2-40B4-BE49-F238E27FC236}">
                <a16:creationId xmlns:a16="http://schemas.microsoft.com/office/drawing/2014/main" id="{39711F6A-1544-C7FA-6F02-6478E693E0A6}"/>
              </a:ext>
            </a:extLst>
          </p:cNvPr>
          <p:cNvSpPr/>
          <p:nvPr/>
        </p:nvSpPr>
        <p:spPr>
          <a:xfrm rot="16200000">
            <a:off x="7028670" y="4846175"/>
            <a:ext cx="182880" cy="62257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B5C46A2B-F735-AE0E-1669-2A37A0BFBF65}"/>
              </a:ext>
            </a:extLst>
          </p:cNvPr>
          <p:cNvSpPr txBox="1"/>
          <p:nvPr/>
        </p:nvSpPr>
        <p:spPr>
          <a:xfrm>
            <a:off x="6745073" y="5404574"/>
            <a:ext cx="75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新增的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消费者</a:t>
            </a:r>
          </a:p>
        </p:txBody>
      </p:sp>
      <p:sp>
        <p:nvSpPr>
          <p:cNvPr id="72" name="左大括号 71">
            <a:extLst>
              <a:ext uri="{FF2B5EF4-FFF2-40B4-BE49-F238E27FC236}">
                <a16:creationId xmlns:a16="http://schemas.microsoft.com/office/drawing/2014/main" id="{DEC5C7D2-EEBD-2039-67C8-75F6A8E39B87}"/>
              </a:ext>
            </a:extLst>
          </p:cNvPr>
          <p:cNvSpPr/>
          <p:nvPr/>
        </p:nvSpPr>
        <p:spPr>
          <a:xfrm rot="16200000">
            <a:off x="7992673" y="4703463"/>
            <a:ext cx="182875" cy="94963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06DA4C6-43C9-2D77-5737-44F2F28821EC}"/>
              </a:ext>
            </a:extLst>
          </p:cNvPr>
          <p:cNvSpPr txBox="1"/>
          <p:nvPr/>
        </p:nvSpPr>
        <p:spPr>
          <a:xfrm>
            <a:off x="7752511" y="5392663"/>
            <a:ext cx="75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新增的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消费者</a:t>
            </a:r>
          </a:p>
        </p:txBody>
      </p:sp>
      <p:sp>
        <p:nvSpPr>
          <p:cNvPr id="74" name="左大括号 73">
            <a:extLst>
              <a:ext uri="{FF2B5EF4-FFF2-40B4-BE49-F238E27FC236}">
                <a16:creationId xmlns:a16="http://schemas.microsoft.com/office/drawing/2014/main" id="{DD688484-F1C0-BB19-B88A-7FEC7FC0C055}"/>
              </a:ext>
            </a:extLst>
          </p:cNvPr>
          <p:cNvSpPr/>
          <p:nvPr/>
        </p:nvSpPr>
        <p:spPr>
          <a:xfrm rot="16200000">
            <a:off x="9053972" y="4708645"/>
            <a:ext cx="182878" cy="93927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8EDBA9E-D138-1935-1D02-24F5D87C751C}"/>
              </a:ext>
            </a:extLst>
          </p:cNvPr>
          <p:cNvSpPr txBox="1"/>
          <p:nvPr/>
        </p:nvSpPr>
        <p:spPr>
          <a:xfrm>
            <a:off x="8776307" y="5404574"/>
            <a:ext cx="75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新增的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消费者</a:t>
            </a:r>
          </a:p>
        </p:txBody>
      </p:sp>
    </p:spTree>
    <p:extLst>
      <p:ext uri="{BB962C8B-B14F-4D97-AF65-F5344CB8AC3E}">
        <p14:creationId xmlns:p14="http://schemas.microsoft.com/office/powerpoint/2010/main" val="60063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D9BE1F0A-E189-AAF0-72DF-DAF259B263DD}"/>
              </a:ext>
            </a:extLst>
          </p:cNvPr>
          <p:cNvGrpSpPr/>
          <p:nvPr/>
        </p:nvGrpSpPr>
        <p:grpSpPr>
          <a:xfrm>
            <a:off x="4656492" y="1395216"/>
            <a:ext cx="3927914" cy="3017303"/>
            <a:chOff x="1596586" y="1395214"/>
            <a:chExt cx="5086154" cy="3907027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F39A343F-DD81-9DBA-852E-B7585B56ACE3}"/>
                </a:ext>
              </a:extLst>
            </p:cNvPr>
            <p:cNvCxnSpPr>
              <a:cxnSpLocks/>
            </p:cNvCxnSpPr>
            <p:nvPr/>
          </p:nvCxnSpPr>
          <p:spPr>
            <a:xfrm>
              <a:off x="23527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0DD39B0D-EA7E-389D-1E97-BAAA5477DF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164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BB6C1DF-6605-8BA7-C62A-670F88AB7DAD}"/>
                </a:ext>
              </a:extLst>
            </p:cNvPr>
            <p:cNvCxnSpPr>
              <a:cxnSpLocks/>
            </p:cNvCxnSpPr>
            <p:nvPr/>
          </p:nvCxnSpPr>
          <p:spPr>
            <a:xfrm>
              <a:off x="2312425" y="1950547"/>
              <a:ext cx="3636256" cy="221505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FAF71A9-EE12-57D6-8FA2-0252B18D639A}"/>
                </a:ext>
              </a:extLst>
            </p:cNvPr>
            <p:cNvSpPr txBox="1"/>
            <p:nvPr/>
          </p:nvSpPr>
          <p:spPr>
            <a:xfrm>
              <a:off x="1596586" y="1395214"/>
              <a:ext cx="701040" cy="39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2197327-5340-9CB7-F960-1CEBE295A268}"/>
                </a:ext>
              </a:extLst>
            </p:cNvPr>
            <p:cNvSpPr txBox="1"/>
            <p:nvPr/>
          </p:nvSpPr>
          <p:spPr>
            <a:xfrm>
              <a:off x="5981700" y="4903709"/>
              <a:ext cx="701040" cy="39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</p:grp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C213FBE-0E91-64CC-9CBE-EC049D7B868F}"/>
              </a:ext>
            </a:extLst>
          </p:cNvPr>
          <p:cNvCxnSpPr/>
          <p:nvPr/>
        </p:nvCxnSpPr>
        <p:spPr>
          <a:xfrm>
            <a:off x="5209318" y="2251710"/>
            <a:ext cx="68141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1C670A0-ECB3-E627-C35A-EA5380D649B5}"/>
              </a:ext>
            </a:extLst>
          </p:cNvPr>
          <p:cNvCxnSpPr>
            <a:cxnSpLocks/>
          </p:cNvCxnSpPr>
          <p:nvPr/>
        </p:nvCxnSpPr>
        <p:spPr>
          <a:xfrm flipH="1" flipV="1">
            <a:off x="5864066" y="2251710"/>
            <a:ext cx="26670" cy="171063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E40997D-68E5-10EC-69EB-C5354C64F0CA}"/>
              </a:ext>
            </a:extLst>
          </p:cNvPr>
          <p:cNvCxnSpPr>
            <a:cxnSpLocks/>
          </p:cNvCxnSpPr>
          <p:nvPr/>
        </p:nvCxnSpPr>
        <p:spPr>
          <a:xfrm>
            <a:off x="5240478" y="3280410"/>
            <a:ext cx="234951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28C1017-3FAF-3049-13CD-9544EFAB16DE}"/>
              </a:ext>
            </a:extLst>
          </p:cNvPr>
          <p:cNvCxnSpPr>
            <a:cxnSpLocks/>
          </p:cNvCxnSpPr>
          <p:nvPr/>
        </p:nvCxnSpPr>
        <p:spPr>
          <a:xfrm flipV="1">
            <a:off x="7589996" y="3280410"/>
            <a:ext cx="0" cy="68193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5FAC9E3-93EF-DA81-7640-9A5033EC96BD}"/>
              </a:ext>
            </a:extLst>
          </p:cNvPr>
          <p:cNvSpPr txBox="1"/>
          <p:nvPr/>
        </p:nvSpPr>
        <p:spPr>
          <a:xfrm>
            <a:off x="5243921" y="2315937"/>
            <a:ext cx="69284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华文中宋" panose="02010600040101010101" pitchFamily="2" charset="-122"/>
                <a:ea typeface="华文中宋" panose="02010600040101010101" pitchFamily="2" charset="-122"/>
              </a:rPr>
              <a:t>原来消费者增加的消费者剩余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0293695-E1D0-2507-200D-0F28C51AC6EF}"/>
              </a:ext>
            </a:extLst>
          </p:cNvPr>
          <p:cNvSpPr txBox="1"/>
          <p:nvPr/>
        </p:nvSpPr>
        <p:spPr>
          <a:xfrm>
            <a:off x="5890736" y="2694699"/>
            <a:ext cx="11583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华文中宋" panose="02010600040101010101" pitchFamily="2" charset="-122"/>
                <a:ea typeface="华文中宋" panose="02010600040101010101" pitchFamily="2" charset="-122"/>
              </a:rPr>
              <a:t>新增消费者</a:t>
            </a:r>
            <a:endParaRPr lang="en-US" altLang="zh-CN" sz="105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05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的消费者剩余</a:t>
            </a:r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E508D5E9-43A8-E07C-BF96-BE27CB8EA686}"/>
              </a:ext>
            </a:extLst>
          </p:cNvPr>
          <p:cNvSpPr/>
          <p:nvPr/>
        </p:nvSpPr>
        <p:spPr>
          <a:xfrm rot="16200000">
            <a:off x="5460323" y="3866951"/>
            <a:ext cx="182880" cy="62257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FB3DD0E-BD37-C01D-2E7E-32BDD053A214}"/>
              </a:ext>
            </a:extLst>
          </p:cNvPr>
          <p:cNvSpPr txBox="1"/>
          <p:nvPr/>
        </p:nvSpPr>
        <p:spPr>
          <a:xfrm>
            <a:off x="5176726" y="4425350"/>
            <a:ext cx="75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原来的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消费者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2A9635F-24AE-84E3-BB0B-02B3E6CB0DDC}"/>
              </a:ext>
            </a:extLst>
          </p:cNvPr>
          <p:cNvCxnSpPr>
            <a:cxnSpLocks/>
          </p:cNvCxnSpPr>
          <p:nvPr/>
        </p:nvCxnSpPr>
        <p:spPr>
          <a:xfrm>
            <a:off x="6656246" y="2251711"/>
            <a:ext cx="504321" cy="33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13CADB7C-427C-8A14-77ED-DA96038B47A7}"/>
              </a:ext>
            </a:extLst>
          </p:cNvPr>
          <p:cNvSpPr/>
          <p:nvPr/>
        </p:nvSpPr>
        <p:spPr>
          <a:xfrm rot="16200000">
            <a:off x="6686135" y="3352196"/>
            <a:ext cx="153651" cy="165407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8F6A915-D2BD-6F1C-CE95-52D2BE125EBC}"/>
              </a:ext>
            </a:extLst>
          </p:cNvPr>
          <p:cNvSpPr txBox="1"/>
          <p:nvPr/>
        </p:nvSpPr>
        <p:spPr>
          <a:xfrm>
            <a:off x="6383360" y="4425350"/>
            <a:ext cx="75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新增的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消费者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08DCD2D-2DD5-F228-0447-FDE8D077CAA1}"/>
              </a:ext>
            </a:extLst>
          </p:cNvPr>
          <p:cNvGrpSpPr/>
          <p:nvPr/>
        </p:nvGrpSpPr>
        <p:grpSpPr>
          <a:xfrm>
            <a:off x="8859826" y="1408048"/>
            <a:ext cx="3927914" cy="3017303"/>
            <a:chOff x="1596586" y="1395214"/>
            <a:chExt cx="5086154" cy="3907027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505C55C6-1620-1766-6190-62E5F76F1D47}"/>
                </a:ext>
              </a:extLst>
            </p:cNvPr>
            <p:cNvCxnSpPr>
              <a:cxnSpLocks/>
            </p:cNvCxnSpPr>
            <p:nvPr/>
          </p:nvCxnSpPr>
          <p:spPr>
            <a:xfrm>
              <a:off x="23527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CEE253CF-FD76-C3A0-7C28-64A2327684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164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FC0E710-4026-8E86-B73C-75A9ADF6EB55}"/>
                </a:ext>
              </a:extLst>
            </p:cNvPr>
            <p:cNvSpPr txBox="1"/>
            <p:nvPr/>
          </p:nvSpPr>
          <p:spPr>
            <a:xfrm>
              <a:off x="1596586" y="1395214"/>
              <a:ext cx="701040" cy="39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2406285-A196-2ABE-4FF8-07623D91F9F0}"/>
                </a:ext>
              </a:extLst>
            </p:cNvPr>
            <p:cNvSpPr txBox="1"/>
            <p:nvPr/>
          </p:nvSpPr>
          <p:spPr>
            <a:xfrm>
              <a:off x="5981700" y="4903709"/>
              <a:ext cx="701040" cy="3985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</p:grp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B08CB9D-37D1-D0D4-507C-7AFA56F44FE6}"/>
              </a:ext>
            </a:extLst>
          </p:cNvPr>
          <p:cNvCxnSpPr>
            <a:cxnSpLocks/>
          </p:cNvCxnSpPr>
          <p:nvPr/>
        </p:nvCxnSpPr>
        <p:spPr>
          <a:xfrm flipV="1">
            <a:off x="9429798" y="1824085"/>
            <a:ext cx="2679841" cy="180527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BDF12F1A-DFBF-4345-E756-D77FADB3FB68}"/>
              </a:ext>
            </a:extLst>
          </p:cNvPr>
          <p:cNvCxnSpPr>
            <a:cxnSpLocks/>
          </p:cNvCxnSpPr>
          <p:nvPr/>
        </p:nvCxnSpPr>
        <p:spPr>
          <a:xfrm>
            <a:off x="9429798" y="2056496"/>
            <a:ext cx="234951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D7E379F-7C1E-9544-EAFF-D0CA8F219675}"/>
              </a:ext>
            </a:extLst>
          </p:cNvPr>
          <p:cNvCxnSpPr>
            <a:cxnSpLocks/>
          </p:cNvCxnSpPr>
          <p:nvPr/>
        </p:nvCxnSpPr>
        <p:spPr>
          <a:xfrm flipV="1">
            <a:off x="11779316" y="2044792"/>
            <a:ext cx="0" cy="193038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C39FFB8-25DF-F1E5-8184-A84E53FD0F46}"/>
              </a:ext>
            </a:extLst>
          </p:cNvPr>
          <p:cNvCxnSpPr>
            <a:cxnSpLocks/>
          </p:cNvCxnSpPr>
          <p:nvPr/>
        </p:nvCxnSpPr>
        <p:spPr>
          <a:xfrm>
            <a:off x="9443812" y="2888478"/>
            <a:ext cx="108877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AF77619-18D0-C14B-D7C0-527CDAEA2BB1}"/>
              </a:ext>
            </a:extLst>
          </p:cNvPr>
          <p:cNvCxnSpPr>
            <a:cxnSpLocks/>
          </p:cNvCxnSpPr>
          <p:nvPr/>
        </p:nvCxnSpPr>
        <p:spPr>
          <a:xfrm flipV="1">
            <a:off x="10522727" y="2056496"/>
            <a:ext cx="0" cy="191867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左大括号 65">
            <a:extLst>
              <a:ext uri="{FF2B5EF4-FFF2-40B4-BE49-F238E27FC236}">
                <a16:creationId xmlns:a16="http://schemas.microsoft.com/office/drawing/2014/main" id="{92C92D58-77A2-EBB0-17CC-08C4DCF99ED6}"/>
              </a:ext>
            </a:extLst>
          </p:cNvPr>
          <p:cNvSpPr/>
          <p:nvPr/>
        </p:nvSpPr>
        <p:spPr>
          <a:xfrm rot="16200000">
            <a:off x="11071820" y="3562179"/>
            <a:ext cx="168268" cy="1246731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4020A00-C9FE-4D2D-228B-5E3DE95E801F}"/>
              </a:ext>
            </a:extLst>
          </p:cNvPr>
          <p:cNvSpPr txBox="1"/>
          <p:nvPr/>
        </p:nvSpPr>
        <p:spPr>
          <a:xfrm>
            <a:off x="10789657" y="4425350"/>
            <a:ext cx="75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减少的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生产者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91C2DDE-D3D0-E341-C6FF-733997A8F812}"/>
              </a:ext>
            </a:extLst>
          </p:cNvPr>
          <p:cNvSpPr txBox="1"/>
          <p:nvPr/>
        </p:nvSpPr>
        <p:spPr>
          <a:xfrm>
            <a:off x="10462432" y="2044791"/>
            <a:ext cx="11583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华文中宋" panose="02010600040101010101" pitchFamily="2" charset="-122"/>
                <a:ea typeface="华文中宋" panose="02010600040101010101" pitchFamily="2" charset="-122"/>
              </a:rPr>
              <a:t>减少生产者的</a:t>
            </a:r>
            <a:endParaRPr lang="en-US" altLang="zh-CN" sz="105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050" dirty="0">
                <a:latin typeface="华文中宋" panose="02010600040101010101" pitchFamily="2" charset="-122"/>
                <a:ea typeface="华文中宋" panose="02010600040101010101" pitchFamily="2" charset="-122"/>
              </a:rPr>
              <a:t>生产者剩余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B9430B25-1853-EF77-A754-A501511B6666}"/>
              </a:ext>
            </a:extLst>
          </p:cNvPr>
          <p:cNvSpPr txBox="1"/>
          <p:nvPr/>
        </p:nvSpPr>
        <p:spPr>
          <a:xfrm>
            <a:off x="9459002" y="2154141"/>
            <a:ext cx="10735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华文中宋" panose="02010600040101010101" pitchFamily="2" charset="-122"/>
                <a:ea typeface="华文中宋" panose="02010600040101010101" pitchFamily="2" charset="-122"/>
              </a:rPr>
              <a:t>留在市场的生产者减少的生产者剩余</a:t>
            </a:r>
          </a:p>
        </p:txBody>
      </p:sp>
      <p:sp>
        <p:nvSpPr>
          <p:cNvPr id="72" name="左大括号 71">
            <a:extLst>
              <a:ext uri="{FF2B5EF4-FFF2-40B4-BE49-F238E27FC236}">
                <a16:creationId xmlns:a16="http://schemas.microsoft.com/office/drawing/2014/main" id="{C5ECF826-2F6C-12A6-A122-E1AFDC17A64F}"/>
              </a:ext>
            </a:extLst>
          </p:cNvPr>
          <p:cNvSpPr/>
          <p:nvPr/>
        </p:nvSpPr>
        <p:spPr>
          <a:xfrm rot="16200000">
            <a:off x="9880423" y="3664799"/>
            <a:ext cx="168262" cy="1041482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9B4BB3C3-C5F9-22DF-C8B3-F8E7CC1FA9D5}"/>
              </a:ext>
            </a:extLst>
          </p:cNvPr>
          <p:cNvSpPr txBox="1"/>
          <p:nvPr/>
        </p:nvSpPr>
        <p:spPr>
          <a:xfrm>
            <a:off x="9487504" y="4425350"/>
            <a:ext cx="1117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留在市场的</a:t>
            </a:r>
            <a:endParaRPr lang="en-US" altLang="zh-CN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生产者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5E21978-3931-C933-EC2E-EF086DF9B96E}"/>
              </a:ext>
            </a:extLst>
          </p:cNvPr>
          <p:cNvCxnSpPr>
            <a:cxnSpLocks/>
          </p:cNvCxnSpPr>
          <p:nvPr/>
        </p:nvCxnSpPr>
        <p:spPr>
          <a:xfrm flipH="1">
            <a:off x="10943553" y="2594416"/>
            <a:ext cx="504321" cy="33700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AB20B9D2-6AB9-849B-5E37-481BBE8697E6}"/>
              </a:ext>
            </a:extLst>
          </p:cNvPr>
          <p:cNvGrpSpPr/>
          <p:nvPr/>
        </p:nvGrpSpPr>
        <p:grpSpPr>
          <a:xfrm>
            <a:off x="5282588" y="1782822"/>
            <a:ext cx="3602232" cy="2747711"/>
            <a:chOff x="2891985" y="1395213"/>
            <a:chExt cx="5179818" cy="3951062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2231EB9-DEC0-3301-52BF-7E461782578E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7324EC6-140C-E12D-6945-08BF8632BB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CC14AA6-9684-8869-593B-403D126B3F53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2" y="1976428"/>
              <a:ext cx="3595908" cy="21891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CF4EEE24-4B88-A1FE-2078-52039B1624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8172" y="2153920"/>
              <a:ext cx="3453668" cy="212689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B11E363-D009-B7AD-0901-D40F822B2E29}"/>
                </a:ext>
              </a:extLst>
            </p:cNvPr>
            <p:cNvSpPr txBox="1"/>
            <p:nvPr/>
          </p:nvSpPr>
          <p:spPr>
            <a:xfrm>
              <a:off x="2891985" y="1395213"/>
              <a:ext cx="878107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1E0BE73-1F2E-F6A8-3B96-FB473FAADE36}"/>
                </a:ext>
              </a:extLst>
            </p:cNvPr>
            <p:cNvSpPr txBox="1"/>
            <p:nvPr/>
          </p:nvSpPr>
          <p:spPr>
            <a:xfrm>
              <a:off x="7277100" y="4903708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E638DCF-BDF7-90C4-C30F-06BF5A1E468E}"/>
                </a:ext>
              </a:extLst>
            </p:cNvPr>
            <p:cNvSpPr txBox="1"/>
            <p:nvPr/>
          </p:nvSpPr>
          <p:spPr>
            <a:xfrm>
              <a:off x="7101839" y="1857493"/>
              <a:ext cx="794702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BC9FF07-A6A3-3F6D-E45E-CA0A9C2BC563}"/>
                </a:ext>
              </a:extLst>
            </p:cNvPr>
            <p:cNvSpPr txBox="1"/>
            <p:nvPr/>
          </p:nvSpPr>
          <p:spPr>
            <a:xfrm>
              <a:off x="7277102" y="3980934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0B18C29-F0C1-B6B4-C3B5-43267CCD6003}"/>
              </a:ext>
            </a:extLst>
          </p:cNvPr>
          <p:cNvGrpSpPr/>
          <p:nvPr/>
        </p:nvGrpSpPr>
        <p:grpSpPr>
          <a:xfrm>
            <a:off x="9298491" y="1782822"/>
            <a:ext cx="3602232" cy="2747711"/>
            <a:chOff x="2891985" y="1395213"/>
            <a:chExt cx="5179818" cy="3951062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1033DEF6-3ADB-5DAA-5FAF-356029A2F9D4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AD862C5B-CDE6-511C-AE2F-E55A3B6867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EE57776-989C-DDC7-7759-F04D9919BD65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2" y="1976428"/>
              <a:ext cx="3595908" cy="21891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F754ADDE-5138-977F-B867-9296B7AA1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8172" y="2153920"/>
              <a:ext cx="3453668" cy="212689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8355A12-7E95-5BC3-E95D-2ACEA0A04657}"/>
                </a:ext>
              </a:extLst>
            </p:cNvPr>
            <p:cNvSpPr txBox="1"/>
            <p:nvPr/>
          </p:nvSpPr>
          <p:spPr>
            <a:xfrm>
              <a:off x="2891985" y="1395213"/>
              <a:ext cx="878107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F7960E8-A73A-1E44-A714-49D67CB13423}"/>
                </a:ext>
              </a:extLst>
            </p:cNvPr>
            <p:cNvSpPr txBox="1"/>
            <p:nvPr/>
          </p:nvSpPr>
          <p:spPr>
            <a:xfrm>
              <a:off x="7277100" y="4903708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4A4D07B-B551-E3BA-AB7D-43408A17C719}"/>
                </a:ext>
              </a:extLst>
            </p:cNvPr>
            <p:cNvSpPr txBox="1"/>
            <p:nvPr/>
          </p:nvSpPr>
          <p:spPr>
            <a:xfrm>
              <a:off x="7101839" y="1857493"/>
              <a:ext cx="794702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032C5ED-1BAF-9380-6236-468ED4776630}"/>
                </a:ext>
              </a:extLst>
            </p:cNvPr>
            <p:cNvSpPr txBox="1"/>
            <p:nvPr/>
          </p:nvSpPr>
          <p:spPr>
            <a:xfrm>
              <a:off x="7277102" y="3980934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2E1F6F3-9E2B-1B14-FF46-D21D7525F705}"/>
              </a:ext>
            </a:extLst>
          </p:cNvPr>
          <p:cNvSpPr txBox="1"/>
          <p:nvPr/>
        </p:nvSpPr>
        <p:spPr>
          <a:xfrm>
            <a:off x="6746256" y="1159818"/>
            <a:ext cx="801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过 剩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A5F00D-A962-2835-10C9-F1E2817912B4}"/>
              </a:ext>
            </a:extLst>
          </p:cNvPr>
          <p:cNvSpPr txBox="1"/>
          <p:nvPr/>
        </p:nvSpPr>
        <p:spPr>
          <a:xfrm>
            <a:off x="10822225" y="1159818"/>
            <a:ext cx="801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短 缺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CAEAE30-53FD-2E85-640C-7FE81033F88D}"/>
              </a:ext>
            </a:extLst>
          </p:cNvPr>
          <p:cNvCxnSpPr>
            <a:cxnSpLocks/>
          </p:cNvCxnSpPr>
          <p:nvPr/>
        </p:nvCxnSpPr>
        <p:spPr>
          <a:xfrm flipV="1">
            <a:off x="5783230" y="2593476"/>
            <a:ext cx="2781931" cy="384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9218838-C92E-1F80-1C59-648675F2CF22}"/>
              </a:ext>
            </a:extLst>
          </p:cNvPr>
          <p:cNvCxnSpPr>
            <a:cxnSpLocks/>
          </p:cNvCxnSpPr>
          <p:nvPr/>
        </p:nvCxnSpPr>
        <p:spPr>
          <a:xfrm flipV="1">
            <a:off x="9824372" y="3350026"/>
            <a:ext cx="2712199" cy="442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3924E77-4BD1-C751-C876-8E0095058E2A}"/>
              </a:ext>
            </a:extLst>
          </p:cNvPr>
          <p:cNvCxnSpPr>
            <a:cxnSpLocks/>
          </p:cNvCxnSpPr>
          <p:nvPr/>
        </p:nvCxnSpPr>
        <p:spPr>
          <a:xfrm flipV="1">
            <a:off x="6461813" y="2589109"/>
            <a:ext cx="0" cy="1505416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4F13E19-2FE0-F405-CDE8-27E41CAE99AA}"/>
              </a:ext>
            </a:extLst>
          </p:cNvPr>
          <p:cNvCxnSpPr>
            <a:cxnSpLocks/>
          </p:cNvCxnSpPr>
          <p:nvPr/>
        </p:nvCxnSpPr>
        <p:spPr>
          <a:xfrm flipV="1">
            <a:off x="7810715" y="2597318"/>
            <a:ext cx="0" cy="1505416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9A55CE28-D8D5-276C-7FF1-A077239B09CC}"/>
              </a:ext>
            </a:extLst>
          </p:cNvPr>
          <p:cNvSpPr txBox="1"/>
          <p:nvPr/>
        </p:nvSpPr>
        <p:spPr>
          <a:xfrm>
            <a:off x="7626049" y="4172974"/>
            <a:ext cx="369332" cy="7151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供给量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8912C7B-1FB4-58B3-0EEC-0986CA2217DB}"/>
              </a:ext>
            </a:extLst>
          </p:cNvPr>
          <p:cNvSpPr txBox="1"/>
          <p:nvPr/>
        </p:nvSpPr>
        <p:spPr>
          <a:xfrm>
            <a:off x="6277147" y="4170417"/>
            <a:ext cx="369332" cy="7151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需求量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D25F031-FB03-6102-E36C-31CE69428DF8}"/>
              </a:ext>
            </a:extLst>
          </p:cNvPr>
          <p:cNvCxnSpPr>
            <a:cxnSpLocks/>
          </p:cNvCxnSpPr>
          <p:nvPr/>
        </p:nvCxnSpPr>
        <p:spPr>
          <a:xfrm flipV="1">
            <a:off x="10579856" y="2677212"/>
            <a:ext cx="0" cy="1425522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365B2D7-7F21-6894-D979-F9D57D646F53}"/>
              </a:ext>
            </a:extLst>
          </p:cNvPr>
          <p:cNvCxnSpPr>
            <a:cxnSpLocks/>
          </p:cNvCxnSpPr>
          <p:nvPr/>
        </p:nvCxnSpPr>
        <p:spPr>
          <a:xfrm flipV="1">
            <a:off x="11724477" y="3354455"/>
            <a:ext cx="0" cy="760917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E0497E8-E76E-2D5C-AFF0-3A3E89EF84CE}"/>
              </a:ext>
            </a:extLst>
          </p:cNvPr>
          <p:cNvSpPr txBox="1"/>
          <p:nvPr/>
        </p:nvSpPr>
        <p:spPr>
          <a:xfrm>
            <a:off x="11539811" y="4170417"/>
            <a:ext cx="369332" cy="7151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需求量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31EA57A-5321-BC52-9A59-EF0CFDEEEFCA}"/>
              </a:ext>
            </a:extLst>
          </p:cNvPr>
          <p:cNvSpPr txBox="1"/>
          <p:nvPr/>
        </p:nvSpPr>
        <p:spPr>
          <a:xfrm>
            <a:off x="10395190" y="4170417"/>
            <a:ext cx="369332" cy="7151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供给量</a:t>
            </a:r>
          </a:p>
        </p:txBody>
      </p:sp>
      <p:sp>
        <p:nvSpPr>
          <p:cNvPr id="57" name="直角三角形 56">
            <a:extLst>
              <a:ext uri="{FF2B5EF4-FFF2-40B4-BE49-F238E27FC236}">
                <a16:creationId xmlns:a16="http://schemas.microsoft.com/office/drawing/2014/main" id="{C2A2F1E7-B3DB-40C0-6F71-3B8C8F14B8D9}"/>
              </a:ext>
            </a:extLst>
          </p:cNvPr>
          <p:cNvSpPr/>
          <p:nvPr/>
        </p:nvSpPr>
        <p:spPr>
          <a:xfrm>
            <a:off x="5799201" y="2183720"/>
            <a:ext cx="636232" cy="403206"/>
          </a:xfrm>
          <a:custGeom>
            <a:avLst/>
            <a:gdLst>
              <a:gd name="connsiteX0" fmla="*/ 0 w 695546"/>
              <a:gd name="connsiteY0" fmla="*/ 367646 h 367646"/>
              <a:gd name="connsiteX1" fmla="*/ 0 w 695546"/>
              <a:gd name="connsiteY1" fmla="*/ 0 h 367646"/>
              <a:gd name="connsiteX2" fmla="*/ 695546 w 695546"/>
              <a:gd name="connsiteY2" fmla="*/ 367646 h 367646"/>
              <a:gd name="connsiteX3" fmla="*/ 0 w 695546"/>
              <a:gd name="connsiteY3" fmla="*/ 367646 h 367646"/>
              <a:gd name="connsiteX0" fmla="*/ 0 w 560926"/>
              <a:gd name="connsiteY0" fmla="*/ 367646 h 367646"/>
              <a:gd name="connsiteX1" fmla="*/ 0 w 560926"/>
              <a:gd name="connsiteY1" fmla="*/ 0 h 367646"/>
              <a:gd name="connsiteX2" fmla="*/ 560926 w 560926"/>
              <a:gd name="connsiteY2" fmla="*/ 367646 h 367646"/>
              <a:gd name="connsiteX3" fmla="*/ 0 w 560926"/>
              <a:gd name="connsiteY3" fmla="*/ 367646 h 367646"/>
              <a:gd name="connsiteX0" fmla="*/ 0 w 626966"/>
              <a:gd name="connsiteY0" fmla="*/ 367646 h 367646"/>
              <a:gd name="connsiteX1" fmla="*/ 0 w 626966"/>
              <a:gd name="connsiteY1" fmla="*/ 0 h 367646"/>
              <a:gd name="connsiteX2" fmla="*/ 626966 w 626966"/>
              <a:gd name="connsiteY2" fmla="*/ 367646 h 367646"/>
              <a:gd name="connsiteX3" fmla="*/ 0 w 626966"/>
              <a:gd name="connsiteY3" fmla="*/ 367646 h 367646"/>
              <a:gd name="connsiteX0" fmla="*/ 5080 w 632046"/>
              <a:gd name="connsiteY0" fmla="*/ 385426 h 385426"/>
              <a:gd name="connsiteX1" fmla="*/ 0 w 632046"/>
              <a:gd name="connsiteY1" fmla="*/ 0 h 385426"/>
              <a:gd name="connsiteX2" fmla="*/ 632046 w 632046"/>
              <a:gd name="connsiteY2" fmla="*/ 385426 h 385426"/>
              <a:gd name="connsiteX3" fmla="*/ 5080 w 632046"/>
              <a:gd name="connsiteY3" fmla="*/ 385426 h 385426"/>
              <a:gd name="connsiteX0" fmla="*/ 7030 w 633996"/>
              <a:gd name="connsiteY0" fmla="*/ 385426 h 385426"/>
              <a:gd name="connsiteX1" fmla="*/ 1950 w 633996"/>
              <a:gd name="connsiteY1" fmla="*/ 0 h 385426"/>
              <a:gd name="connsiteX2" fmla="*/ 633996 w 633996"/>
              <a:gd name="connsiteY2" fmla="*/ 385426 h 385426"/>
              <a:gd name="connsiteX3" fmla="*/ 7030 w 633996"/>
              <a:gd name="connsiteY3" fmla="*/ 385426 h 385426"/>
              <a:gd name="connsiteX0" fmla="*/ 3053 w 630019"/>
              <a:gd name="connsiteY0" fmla="*/ 400666 h 400666"/>
              <a:gd name="connsiteX1" fmla="*/ 3053 w 630019"/>
              <a:gd name="connsiteY1" fmla="*/ 0 h 400666"/>
              <a:gd name="connsiteX2" fmla="*/ 630019 w 630019"/>
              <a:gd name="connsiteY2" fmla="*/ 400666 h 400666"/>
              <a:gd name="connsiteX3" fmla="*/ 3053 w 630019"/>
              <a:gd name="connsiteY3" fmla="*/ 400666 h 400666"/>
              <a:gd name="connsiteX0" fmla="*/ 9266 w 636232"/>
              <a:gd name="connsiteY0" fmla="*/ 403206 h 403206"/>
              <a:gd name="connsiteX1" fmla="*/ 1646 w 636232"/>
              <a:gd name="connsiteY1" fmla="*/ 0 h 403206"/>
              <a:gd name="connsiteX2" fmla="*/ 636232 w 636232"/>
              <a:gd name="connsiteY2" fmla="*/ 403206 h 403206"/>
              <a:gd name="connsiteX3" fmla="*/ 9266 w 636232"/>
              <a:gd name="connsiteY3" fmla="*/ 403206 h 40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32" h="403206">
                <a:moveTo>
                  <a:pt x="9266" y="403206"/>
                </a:moveTo>
                <a:cubicBezTo>
                  <a:pt x="7573" y="274731"/>
                  <a:pt x="-4281" y="128475"/>
                  <a:pt x="1646" y="0"/>
                </a:cubicBezTo>
                <a:lnTo>
                  <a:pt x="636232" y="403206"/>
                </a:lnTo>
                <a:lnTo>
                  <a:pt x="9266" y="403206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4FD0D1F-64AB-CA69-8031-C5A8E89F2642}"/>
              </a:ext>
            </a:extLst>
          </p:cNvPr>
          <p:cNvSpPr/>
          <p:nvPr/>
        </p:nvSpPr>
        <p:spPr>
          <a:xfrm>
            <a:off x="5795849" y="2593475"/>
            <a:ext cx="673585" cy="1204126"/>
          </a:xfrm>
          <a:custGeom>
            <a:avLst/>
            <a:gdLst>
              <a:gd name="connsiteX0" fmla="*/ 0 w 665965"/>
              <a:gd name="connsiteY0" fmla="*/ 0 h 1394626"/>
              <a:gd name="connsiteX1" fmla="*/ 665965 w 665965"/>
              <a:gd name="connsiteY1" fmla="*/ 0 h 1394626"/>
              <a:gd name="connsiteX2" fmla="*/ 665965 w 665965"/>
              <a:gd name="connsiteY2" fmla="*/ 1394626 h 1394626"/>
              <a:gd name="connsiteX3" fmla="*/ 0 w 665965"/>
              <a:gd name="connsiteY3" fmla="*/ 1394626 h 1394626"/>
              <a:gd name="connsiteX4" fmla="*/ 0 w 665965"/>
              <a:gd name="connsiteY4" fmla="*/ 0 h 1394626"/>
              <a:gd name="connsiteX0" fmla="*/ 0 w 673585"/>
              <a:gd name="connsiteY0" fmla="*/ 0 h 1394626"/>
              <a:gd name="connsiteX1" fmla="*/ 665965 w 673585"/>
              <a:gd name="connsiteY1" fmla="*/ 0 h 1394626"/>
              <a:gd name="connsiteX2" fmla="*/ 673585 w 673585"/>
              <a:gd name="connsiteY2" fmla="*/ 800266 h 1394626"/>
              <a:gd name="connsiteX3" fmla="*/ 0 w 673585"/>
              <a:gd name="connsiteY3" fmla="*/ 1394626 h 1394626"/>
              <a:gd name="connsiteX4" fmla="*/ 0 w 673585"/>
              <a:gd name="connsiteY4" fmla="*/ 0 h 1394626"/>
              <a:gd name="connsiteX0" fmla="*/ 60960 w 734545"/>
              <a:gd name="connsiteY0" fmla="*/ 0 h 1112686"/>
              <a:gd name="connsiteX1" fmla="*/ 726925 w 734545"/>
              <a:gd name="connsiteY1" fmla="*/ 0 h 1112686"/>
              <a:gd name="connsiteX2" fmla="*/ 734545 w 734545"/>
              <a:gd name="connsiteY2" fmla="*/ 800266 h 1112686"/>
              <a:gd name="connsiteX3" fmla="*/ 0 w 734545"/>
              <a:gd name="connsiteY3" fmla="*/ 1112686 h 1112686"/>
              <a:gd name="connsiteX4" fmla="*/ 60960 w 734545"/>
              <a:gd name="connsiteY4" fmla="*/ 0 h 1112686"/>
              <a:gd name="connsiteX0" fmla="*/ 0 w 673585"/>
              <a:gd name="connsiteY0" fmla="*/ 0 h 1204126"/>
              <a:gd name="connsiteX1" fmla="*/ 665965 w 673585"/>
              <a:gd name="connsiteY1" fmla="*/ 0 h 1204126"/>
              <a:gd name="connsiteX2" fmla="*/ 673585 w 673585"/>
              <a:gd name="connsiteY2" fmla="*/ 800266 h 1204126"/>
              <a:gd name="connsiteX3" fmla="*/ 0 w 673585"/>
              <a:gd name="connsiteY3" fmla="*/ 1204126 h 1204126"/>
              <a:gd name="connsiteX4" fmla="*/ 0 w 673585"/>
              <a:gd name="connsiteY4" fmla="*/ 0 h 1204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585" h="1204126">
                <a:moveTo>
                  <a:pt x="0" y="0"/>
                </a:moveTo>
                <a:lnTo>
                  <a:pt x="665965" y="0"/>
                </a:lnTo>
                <a:lnTo>
                  <a:pt x="673585" y="800266"/>
                </a:lnTo>
                <a:lnTo>
                  <a:pt x="0" y="12041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弧形 58">
            <a:extLst>
              <a:ext uri="{FF2B5EF4-FFF2-40B4-BE49-F238E27FC236}">
                <a16:creationId xmlns:a16="http://schemas.microsoft.com/office/drawing/2014/main" id="{3BB90085-708C-E0BC-257F-80FAC7D92DF1}"/>
              </a:ext>
            </a:extLst>
          </p:cNvPr>
          <p:cNvSpPr/>
          <p:nvPr/>
        </p:nvSpPr>
        <p:spPr>
          <a:xfrm rot="15724263">
            <a:off x="5560832" y="2329894"/>
            <a:ext cx="326369" cy="326369"/>
          </a:xfrm>
          <a:prstGeom prst="arc">
            <a:avLst>
              <a:gd name="adj1" fmla="val 19703346"/>
              <a:gd name="adj2" fmla="val 5242330"/>
            </a:avLst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0BC7B4F-4D52-FD2D-0AC9-9164D3342460}"/>
              </a:ext>
            </a:extLst>
          </p:cNvPr>
          <p:cNvSpPr txBox="1"/>
          <p:nvPr/>
        </p:nvSpPr>
        <p:spPr>
          <a:xfrm>
            <a:off x="4697801" y="2230179"/>
            <a:ext cx="98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消费者剩余</a:t>
            </a:r>
          </a:p>
        </p:txBody>
      </p:sp>
      <p:sp>
        <p:nvSpPr>
          <p:cNvPr id="61" name="弧形 60">
            <a:extLst>
              <a:ext uri="{FF2B5EF4-FFF2-40B4-BE49-F238E27FC236}">
                <a16:creationId xmlns:a16="http://schemas.microsoft.com/office/drawing/2014/main" id="{0EEADA4D-663F-A050-92FE-AB45CAE2C04E}"/>
              </a:ext>
            </a:extLst>
          </p:cNvPr>
          <p:cNvSpPr/>
          <p:nvPr/>
        </p:nvSpPr>
        <p:spPr>
          <a:xfrm rot="2912387">
            <a:off x="5561124" y="3051330"/>
            <a:ext cx="326369" cy="326369"/>
          </a:xfrm>
          <a:prstGeom prst="arc">
            <a:avLst>
              <a:gd name="adj1" fmla="val 19703346"/>
              <a:gd name="adj2" fmla="val 524233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DA685AF-C894-A48B-A97F-1F4AF2AA42E3}"/>
              </a:ext>
            </a:extLst>
          </p:cNvPr>
          <p:cNvSpPr txBox="1"/>
          <p:nvPr/>
        </p:nvSpPr>
        <p:spPr>
          <a:xfrm>
            <a:off x="4697800" y="3214514"/>
            <a:ext cx="98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生产者剩余</a:t>
            </a:r>
          </a:p>
        </p:txBody>
      </p:sp>
      <p:sp>
        <p:nvSpPr>
          <p:cNvPr id="63" name="直角三角形 56">
            <a:extLst>
              <a:ext uri="{FF2B5EF4-FFF2-40B4-BE49-F238E27FC236}">
                <a16:creationId xmlns:a16="http://schemas.microsoft.com/office/drawing/2014/main" id="{2590C013-5E31-7522-8974-1AF60302A63E}"/>
              </a:ext>
            </a:extLst>
          </p:cNvPr>
          <p:cNvSpPr/>
          <p:nvPr/>
        </p:nvSpPr>
        <p:spPr>
          <a:xfrm flipV="1">
            <a:off x="9822804" y="3368845"/>
            <a:ext cx="692112" cy="403206"/>
          </a:xfrm>
          <a:custGeom>
            <a:avLst/>
            <a:gdLst>
              <a:gd name="connsiteX0" fmla="*/ 0 w 695546"/>
              <a:gd name="connsiteY0" fmla="*/ 367646 h 367646"/>
              <a:gd name="connsiteX1" fmla="*/ 0 w 695546"/>
              <a:gd name="connsiteY1" fmla="*/ 0 h 367646"/>
              <a:gd name="connsiteX2" fmla="*/ 695546 w 695546"/>
              <a:gd name="connsiteY2" fmla="*/ 367646 h 367646"/>
              <a:gd name="connsiteX3" fmla="*/ 0 w 695546"/>
              <a:gd name="connsiteY3" fmla="*/ 367646 h 367646"/>
              <a:gd name="connsiteX0" fmla="*/ 0 w 560926"/>
              <a:gd name="connsiteY0" fmla="*/ 367646 h 367646"/>
              <a:gd name="connsiteX1" fmla="*/ 0 w 560926"/>
              <a:gd name="connsiteY1" fmla="*/ 0 h 367646"/>
              <a:gd name="connsiteX2" fmla="*/ 560926 w 560926"/>
              <a:gd name="connsiteY2" fmla="*/ 367646 h 367646"/>
              <a:gd name="connsiteX3" fmla="*/ 0 w 560926"/>
              <a:gd name="connsiteY3" fmla="*/ 367646 h 367646"/>
              <a:gd name="connsiteX0" fmla="*/ 0 w 626966"/>
              <a:gd name="connsiteY0" fmla="*/ 367646 h 367646"/>
              <a:gd name="connsiteX1" fmla="*/ 0 w 626966"/>
              <a:gd name="connsiteY1" fmla="*/ 0 h 367646"/>
              <a:gd name="connsiteX2" fmla="*/ 626966 w 626966"/>
              <a:gd name="connsiteY2" fmla="*/ 367646 h 367646"/>
              <a:gd name="connsiteX3" fmla="*/ 0 w 626966"/>
              <a:gd name="connsiteY3" fmla="*/ 367646 h 367646"/>
              <a:gd name="connsiteX0" fmla="*/ 5080 w 632046"/>
              <a:gd name="connsiteY0" fmla="*/ 385426 h 385426"/>
              <a:gd name="connsiteX1" fmla="*/ 0 w 632046"/>
              <a:gd name="connsiteY1" fmla="*/ 0 h 385426"/>
              <a:gd name="connsiteX2" fmla="*/ 632046 w 632046"/>
              <a:gd name="connsiteY2" fmla="*/ 385426 h 385426"/>
              <a:gd name="connsiteX3" fmla="*/ 5080 w 632046"/>
              <a:gd name="connsiteY3" fmla="*/ 385426 h 385426"/>
              <a:gd name="connsiteX0" fmla="*/ 7030 w 633996"/>
              <a:gd name="connsiteY0" fmla="*/ 385426 h 385426"/>
              <a:gd name="connsiteX1" fmla="*/ 1950 w 633996"/>
              <a:gd name="connsiteY1" fmla="*/ 0 h 385426"/>
              <a:gd name="connsiteX2" fmla="*/ 633996 w 633996"/>
              <a:gd name="connsiteY2" fmla="*/ 385426 h 385426"/>
              <a:gd name="connsiteX3" fmla="*/ 7030 w 633996"/>
              <a:gd name="connsiteY3" fmla="*/ 385426 h 385426"/>
              <a:gd name="connsiteX0" fmla="*/ 3053 w 630019"/>
              <a:gd name="connsiteY0" fmla="*/ 400666 h 400666"/>
              <a:gd name="connsiteX1" fmla="*/ 3053 w 630019"/>
              <a:gd name="connsiteY1" fmla="*/ 0 h 400666"/>
              <a:gd name="connsiteX2" fmla="*/ 630019 w 630019"/>
              <a:gd name="connsiteY2" fmla="*/ 400666 h 400666"/>
              <a:gd name="connsiteX3" fmla="*/ 3053 w 630019"/>
              <a:gd name="connsiteY3" fmla="*/ 400666 h 400666"/>
              <a:gd name="connsiteX0" fmla="*/ 9266 w 636232"/>
              <a:gd name="connsiteY0" fmla="*/ 403206 h 403206"/>
              <a:gd name="connsiteX1" fmla="*/ 1646 w 636232"/>
              <a:gd name="connsiteY1" fmla="*/ 0 h 403206"/>
              <a:gd name="connsiteX2" fmla="*/ 636232 w 636232"/>
              <a:gd name="connsiteY2" fmla="*/ 403206 h 403206"/>
              <a:gd name="connsiteX3" fmla="*/ 9266 w 636232"/>
              <a:gd name="connsiteY3" fmla="*/ 403206 h 403206"/>
              <a:gd name="connsiteX0" fmla="*/ 9266 w 692112"/>
              <a:gd name="connsiteY0" fmla="*/ 403206 h 403206"/>
              <a:gd name="connsiteX1" fmla="*/ 1646 w 692112"/>
              <a:gd name="connsiteY1" fmla="*/ 0 h 403206"/>
              <a:gd name="connsiteX2" fmla="*/ 692112 w 692112"/>
              <a:gd name="connsiteY2" fmla="*/ 403206 h 403206"/>
              <a:gd name="connsiteX3" fmla="*/ 9266 w 692112"/>
              <a:gd name="connsiteY3" fmla="*/ 403206 h 40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112" h="403206">
                <a:moveTo>
                  <a:pt x="9266" y="403206"/>
                </a:moveTo>
                <a:cubicBezTo>
                  <a:pt x="7573" y="274731"/>
                  <a:pt x="-4281" y="128475"/>
                  <a:pt x="1646" y="0"/>
                </a:cubicBezTo>
                <a:lnTo>
                  <a:pt x="692112" y="403206"/>
                </a:lnTo>
                <a:lnTo>
                  <a:pt x="9266" y="403206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57">
            <a:extLst>
              <a:ext uri="{FF2B5EF4-FFF2-40B4-BE49-F238E27FC236}">
                <a16:creationId xmlns:a16="http://schemas.microsoft.com/office/drawing/2014/main" id="{AFBD21B2-CB4C-1C79-A00D-B0FD7D0D48A4}"/>
              </a:ext>
            </a:extLst>
          </p:cNvPr>
          <p:cNvSpPr/>
          <p:nvPr/>
        </p:nvSpPr>
        <p:spPr>
          <a:xfrm flipV="1">
            <a:off x="9822613" y="2198792"/>
            <a:ext cx="754865" cy="1143166"/>
          </a:xfrm>
          <a:custGeom>
            <a:avLst/>
            <a:gdLst>
              <a:gd name="connsiteX0" fmla="*/ 0 w 665965"/>
              <a:gd name="connsiteY0" fmla="*/ 0 h 1394626"/>
              <a:gd name="connsiteX1" fmla="*/ 665965 w 665965"/>
              <a:gd name="connsiteY1" fmla="*/ 0 h 1394626"/>
              <a:gd name="connsiteX2" fmla="*/ 665965 w 665965"/>
              <a:gd name="connsiteY2" fmla="*/ 1394626 h 1394626"/>
              <a:gd name="connsiteX3" fmla="*/ 0 w 665965"/>
              <a:gd name="connsiteY3" fmla="*/ 1394626 h 1394626"/>
              <a:gd name="connsiteX4" fmla="*/ 0 w 665965"/>
              <a:gd name="connsiteY4" fmla="*/ 0 h 1394626"/>
              <a:gd name="connsiteX0" fmla="*/ 0 w 673585"/>
              <a:gd name="connsiteY0" fmla="*/ 0 h 1394626"/>
              <a:gd name="connsiteX1" fmla="*/ 665965 w 673585"/>
              <a:gd name="connsiteY1" fmla="*/ 0 h 1394626"/>
              <a:gd name="connsiteX2" fmla="*/ 673585 w 673585"/>
              <a:gd name="connsiteY2" fmla="*/ 800266 h 1394626"/>
              <a:gd name="connsiteX3" fmla="*/ 0 w 673585"/>
              <a:gd name="connsiteY3" fmla="*/ 1394626 h 1394626"/>
              <a:gd name="connsiteX4" fmla="*/ 0 w 673585"/>
              <a:gd name="connsiteY4" fmla="*/ 0 h 1394626"/>
              <a:gd name="connsiteX0" fmla="*/ 60960 w 734545"/>
              <a:gd name="connsiteY0" fmla="*/ 0 h 1112686"/>
              <a:gd name="connsiteX1" fmla="*/ 726925 w 734545"/>
              <a:gd name="connsiteY1" fmla="*/ 0 h 1112686"/>
              <a:gd name="connsiteX2" fmla="*/ 734545 w 734545"/>
              <a:gd name="connsiteY2" fmla="*/ 800266 h 1112686"/>
              <a:gd name="connsiteX3" fmla="*/ 0 w 734545"/>
              <a:gd name="connsiteY3" fmla="*/ 1112686 h 1112686"/>
              <a:gd name="connsiteX4" fmla="*/ 60960 w 734545"/>
              <a:gd name="connsiteY4" fmla="*/ 0 h 1112686"/>
              <a:gd name="connsiteX0" fmla="*/ 0 w 673585"/>
              <a:gd name="connsiteY0" fmla="*/ 0 h 1204126"/>
              <a:gd name="connsiteX1" fmla="*/ 665965 w 673585"/>
              <a:gd name="connsiteY1" fmla="*/ 0 h 1204126"/>
              <a:gd name="connsiteX2" fmla="*/ 673585 w 673585"/>
              <a:gd name="connsiteY2" fmla="*/ 800266 h 1204126"/>
              <a:gd name="connsiteX3" fmla="*/ 0 w 673585"/>
              <a:gd name="connsiteY3" fmla="*/ 1204126 h 1204126"/>
              <a:gd name="connsiteX4" fmla="*/ 0 w 673585"/>
              <a:gd name="connsiteY4" fmla="*/ 0 h 1204126"/>
              <a:gd name="connsiteX0" fmla="*/ 15240 w 688825"/>
              <a:gd name="connsiteY0" fmla="*/ 0 h 1219366"/>
              <a:gd name="connsiteX1" fmla="*/ 681205 w 688825"/>
              <a:gd name="connsiteY1" fmla="*/ 0 h 1219366"/>
              <a:gd name="connsiteX2" fmla="*/ 688825 w 688825"/>
              <a:gd name="connsiteY2" fmla="*/ 800266 h 1219366"/>
              <a:gd name="connsiteX3" fmla="*/ 0 w 688825"/>
              <a:gd name="connsiteY3" fmla="*/ 1219366 h 1219366"/>
              <a:gd name="connsiteX4" fmla="*/ 15240 w 688825"/>
              <a:gd name="connsiteY4" fmla="*/ 0 h 1219366"/>
              <a:gd name="connsiteX0" fmla="*/ 15240 w 754865"/>
              <a:gd name="connsiteY0" fmla="*/ 0 h 1219366"/>
              <a:gd name="connsiteX1" fmla="*/ 681205 w 754865"/>
              <a:gd name="connsiteY1" fmla="*/ 0 h 1219366"/>
              <a:gd name="connsiteX2" fmla="*/ 754865 w 754865"/>
              <a:gd name="connsiteY2" fmla="*/ 759626 h 1219366"/>
              <a:gd name="connsiteX3" fmla="*/ 0 w 754865"/>
              <a:gd name="connsiteY3" fmla="*/ 1219366 h 1219366"/>
              <a:gd name="connsiteX4" fmla="*/ 15240 w 754865"/>
              <a:gd name="connsiteY4" fmla="*/ 0 h 1219366"/>
              <a:gd name="connsiteX0" fmla="*/ 15240 w 754865"/>
              <a:gd name="connsiteY0" fmla="*/ 0 h 1219366"/>
              <a:gd name="connsiteX1" fmla="*/ 752325 w 754865"/>
              <a:gd name="connsiteY1" fmla="*/ 76200 h 1219366"/>
              <a:gd name="connsiteX2" fmla="*/ 754865 w 754865"/>
              <a:gd name="connsiteY2" fmla="*/ 759626 h 1219366"/>
              <a:gd name="connsiteX3" fmla="*/ 0 w 754865"/>
              <a:gd name="connsiteY3" fmla="*/ 1219366 h 1219366"/>
              <a:gd name="connsiteX4" fmla="*/ 15240 w 754865"/>
              <a:gd name="connsiteY4" fmla="*/ 0 h 1219366"/>
              <a:gd name="connsiteX0" fmla="*/ 10160 w 754865"/>
              <a:gd name="connsiteY0" fmla="*/ 5080 h 1143166"/>
              <a:gd name="connsiteX1" fmla="*/ 752325 w 754865"/>
              <a:gd name="connsiteY1" fmla="*/ 0 h 1143166"/>
              <a:gd name="connsiteX2" fmla="*/ 754865 w 754865"/>
              <a:gd name="connsiteY2" fmla="*/ 683426 h 1143166"/>
              <a:gd name="connsiteX3" fmla="*/ 0 w 754865"/>
              <a:gd name="connsiteY3" fmla="*/ 1143166 h 1143166"/>
              <a:gd name="connsiteX4" fmla="*/ 10160 w 754865"/>
              <a:gd name="connsiteY4" fmla="*/ 5080 h 1143166"/>
              <a:gd name="connsiteX0" fmla="*/ 10160 w 754865"/>
              <a:gd name="connsiteY0" fmla="*/ 0 h 1143166"/>
              <a:gd name="connsiteX1" fmla="*/ 752325 w 754865"/>
              <a:gd name="connsiteY1" fmla="*/ 0 h 1143166"/>
              <a:gd name="connsiteX2" fmla="*/ 754865 w 754865"/>
              <a:gd name="connsiteY2" fmla="*/ 683426 h 1143166"/>
              <a:gd name="connsiteX3" fmla="*/ 0 w 754865"/>
              <a:gd name="connsiteY3" fmla="*/ 1143166 h 1143166"/>
              <a:gd name="connsiteX4" fmla="*/ 10160 w 754865"/>
              <a:gd name="connsiteY4" fmla="*/ 0 h 114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865" h="1143166">
                <a:moveTo>
                  <a:pt x="10160" y="0"/>
                </a:moveTo>
                <a:lnTo>
                  <a:pt x="752325" y="0"/>
                </a:lnTo>
                <a:cubicBezTo>
                  <a:pt x="753172" y="227809"/>
                  <a:pt x="754018" y="455617"/>
                  <a:pt x="754865" y="683426"/>
                </a:cubicBezTo>
                <a:lnTo>
                  <a:pt x="0" y="1143166"/>
                </a:lnTo>
                <a:cubicBezTo>
                  <a:pt x="3387" y="763804"/>
                  <a:pt x="6773" y="379362"/>
                  <a:pt x="101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左大括号 64">
            <a:extLst>
              <a:ext uri="{FF2B5EF4-FFF2-40B4-BE49-F238E27FC236}">
                <a16:creationId xmlns:a16="http://schemas.microsoft.com/office/drawing/2014/main" id="{264E207C-A17D-C766-C576-287CD37BF104}"/>
              </a:ext>
            </a:extLst>
          </p:cNvPr>
          <p:cNvSpPr/>
          <p:nvPr/>
        </p:nvSpPr>
        <p:spPr>
          <a:xfrm rot="16200000">
            <a:off x="7041425" y="4320869"/>
            <a:ext cx="197298" cy="134128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0EA2A15-545F-622E-88FB-4916E9CFA667}"/>
              </a:ext>
            </a:extLst>
          </p:cNvPr>
          <p:cNvSpPr txBox="1"/>
          <p:nvPr/>
        </p:nvSpPr>
        <p:spPr>
          <a:xfrm>
            <a:off x="6659119" y="5206656"/>
            <a:ext cx="966931" cy="31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未能售出</a:t>
            </a:r>
          </a:p>
        </p:txBody>
      </p:sp>
      <p:sp>
        <p:nvSpPr>
          <p:cNvPr id="67" name="左大括号 66">
            <a:extLst>
              <a:ext uri="{FF2B5EF4-FFF2-40B4-BE49-F238E27FC236}">
                <a16:creationId xmlns:a16="http://schemas.microsoft.com/office/drawing/2014/main" id="{2CCB4E1D-F459-402D-1708-7320196C628D}"/>
              </a:ext>
            </a:extLst>
          </p:cNvPr>
          <p:cNvSpPr/>
          <p:nvPr/>
        </p:nvSpPr>
        <p:spPr>
          <a:xfrm rot="16200000">
            <a:off x="11061730" y="4427406"/>
            <a:ext cx="165787" cy="115970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5832553-151E-A095-9095-1CA64BD188A6}"/>
              </a:ext>
            </a:extLst>
          </p:cNvPr>
          <p:cNvSpPr txBox="1"/>
          <p:nvPr/>
        </p:nvSpPr>
        <p:spPr>
          <a:xfrm>
            <a:off x="10685766" y="5207879"/>
            <a:ext cx="966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未能买到</a:t>
            </a:r>
          </a:p>
        </p:txBody>
      </p:sp>
    </p:spTree>
    <p:extLst>
      <p:ext uri="{BB962C8B-B14F-4D97-AF65-F5344CB8AC3E}">
        <p14:creationId xmlns:p14="http://schemas.microsoft.com/office/powerpoint/2010/main" val="161876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391C5D5-1629-08A9-71E6-FE56D15B8195}"/>
              </a:ext>
            </a:extLst>
          </p:cNvPr>
          <p:cNvGrpSpPr/>
          <p:nvPr/>
        </p:nvGrpSpPr>
        <p:grpSpPr>
          <a:xfrm>
            <a:off x="9506164" y="3754478"/>
            <a:ext cx="3063758" cy="2512498"/>
            <a:chOff x="2832383" y="1400706"/>
            <a:chExt cx="4844913" cy="3973172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15C2106-6B03-74BE-10F6-C15D98B3C718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6289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4501F58-81A3-81D6-F971-4FC96CAEE4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6AB3C2A-F840-A0F9-C90B-4B3FA882B381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3241040"/>
              <a:ext cx="2880590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D02D877-5ECF-95C3-E5F5-3ABD0B56C37D}"/>
                </a:ext>
              </a:extLst>
            </p:cNvPr>
            <p:cNvSpPr txBox="1"/>
            <p:nvPr/>
          </p:nvSpPr>
          <p:spPr>
            <a:xfrm>
              <a:off x="2832383" y="1400706"/>
              <a:ext cx="837022" cy="43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1318DCA-83FC-CCA6-AD33-CC69BC0FEA4E}"/>
                </a:ext>
              </a:extLst>
            </p:cNvPr>
            <p:cNvSpPr txBox="1"/>
            <p:nvPr/>
          </p:nvSpPr>
          <p:spPr>
            <a:xfrm>
              <a:off x="6876905" y="4935842"/>
              <a:ext cx="800391" cy="43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347A09B-4829-BF71-1B93-45D05EBEF2EB}"/>
              </a:ext>
            </a:extLst>
          </p:cNvPr>
          <p:cNvGrpSpPr/>
          <p:nvPr/>
        </p:nvGrpSpPr>
        <p:grpSpPr>
          <a:xfrm>
            <a:off x="5304601" y="591024"/>
            <a:ext cx="3063758" cy="2512498"/>
            <a:chOff x="2832383" y="1400706"/>
            <a:chExt cx="4844913" cy="3973172"/>
          </a:xfrm>
        </p:grpSpPr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5C7AEDC4-A692-C13C-93E8-B33E81B2D39A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6289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C5D04C68-F745-05F6-D3C7-8997D89736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149760B0-A3BD-1B4D-5771-42E2DB078A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2637" y="1838742"/>
              <a:ext cx="0" cy="288057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49D5EBF-9D2E-D032-9D45-79C52C830A2A}"/>
                </a:ext>
              </a:extLst>
            </p:cNvPr>
            <p:cNvSpPr txBox="1"/>
            <p:nvPr/>
          </p:nvSpPr>
          <p:spPr>
            <a:xfrm>
              <a:off x="2832383" y="1400706"/>
              <a:ext cx="837022" cy="43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039A031-B29D-E3C5-10D4-31C3E58A0D65}"/>
                </a:ext>
              </a:extLst>
            </p:cNvPr>
            <p:cNvSpPr txBox="1"/>
            <p:nvPr/>
          </p:nvSpPr>
          <p:spPr>
            <a:xfrm>
              <a:off x="6876905" y="4935842"/>
              <a:ext cx="800391" cy="43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16D956A-2BC2-9828-8C44-F4898B962417}"/>
              </a:ext>
            </a:extLst>
          </p:cNvPr>
          <p:cNvGrpSpPr/>
          <p:nvPr/>
        </p:nvGrpSpPr>
        <p:grpSpPr>
          <a:xfrm>
            <a:off x="9506164" y="591024"/>
            <a:ext cx="3063758" cy="2512498"/>
            <a:chOff x="2832383" y="1400706"/>
            <a:chExt cx="4844913" cy="3973172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BF4848B3-79C7-3463-F0CC-6B96D4A655E4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6289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B3D2335-26EA-3495-D60D-C3FE80AA1F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8A96E97-C973-2B25-7FFB-16C4A208A7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054" y="1806373"/>
              <a:ext cx="1732778" cy="231359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F741637-CD00-BD89-27D9-DAC25221573D}"/>
                </a:ext>
              </a:extLst>
            </p:cNvPr>
            <p:cNvSpPr txBox="1"/>
            <p:nvPr/>
          </p:nvSpPr>
          <p:spPr>
            <a:xfrm>
              <a:off x="2832383" y="1400706"/>
              <a:ext cx="837022" cy="43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6FAEDC2-6955-355C-FF54-4C0CFD45B7BE}"/>
                </a:ext>
              </a:extLst>
            </p:cNvPr>
            <p:cNvSpPr txBox="1"/>
            <p:nvPr/>
          </p:nvSpPr>
          <p:spPr>
            <a:xfrm>
              <a:off x="6876905" y="4935842"/>
              <a:ext cx="800391" cy="43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C77DDF6-D1C5-B19D-2777-CC1CEBD0246C}"/>
              </a:ext>
            </a:extLst>
          </p:cNvPr>
          <p:cNvGrpSpPr/>
          <p:nvPr/>
        </p:nvGrpSpPr>
        <p:grpSpPr>
          <a:xfrm>
            <a:off x="5304601" y="3754479"/>
            <a:ext cx="3063758" cy="2512498"/>
            <a:chOff x="2832383" y="1400706"/>
            <a:chExt cx="4844913" cy="3973172"/>
          </a:xfrm>
        </p:grpSpPr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E438E205-AAF6-110C-0D69-F6B3E9F27D15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6289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E610F3B0-5797-CD8E-9996-FE5E8039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BCD4731D-4546-88B4-EB64-881CA86588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2341" y="2806533"/>
              <a:ext cx="2880590" cy="788536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0FE25B76-84EA-A68E-6FB5-947CF0873918}"/>
                </a:ext>
              </a:extLst>
            </p:cNvPr>
            <p:cNvSpPr txBox="1"/>
            <p:nvPr/>
          </p:nvSpPr>
          <p:spPr>
            <a:xfrm>
              <a:off x="2832383" y="1400706"/>
              <a:ext cx="837022" cy="43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D3412242-ED4B-A7A8-4DBE-0A3F757D7179}"/>
                </a:ext>
              </a:extLst>
            </p:cNvPr>
            <p:cNvSpPr txBox="1"/>
            <p:nvPr/>
          </p:nvSpPr>
          <p:spPr>
            <a:xfrm>
              <a:off x="6876905" y="4935842"/>
              <a:ext cx="800391" cy="43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A7808028-095A-4321-BB24-ABBD734D52B8}"/>
              </a:ext>
            </a:extLst>
          </p:cNvPr>
          <p:cNvSpPr txBox="1"/>
          <p:nvPr/>
        </p:nvSpPr>
        <p:spPr>
          <a:xfrm>
            <a:off x="6353203" y="3099432"/>
            <a:ext cx="1229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完全无弹性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E6147E8-C4C5-F8A3-F1CD-832EFE2AEAB0}"/>
              </a:ext>
            </a:extLst>
          </p:cNvPr>
          <p:cNvSpPr txBox="1"/>
          <p:nvPr/>
        </p:nvSpPr>
        <p:spPr>
          <a:xfrm>
            <a:off x="10729251" y="3099432"/>
            <a:ext cx="798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弹性小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5B959F7-C66C-606E-4DC7-4734FFBD6BB5}"/>
              </a:ext>
            </a:extLst>
          </p:cNvPr>
          <p:cNvSpPr txBox="1"/>
          <p:nvPr/>
        </p:nvSpPr>
        <p:spPr>
          <a:xfrm>
            <a:off x="6568521" y="6191884"/>
            <a:ext cx="798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弹性大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4C496A4-813A-7327-7223-99D2E370F2F4}"/>
              </a:ext>
            </a:extLst>
          </p:cNvPr>
          <p:cNvSpPr txBox="1"/>
          <p:nvPr/>
        </p:nvSpPr>
        <p:spPr>
          <a:xfrm>
            <a:off x="10536155" y="6191884"/>
            <a:ext cx="1266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弹性无穷大</a:t>
            </a:r>
          </a:p>
        </p:txBody>
      </p:sp>
    </p:spTree>
    <p:extLst>
      <p:ext uri="{BB962C8B-B14F-4D97-AF65-F5344CB8AC3E}">
        <p14:creationId xmlns:p14="http://schemas.microsoft.com/office/powerpoint/2010/main" val="14483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01A227C-5DAE-EE40-9F12-8DED0E32F2A8}"/>
              </a:ext>
            </a:extLst>
          </p:cNvPr>
          <p:cNvGrpSpPr/>
          <p:nvPr/>
        </p:nvGrpSpPr>
        <p:grpSpPr>
          <a:xfrm>
            <a:off x="5282588" y="1782822"/>
            <a:ext cx="3602232" cy="2747711"/>
            <a:chOff x="2891985" y="1395213"/>
            <a:chExt cx="5179818" cy="3951062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CD692EDC-9AF6-C857-E1D5-A7AAE6AC6B91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2A089023-2E57-A911-94E5-CDA7E2B354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C654CE9-15C8-F733-C8A4-1753C8DB8203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2" y="1976428"/>
              <a:ext cx="3595908" cy="21891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41F72A2-5C42-FDB9-8C1C-237BE653E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8172" y="2153920"/>
              <a:ext cx="3453668" cy="212689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68C9B77-3950-F6A8-43E9-07FFC3F6C641}"/>
                </a:ext>
              </a:extLst>
            </p:cNvPr>
            <p:cNvSpPr txBox="1"/>
            <p:nvPr/>
          </p:nvSpPr>
          <p:spPr>
            <a:xfrm>
              <a:off x="2891985" y="1395213"/>
              <a:ext cx="878107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C60FB05-2DF8-6890-99FE-63323F0255C0}"/>
                </a:ext>
              </a:extLst>
            </p:cNvPr>
            <p:cNvSpPr txBox="1"/>
            <p:nvPr/>
          </p:nvSpPr>
          <p:spPr>
            <a:xfrm>
              <a:off x="7277100" y="4903708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2998D85-5A6A-E013-1D27-AF50D3EB5DF9}"/>
                </a:ext>
              </a:extLst>
            </p:cNvPr>
            <p:cNvSpPr txBox="1"/>
            <p:nvPr/>
          </p:nvSpPr>
          <p:spPr>
            <a:xfrm>
              <a:off x="7101839" y="1857493"/>
              <a:ext cx="794702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EC89BFA-238C-14E2-676B-D5DE67652036}"/>
                </a:ext>
              </a:extLst>
            </p:cNvPr>
            <p:cNvSpPr txBox="1"/>
            <p:nvPr/>
          </p:nvSpPr>
          <p:spPr>
            <a:xfrm>
              <a:off x="7277102" y="3980934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5D587C0-2A56-27A1-8E65-3D8640076E5A}"/>
              </a:ext>
            </a:extLst>
          </p:cNvPr>
          <p:cNvCxnSpPr>
            <a:cxnSpLocks/>
          </p:cNvCxnSpPr>
          <p:nvPr/>
        </p:nvCxnSpPr>
        <p:spPr>
          <a:xfrm flipV="1">
            <a:off x="5783230" y="2988546"/>
            <a:ext cx="2781931" cy="384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直角三角形 56">
            <a:extLst>
              <a:ext uri="{FF2B5EF4-FFF2-40B4-BE49-F238E27FC236}">
                <a16:creationId xmlns:a16="http://schemas.microsoft.com/office/drawing/2014/main" id="{BED6ED48-2A3F-72DE-AC78-60938BA9A7DF}"/>
              </a:ext>
            </a:extLst>
          </p:cNvPr>
          <p:cNvSpPr/>
          <p:nvPr/>
        </p:nvSpPr>
        <p:spPr>
          <a:xfrm>
            <a:off x="5799201" y="2183720"/>
            <a:ext cx="1296349" cy="793900"/>
          </a:xfrm>
          <a:custGeom>
            <a:avLst/>
            <a:gdLst>
              <a:gd name="connsiteX0" fmla="*/ 0 w 695546"/>
              <a:gd name="connsiteY0" fmla="*/ 367646 h 367646"/>
              <a:gd name="connsiteX1" fmla="*/ 0 w 695546"/>
              <a:gd name="connsiteY1" fmla="*/ 0 h 367646"/>
              <a:gd name="connsiteX2" fmla="*/ 695546 w 695546"/>
              <a:gd name="connsiteY2" fmla="*/ 367646 h 367646"/>
              <a:gd name="connsiteX3" fmla="*/ 0 w 695546"/>
              <a:gd name="connsiteY3" fmla="*/ 367646 h 367646"/>
              <a:gd name="connsiteX0" fmla="*/ 0 w 560926"/>
              <a:gd name="connsiteY0" fmla="*/ 367646 h 367646"/>
              <a:gd name="connsiteX1" fmla="*/ 0 w 560926"/>
              <a:gd name="connsiteY1" fmla="*/ 0 h 367646"/>
              <a:gd name="connsiteX2" fmla="*/ 560926 w 560926"/>
              <a:gd name="connsiteY2" fmla="*/ 367646 h 367646"/>
              <a:gd name="connsiteX3" fmla="*/ 0 w 560926"/>
              <a:gd name="connsiteY3" fmla="*/ 367646 h 367646"/>
              <a:gd name="connsiteX0" fmla="*/ 0 w 626966"/>
              <a:gd name="connsiteY0" fmla="*/ 367646 h 367646"/>
              <a:gd name="connsiteX1" fmla="*/ 0 w 626966"/>
              <a:gd name="connsiteY1" fmla="*/ 0 h 367646"/>
              <a:gd name="connsiteX2" fmla="*/ 626966 w 626966"/>
              <a:gd name="connsiteY2" fmla="*/ 367646 h 367646"/>
              <a:gd name="connsiteX3" fmla="*/ 0 w 626966"/>
              <a:gd name="connsiteY3" fmla="*/ 367646 h 367646"/>
              <a:gd name="connsiteX0" fmla="*/ 5080 w 632046"/>
              <a:gd name="connsiteY0" fmla="*/ 385426 h 385426"/>
              <a:gd name="connsiteX1" fmla="*/ 0 w 632046"/>
              <a:gd name="connsiteY1" fmla="*/ 0 h 385426"/>
              <a:gd name="connsiteX2" fmla="*/ 632046 w 632046"/>
              <a:gd name="connsiteY2" fmla="*/ 385426 h 385426"/>
              <a:gd name="connsiteX3" fmla="*/ 5080 w 632046"/>
              <a:gd name="connsiteY3" fmla="*/ 385426 h 385426"/>
              <a:gd name="connsiteX0" fmla="*/ 7030 w 633996"/>
              <a:gd name="connsiteY0" fmla="*/ 385426 h 385426"/>
              <a:gd name="connsiteX1" fmla="*/ 1950 w 633996"/>
              <a:gd name="connsiteY1" fmla="*/ 0 h 385426"/>
              <a:gd name="connsiteX2" fmla="*/ 633996 w 633996"/>
              <a:gd name="connsiteY2" fmla="*/ 385426 h 385426"/>
              <a:gd name="connsiteX3" fmla="*/ 7030 w 633996"/>
              <a:gd name="connsiteY3" fmla="*/ 385426 h 385426"/>
              <a:gd name="connsiteX0" fmla="*/ 3053 w 630019"/>
              <a:gd name="connsiteY0" fmla="*/ 400666 h 400666"/>
              <a:gd name="connsiteX1" fmla="*/ 3053 w 630019"/>
              <a:gd name="connsiteY1" fmla="*/ 0 h 400666"/>
              <a:gd name="connsiteX2" fmla="*/ 630019 w 630019"/>
              <a:gd name="connsiteY2" fmla="*/ 400666 h 400666"/>
              <a:gd name="connsiteX3" fmla="*/ 3053 w 630019"/>
              <a:gd name="connsiteY3" fmla="*/ 400666 h 400666"/>
              <a:gd name="connsiteX0" fmla="*/ 9266 w 636232"/>
              <a:gd name="connsiteY0" fmla="*/ 403206 h 403206"/>
              <a:gd name="connsiteX1" fmla="*/ 1646 w 636232"/>
              <a:gd name="connsiteY1" fmla="*/ 0 h 403206"/>
              <a:gd name="connsiteX2" fmla="*/ 636232 w 636232"/>
              <a:gd name="connsiteY2" fmla="*/ 403206 h 403206"/>
              <a:gd name="connsiteX3" fmla="*/ 9266 w 636232"/>
              <a:gd name="connsiteY3" fmla="*/ 403206 h 40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32" h="403206">
                <a:moveTo>
                  <a:pt x="9266" y="403206"/>
                </a:moveTo>
                <a:cubicBezTo>
                  <a:pt x="7573" y="274731"/>
                  <a:pt x="-4281" y="128475"/>
                  <a:pt x="1646" y="0"/>
                </a:cubicBezTo>
                <a:lnTo>
                  <a:pt x="636232" y="403206"/>
                </a:lnTo>
                <a:lnTo>
                  <a:pt x="9266" y="403206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430B868C-A426-C98B-7C77-81BFCBD4F8EE}"/>
              </a:ext>
            </a:extLst>
          </p:cNvPr>
          <p:cNvSpPr/>
          <p:nvPr/>
        </p:nvSpPr>
        <p:spPr>
          <a:xfrm rot="15724263">
            <a:off x="5560832" y="2509004"/>
            <a:ext cx="326369" cy="326369"/>
          </a:xfrm>
          <a:prstGeom prst="arc">
            <a:avLst>
              <a:gd name="adj1" fmla="val 19703346"/>
              <a:gd name="adj2" fmla="val 5242330"/>
            </a:avLst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46BAC9-D943-73D8-5A2C-89D9A730E4BA}"/>
              </a:ext>
            </a:extLst>
          </p:cNvPr>
          <p:cNvSpPr txBox="1"/>
          <p:nvPr/>
        </p:nvSpPr>
        <p:spPr>
          <a:xfrm>
            <a:off x="4697800" y="2398888"/>
            <a:ext cx="98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消费者剩余</a:t>
            </a:r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526039E7-9A7C-1CC3-7D7E-E915DC3BAC09}"/>
              </a:ext>
            </a:extLst>
          </p:cNvPr>
          <p:cNvSpPr/>
          <p:nvPr/>
        </p:nvSpPr>
        <p:spPr>
          <a:xfrm rot="2912387">
            <a:off x="5561124" y="3051330"/>
            <a:ext cx="326369" cy="326369"/>
          </a:xfrm>
          <a:prstGeom prst="arc">
            <a:avLst>
              <a:gd name="adj1" fmla="val 19703346"/>
              <a:gd name="adj2" fmla="val 524233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F4BDE00-DB58-558C-22C0-56DD60117A68}"/>
              </a:ext>
            </a:extLst>
          </p:cNvPr>
          <p:cNvSpPr txBox="1"/>
          <p:nvPr/>
        </p:nvSpPr>
        <p:spPr>
          <a:xfrm>
            <a:off x="4697800" y="3214514"/>
            <a:ext cx="98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生产者剩余</a:t>
            </a:r>
          </a:p>
        </p:txBody>
      </p:sp>
      <p:sp>
        <p:nvSpPr>
          <p:cNvPr id="26" name="直角三角形 56">
            <a:extLst>
              <a:ext uri="{FF2B5EF4-FFF2-40B4-BE49-F238E27FC236}">
                <a16:creationId xmlns:a16="http://schemas.microsoft.com/office/drawing/2014/main" id="{E83F6513-2194-E604-2455-C0663A4B18F8}"/>
              </a:ext>
            </a:extLst>
          </p:cNvPr>
          <p:cNvSpPr/>
          <p:nvPr/>
        </p:nvSpPr>
        <p:spPr>
          <a:xfrm flipV="1">
            <a:off x="5801351" y="2984032"/>
            <a:ext cx="1296349" cy="799133"/>
          </a:xfrm>
          <a:custGeom>
            <a:avLst/>
            <a:gdLst>
              <a:gd name="connsiteX0" fmla="*/ 0 w 695546"/>
              <a:gd name="connsiteY0" fmla="*/ 367646 h 367646"/>
              <a:gd name="connsiteX1" fmla="*/ 0 w 695546"/>
              <a:gd name="connsiteY1" fmla="*/ 0 h 367646"/>
              <a:gd name="connsiteX2" fmla="*/ 695546 w 695546"/>
              <a:gd name="connsiteY2" fmla="*/ 367646 h 367646"/>
              <a:gd name="connsiteX3" fmla="*/ 0 w 695546"/>
              <a:gd name="connsiteY3" fmla="*/ 367646 h 367646"/>
              <a:gd name="connsiteX0" fmla="*/ 0 w 560926"/>
              <a:gd name="connsiteY0" fmla="*/ 367646 h 367646"/>
              <a:gd name="connsiteX1" fmla="*/ 0 w 560926"/>
              <a:gd name="connsiteY1" fmla="*/ 0 h 367646"/>
              <a:gd name="connsiteX2" fmla="*/ 560926 w 560926"/>
              <a:gd name="connsiteY2" fmla="*/ 367646 h 367646"/>
              <a:gd name="connsiteX3" fmla="*/ 0 w 560926"/>
              <a:gd name="connsiteY3" fmla="*/ 367646 h 367646"/>
              <a:gd name="connsiteX0" fmla="*/ 0 w 626966"/>
              <a:gd name="connsiteY0" fmla="*/ 367646 h 367646"/>
              <a:gd name="connsiteX1" fmla="*/ 0 w 626966"/>
              <a:gd name="connsiteY1" fmla="*/ 0 h 367646"/>
              <a:gd name="connsiteX2" fmla="*/ 626966 w 626966"/>
              <a:gd name="connsiteY2" fmla="*/ 367646 h 367646"/>
              <a:gd name="connsiteX3" fmla="*/ 0 w 626966"/>
              <a:gd name="connsiteY3" fmla="*/ 367646 h 367646"/>
              <a:gd name="connsiteX0" fmla="*/ 5080 w 632046"/>
              <a:gd name="connsiteY0" fmla="*/ 385426 h 385426"/>
              <a:gd name="connsiteX1" fmla="*/ 0 w 632046"/>
              <a:gd name="connsiteY1" fmla="*/ 0 h 385426"/>
              <a:gd name="connsiteX2" fmla="*/ 632046 w 632046"/>
              <a:gd name="connsiteY2" fmla="*/ 385426 h 385426"/>
              <a:gd name="connsiteX3" fmla="*/ 5080 w 632046"/>
              <a:gd name="connsiteY3" fmla="*/ 385426 h 385426"/>
              <a:gd name="connsiteX0" fmla="*/ 7030 w 633996"/>
              <a:gd name="connsiteY0" fmla="*/ 385426 h 385426"/>
              <a:gd name="connsiteX1" fmla="*/ 1950 w 633996"/>
              <a:gd name="connsiteY1" fmla="*/ 0 h 385426"/>
              <a:gd name="connsiteX2" fmla="*/ 633996 w 633996"/>
              <a:gd name="connsiteY2" fmla="*/ 385426 h 385426"/>
              <a:gd name="connsiteX3" fmla="*/ 7030 w 633996"/>
              <a:gd name="connsiteY3" fmla="*/ 385426 h 385426"/>
              <a:gd name="connsiteX0" fmla="*/ 3053 w 630019"/>
              <a:gd name="connsiteY0" fmla="*/ 400666 h 400666"/>
              <a:gd name="connsiteX1" fmla="*/ 3053 w 630019"/>
              <a:gd name="connsiteY1" fmla="*/ 0 h 400666"/>
              <a:gd name="connsiteX2" fmla="*/ 630019 w 630019"/>
              <a:gd name="connsiteY2" fmla="*/ 400666 h 400666"/>
              <a:gd name="connsiteX3" fmla="*/ 3053 w 630019"/>
              <a:gd name="connsiteY3" fmla="*/ 400666 h 400666"/>
              <a:gd name="connsiteX0" fmla="*/ 9266 w 636232"/>
              <a:gd name="connsiteY0" fmla="*/ 403206 h 403206"/>
              <a:gd name="connsiteX1" fmla="*/ 1646 w 636232"/>
              <a:gd name="connsiteY1" fmla="*/ 0 h 403206"/>
              <a:gd name="connsiteX2" fmla="*/ 636232 w 636232"/>
              <a:gd name="connsiteY2" fmla="*/ 403206 h 403206"/>
              <a:gd name="connsiteX3" fmla="*/ 9266 w 636232"/>
              <a:gd name="connsiteY3" fmla="*/ 403206 h 403206"/>
              <a:gd name="connsiteX0" fmla="*/ 9266 w 1305535"/>
              <a:gd name="connsiteY0" fmla="*/ 403206 h 422060"/>
              <a:gd name="connsiteX1" fmla="*/ 1646 w 1305535"/>
              <a:gd name="connsiteY1" fmla="*/ 0 h 422060"/>
              <a:gd name="connsiteX2" fmla="*/ 1305535 w 1305535"/>
              <a:gd name="connsiteY2" fmla="*/ 422060 h 422060"/>
              <a:gd name="connsiteX3" fmla="*/ 9266 w 1305535"/>
              <a:gd name="connsiteY3" fmla="*/ 403206 h 422060"/>
              <a:gd name="connsiteX0" fmla="*/ 80 w 1296349"/>
              <a:gd name="connsiteY0" fmla="*/ 751998 h 770852"/>
              <a:gd name="connsiteX1" fmla="*/ 30168 w 1296349"/>
              <a:gd name="connsiteY1" fmla="*/ 0 h 770852"/>
              <a:gd name="connsiteX2" fmla="*/ 1296349 w 1296349"/>
              <a:gd name="connsiteY2" fmla="*/ 770852 h 770852"/>
              <a:gd name="connsiteX3" fmla="*/ 80 w 1296349"/>
              <a:gd name="connsiteY3" fmla="*/ 751998 h 770852"/>
              <a:gd name="connsiteX0" fmla="*/ 80 w 1296349"/>
              <a:gd name="connsiteY0" fmla="*/ 780279 h 799133"/>
              <a:gd name="connsiteX1" fmla="*/ 30168 w 1296349"/>
              <a:gd name="connsiteY1" fmla="*/ 0 h 799133"/>
              <a:gd name="connsiteX2" fmla="*/ 1296349 w 1296349"/>
              <a:gd name="connsiteY2" fmla="*/ 799133 h 799133"/>
              <a:gd name="connsiteX3" fmla="*/ 80 w 1296349"/>
              <a:gd name="connsiteY3" fmla="*/ 780279 h 79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6349" h="799133">
                <a:moveTo>
                  <a:pt x="80" y="780279"/>
                </a:moveTo>
                <a:cubicBezTo>
                  <a:pt x="-1613" y="651804"/>
                  <a:pt x="24241" y="128475"/>
                  <a:pt x="30168" y="0"/>
                </a:cubicBezTo>
                <a:lnTo>
                  <a:pt x="1296349" y="799133"/>
                </a:lnTo>
                <a:cubicBezTo>
                  <a:pt x="1087360" y="799133"/>
                  <a:pt x="209069" y="780279"/>
                  <a:pt x="80" y="780279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F04988E-979E-F65B-4EDC-33226B9A3FD4}"/>
              </a:ext>
            </a:extLst>
          </p:cNvPr>
          <p:cNvSpPr txBox="1"/>
          <p:nvPr/>
        </p:nvSpPr>
        <p:spPr>
          <a:xfrm>
            <a:off x="6716374" y="1159220"/>
            <a:ext cx="951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原均衡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2239CF7-F952-07C1-0CDD-789F1016D0A3}"/>
              </a:ext>
            </a:extLst>
          </p:cNvPr>
          <p:cNvGrpSpPr/>
          <p:nvPr/>
        </p:nvGrpSpPr>
        <p:grpSpPr>
          <a:xfrm>
            <a:off x="9618919" y="1782822"/>
            <a:ext cx="3602232" cy="2747711"/>
            <a:chOff x="2891985" y="1395213"/>
            <a:chExt cx="5179818" cy="3951062"/>
          </a:xfrm>
        </p:grpSpPr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2B3516B1-1992-B343-78EC-D71E7D1DDB19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214D259A-E3F2-9AAC-5975-C3496CEA57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3933F7B9-615B-C3C0-25C9-AFF005673079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2" y="1976428"/>
              <a:ext cx="3595908" cy="21891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83E82791-155F-5D5B-C758-43BEC5FDDB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8172" y="2153920"/>
              <a:ext cx="3453668" cy="212689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E849822-6A70-35DC-82D0-9C250132A34A}"/>
                </a:ext>
              </a:extLst>
            </p:cNvPr>
            <p:cNvSpPr txBox="1"/>
            <p:nvPr/>
          </p:nvSpPr>
          <p:spPr>
            <a:xfrm>
              <a:off x="2891985" y="1395213"/>
              <a:ext cx="878107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0F14FB26-2175-3E04-0112-9B60C9C9B867}"/>
                </a:ext>
              </a:extLst>
            </p:cNvPr>
            <p:cNvSpPr txBox="1"/>
            <p:nvPr/>
          </p:nvSpPr>
          <p:spPr>
            <a:xfrm>
              <a:off x="7277100" y="4903708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95EA1D7-027C-D17C-1A47-F685871F8834}"/>
                </a:ext>
              </a:extLst>
            </p:cNvPr>
            <p:cNvSpPr txBox="1"/>
            <p:nvPr/>
          </p:nvSpPr>
          <p:spPr>
            <a:xfrm>
              <a:off x="7101839" y="1857493"/>
              <a:ext cx="794702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625FE79-7B36-23D3-C7D4-DFF820CA9C65}"/>
                </a:ext>
              </a:extLst>
            </p:cNvPr>
            <p:cNvSpPr txBox="1"/>
            <p:nvPr/>
          </p:nvSpPr>
          <p:spPr>
            <a:xfrm>
              <a:off x="7277102" y="3980934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99C12AE-A89E-0591-BFE2-D217EA905CC0}"/>
              </a:ext>
            </a:extLst>
          </p:cNvPr>
          <p:cNvCxnSpPr>
            <a:cxnSpLocks/>
          </p:cNvCxnSpPr>
          <p:nvPr/>
        </p:nvCxnSpPr>
        <p:spPr>
          <a:xfrm flipV="1">
            <a:off x="10119561" y="2593476"/>
            <a:ext cx="2781931" cy="384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E3E73F1-E366-486F-FC74-F2D90F1612BB}"/>
              </a:ext>
            </a:extLst>
          </p:cNvPr>
          <p:cNvCxnSpPr>
            <a:cxnSpLocks/>
          </p:cNvCxnSpPr>
          <p:nvPr/>
        </p:nvCxnSpPr>
        <p:spPr>
          <a:xfrm flipV="1">
            <a:off x="10798144" y="2589109"/>
            <a:ext cx="0" cy="1505416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4948A1C3-6530-9954-E995-E72CF9E399A2}"/>
              </a:ext>
            </a:extLst>
          </p:cNvPr>
          <p:cNvCxnSpPr>
            <a:cxnSpLocks/>
          </p:cNvCxnSpPr>
          <p:nvPr/>
        </p:nvCxnSpPr>
        <p:spPr>
          <a:xfrm flipV="1">
            <a:off x="12147046" y="2597318"/>
            <a:ext cx="0" cy="1505416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直角三角形 56">
            <a:extLst>
              <a:ext uri="{FF2B5EF4-FFF2-40B4-BE49-F238E27FC236}">
                <a16:creationId xmlns:a16="http://schemas.microsoft.com/office/drawing/2014/main" id="{5BEA9132-C717-9698-4138-82CCB697AD65}"/>
              </a:ext>
            </a:extLst>
          </p:cNvPr>
          <p:cNvSpPr/>
          <p:nvPr/>
        </p:nvSpPr>
        <p:spPr>
          <a:xfrm>
            <a:off x="10119560" y="2183720"/>
            <a:ext cx="652205" cy="403206"/>
          </a:xfrm>
          <a:custGeom>
            <a:avLst/>
            <a:gdLst>
              <a:gd name="connsiteX0" fmla="*/ 0 w 695546"/>
              <a:gd name="connsiteY0" fmla="*/ 367646 h 367646"/>
              <a:gd name="connsiteX1" fmla="*/ 0 w 695546"/>
              <a:gd name="connsiteY1" fmla="*/ 0 h 367646"/>
              <a:gd name="connsiteX2" fmla="*/ 695546 w 695546"/>
              <a:gd name="connsiteY2" fmla="*/ 367646 h 367646"/>
              <a:gd name="connsiteX3" fmla="*/ 0 w 695546"/>
              <a:gd name="connsiteY3" fmla="*/ 367646 h 367646"/>
              <a:gd name="connsiteX0" fmla="*/ 0 w 560926"/>
              <a:gd name="connsiteY0" fmla="*/ 367646 h 367646"/>
              <a:gd name="connsiteX1" fmla="*/ 0 w 560926"/>
              <a:gd name="connsiteY1" fmla="*/ 0 h 367646"/>
              <a:gd name="connsiteX2" fmla="*/ 560926 w 560926"/>
              <a:gd name="connsiteY2" fmla="*/ 367646 h 367646"/>
              <a:gd name="connsiteX3" fmla="*/ 0 w 560926"/>
              <a:gd name="connsiteY3" fmla="*/ 367646 h 367646"/>
              <a:gd name="connsiteX0" fmla="*/ 0 w 626966"/>
              <a:gd name="connsiteY0" fmla="*/ 367646 h 367646"/>
              <a:gd name="connsiteX1" fmla="*/ 0 w 626966"/>
              <a:gd name="connsiteY1" fmla="*/ 0 h 367646"/>
              <a:gd name="connsiteX2" fmla="*/ 626966 w 626966"/>
              <a:gd name="connsiteY2" fmla="*/ 367646 h 367646"/>
              <a:gd name="connsiteX3" fmla="*/ 0 w 626966"/>
              <a:gd name="connsiteY3" fmla="*/ 367646 h 367646"/>
              <a:gd name="connsiteX0" fmla="*/ 5080 w 632046"/>
              <a:gd name="connsiteY0" fmla="*/ 385426 h 385426"/>
              <a:gd name="connsiteX1" fmla="*/ 0 w 632046"/>
              <a:gd name="connsiteY1" fmla="*/ 0 h 385426"/>
              <a:gd name="connsiteX2" fmla="*/ 632046 w 632046"/>
              <a:gd name="connsiteY2" fmla="*/ 385426 h 385426"/>
              <a:gd name="connsiteX3" fmla="*/ 5080 w 632046"/>
              <a:gd name="connsiteY3" fmla="*/ 385426 h 385426"/>
              <a:gd name="connsiteX0" fmla="*/ 7030 w 633996"/>
              <a:gd name="connsiteY0" fmla="*/ 385426 h 385426"/>
              <a:gd name="connsiteX1" fmla="*/ 1950 w 633996"/>
              <a:gd name="connsiteY1" fmla="*/ 0 h 385426"/>
              <a:gd name="connsiteX2" fmla="*/ 633996 w 633996"/>
              <a:gd name="connsiteY2" fmla="*/ 385426 h 385426"/>
              <a:gd name="connsiteX3" fmla="*/ 7030 w 633996"/>
              <a:gd name="connsiteY3" fmla="*/ 385426 h 385426"/>
              <a:gd name="connsiteX0" fmla="*/ 3053 w 630019"/>
              <a:gd name="connsiteY0" fmla="*/ 400666 h 400666"/>
              <a:gd name="connsiteX1" fmla="*/ 3053 w 630019"/>
              <a:gd name="connsiteY1" fmla="*/ 0 h 400666"/>
              <a:gd name="connsiteX2" fmla="*/ 630019 w 630019"/>
              <a:gd name="connsiteY2" fmla="*/ 400666 h 400666"/>
              <a:gd name="connsiteX3" fmla="*/ 3053 w 630019"/>
              <a:gd name="connsiteY3" fmla="*/ 400666 h 400666"/>
              <a:gd name="connsiteX0" fmla="*/ 9266 w 636232"/>
              <a:gd name="connsiteY0" fmla="*/ 403206 h 403206"/>
              <a:gd name="connsiteX1" fmla="*/ 1646 w 636232"/>
              <a:gd name="connsiteY1" fmla="*/ 0 h 403206"/>
              <a:gd name="connsiteX2" fmla="*/ 636232 w 636232"/>
              <a:gd name="connsiteY2" fmla="*/ 403206 h 403206"/>
              <a:gd name="connsiteX3" fmla="*/ 9266 w 636232"/>
              <a:gd name="connsiteY3" fmla="*/ 403206 h 40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32" h="403206">
                <a:moveTo>
                  <a:pt x="9266" y="403206"/>
                </a:moveTo>
                <a:cubicBezTo>
                  <a:pt x="7573" y="274731"/>
                  <a:pt x="-4281" y="128475"/>
                  <a:pt x="1646" y="0"/>
                </a:cubicBezTo>
                <a:lnTo>
                  <a:pt x="636232" y="403206"/>
                </a:lnTo>
                <a:lnTo>
                  <a:pt x="9266" y="403206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左大括号 69">
            <a:extLst>
              <a:ext uri="{FF2B5EF4-FFF2-40B4-BE49-F238E27FC236}">
                <a16:creationId xmlns:a16="http://schemas.microsoft.com/office/drawing/2014/main" id="{C432D2E1-823C-CBC6-CFF9-30E5E482CADE}"/>
              </a:ext>
            </a:extLst>
          </p:cNvPr>
          <p:cNvSpPr/>
          <p:nvPr/>
        </p:nvSpPr>
        <p:spPr>
          <a:xfrm rot="16200000">
            <a:off x="11370135" y="3975189"/>
            <a:ext cx="197298" cy="134128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515A84E-5CFC-585F-4337-863080C473D2}"/>
              </a:ext>
            </a:extLst>
          </p:cNvPr>
          <p:cNvSpPr txBox="1"/>
          <p:nvPr/>
        </p:nvSpPr>
        <p:spPr>
          <a:xfrm>
            <a:off x="10985319" y="4744480"/>
            <a:ext cx="966931" cy="31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出口量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EACCD2A-28F4-CE78-8BDD-38C5AB41D1D3}"/>
              </a:ext>
            </a:extLst>
          </p:cNvPr>
          <p:cNvSpPr txBox="1"/>
          <p:nvPr/>
        </p:nvSpPr>
        <p:spPr>
          <a:xfrm>
            <a:off x="10720456" y="1159220"/>
            <a:ext cx="1511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成为出口国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E656782-3CCF-2AC4-D98B-B7E215B678A5}"/>
              </a:ext>
            </a:extLst>
          </p:cNvPr>
          <p:cNvSpPr txBox="1"/>
          <p:nvPr/>
        </p:nvSpPr>
        <p:spPr>
          <a:xfrm>
            <a:off x="11656219" y="4191849"/>
            <a:ext cx="98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国内供给量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CA1C2B6-ED8C-6545-FA21-808EB7A30417}"/>
              </a:ext>
            </a:extLst>
          </p:cNvPr>
          <p:cNvSpPr txBox="1"/>
          <p:nvPr/>
        </p:nvSpPr>
        <p:spPr>
          <a:xfrm>
            <a:off x="10303492" y="4193389"/>
            <a:ext cx="98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国内需求量</a:t>
            </a:r>
          </a:p>
        </p:txBody>
      </p:sp>
      <p:sp>
        <p:nvSpPr>
          <p:cNvPr id="75" name="直角三角形 56">
            <a:extLst>
              <a:ext uri="{FF2B5EF4-FFF2-40B4-BE49-F238E27FC236}">
                <a16:creationId xmlns:a16="http://schemas.microsoft.com/office/drawing/2014/main" id="{060C0D2B-9804-6456-BDB7-D0FEDD40CF19}"/>
              </a:ext>
            </a:extLst>
          </p:cNvPr>
          <p:cNvSpPr/>
          <p:nvPr/>
        </p:nvSpPr>
        <p:spPr>
          <a:xfrm flipV="1">
            <a:off x="10108803" y="2588435"/>
            <a:ext cx="1992540" cy="1195373"/>
          </a:xfrm>
          <a:custGeom>
            <a:avLst/>
            <a:gdLst>
              <a:gd name="connsiteX0" fmla="*/ 0 w 695546"/>
              <a:gd name="connsiteY0" fmla="*/ 367646 h 367646"/>
              <a:gd name="connsiteX1" fmla="*/ 0 w 695546"/>
              <a:gd name="connsiteY1" fmla="*/ 0 h 367646"/>
              <a:gd name="connsiteX2" fmla="*/ 695546 w 695546"/>
              <a:gd name="connsiteY2" fmla="*/ 367646 h 367646"/>
              <a:gd name="connsiteX3" fmla="*/ 0 w 695546"/>
              <a:gd name="connsiteY3" fmla="*/ 367646 h 367646"/>
              <a:gd name="connsiteX0" fmla="*/ 0 w 560926"/>
              <a:gd name="connsiteY0" fmla="*/ 367646 h 367646"/>
              <a:gd name="connsiteX1" fmla="*/ 0 w 560926"/>
              <a:gd name="connsiteY1" fmla="*/ 0 h 367646"/>
              <a:gd name="connsiteX2" fmla="*/ 560926 w 560926"/>
              <a:gd name="connsiteY2" fmla="*/ 367646 h 367646"/>
              <a:gd name="connsiteX3" fmla="*/ 0 w 560926"/>
              <a:gd name="connsiteY3" fmla="*/ 367646 h 367646"/>
              <a:gd name="connsiteX0" fmla="*/ 0 w 626966"/>
              <a:gd name="connsiteY0" fmla="*/ 367646 h 367646"/>
              <a:gd name="connsiteX1" fmla="*/ 0 w 626966"/>
              <a:gd name="connsiteY1" fmla="*/ 0 h 367646"/>
              <a:gd name="connsiteX2" fmla="*/ 626966 w 626966"/>
              <a:gd name="connsiteY2" fmla="*/ 367646 h 367646"/>
              <a:gd name="connsiteX3" fmla="*/ 0 w 626966"/>
              <a:gd name="connsiteY3" fmla="*/ 367646 h 367646"/>
              <a:gd name="connsiteX0" fmla="*/ 5080 w 632046"/>
              <a:gd name="connsiteY0" fmla="*/ 385426 h 385426"/>
              <a:gd name="connsiteX1" fmla="*/ 0 w 632046"/>
              <a:gd name="connsiteY1" fmla="*/ 0 h 385426"/>
              <a:gd name="connsiteX2" fmla="*/ 632046 w 632046"/>
              <a:gd name="connsiteY2" fmla="*/ 385426 h 385426"/>
              <a:gd name="connsiteX3" fmla="*/ 5080 w 632046"/>
              <a:gd name="connsiteY3" fmla="*/ 385426 h 385426"/>
              <a:gd name="connsiteX0" fmla="*/ 7030 w 633996"/>
              <a:gd name="connsiteY0" fmla="*/ 385426 h 385426"/>
              <a:gd name="connsiteX1" fmla="*/ 1950 w 633996"/>
              <a:gd name="connsiteY1" fmla="*/ 0 h 385426"/>
              <a:gd name="connsiteX2" fmla="*/ 633996 w 633996"/>
              <a:gd name="connsiteY2" fmla="*/ 385426 h 385426"/>
              <a:gd name="connsiteX3" fmla="*/ 7030 w 633996"/>
              <a:gd name="connsiteY3" fmla="*/ 385426 h 385426"/>
              <a:gd name="connsiteX0" fmla="*/ 3053 w 630019"/>
              <a:gd name="connsiteY0" fmla="*/ 400666 h 400666"/>
              <a:gd name="connsiteX1" fmla="*/ 3053 w 630019"/>
              <a:gd name="connsiteY1" fmla="*/ 0 h 400666"/>
              <a:gd name="connsiteX2" fmla="*/ 630019 w 630019"/>
              <a:gd name="connsiteY2" fmla="*/ 400666 h 400666"/>
              <a:gd name="connsiteX3" fmla="*/ 3053 w 630019"/>
              <a:gd name="connsiteY3" fmla="*/ 400666 h 400666"/>
              <a:gd name="connsiteX0" fmla="*/ 9266 w 636232"/>
              <a:gd name="connsiteY0" fmla="*/ 403206 h 403206"/>
              <a:gd name="connsiteX1" fmla="*/ 1646 w 636232"/>
              <a:gd name="connsiteY1" fmla="*/ 0 h 403206"/>
              <a:gd name="connsiteX2" fmla="*/ 636232 w 636232"/>
              <a:gd name="connsiteY2" fmla="*/ 403206 h 403206"/>
              <a:gd name="connsiteX3" fmla="*/ 9266 w 636232"/>
              <a:gd name="connsiteY3" fmla="*/ 403206 h 403206"/>
              <a:gd name="connsiteX0" fmla="*/ 9266 w 1305535"/>
              <a:gd name="connsiteY0" fmla="*/ 403206 h 422060"/>
              <a:gd name="connsiteX1" fmla="*/ 1646 w 1305535"/>
              <a:gd name="connsiteY1" fmla="*/ 0 h 422060"/>
              <a:gd name="connsiteX2" fmla="*/ 1305535 w 1305535"/>
              <a:gd name="connsiteY2" fmla="*/ 422060 h 422060"/>
              <a:gd name="connsiteX3" fmla="*/ 9266 w 1305535"/>
              <a:gd name="connsiteY3" fmla="*/ 403206 h 422060"/>
              <a:gd name="connsiteX0" fmla="*/ 80 w 1296349"/>
              <a:gd name="connsiteY0" fmla="*/ 751998 h 770852"/>
              <a:gd name="connsiteX1" fmla="*/ 30168 w 1296349"/>
              <a:gd name="connsiteY1" fmla="*/ 0 h 770852"/>
              <a:gd name="connsiteX2" fmla="*/ 1296349 w 1296349"/>
              <a:gd name="connsiteY2" fmla="*/ 770852 h 770852"/>
              <a:gd name="connsiteX3" fmla="*/ 80 w 1296349"/>
              <a:gd name="connsiteY3" fmla="*/ 751998 h 770852"/>
              <a:gd name="connsiteX0" fmla="*/ 80 w 1296349"/>
              <a:gd name="connsiteY0" fmla="*/ 780279 h 799133"/>
              <a:gd name="connsiteX1" fmla="*/ 30168 w 1296349"/>
              <a:gd name="connsiteY1" fmla="*/ 0 h 799133"/>
              <a:gd name="connsiteX2" fmla="*/ 1296349 w 1296349"/>
              <a:gd name="connsiteY2" fmla="*/ 799133 h 799133"/>
              <a:gd name="connsiteX3" fmla="*/ 80 w 1296349"/>
              <a:gd name="connsiteY3" fmla="*/ 780279 h 79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6349" h="799133">
                <a:moveTo>
                  <a:pt x="80" y="780279"/>
                </a:moveTo>
                <a:cubicBezTo>
                  <a:pt x="-1613" y="651804"/>
                  <a:pt x="24241" y="128475"/>
                  <a:pt x="30168" y="0"/>
                </a:cubicBezTo>
                <a:lnTo>
                  <a:pt x="1296349" y="799133"/>
                </a:lnTo>
                <a:cubicBezTo>
                  <a:pt x="1087360" y="799133"/>
                  <a:pt x="209069" y="780279"/>
                  <a:pt x="80" y="780279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D615BE9-14AF-2C80-DD82-831911F66CDC}"/>
              </a:ext>
            </a:extLst>
          </p:cNvPr>
          <p:cNvSpPr txBox="1"/>
          <p:nvPr/>
        </p:nvSpPr>
        <p:spPr>
          <a:xfrm>
            <a:off x="12910759" y="2449936"/>
            <a:ext cx="88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世界价格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27EA119-B443-4882-B95C-94CD4A4FC7F1}"/>
              </a:ext>
            </a:extLst>
          </p:cNvPr>
          <p:cNvSpPr txBox="1"/>
          <p:nvPr/>
        </p:nvSpPr>
        <p:spPr>
          <a:xfrm>
            <a:off x="8481849" y="2839121"/>
            <a:ext cx="88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国内价格</a:t>
            </a:r>
          </a:p>
        </p:txBody>
      </p:sp>
    </p:spTree>
    <p:extLst>
      <p:ext uri="{BB962C8B-B14F-4D97-AF65-F5344CB8AC3E}">
        <p14:creationId xmlns:p14="http://schemas.microsoft.com/office/powerpoint/2010/main" val="96877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8617F32-6BD4-A2CE-66A0-5CB5AC50C7C8}"/>
              </a:ext>
            </a:extLst>
          </p:cNvPr>
          <p:cNvGrpSpPr/>
          <p:nvPr/>
        </p:nvGrpSpPr>
        <p:grpSpPr>
          <a:xfrm>
            <a:off x="5282588" y="1782822"/>
            <a:ext cx="3602232" cy="2747711"/>
            <a:chOff x="2891985" y="1395213"/>
            <a:chExt cx="5179818" cy="3951062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FAEF340A-D652-88F8-B1BF-6A89F367E7B9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BE3CE194-F896-543F-EF8C-60BEB58BC5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31B1784-3235-063B-9A1B-F160BEE07078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2" y="1976428"/>
              <a:ext cx="3595908" cy="21891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585EDDD-DC02-9644-6D30-F150AAE8DA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8172" y="2153920"/>
              <a:ext cx="3453668" cy="212689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FB3524B-BB15-20E7-1842-305E1283B4E9}"/>
                </a:ext>
              </a:extLst>
            </p:cNvPr>
            <p:cNvSpPr txBox="1"/>
            <p:nvPr/>
          </p:nvSpPr>
          <p:spPr>
            <a:xfrm>
              <a:off x="2891985" y="1395213"/>
              <a:ext cx="878107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5F0B3A9-0896-ECA9-F52C-5E885277B4B0}"/>
                </a:ext>
              </a:extLst>
            </p:cNvPr>
            <p:cNvSpPr txBox="1"/>
            <p:nvPr/>
          </p:nvSpPr>
          <p:spPr>
            <a:xfrm>
              <a:off x="7277100" y="4903708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CF03CEF-6F32-2F79-278C-017E32F012E5}"/>
                </a:ext>
              </a:extLst>
            </p:cNvPr>
            <p:cNvSpPr txBox="1"/>
            <p:nvPr/>
          </p:nvSpPr>
          <p:spPr>
            <a:xfrm>
              <a:off x="7101839" y="1857493"/>
              <a:ext cx="794702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3A7A757-4FAB-6AC8-8B48-3C9953E76649}"/>
                </a:ext>
              </a:extLst>
            </p:cNvPr>
            <p:cNvSpPr txBox="1"/>
            <p:nvPr/>
          </p:nvSpPr>
          <p:spPr>
            <a:xfrm>
              <a:off x="7277102" y="3980934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DA5CB13-AE84-0536-CB61-F8EC6FDB8940}"/>
              </a:ext>
            </a:extLst>
          </p:cNvPr>
          <p:cNvCxnSpPr>
            <a:cxnSpLocks/>
          </p:cNvCxnSpPr>
          <p:nvPr/>
        </p:nvCxnSpPr>
        <p:spPr>
          <a:xfrm flipV="1">
            <a:off x="5783230" y="2988546"/>
            <a:ext cx="2781931" cy="384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直角三角形 56">
            <a:extLst>
              <a:ext uri="{FF2B5EF4-FFF2-40B4-BE49-F238E27FC236}">
                <a16:creationId xmlns:a16="http://schemas.microsoft.com/office/drawing/2014/main" id="{59F9E4F5-95CB-0F14-C2BE-A7C3A01B98D7}"/>
              </a:ext>
            </a:extLst>
          </p:cNvPr>
          <p:cNvSpPr/>
          <p:nvPr/>
        </p:nvSpPr>
        <p:spPr>
          <a:xfrm>
            <a:off x="5799201" y="2183720"/>
            <a:ext cx="1296349" cy="793900"/>
          </a:xfrm>
          <a:custGeom>
            <a:avLst/>
            <a:gdLst>
              <a:gd name="connsiteX0" fmla="*/ 0 w 695546"/>
              <a:gd name="connsiteY0" fmla="*/ 367646 h 367646"/>
              <a:gd name="connsiteX1" fmla="*/ 0 w 695546"/>
              <a:gd name="connsiteY1" fmla="*/ 0 h 367646"/>
              <a:gd name="connsiteX2" fmla="*/ 695546 w 695546"/>
              <a:gd name="connsiteY2" fmla="*/ 367646 h 367646"/>
              <a:gd name="connsiteX3" fmla="*/ 0 w 695546"/>
              <a:gd name="connsiteY3" fmla="*/ 367646 h 367646"/>
              <a:gd name="connsiteX0" fmla="*/ 0 w 560926"/>
              <a:gd name="connsiteY0" fmla="*/ 367646 h 367646"/>
              <a:gd name="connsiteX1" fmla="*/ 0 w 560926"/>
              <a:gd name="connsiteY1" fmla="*/ 0 h 367646"/>
              <a:gd name="connsiteX2" fmla="*/ 560926 w 560926"/>
              <a:gd name="connsiteY2" fmla="*/ 367646 h 367646"/>
              <a:gd name="connsiteX3" fmla="*/ 0 w 560926"/>
              <a:gd name="connsiteY3" fmla="*/ 367646 h 367646"/>
              <a:gd name="connsiteX0" fmla="*/ 0 w 626966"/>
              <a:gd name="connsiteY0" fmla="*/ 367646 h 367646"/>
              <a:gd name="connsiteX1" fmla="*/ 0 w 626966"/>
              <a:gd name="connsiteY1" fmla="*/ 0 h 367646"/>
              <a:gd name="connsiteX2" fmla="*/ 626966 w 626966"/>
              <a:gd name="connsiteY2" fmla="*/ 367646 h 367646"/>
              <a:gd name="connsiteX3" fmla="*/ 0 w 626966"/>
              <a:gd name="connsiteY3" fmla="*/ 367646 h 367646"/>
              <a:gd name="connsiteX0" fmla="*/ 5080 w 632046"/>
              <a:gd name="connsiteY0" fmla="*/ 385426 h 385426"/>
              <a:gd name="connsiteX1" fmla="*/ 0 w 632046"/>
              <a:gd name="connsiteY1" fmla="*/ 0 h 385426"/>
              <a:gd name="connsiteX2" fmla="*/ 632046 w 632046"/>
              <a:gd name="connsiteY2" fmla="*/ 385426 h 385426"/>
              <a:gd name="connsiteX3" fmla="*/ 5080 w 632046"/>
              <a:gd name="connsiteY3" fmla="*/ 385426 h 385426"/>
              <a:gd name="connsiteX0" fmla="*/ 7030 w 633996"/>
              <a:gd name="connsiteY0" fmla="*/ 385426 h 385426"/>
              <a:gd name="connsiteX1" fmla="*/ 1950 w 633996"/>
              <a:gd name="connsiteY1" fmla="*/ 0 h 385426"/>
              <a:gd name="connsiteX2" fmla="*/ 633996 w 633996"/>
              <a:gd name="connsiteY2" fmla="*/ 385426 h 385426"/>
              <a:gd name="connsiteX3" fmla="*/ 7030 w 633996"/>
              <a:gd name="connsiteY3" fmla="*/ 385426 h 385426"/>
              <a:gd name="connsiteX0" fmla="*/ 3053 w 630019"/>
              <a:gd name="connsiteY0" fmla="*/ 400666 h 400666"/>
              <a:gd name="connsiteX1" fmla="*/ 3053 w 630019"/>
              <a:gd name="connsiteY1" fmla="*/ 0 h 400666"/>
              <a:gd name="connsiteX2" fmla="*/ 630019 w 630019"/>
              <a:gd name="connsiteY2" fmla="*/ 400666 h 400666"/>
              <a:gd name="connsiteX3" fmla="*/ 3053 w 630019"/>
              <a:gd name="connsiteY3" fmla="*/ 400666 h 400666"/>
              <a:gd name="connsiteX0" fmla="*/ 9266 w 636232"/>
              <a:gd name="connsiteY0" fmla="*/ 403206 h 403206"/>
              <a:gd name="connsiteX1" fmla="*/ 1646 w 636232"/>
              <a:gd name="connsiteY1" fmla="*/ 0 h 403206"/>
              <a:gd name="connsiteX2" fmla="*/ 636232 w 636232"/>
              <a:gd name="connsiteY2" fmla="*/ 403206 h 403206"/>
              <a:gd name="connsiteX3" fmla="*/ 9266 w 636232"/>
              <a:gd name="connsiteY3" fmla="*/ 403206 h 40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32" h="403206">
                <a:moveTo>
                  <a:pt x="9266" y="403206"/>
                </a:moveTo>
                <a:cubicBezTo>
                  <a:pt x="7573" y="274731"/>
                  <a:pt x="-4281" y="128475"/>
                  <a:pt x="1646" y="0"/>
                </a:cubicBezTo>
                <a:lnTo>
                  <a:pt x="636232" y="403206"/>
                </a:lnTo>
                <a:lnTo>
                  <a:pt x="9266" y="403206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弧形 14">
            <a:extLst>
              <a:ext uri="{FF2B5EF4-FFF2-40B4-BE49-F238E27FC236}">
                <a16:creationId xmlns:a16="http://schemas.microsoft.com/office/drawing/2014/main" id="{5183044B-7BED-2E12-C98D-3DE1BCFA131C}"/>
              </a:ext>
            </a:extLst>
          </p:cNvPr>
          <p:cNvSpPr/>
          <p:nvPr/>
        </p:nvSpPr>
        <p:spPr>
          <a:xfrm rot="15724263">
            <a:off x="5560832" y="2509004"/>
            <a:ext cx="326369" cy="326369"/>
          </a:xfrm>
          <a:prstGeom prst="arc">
            <a:avLst>
              <a:gd name="adj1" fmla="val 19703346"/>
              <a:gd name="adj2" fmla="val 5242330"/>
            </a:avLst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1D6B21-D620-0924-6863-7A02716B7EEE}"/>
              </a:ext>
            </a:extLst>
          </p:cNvPr>
          <p:cNvSpPr txBox="1"/>
          <p:nvPr/>
        </p:nvSpPr>
        <p:spPr>
          <a:xfrm>
            <a:off x="4697800" y="2398888"/>
            <a:ext cx="98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消费者剩余</a:t>
            </a:r>
          </a:p>
        </p:txBody>
      </p:sp>
      <p:sp>
        <p:nvSpPr>
          <p:cNvPr id="17" name="弧形 16">
            <a:extLst>
              <a:ext uri="{FF2B5EF4-FFF2-40B4-BE49-F238E27FC236}">
                <a16:creationId xmlns:a16="http://schemas.microsoft.com/office/drawing/2014/main" id="{23D222B2-2D4D-E50C-2EC3-B4EEE5E8A367}"/>
              </a:ext>
            </a:extLst>
          </p:cNvPr>
          <p:cNvSpPr/>
          <p:nvPr/>
        </p:nvSpPr>
        <p:spPr>
          <a:xfrm rot="2912387">
            <a:off x="5561124" y="3051330"/>
            <a:ext cx="326369" cy="326369"/>
          </a:xfrm>
          <a:prstGeom prst="arc">
            <a:avLst>
              <a:gd name="adj1" fmla="val 19703346"/>
              <a:gd name="adj2" fmla="val 524233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6761F8-4A15-C470-71F6-E9949C883614}"/>
              </a:ext>
            </a:extLst>
          </p:cNvPr>
          <p:cNvSpPr txBox="1"/>
          <p:nvPr/>
        </p:nvSpPr>
        <p:spPr>
          <a:xfrm>
            <a:off x="4697800" y="3214514"/>
            <a:ext cx="98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生产者剩余</a:t>
            </a:r>
          </a:p>
        </p:txBody>
      </p:sp>
      <p:sp>
        <p:nvSpPr>
          <p:cNvPr id="19" name="直角三角形 56">
            <a:extLst>
              <a:ext uri="{FF2B5EF4-FFF2-40B4-BE49-F238E27FC236}">
                <a16:creationId xmlns:a16="http://schemas.microsoft.com/office/drawing/2014/main" id="{FE3D8891-4D8E-92D7-E614-9497351767F7}"/>
              </a:ext>
            </a:extLst>
          </p:cNvPr>
          <p:cNvSpPr/>
          <p:nvPr/>
        </p:nvSpPr>
        <p:spPr>
          <a:xfrm flipV="1">
            <a:off x="5801351" y="2984032"/>
            <a:ext cx="1296349" cy="799133"/>
          </a:xfrm>
          <a:custGeom>
            <a:avLst/>
            <a:gdLst>
              <a:gd name="connsiteX0" fmla="*/ 0 w 695546"/>
              <a:gd name="connsiteY0" fmla="*/ 367646 h 367646"/>
              <a:gd name="connsiteX1" fmla="*/ 0 w 695546"/>
              <a:gd name="connsiteY1" fmla="*/ 0 h 367646"/>
              <a:gd name="connsiteX2" fmla="*/ 695546 w 695546"/>
              <a:gd name="connsiteY2" fmla="*/ 367646 h 367646"/>
              <a:gd name="connsiteX3" fmla="*/ 0 w 695546"/>
              <a:gd name="connsiteY3" fmla="*/ 367646 h 367646"/>
              <a:gd name="connsiteX0" fmla="*/ 0 w 560926"/>
              <a:gd name="connsiteY0" fmla="*/ 367646 h 367646"/>
              <a:gd name="connsiteX1" fmla="*/ 0 w 560926"/>
              <a:gd name="connsiteY1" fmla="*/ 0 h 367646"/>
              <a:gd name="connsiteX2" fmla="*/ 560926 w 560926"/>
              <a:gd name="connsiteY2" fmla="*/ 367646 h 367646"/>
              <a:gd name="connsiteX3" fmla="*/ 0 w 560926"/>
              <a:gd name="connsiteY3" fmla="*/ 367646 h 367646"/>
              <a:gd name="connsiteX0" fmla="*/ 0 w 626966"/>
              <a:gd name="connsiteY0" fmla="*/ 367646 h 367646"/>
              <a:gd name="connsiteX1" fmla="*/ 0 w 626966"/>
              <a:gd name="connsiteY1" fmla="*/ 0 h 367646"/>
              <a:gd name="connsiteX2" fmla="*/ 626966 w 626966"/>
              <a:gd name="connsiteY2" fmla="*/ 367646 h 367646"/>
              <a:gd name="connsiteX3" fmla="*/ 0 w 626966"/>
              <a:gd name="connsiteY3" fmla="*/ 367646 h 367646"/>
              <a:gd name="connsiteX0" fmla="*/ 5080 w 632046"/>
              <a:gd name="connsiteY0" fmla="*/ 385426 h 385426"/>
              <a:gd name="connsiteX1" fmla="*/ 0 w 632046"/>
              <a:gd name="connsiteY1" fmla="*/ 0 h 385426"/>
              <a:gd name="connsiteX2" fmla="*/ 632046 w 632046"/>
              <a:gd name="connsiteY2" fmla="*/ 385426 h 385426"/>
              <a:gd name="connsiteX3" fmla="*/ 5080 w 632046"/>
              <a:gd name="connsiteY3" fmla="*/ 385426 h 385426"/>
              <a:gd name="connsiteX0" fmla="*/ 7030 w 633996"/>
              <a:gd name="connsiteY0" fmla="*/ 385426 h 385426"/>
              <a:gd name="connsiteX1" fmla="*/ 1950 w 633996"/>
              <a:gd name="connsiteY1" fmla="*/ 0 h 385426"/>
              <a:gd name="connsiteX2" fmla="*/ 633996 w 633996"/>
              <a:gd name="connsiteY2" fmla="*/ 385426 h 385426"/>
              <a:gd name="connsiteX3" fmla="*/ 7030 w 633996"/>
              <a:gd name="connsiteY3" fmla="*/ 385426 h 385426"/>
              <a:gd name="connsiteX0" fmla="*/ 3053 w 630019"/>
              <a:gd name="connsiteY0" fmla="*/ 400666 h 400666"/>
              <a:gd name="connsiteX1" fmla="*/ 3053 w 630019"/>
              <a:gd name="connsiteY1" fmla="*/ 0 h 400666"/>
              <a:gd name="connsiteX2" fmla="*/ 630019 w 630019"/>
              <a:gd name="connsiteY2" fmla="*/ 400666 h 400666"/>
              <a:gd name="connsiteX3" fmla="*/ 3053 w 630019"/>
              <a:gd name="connsiteY3" fmla="*/ 400666 h 400666"/>
              <a:gd name="connsiteX0" fmla="*/ 9266 w 636232"/>
              <a:gd name="connsiteY0" fmla="*/ 403206 h 403206"/>
              <a:gd name="connsiteX1" fmla="*/ 1646 w 636232"/>
              <a:gd name="connsiteY1" fmla="*/ 0 h 403206"/>
              <a:gd name="connsiteX2" fmla="*/ 636232 w 636232"/>
              <a:gd name="connsiteY2" fmla="*/ 403206 h 403206"/>
              <a:gd name="connsiteX3" fmla="*/ 9266 w 636232"/>
              <a:gd name="connsiteY3" fmla="*/ 403206 h 403206"/>
              <a:gd name="connsiteX0" fmla="*/ 9266 w 1305535"/>
              <a:gd name="connsiteY0" fmla="*/ 403206 h 422060"/>
              <a:gd name="connsiteX1" fmla="*/ 1646 w 1305535"/>
              <a:gd name="connsiteY1" fmla="*/ 0 h 422060"/>
              <a:gd name="connsiteX2" fmla="*/ 1305535 w 1305535"/>
              <a:gd name="connsiteY2" fmla="*/ 422060 h 422060"/>
              <a:gd name="connsiteX3" fmla="*/ 9266 w 1305535"/>
              <a:gd name="connsiteY3" fmla="*/ 403206 h 422060"/>
              <a:gd name="connsiteX0" fmla="*/ 80 w 1296349"/>
              <a:gd name="connsiteY0" fmla="*/ 751998 h 770852"/>
              <a:gd name="connsiteX1" fmla="*/ 30168 w 1296349"/>
              <a:gd name="connsiteY1" fmla="*/ 0 h 770852"/>
              <a:gd name="connsiteX2" fmla="*/ 1296349 w 1296349"/>
              <a:gd name="connsiteY2" fmla="*/ 770852 h 770852"/>
              <a:gd name="connsiteX3" fmla="*/ 80 w 1296349"/>
              <a:gd name="connsiteY3" fmla="*/ 751998 h 770852"/>
              <a:gd name="connsiteX0" fmla="*/ 80 w 1296349"/>
              <a:gd name="connsiteY0" fmla="*/ 780279 h 799133"/>
              <a:gd name="connsiteX1" fmla="*/ 30168 w 1296349"/>
              <a:gd name="connsiteY1" fmla="*/ 0 h 799133"/>
              <a:gd name="connsiteX2" fmla="*/ 1296349 w 1296349"/>
              <a:gd name="connsiteY2" fmla="*/ 799133 h 799133"/>
              <a:gd name="connsiteX3" fmla="*/ 80 w 1296349"/>
              <a:gd name="connsiteY3" fmla="*/ 780279 h 79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6349" h="799133">
                <a:moveTo>
                  <a:pt x="80" y="780279"/>
                </a:moveTo>
                <a:cubicBezTo>
                  <a:pt x="-1613" y="651804"/>
                  <a:pt x="24241" y="128475"/>
                  <a:pt x="30168" y="0"/>
                </a:cubicBezTo>
                <a:lnTo>
                  <a:pt x="1296349" y="799133"/>
                </a:lnTo>
                <a:cubicBezTo>
                  <a:pt x="1087360" y="799133"/>
                  <a:pt x="209069" y="780279"/>
                  <a:pt x="80" y="780279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51213A3-79BA-B9E3-0674-B893ABBF7B3B}"/>
              </a:ext>
            </a:extLst>
          </p:cNvPr>
          <p:cNvSpPr txBox="1"/>
          <p:nvPr/>
        </p:nvSpPr>
        <p:spPr>
          <a:xfrm>
            <a:off x="6716374" y="1159220"/>
            <a:ext cx="951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原均衡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0DEA8F4-9C46-A556-1D04-7080F563437F}"/>
              </a:ext>
            </a:extLst>
          </p:cNvPr>
          <p:cNvGrpSpPr/>
          <p:nvPr/>
        </p:nvGrpSpPr>
        <p:grpSpPr>
          <a:xfrm>
            <a:off x="9618919" y="1782822"/>
            <a:ext cx="3602232" cy="2747711"/>
            <a:chOff x="2891985" y="1395213"/>
            <a:chExt cx="5179818" cy="3951062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9317C20-FE9A-C6ED-ED6D-2F7FED5BBF34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3" y="4719320"/>
              <a:ext cx="397944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C632D0BF-9CAC-C116-CF3A-BCE2D52EAC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1880" y="1579880"/>
              <a:ext cx="36293" cy="31394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9E3F1B4-B4F0-A324-1795-11AC460FF847}"/>
                </a:ext>
              </a:extLst>
            </p:cNvPr>
            <p:cNvCxnSpPr>
              <a:cxnSpLocks/>
            </p:cNvCxnSpPr>
            <p:nvPr/>
          </p:nvCxnSpPr>
          <p:spPr>
            <a:xfrm>
              <a:off x="3648172" y="1976428"/>
              <a:ext cx="3595908" cy="21891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2FC0CFD-4F05-519A-75C9-76B8106B95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8172" y="2153920"/>
              <a:ext cx="3453668" cy="212689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94A4FCF-2314-A9CC-C89B-D25411BD95E2}"/>
                </a:ext>
              </a:extLst>
            </p:cNvPr>
            <p:cNvSpPr txBox="1"/>
            <p:nvPr/>
          </p:nvSpPr>
          <p:spPr>
            <a:xfrm>
              <a:off x="2891985" y="1395213"/>
              <a:ext cx="878107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价格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9169D13-9180-F438-DDAC-74B3F72C568A}"/>
                </a:ext>
              </a:extLst>
            </p:cNvPr>
            <p:cNvSpPr txBox="1"/>
            <p:nvPr/>
          </p:nvSpPr>
          <p:spPr>
            <a:xfrm>
              <a:off x="7277100" y="4903708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数量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F24BA73-5FF1-581B-B005-99FDE9CF5C3A}"/>
                </a:ext>
              </a:extLst>
            </p:cNvPr>
            <p:cNvSpPr txBox="1"/>
            <p:nvPr/>
          </p:nvSpPr>
          <p:spPr>
            <a:xfrm>
              <a:off x="7101839" y="1857493"/>
              <a:ext cx="794702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供给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58D2AE9-1F10-7A09-8FD2-41468FE68142}"/>
                </a:ext>
              </a:extLst>
            </p:cNvPr>
            <p:cNvSpPr txBox="1"/>
            <p:nvPr/>
          </p:nvSpPr>
          <p:spPr>
            <a:xfrm>
              <a:off x="7277102" y="3980934"/>
              <a:ext cx="794701" cy="44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需求</a:t>
              </a:r>
            </a:p>
          </p:txBody>
        </p:sp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DF5CCB1-AAEE-71EE-1F65-D97C9D4C13BF}"/>
              </a:ext>
            </a:extLst>
          </p:cNvPr>
          <p:cNvCxnSpPr>
            <a:cxnSpLocks/>
          </p:cNvCxnSpPr>
          <p:nvPr/>
        </p:nvCxnSpPr>
        <p:spPr>
          <a:xfrm flipV="1">
            <a:off x="10137559" y="3375303"/>
            <a:ext cx="2781931" cy="384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75F48FA-A57D-9FA9-6A2A-E50BC40D4727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10807638" y="3375297"/>
            <a:ext cx="0" cy="719228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E61E440-C355-D9CE-BD55-BCE0F0879D4C}"/>
              </a:ext>
            </a:extLst>
          </p:cNvPr>
          <p:cNvCxnSpPr>
            <a:cxnSpLocks/>
          </p:cNvCxnSpPr>
          <p:nvPr/>
        </p:nvCxnSpPr>
        <p:spPr>
          <a:xfrm flipH="1" flipV="1">
            <a:off x="12101209" y="3367089"/>
            <a:ext cx="7621" cy="719137"/>
          </a:xfrm>
          <a:prstGeom prst="line">
            <a:avLst/>
          </a:prstGeom>
          <a:ln w="19050">
            <a:solidFill>
              <a:schemeClr val="tx1">
                <a:alpha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直角三角形 56">
            <a:extLst>
              <a:ext uri="{FF2B5EF4-FFF2-40B4-BE49-F238E27FC236}">
                <a16:creationId xmlns:a16="http://schemas.microsoft.com/office/drawing/2014/main" id="{26395546-8592-3788-B07E-3DE251E3EF3B}"/>
              </a:ext>
            </a:extLst>
          </p:cNvPr>
          <p:cNvSpPr/>
          <p:nvPr/>
        </p:nvSpPr>
        <p:spPr>
          <a:xfrm>
            <a:off x="10127181" y="2183720"/>
            <a:ext cx="1965678" cy="1183369"/>
          </a:xfrm>
          <a:custGeom>
            <a:avLst/>
            <a:gdLst>
              <a:gd name="connsiteX0" fmla="*/ 0 w 695546"/>
              <a:gd name="connsiteY0" fmla="*/ 367646 h 367646"/>
              <a:gd name="connsiteX1" fmla="*/ 0 w 695546"/>
              <a:gd name="connsiteY1" fmla="*/ 0 h 367646"/>
              <a:gd name="connsiteX2" fmla="*/ 695546 w 695546"/>
              <a:gd name="connsiteY2" fmla="*/ 367646 h 367646"/>
              <a:gd name="connsiteX3" fmla="*/ 0 w 695546"/>
              <a:gd name="connsiteY3" fmla="*/ 367646 h 367646"/>
              <a:gd name="connsiteX0" fmla="*/ 0 w 560926"/>
              <a:gd name="connsiteY0" fmla="*/ 367646 h 367646"/>
              <a:gd name="connsiteX1" fmla="*/ 0 w 560926"/>
              <a:gd name="connsiteY1" fmla="*/ 0 h 367646"/>
              <a:gd name="connsiteX2" fmla="*/ 560926 w 560926"/>
              <a:gd name="connsiteY2" fmla="*/ 367646 h 367646"/>
              <a:gd name="connsiteX3" fmla="*/ 0 w 560926"/>
              <a:gd name="connsiteY3" fmla="*/ 367646 h 367646"/>
              <a:gd name="connsiteX0" fmla="*/ 0 w 626966"/>
              <a:gd name="connsiteY0" fmla="*/ 367646 h 367646"/>
              <a:gd name="connsiteX1" fmla="*/ 0 w 626966"/>
              <a:gd name="connsiteY1" fmla="*/ 0 h 367646"/>
              <a:gd name="connsiteX2" fmla="*/ 626966 w 626966"/>
              <a:gd name="connsiteY2" fmla="*/ 367646 h 367646"/>
              <a:gd name="connsiteX3" fmla="*/ 0 w 626966"/>
              <a:gd name="connsiteY3" fmla="*/ 367646 h 367646"/>
              <a:gd name="connsiteX0" fmla="*/ 5080 w 632046"/>
              <a:gd name="connsiteY0" fmla="*/ 385426 h 385426"/>
              <a:gd name="connsiteX1" fmla="*/ 0 w 632046"/>
              <a:gd name="connsiteY1" fmla="*/ 0 h 385426"/>
              <a:gd name="connsiteX2" fmla="*/ 632046 w 632046"/>
              <a:gd name="connsiteY2" fmla="*/ 385426 h 385426"/>
              <a:gd name="connsiteX3" fmla="*/ 5080 w 632046"/>
              <a:gd name="connsiteY3" fmla="*/ 385426 h 385426"/>
              <a:gd name="connsiteX0" fmla="*/ 7030 w 633996"/>
              <a:gd name="connsiteY0" fmla="*/ 385426 h 385426"/>
              <a:gd name="connsiteX1" fmla="*/ 1950 w 633996"/>
              <a:gd name="connsiteY1" fmla="*/ 0 h 385426"/>
              <a:gd name="connsiteX2" fmla="*/ 633996 w 633996"/>
              <a:gd name="connsiteY2" fmla="*/ 385426 h 385426"/>
              <a:gd name="connsiteX3" fmla="*/ 7030 w 633996"/>
              <a:gd name="connsiteY3" fmla="*/ 385426 h 385426"/>
              <a:gd name="connsiteX0" fmla="*/ 3053 w 630019"/>
              <a:gd name="connsiteY0" fmla="*/ 400666 h 400666"/>
              <a:gd name="connsiteX1" fmla="*/ 3053 w 630019"/>
              <a:gd name="connsiteY1" fmla="*/ 0 h 400666"/>
              <a:gd name="connsiteX2" fmla="*/ 630019 w 630019"/>
              <a:gd name="connsiteY2" fmla="*/ 400666 h 400666"/>
              <a:gd name="connsiteX3" fmla="*/ 3053 w 630019"/>
              <a:gd name="connsiteY3" fmla="*/ 400666 h 400666"/>
              <a:gd name="connsiteX0" fmla="*/ 9266 w 636232"/>
              <a:gd name="connsiteY0" fmla="*/ 403206 h 403206"/>
              <a:gd name="connsiteX1" fmla="*/ 1646 w 636232"/>
              <a:gd name="connsiteY1" fmla="*/ 0 h 403206"/>
              <a:gd name="connsiteX2" fmla="*/ 636232 w 636232"/>
              <a:gd name="connsiteY2" fmla="*/ 403206 h 403206"/>
              <a:gd name="connsiteX3" fmla="*/ 9266 w 636232"/>
              <a:gd name="connsiteY3" fmla="*/ 403206 h 40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32" h="403206">
                <a:moveTo>
                  <a:pt x="9266" y="403206"/>
                </a:moveTo>
                <a:cubicBezTo>
                  <a:pt x="7573" y="274731"/>
                  <a:pt x="-4281" y="128475"/>
                  <a:pt x="1646" y="0"/>
                </a:cubicBezTo>
                <a:lnTo>
                  <a:pt x="636232" y="403206"/>
                </a:lnTo>
                <a:lnTo>
                  <a:pt x="9266" y="403206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9F56753E-46A5-3254-636A-7FBDCACBFE15}"/>
              </a:ext>
            </a:extLst>
          </p:cNvPr>
          <p:cNvSpPr/>
          <p:nvPr/>
        </p:nvSpPr>
        <p:spPr>
          <a:xfrm rot="16200000">
            <a:off x="11370135" y="3975189"/>
            <a:ext cx="197298" cy="134128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B6D7D43-9F54-20EC-AEA8-954824E562CE}"/>
              </a:ext>
            </a:extLst>
          </p:cNvPr>
          <p:cNvSpPr txBox="1"/>
          <p:nvPr/>
        </p:nvSpPr>
        <p:spPr>
          <a:xfrm>
            <a:off x="10985319" y="4744480"/>
            <a:ext cx="966931" cy="31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进口量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392DC8-11E5-2778-881A-CE26533E94CC}"/>
              </a:ext>
            </a:extLst>
          </p:cNvPr>
          <p:cNvSpPr txBox="1"/>
          <p:nvPr/>
        </p:nvSpPr>
        <p:spPr>
          <a:xfrm>
            <a:off x="10720456" y="1159220"/>
            <a:ext cx="1511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成为进口国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7C6F090-C24D-A910-5023-FADFB6FB4149}"/>
              </a:ext>
            </a:extLst>
          </p:cNvPr>
          <p:cNvSpPr txBox="1"/>
          <p:nvPr/>
        </p:nvSpPr>
        <p:spPr>
          <a:xfrm>
            <a:off x="10312986" y="4182638"/>
            <a:ext cx="98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国内供给量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55C174-E3E3-1B4E-0673-CA00BA4B456F}"/>
              </a:ext>
            </a:extLst>
          </p:cNvPr>
          <p:cNvSpPr txBox="1"/>
          <p:nvPr/>
        </p:nvSpPr>
        <p:spPr>
          <a:xfrm>
            <a:off x="11653825" y="4182354"/>
            <a:ext cx="98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国内需求量</a:t>
            </a:r>
          </a:p>
        </p:txBody>
      </p:sp>
      <p:sp>
        <p:nvSpPr>
          <p:cNvPr id="39" name="直角三角形 56">
            <a:extLst>
              <a:ext uri="{FF2B5EF4-FFF2-40B4-BE49-F238E27FC236}">
                <a16:creationId xmlns:a16="http://schemas.microsoft.com/office/drawing/2014/main" id="{A9E8DCD4-8F0E-0C77-DEAD-6B4560ED45EF}"/>
              </a:ext>
            </a:extLst>
          </p:cNvPr>
          <p:cNvSpPr/>
          <p:nvPr/>
        </p:nvSpPr>
        <p:spPr>
          <a:xfrm flipV="1">
            <a:off x="10132180" y="3375298"/>
            <a:ext cx="675459" cy="408507"/>
          </a:xfrm>
          <a:custGeom>
            <a:avLst/>
            <a:gdLst>
              <a:gd name="connsiteX0" fmla="*/ 0 w 695546"/>
              <a:gd name="connsiteY0" fmla="*/ 367646 h 367646"/>
              <a:gd name="connsiteX1" fmla="*/ 0 w 695546"/>
              <a:gd name="connsiteY1" fmla="*/ 0 h 367646"/>
              <a:gd name="connsiteX2" fmla="*/ 695546 w 695546"/>
              <a:gd name="connsiteY2" fmla="*/ 367646 h 367646"/>
              <a:gd name="connsiteX3" fmla="*/ 0 w 695546"/>
              <a:gd name="connsiteY3" fmla="*/ 367646 h 367646"/>
              <a:gd name="connsiteX0" fmla="*/ 0 w 560926"/>
              <a:gd name="connsiteY0" fmla="*/ 367646 h 367646"/>
              <a:gd name="connsiteX1" fmla="*/ 0 w 560926"/>
              <a:gd name="connsiteY1" fmla="*/ 0 h 367646"/>
              <a:gd name="connsiteX2" fmla="*/ 560926 w 560926"/>
              <a:gd name="connsiteY2" fmla="*/ 367646 h 367646"/>
              <a:gd name="connsiteX3" fmla="*/ 0 w 560926"/>
              <a:gd name="connsiteY3" fmla="*/ 367646 h 367646"/>
              <a:gd name="connsiteX0" fmla="*/ 0 w 626966"/>
              <a:gd name="connsiteY0" fmla="*/ 367646 h 367646"/>
              <a:gd name="connsiteX1" fmla="*/ 0 w 626966"/>
              <a:gd name="connsiteY1" fmla="*/ 0 h 367646"/>
              <a:gd name="connsiteX2" fmla="*/ 626966 w 626966"/>
              <a:gd name="connsiteY2" fmla="*/ 367646 h 367646"/>
              <a:gd name="connsiteX3" fmla="*/ 0 w 626966"/>
              <a:gd name="connsiteY3" fmla="*/ 367646 h 367646"/>
              <a:gd name="connsiteX0" fmla="*/ 5080 w 632046"/>
              <a:gd name="connsiteY0" fmla="*/ 385426 h 385426"/>
              <a:gd name="connsiteX1" fmla="*/ 0 w 632046"/>
              <a:gd name="connsiteY1" fmla="*/ 0 h 385426"/>
              <a:gd name="connsiteX2" fmla="*/ 632046 w 632046"/>
              <a:gd name="connsiteY2" fmla="*/ 385426 h 385426"/>
              <a:gd name="connsiteX3" fmla="*/ 5080 w 632046"/>
              <a:gd name="connsiteY3" fmla="*/ 385426 h 385426"/>
              <a:gd name="connsiteX0" fmla="*/ 7030 w 633996"/>
              <a:gd name="connsiteY0" fmla="*/ 385426 h 385426"/>
              <a:gd name="connsiteX1" fmla="*/ 1950 w 633996"/>
              <a:gd name="connsiteY1" fmla="*/ 0 h 385426"/>
              <a:gd name="connsiteX2" fmla="*/ 633996 w 633996"/>
              <a:gd name="connsiteY2" fmla="*/ 385426 h 385426"/>
              <a:gd name="connsiteX3" fmla="*/ 7030 w 633996"/>
              <a:gd name="connsiteY3" fmla="*/ 385426 h 385426"/>
              <a:gd name="connsiteX0" fmla="*/ 3053 w 630019"/>
              <a:gd name="connsiteY0" fmla="*/ 400666 h 400666"/>
              <a:gd name="connsiteX1" fmla="*/ 3053 w 630019"/>
              <a:gd name="connsiteY1" fmla="*/ 0 h 400666"/>
              <a:gd name="connsiteX2" fmla="*/ 630019 w 630019"/>
              <a:gd name="connsiteY2" fmla="*/ 400666 h 400666"/>
              <a:gd name="connsiteX3" fmla="*/ 3053 w 630019"/>
              <a:gd name="connsiteY3" fmla="*/ 400666 h 400666"/>
              <a:gd name="connsiteX0" fmla="*/ 9266 w 636232"/>
              <a:gd name="connsiteY0" fmla="*/ 403206 h 403206"/>
              <a:gd name="connsiteX1" fmla="*/ 1646 w 636232"/>
              <a:gd name="connsiteY1" fmla="*/ 0 h 403206"/>
              <a:gd name="connsiteX2" fmla="*/ 636232 w 636232"/>
              <a:gd name="connsiteY2" fmla="*/ 403206 h 403206"/>
              <a:gd name="connsiteX3" fmla="*/ 9266 w 636232"/>
              <a:gd name="connsiteY3" fmla="*/ 403206 h 403206"/>
              <a:gd name="connsiteX0" fmla="*/ 9266 w 1305535"/>
              <a:gd name="connsiteY0" fmla="*/ 403206 h 422060"/>
              <a:gd name="connsiteX1" fmla="*/ 1646 w 1305535"/>
              <a:gd name="connsiteY1" fmla="*/ 0 h 422060"/>
              <a:gd name="connsiteX2" fmla="*/ 1305535 w 1305535"/>
              <a:gd name="connsiteY2" fmla="*/ 422060 h 422060"/>
              <a:gd name="connsiteX3" fmla="*/ 9266 w 1305535"/>
              <a:gd name="connsiteY3" fmla="*/ 403206 h 422060"/>
              <a:gd name="connsiteX0" fmla="*/ 80 w 1296349"/>
              <a:gd name="connsiteY0" fmla="*/ 751998 h 770852"/>
              <a:gd name="connsiteX1" fmla="*/ 30168 w 1296349"/>
              <a:gd name="connsiteY1" fmla="*/ 0 h 770852"/>
              <a:gd name="connsiteX2" fmla="*/ 1296349 w 1296349"/>
              <a:gd name="connsiteY2" fmla="*/ 770852 h 770852"/>
              <a:gd name="connsiteX3" fmla="*/ 80 w 1296349"/>
              <a:gd name="connsiteY3" fmla="*/ 751998 h 770852"/>
              <a:gd name="connsiteX0" fmla="*/ 80 w 1296349"/>
              <a:gd name="connsiteY0" fmla="*/ 780279 h 799133"/>
              <a:gd name="connsiteX1" fmla="*/ 30168 w 1296349"/>
              <a:gd name="connsiteY1" fmla="*/ 0 h 799133"/>
              <a:gd name="connsiteX2" fmla="*/ 1296349 w 1296349"/>
              <a:gd name="connsiteY2" fmla="*/ 799133 h 799133"/>
              <a:gd name="connsiteX3" fmla="*/ 80 w 1296349"/>
              <a:gd name="connsiteY3" fmla="*/ 780279 h 79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6349" h="799133">
                <a:moveTo>
                  <a:pt x="80" y="780279"/>
                </a:moveTo>
                <a:cubicBezTo>
                  <a:pt x="-1613" y="651804"/>
                  <a:pt x="24241" y="128475"/>
                  <a:pt x="30168" y="0"/>
                </a:cubicBezTo>
                <a:lnTo>
                  <a:pt x="1296349" y="799133"/>
                </a:lnTo>
                <a:cubicBezTo>
                  <a:pt x="1087360" y="799133"/>
                  <a:pt x="209069" y="780279"/>
                  <a:pt x="80" y="780279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D1F5275-EBDA-EDFC-CD7A-8010B3242691}"/>
              </a:ext>
            </a:extLst>
          </p:cNvPr>
          <p:cNvSpPr txBox="1"/>
          <p:nvPr/>
        </p:nvSpPr>
        <p:spPr>
          <a:xfrm>
            <a:off x="12961179" y="3228589"/>
            <a:ext cx="88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世界价格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785CCF6-48C8-1C3A-0BD6-6EB2FD719DB9}"/>
              </a:ext>
            </a:extLst>
          </p:cNvPr>
          <p:cNvSpPr txBox="1"/>
          <p:nvPr/>
        </p:nvSpPr>
        <p:spPr>
          <a:xfrm>
            <a:off x="8481849" y="2839121"/>
            <a:ext cx="882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accent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国内价格</a:t>
            </a:r>
          </a:p>
        </p:txBody>
      </p:sp>
    </p:spTree>
    <p:extLst>
      <p:ext uri="{BB962C8B-B14F-4D97-AF65-F5344CB8AC3E}">
        <p14:creationId xmlns:p14="http://schemas.microsoft.com/office/powerpoint/2010/main" val="18798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1538</TotalTime>
  <Words>499</Words>
  <Application>Microsoft Office PowerPoint</Application>
  <PresentationFormat>自定义</PresentationFormat>
  <Paragraphs>268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等线</vt:lpstr>
      <vt:lpstr>华文中宋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a1431538355@outlook.com</dc:creator>
  <cp:lastModifiedBy>a1431538355@outlook.com</cp:lastModifiedBy>
  <cp:revision>268</cp:revision>
  <dcterms:created xsi:type="dcterms:W3CDTF">2023-07-24T03:29:10Z</dcterms:created>
  <dcterms:modified xsi:type="dcterms:W3CDTF">2023-08-04T03:04:22Z</dcterms:modified>
</cp:coreProperties>
</file>