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4319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8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0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1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0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3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33C0-8D4B-4525-A727-6A7A6E8F6B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E37-06E0-4C61-84D5-40285DF04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3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5D90EB-9D2C-7D40-050B-5F6E68E019F0}"/>
              </a:ext>
            </a:extLst>
          </p:cNvPr>
          <p:cNvGrpSpPr/>
          <p:nvPr/>
        </p:nvGrpSpPr>
        <p:grpSpPr>
          <a:xfrm>
            <a:off x="415408" y="522375"/>
            <a:ext cx="3446174" cy="2145685"/>
            <a:chOff x="3460781" y="1805826"/>
            <a:chExt cx="5142153" cy="287760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A7FE6DC-0329-3821-78C2-635E68025E1E}"/>
                </a:ext>
              </a:extLst>
            </p:cNvPr>
            <p:cNvSpPr/>
            <p:nvPr/>
          </p:nvSpPr>
          <p:spPr>
            <a:xfrm>
              <a:off x="5460356" y="1805826"/>
              <a:ext cx="817906" cy="5697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GDP</a:t>
              </a:r>
              <a:endParaRPr lang="zh-CN" altLang="en-US" sz="12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FFEC2C-3454-C8FA-06F3-6A55E97256D9}"/>
                </a:ext>
              </a:extLst>
            </p:cNvPr>
            <p:cNvSpPr/>
            <p:nvPr/>
          </p:nvSpPr>
          <p:spPr>
            <a:xfrm>
              <a:off x="3460781" y="3144111"/>
              <a:ext cx="817906" cy="569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消费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B52997-DF66-4785-CE8D-3A1C46754E31}"/>
                </a:ext>
              </a:extLst>
            </p:cNvPr>
            <p:cNvSpPr/>
            <p:nvPr/>
          </p:nvSpPr>
          <p:spPr>
            <a:xfrm>
              <a:off x="5869309" y="3144110"/>
              <a:ext cx="1267447" cy="569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政府购买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8B33C21-E2D0-7082-AB38-42FC6591054C}"/>
                </a:ext>
              </a:extLst>
            </p:cNvPr>
            <p:cNvSpPr/>
            <p:nvPr/>
          </p:nvSpPr>
          <p:spPr>
            <a:xfrm>
              <a:off x="4665045" y="3144110"/>
              <a:ext cx="817906" cy="569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投资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C392C7F-023A-C14C-02BE-6E4D154E096D}"/>
                </a:ext>
              </a:extLst>
            </p:cNvPr>
            <p:cNvSpPr/>
            <p:nvPr/>
          </p:nvSpPr>
          <p:spPr>
            <a:xfrm>
              <a:off x="7523114" y="3144110"/>
              <a:ext cx="991749" cy="5697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净出口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FD094C6-7107-3087-E89B-88BE547525FC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869734" y="2375603"/>
              <a:ext cx="1999575" cy="76850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B5841AA-1DB1-F2F8-044D-4514C63D267D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5073998" y="2375603"/>
              <a:ext cx="795311" cy="76850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6BF0299-ABC9-A736-D03B-0AD410F808DE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H="1" flipV="1">
              <a:off x="5869309" y="2375603"/>
              <a:ext cx="633724" cy="76850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2AB6924-F1D2-3AB8-F0FB-944C643F6037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H="1" flipV="1">
              <a:off x="5869309" y="2375603"/>
              <a:ext cx="2149680" cy="76850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对话气泡: 矩形 20">
              <a:extLst>
                <a:ext uri="{FF2B5EF4-FFF2-40B4-BE49-F238E27FC236}">
                  <a16:creationId xmlns:a16="http://schemas.microsoft.com/office/drawing/2014/main" id="{7F512FC6-1355-7CD5-5665-FEF077EFA060}"/>
                </a:ext>
              </a:extLst>
            </p:cNvPr>
            <p:cNvSpPr/>
            <p:nvPr/>
          </p:nvSpPr>
          <p:spPr>
            <a:xfrm>
              <a:off x="7523114" y="3993033"/>
              <a:ext cx="1079820" cy="690395"/>
            </a:xfrm>
            <a:prstGeom prst="wedgeRectCallout">
              <a:avLst>
                <a:gd name="adj1" fmla="val -26791"/>
                <a:gd name="adj2" fmla="val -81261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出口减进口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1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7D356E-0629-BE9C-6084-20B2D30F8CCF}"/>
              </a:ext>
            </a:extLst>
          </p:cNvPr>
          <p:cNvGrpSpPr/>
          <p:nvPr/>
        </p:nvGrpSpPr>
        <p:grpSpPr>
          <a:xfrm>
            <a:off x="409004" y="364102"/>
            <a:ext cx="3373905" cy="2549645"/>
            <a:chOff x="2834158" y="1395214"/>
            <a:chExt cx="5208612" cy="393612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72F78A3-4D08-C7E8-A98E-BD05D7352F10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E64F16C-F4B2-AA8E-204F-AC792DCEB5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2FC0A20-25E7-FB17-8637-8D2248C0DC2D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EBF6438-FC02-333E-001A-F9F86F4FD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BF26A9-9314-1C38-C179-0B4DF3373028}"/>
                </a:ext>
              </a:extLst>
            </p:cNvPr>
            <p:cNvSpPr txBox="1"/>
            <p:nvPr/>
          </p:nvSpPr>
          <p:spPr>
            <a:xfrm>
              <a:off x="2834158" y="1395214"/>
              <a:ext cx="841548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利率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EA7071-77B6-8FE8-03C3-233AA8294296}"/>
                </a:ext>
              </a:extLst>
            </p:cNvPr>
            <p:cNvSpPr txBox="1"/>
            <p:nvPr/>
          </p:nvSpPr>
          <p:spPr>
            <a:xfrm>
              <a:off x="7288389" y="4903709"/>
              <a:ext cx="754381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625EF5-6AA1-1659-BA21-12029F6D681E}"/>
                </a:ext>
              </a:extLst>
            </p:cNvPr>
            <p:cNvSpPr txBox="1"/>
            <p:nvPr/>
          </p:nvSpPr>
          <p:spPr>
            <a:xfrm>
              <a:off x="7056849" y="1857494"/>
              <a:ext cx="823177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BB9FD4-3C28-1EC3-9B74-DD03D26EBD31}"/>
                </a:ext>
              </a:extLst>
            </p:cNvPr>
            <p:cNvSpPr txBox="1"/>
            <p:nvPr/>
          </p:nvSpPr>
          <p:spPr>
            <a:xfrm>
              <a:off x="7223759" y="3980934"/>
              <a:ext cx="754381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72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C76CBB2-584D-8B1D-7149-36BFB14E24A3}"/>
              </a:ext>
            </a:extLst>
          </p:cNvPr>
          <p:cNvGrpSpPr/>
          <p:nvPr/>
        </p:nvGrpSpPr>
        <p:grpSpPr>
          <a:xfrm>
            <a:off x="1525027" y="956346"/>
            <a:ext cx="391674" cy="373477"/>
            <a:chOff x="10302876" y="5253038"/>
            <a:chExt cx="649288" cy="61912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ED89E4FF-4B63-12BB-7ED5-637F67A58844}"/>
                </a:ext>
              </a:extLst>
            </p:cNvPr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941E8A7-F6FC-7B97-1897-8A0D575B9C20}"/>
                </a:ext>
              </a:extLst>
            </p:cNvPr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8F97A93-E332-417C-5235-B866D5C8741C}"/>
                </a:ext>
              </a:extLst>
            </p:cNvPr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DC901F66-DCC4-470B-E696-1CEC1D410C03}"/>
                </a:ext>
              </a:extLst>
            </p:cNvPr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3636F7B-386B-1718-8190-CA91365DBE81}"/>
                </a:ext>
              </a:extLst>
            </p:cNvPr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3B2F71C-0DDD-55A3-798F-73D65EEB9189}"/>
                </a:ext>
              </a:extLst>
            </p:cNvPr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8844A032-D800-0D7B-2D88-26E84177B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Freeform 387">
            <a:extLst>
              <a:ext uri="{FF2B5EF4-FFF2-40B4-BE49-F238E27FC236}">
                <a16:creationId xmlns:a16="http://schemas.microsoft.com/office/drawing/2014/main" id="{18AD7094-0F24-9326-3476-0EAE2385AC91}"/>
              </a:ext>
            </a:extLst>
          </p:cNvPr>
          <p:cNvSpPr>
            <a:spLocks noEditPoints="1"/>
          </p:cNvSpPr>
          <p:nvPr/>
        </p:nvSpPr>
        <p:spPr bwMode="auto">
          <a:xfrm>
            <a:off x="931103" y="1079800"/>
            <a:ext cx="174679" cy="203792"/>
          </a:xfrm>
          <a:custGeom>
            <a:avLst/>
            <a:gdLst>
              <a:gd name="T0" fmla="*/ 28 w 42"/>
              <a:gd name="T1" fmla="*/ 34 h 49"/>
              <a:gd name="T2" fmla="*/ 14 w 42"/>
              <a:gd name="T3" fmla="*/ 34 h 49"/>
              <a:gd name="T4" fmla="*/ 10 w 42"/>
              <a:gd name="T5" fmla="*/ 35 h 49"/>
              <a:gd name="T6" fmla="*/ 4 w 42"/>
              <a:gd name="T7" fmla="*/ 44 h 49"/>
              <a:gd name="T8" fmla="*/ 4 w 42"/>
              <a:gd name="T9" fmla="*/ 46 h 49"/>
              <a:gd name="T10" fmla="*/ 38 w 42"/>
              <a:gd name="T11" fmla="*/ 46 h 49"/>
              <a:gd name="T12" fmla="*/ 38 w 42"/>
              <a:gd name="T13" fmla="*/ 44 h 49"/>
              <a:gd name="T14" fmla="*/ 33 w 42"/>
              <a:gd name="T15" fmla="*/ 36 h 49"/>
              <a:gd name="T16" fmla="*/ 32 w 42"/>
              <a:gd name="T17" fmla="*/ 35 h 49"/>
              <a:gd name="T18" fmla="*/ 30 w 42"/>
              <a:gd name="T19" fmla="*/ 34 h 49"/>
              <a:gd name="T20" fmla="*/ 28 w 42"/>
              <a:gd name="T21" fmla="*/ 34 h 49"/>
              <a:gd name="T22" fmla="*/ 29 w 42"/>
              <a:gd name="T23" fmla="*/ 30 h 49"/>
              <a:gd name="T24" fmla="*/ 29 w 42"/>
              <a:gd name="T25" fmla="*/ 30 h 49"/>
              <a:gd name="T26" fmla="*/ 31 w 42"/>
              <a:gd name="T27" fmla="*/ 30 h 49"/>
              <a:gd name="T28" fmla="*/ 33 w 42"/>
              <a:gd name="T29" fmla="*/ 31 h 49"/>
              <a:gd name="T30" fmla="*/ 42 w 42"/>
              <a:gd name="T31" fmla="*/ 44 h 49"/>
              <a:gd name="T32" fmla="*/ 42 w 42"/>
              <a:gd name="T33" fmla="*/ 47 h 49"/>
              <a:gd name="T34" fmla="*/ 40 w 42"/>
              <a:gd name="T35" fmla="*/ 49 h 49"/>
              <a:gd name="T36" fmla="*/ 40 w 42"/>
              <a:gd name="T37" fmla="*/ 49 h 49"/>
              <a:gd name="T38" fmla="*/ 2 w 42"/>
              <a:gd name="T39" fmla="*/ 49 h 49"/>
              <a:gd name="T40" fmla="*/ 0 w 42"/>
              <a:gd name="T41" fmla="*/ 47 h 49"/>
              <a:gd name="T42" fmla="*/ 0 w 42"/>
              <a:gd name="T43" fmla="*/ 47 h 49"/>
              <a:gd name="T44" fmla="*/ 0 w 42"/>
              <a:gd name="T45" fmla="*/ 44 h 49"/>
              <a:gd name="T46" fmla="*/ 8 w 42"/>
              <a:gd name="T47" fmla="*/ 31 h 49"/>
              <a:gd name="T48" fmla="*/ 12 w 42"/>
              <a:gd name="T49" fmla="*/ 30 h 49"/>
              <a:gd name="T50" fmla="*/ 4 w 42"/>
              <a:gd name="T51" fmla="*/ 16 h 49"/>
              <a:gd name="T52" fmla="*/ 21 w 42"/>
              <a:gd name="T53" fmla="*/ 0 h 49"/>
              <a:gd name="T54" fmla="*/ 37 w 42"/>
              <a:gd name="T55" fmla="*/ 16 h 49"/>
              <a:gd name="T56" fmla="*/ 29 w 42"/>
              <a:gd name="T57" fmla="*/ 30 h 49"/>
              <a:gd name="T58" fmla="*/ 21 w 42"/>
              <a:gd name="T59" fmla="*/ 3 h 49"/>
              <a:gd name="T60" fmla="*/ 21 w 42"/>
              <a:gd name="T61" fmla="*/ 3 h 49"/>
              <a:gd name="T62" fmla="*/ 9 w 42"/>
              <a:gd name="T63" fmla="*/ 11 h 49"/>
              <a:gd name="T64" fmla="*/ 8 w 42"/>
              <a:gd name="T65" fmla="*/ 16 h 49"/>
              <a:gd name="T66" fmla="*/ 16 w 42"/>
              <a:gd name="T67" fmla="*/ 28 h 49"/>
              <a:gd name="T68" fmla="*/ 26 w 42"/>
              <a:gd name="T69" fmla="*/ 28 h 49"/>
              <a:gd name="T70" fmla="*/ 33 w 42"/>
              <a:gd name="T71" fmla="*/ 16 h 49"/>
              <a:gd name="T72" fmla="*/ 21 w 42"/>
              <a:gd name="T73" fmla="*/ 3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49">
                <a:moveTo>
                  <a:pt x="28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2" y="34"/>
                  <a:pt x="11" y="34"/>
                  <a:pt x="10" y="35"/>
                </a:cubicBezTo>
                <a:cubicBezTo>
                  <a:pt x="6" y="36"/>
                  <a:pt x="4" y="40"/>
                  <a:pt x="4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1"/>
                  <a:pt x="36" y="37"/>
                  <a:pt x="33" y="36"/>
                </a:cubicBezTo>
                <a:cubicBezTo>
                  <a:pt x="33" y="35"/>
                  <a:pt x="32" y="35"/>
                  <a:pt x="32" y="35"/>
                </a:cubicBezTo>
                <a:cubicBezTo>
                  <a:pt x="31" y="34"/>
                  <a:pt x="31" y="34"/>
                  <a:pt x="30" y="34"/>
                </a:cubicBezTo>
                <a:cubicBezTo>
                  <a:pt x="29" y="34"/>
                  <a:pt x="29" y="34"/>
                  <a:pt x="28" y="34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30"/>
                  <a:pt x="30" y="30"/>
                  <a:pt x="31" y="30"/>
                </a:cubicBezTo>
                <a:cubicBezTo>
                  <a:pt x="32" y="31"/>
                  <a:pt x="32" y="31"/>
                  <a:pt x="33" y="31"/>
                </a:cubicBezTo>
                <a:cubicBezTo>
                  <a:pt x="38" y="33"/>
                  <a:pt x="42" y="38"/>
                  <a:pt x="42" y="44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1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8"/>
                  <a:pt x="3" y="33"/>
                  <a:pt x="8" y="31"/>
                </a:cubicBezTo>
                <a:cubicBezTo>
                  <a:pt x="10" y="31"/>
                  <a:pt x="11" y="30"/>
                  <a:pt x="12" y="30"/>
                </a:cubicBezTo>
                <a:cubicBezTo>
                  <a:pt x="7" y="27"/>
                  <a:pt x="4" y="22"/>
                  <a:pt x="4" y="16"/>
                </a:cubicBezTo>
                <a:cubicBezTo>
                  <a:pt x="4" y="7"/>
                  <a:pt x="12" y="0"/>
                  <a:pt x="21" y="0"/>
                </a:cubicBezTo>
                <a:cubicBezTo>
                  <a:pt x="30" y="0"/>
                  <a:pt x="37" y="7"/>
                  <a:pt x="37" y="16"/>
                </a:cubicBezTo>
                <a:cubicBezTo>
                  <a:pt x="37" y="22"/>
                  <a:pt x="34" y="27"/>
                  <a:pt x="29" y="30"/>
                </a:cubicBezTo>
                <a:close/>
                <a:moveTo>
                  <a:pt x="21" y="3"/>
                </a:moveTo>
                <a:cubicBezTo>
                  <a:pt x="21" y="3"/>
                  <a:pt x="21" y="3"/>
                  <a:pt x="21" y="3"/>
                </a:cubicBezTo>
                <a:cubicBezTo>
                  <a:pt x="16" y="3"/>
                  <a:pt x="11" y="6"/>
                  <a:pt x="9" y="11"/>
                </a:cubicBezTo>
                <a:cubicBezTo>
                  <a:pt x="9" y="13"/>
                  <a:pt x="8" y="14"/>
                  <a:pt x="8" y="16"/>
                </a:cubicBezTo>
                <a:cubicBezTo>
                  <a:pt x="8" y="21"/>
                  <a:pt x="11" y="26"/>
                  <a:pt x="16" y="28"/>
                </a:cubicBezTo>
                <a:cubicBezTo>
                  <a:pt x="19" y="29"/>
                  <a:pt x="23" y="29"/>
                  <a:pt x="26" y="28"/>
                </a:cubicBezTo>
                <a:cubicBezTo>
                  <a:pt x="30" y="26"/>
                  <a:pt x="33" y="21"/>
                  <a:pt x="33" y="16"/>
                </a:cubicBezTo>
                <a:cubicBezTo>
                  <a:pt x="33" y="9"/>
                  <a:pt x="28" y="3"/>
                  <a:pt x="21" y="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5" name="Freeform 387">
            <a:extLst>
              <a:ext uri="{FF2B5EF4-FFF2-40B4-BE49-F238E27FC236}">
                <a16:creationId xmlns:a16="http://schemas.microsoft.com/office/drawing/2014/main" id="{18AD7094-0F24-9326-3476-0EAE2385AC91}"/>
              </a:ext>
            </a:extLst>
          </p:cNvPr>
          <p:cNvSpPr>
            <a:spLocks noEditPoints="1"/>
          </p:cNvSpPr>
          <p:nvPr/>
        </p:nvSpPr>
        <p:spPr bwMode="auto">
          <a:xfrm>
            <a:off x="2398424" y="1086490"/>
            <a:ext cx="174679" cy="203792"/>
          </a:xfrm>
          <a:custGeom>
            <a:avLst/>
            <a:gdLst>
              <a:gd name="T0" fmla="*/ 28 w 42"/>
              <a:gd name="T1" fmla="*/ 34 h 49"/>
              <a:gd name="T2" fmla="*/ 14 w 42"/>
              <a:gd name="T3" fmla="*/ 34 h 49"/>
              <a:gd name="T4" fmla="*/ 10 w 42"/>
              <a:gd name="T5" fmla="*/ 35 h 49"/>
              <a:gd name="T6" fmla="*/ 4 w 42"/>
              <a:gd name="T7" fmla="*/ 44 h 49"/>
              <a:gd name="T8" fmla="*/ 4 w 42"/>
              <a:gd name="T9" fmla="*/ 46 h 49"/>
              <a:gd name="T10" fmla="*/ 38 w 42"/>
              <a:gd name="T11" fmla="*/ 46 h 49"/>
              <a:gd name="T12" fmla="*/ 38 w 42"/>
              <a:gd name="T13" fmla="*/ 44 h 49"/>
              <a:gd name="T14" fmla="*/ 33 w 42"/>
              <a:gd name="T15" fmla="*/ 36 h 49"/>
              <a:gd name="T16" fmla="*/ 32 w 42"/>
              <a:gd name="T17" fmla="*/ 35 h 49"/>
              <a:gd name="T18" fmla="*/ 30 w 42"/>
              <a:gd name="T19" fmla="*/ 34 h 49"/>
              <a:gd name="T20" fmla="*/ 28 w 42"/>
              <a:gd name="T21" fmla="*/ 34 h 49"/>
              <a:gd name="T22" fmla="*/ 29 w 42"/>
              <a:gd name="T23" fmla="*/ 30 h 49"/>
              <a:gd name="T24" fmla="*/ 29 w 42"/>
              <a:gd name="T25" fmla="*/ 30 h 49"/>
              <a:gd name="T26" fmla="*/ 31 w 42"/>
              <a:gd name="T27" fmla="*/ 30 h 49"/>
              <a:gd name="T28" fmla="*/ 33 w 42"/>
              <a:gd name="T29" fmla="*/ 31 h 49"/>
              <a:gd name="T30" fmla="*/ 42 w 42"/>
              <a:gd name="T31" fmla="*/ 44 h 49"/>
              <a:gd name="T32" fmla="*/ 42 w 42"/>
              <a:gd name="T33" fmla="*/ 47 h 49"/>
              <a:gd name="T34" fmla="*/ 40 w 42"/>
              <a:gd name="T35" fmla="*/ 49 h 49"/>
              <a:gd name="T36" fmla="*/ 40 w 42"/>
              <a:gd name="T37" fmla="*/ 49 h 49"/>
              <a:gd name="T38" fmla="*/ 2 w 42"/>
              <a:gd name="T39" fmla="*/ 49 h 49"/>
              <a:gd name="T40" fmla="*/ 0 w 42"/>
              <a:gd name="T41" fmla="*/ 47 h 49"/>
              <a:gd name="T42" fmla="*/ 0 w 42"/>
              <a:gd name="T43" fmla="*/ 47 h 49"/>
              <a:gd name="T44" fmla="*/ 0 w 42"/>
              <a:gd name="T45" fmla="*/ 44 h 49"/>
              <a:gd name="T46" fmla="*/ 8 w 42"/>
              <a:gd name="T47" fmla="*/ 31 h 49"/>
              <a:gd name="T48" fmla="*/ 12 w 42"/>
              <a:gd name="T49" fmla="*/ 30 h 49"/>
              <a:gd name="T50" fmla="*/ 4 w 42"/>
              <a:gd name="T51" fmla="*/ 16 h 49"/>
              <a:gd name="T52" fmla="*/ 21 w 42"/>
              <a:gd name="T53" fmla="*/ 0 h 49"/>
              <a:gd name="T54" fmla="*/ 37 w 42"/>
              <a:gd name="T55" fmla="*/ 16 h 49"/>
              <a:gd name="T56" fmla="*/ 29 w 42"/>
              <a:gd name="T57" fmla="*/ 30 h 49"/>
              <a:gd name="T58" fmla="*/ 21 w 42"/>
              <a:gd name="T59" fmla="*/ 3 h 49"/>
              <a:gd name="T60" fmla="*/ 21 w 42"/>
              <a:gd name="T61" fmla="*/ 3 h 49"/>
              <a:gd name="T62" fmla="*/ 9 w 42"/>
              <a:gd name="T63" fmla="*/ 11 h 49"/>
              <a:gd name="T64" fmla="*/ 8 w 42"/>
              <a:gd name="T65" fmla="*/ 16 h 49"/>
              <a:gd name="T66" fmla="*/ 16 w 42"/>
              <a:gd name="T67" fmla="*/ 28 h 49"/>
              <a:gd name="T68" fmla="*/ 26 w 42"/>
              <a:gd name="T69" fmla="*/ 28 h 49"/>
              <a:gd name="T70" fmla="*/ 33 w 42"/>
              <a:gd name="T71" fmla="*/ 16 h 49"/>
              <a:gd name="T72" fmla="*/ 21 w 42"/>
              <a:gd name="T73" fmla="*/ 3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49">
                <a:moveTo>
                  <a:pt x="28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2" y="34"/>
                  <a:pt x="11" y="34"/>
                  <a:pt x="10" y="35"/>
                </a:cubicBezTo>
                <a:cubicBezTo>
                  <a:pt x="6" y="36"/>
                  <a:pt x="4" y="40"/>
                  <a:pt x="4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1"/>
                  <a:pt x="36" y="37"/>
                  <a:pt x="33" y="36"/>
                </a:cubicBezTo>
                <a:cubicBezTo>
                  <a:pt x="33" y="35"/>
                  <a:pt x="32" y="35"/>
                  <a:pt x="32" y="35"/>
                </a:cubicBezTo>
                <a:cubicBezTo>
                  <a:pt x="31" y="34"/>
                  <a:pt x="31" y="34"/>
                  <a:pt x="30" y="34"/>
                </a:cubicBezTo>
                <a:cubicBezTo>
                  <a:pt x="29" y="34"/>
                  <a:pt x="29" y="34"/>
                  <a:pt x="28" y="34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30"/>
                  <a:pt x="30" y="30"/>
                  <a:pt x="31" y="30"/>
                </a:cubicBezTo>
                <a:cubicBezTo>
                  <a:pt x="32" y="31"/>
                  <a:pt x="32" y="31"/>
                  <a:pt x="33" y="31"/>
                </a:cubicBezTo>
                <a:cubicBezTo>
                  <a:pt x="38" y="33"/>
                  <a:pt x="42" y="38"/>
                  <a:pt x="42" y="44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1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8"/>
                  <a:pt x="3" y="33"/>
                  <a:pt x="8" y="31"/>
                </a:cubicBezTo>
                <a:cubicBezTo>
                  <a:pt x="10" y="31"/>
                  <a:pt x="11" y="30"/>
                  <a:pt x="12" y="30"/>
                </a:cubicBezTo>
                <a:cubicBezTo>
                  <a:pt x="7" y="27"/>
                  <a:pt x="4" y="22"/>
                  <a:pt x="4" y="16"/>
                </a:cubicBezTo>
                <a:cubicBezTo>
                  <a:pt x="4" y="7"/>
                  <a:pt x="12" y="0"/>
                  <a:pt x="21" y="0"/>
                </a:cubicBezTo>
                <a:cubicBezTo>
                  <a:pt x="30" y="0"/>
                  <a:pt x="37" y="7"/>
                  <a:pt x="37" y="16"/>
                </a:cubicBezTo>
                <a:cubicBezTo>
                  <a:pt x="37" y="22"/>
                  <a:pt x="34" y="27"/>
                  <a:pt x="29" y="30"/>
                </a:cubicBezTo>
                <a:close/>
                <a:moveTo>
                  <a:pt x="21" y="3"/>
                </a:moveTo>
                <a:cubicBezTo>
                  <a:pt x="21" y="3"/>
                  <a:pt x="21" y="3"/>
                  <a:pt x="21" y="3"/>
                </a:cubicBezTo>
                <a:cubicBezTo>
                  <a:pt x="16" y="3"/>
                  <a:pt x="11" y="6"/>
                  <a:pt x="9" y="11"/>
                </a:cubicBezTo>
                <a:cubicBezTo>
                  <a:pt x="9" y="13"/>
                  <a:pt x="8" y="14"/>
                  <a:pt x="8" y="16"/>
                </a:cubicBezTo>
                <a:cubicBezTo>
                  <a:pt x="8" y="21"/>
                  <a:pt x="11" y="26"/>
                  <a:pt x="16" y="28"/>
                </a:cubicBezTo>
                <a:cubicBezTo>
                  <a:pt x="19" y="29"/>
                  <a:pt x="23" y="29"/>
                  <a:pt x="26" y="28"/>
                </a:cubicBezTo>
                <a:cubicBezTo>
                  <a:pt x="30" y="26"/>
                  <a:pt x="33" y="21"/>
                  <a:pt x="33" y="16"/>
                </a:cubicBezTo>
                <a:cubicBezTo>
                  <a:pt x="33" y="9"/>
                  <a:pt x="28" y="3"/>
                  <a:pt x="21" y="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6DE62610-3B8D-5484-1E89-DDB905D7A7BA}"/>
              </a:ext>
            </a:extLst>
          </p:cNvPr>
          <p:cNvSpPr/>
          <p:nvPr/>
        </p:nvSpPr>
        <p:spPr>
          <a:xfrm rot="18434958">
            <a:off x="1062997" y="1026258"/>
            <a:ext cx="448369" cy="448369"/>
          </a:xfrm>
          <a:prstGeom prst="arc">
            <a:avLst>
              <a:gd name="adj1" fmla="val 16200000"/>
              <a:gd name="adj2" fmla="val 1201545"/>
            </a:avLst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D721FC87-7C41-6EB9-A941-9599A540F4ED}"/>
              </a:ext>
            </a:extLst>
          </p:cNvPr>
          <p:cNvSpPr/>
          <p:nvPr/>
        </p:nvSpPr>
        <p:spPr>
          <a:xfrm rot="18434958">
            <a:off x="1922534" y="1026257"/>
            <a:ext cx="448369" cy="448369"/>
          </a:xfrm>
          <a:prstGeom prst="arc">
            <a:avLst>
              <a:gd name="adj1" fmla="val 16200000"/>
              <a:gd name="adj2" fmla="val 1201545"/>
            </a:avLst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5FD3C4-C86D-F048-6479-1EE69A976066}"/>
              </a:ext>
            </a:extLst>
          </p:cNvPr>
          <p:cNvCxnSpPr/>
          <p:nvPr/>
        </p:nvCxnSpPr>
        <p:spPr>
          <a:xfrm>
            <a:off x="2600325" y="1180431"/>
            <a:ext cx="36004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87">
            <a:extLst>
              <a:ext uri="{FF2B5EF4-FFF2-40B4-BE49-F238E27FC236}">
                <a16:creationId xmlns:a16="http://schemas.microsoft.com/office/drawing/2014/main" id="{41CA5A9D-04C9-33BA-A085-A4CCA04813CF}"/>
              </a:ext>
            </a:extLst>
          </p:cNvPr>
          <p:cNvSpPr>
            <a:spLocks noEditPoints="1"/>
          </p:cNvSpPr>
          <p:nvPr/>
        </p:nvSpPr>
        <p:spPr bwMode="auto">
          <a:xfrm>
            <a:off x="3071405" y="1086490"/>
            <a:ext cx="174679" cy="203792"/>
          </a:xfrm>
          <a:custGeom>
            <a:avLst/>
            <a:gdLst>
              <a:gd name="T0" fmla="*/ 28 w 42"/>
              <a:gd name="T1" fmla="*/ 34 h 49"/>
              <a:gd name="T2" fmla="*/ 14 w 42"/>
              <a:gd name="T3" fmla="*/ 34 h 49"/>
              <a:gd name="T4" fmla="*/ 10 w 42"/>
              <a:gd name="T5" fmla="*/ 35 h 49"/>
              <a:gd name="T6" fmla="*/ 4 w 42"/>
              <a:gd name="T7" fmla="*/ 44 h 49"/>
              <a:gd name="T8" fmla="*/ 4 w 42"/>
              <a:gd name="T9" fmla="*/ 46 h 49"/>
              <a:gd name="T10" fmla="*/ 38 w 42"/>
              <a:gd name="T11" fmla="*/ 46 h 49"/>
              <a:gd name="T12" fmla="*/ 38 w 42"/>
              <a:gd name="T13" fmla="*/ 44 h 49"/>
              <a:gd name="T14" fmla="*/ 33 w 42"/>
              <a:gd name="T15" fmla="*/ 36 h 49"/>
              <a:gd name="T16" fmla="*/ 32 w 42"/>
              <a:gd name="T17" fmla="*/ 35 h 49"/>
              <a:gd name="T18" fmla="*/ 30 w 42"/>
              <a:gd name="T19" fmla="*/ 34 h 49"/>
              <a:gd name="T20" fmla="*/ 28 w 42"/>
              <a:gd name="T21" fmla="*/ 34 h 49"/>
              <a:gd name="T22" fmla="*/ 29 w 42"/>
              <a:gd name="T23" fmla="*/ 30 h 49"/>
              <a:gd name="T24" fmla="*/ 29 w 42"/>
              <a:gd name="T25" fmla="*/ 30 h 49"/>
              <a:gd name="T26" fmla="*/ 31 w 42"/>
              <a:gd name="T27" fmla="*/ 30 h 49"/>
              <a:gd name="T28" fmla="*/ 33 w 42"/>
              <a:gd name="T29" fmla="*/ 31 h 49"/>
              <a:gd name="T30" fmla="*/ 42 w 42"/>
              <a:gd name="T31" fmla="*/ 44 h 49"/>
              <a:gd name="T32" fmla="*/ 42 w 42"/>
              <a:gd name="T33" fmla="*/ 47 h 49"/>
              <a:gd name="T34" fmla="*/ 40 w 42"/>
              <a:gd name="T35" fmla="*/ 49 h 49"/>
              <a:gd name="T36" fmla="*/ 40 w 42"/>
              <a:gd name="T37" fmla="*/ 49 h 49"/>
              <a:gd name="T38" fmla="*/ 2 w 42"/>
              <a:gd name="T39" fmla="*/ 49 h 49"/>
              <a:gd name="T40" fmla="*/ 0 w 42"/>
              <a:gd name="T41" fmla="*/ 47 h 49"/>
              <a:gd name="T42" fmla="*/ 0 w 42"/>
              <a:gd name="T43" fmla="*/ 47 h 49"/>
              <a:gd name="T44" fmla="*/ 0 w 42"/>
              <a:gd name="T45" fmla="*/ 44 h 49"/>
              <a:gd name="T46" fmla="*/ 8 w 42"/>
              <a:gd name="T47" fmla="*/ 31 h 49"/>
              <a:gd name="T48" fmla="*/ 12 w 42"/>
              <a:gd name="T49" fmla="*/ 30 h 49"/>
              <a:gd name="T50" fmla="*/ 4 w 42"/>
              <a:gd name="T51" fmla="*/ 16 h 49"/>
              <a:gd name="T52" fmla="*/ 21 w 42"/>
              <a:gd name="T53" fmla="*/ 0 h 49"/>
              <a:gd name="T54" fmla="*/ 37 w 42"/>
              <a:gd name="T55" fmla="*/ 16 h 49"/>
              <a:gd name="T56" fmla="*/ 29 w 42"/>
              <a:gd name="T57" fmla="*/ 30 h 49"/>
              <a:gd name="T58" fmla="*/ 21 w 42"/>
              <a:gd name="T59" fmla="*/ 3 h 49"/>
              <a:gd name="T60" fmla="*/ 21 w 42"/>
              <a:gd name="T61" fmla="*/ 3 h 49"/>
              <a:gd name="T62" fmla="*/ 9 w 42"/>
              <a:gd name="T63" fmla="*/ 11 h 49"/>
              <a:gd name="T64" fmla="*/ 8 w 42"/>
              <a:gd name="T65" fmla="*/ 16 h 49"/>
              <a:gd name="T66" fmla="*/ 16 w 42"/>
              <a:gd name="T67" fmla="*/ 28 h 49"/>
              <a:gd name="T68" fmla="*/ 26 w 42"/>
              <a:gd name="T69" fmla="*/ 28 h 49"/>
              <a:gd name="T70" fmla="*/ 33 w 42"/>
              <a:gd name="T71" fmla="*/ 16 h 49"/>
              <a:gd name="T72" fmla="*/ 21 w 42"/>
              <a:gd name="T73" fmla="*/ 3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49">
                <a:moveTo>
                  <a:pt x="28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2" y="34"/>
                  <a:pt x="11" y="34"/>
                  <a:pt x="10" y="35"/>
                </a:cubicBezTo>
                <a:cubicBezTo>
                  <a:pt x="6" y="36"/>
                  <a:pt x="4" y="40"/>
                  <a:pt x="4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1"/>
                  <a:pt x="36" y="37"/>
                  <a:pt x="33" y="36"/>
                </a:cubicBezTo>
                <a:cubicBezTo>
                  <a:pt x="33" y="35"/>
                  <a:pt x="32" y="35"/>
                  <a:pt x="32" y="35"/>
                </a:cubicBezTo>
                <a:cubicBezTo>
                  <a:pt x="31" y="34"/>
                  <a:pt x="31" y="34"/>
                  <a:pt x="30" y="34"/>
                </a:cubicBezTo>
                <a:cubicBezTo>
                  <a:pt x="29" y="34"/>
                  <a:pt x="29" y="34"/>
                  <a:pt x="28" y="34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30"/>
                  <a:pt x="30" y="30"/>
                  <a:pt x="31" y="30"/>
                </a:cubicBezTo>
                <a:cubicBezTo>
                  <a:pt x="32" y="31"/>
                  <a:pt x="32" y="31"/>
                  <a:pt x="33" y="31"/>
                </a:cubicBezTo>
                <a:cubicBezTo>
                  <a:pt x="38" y="33"/>
                  <a:pt x="42" y="38"/>
                  <a:pt x="42" y="44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1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8"/>
                  <a:pt x="3" y="33"/>
                  <a:pt x="8" y="31"/>
                </a:cubicBezTo>
                <a:cubicBezTo>
                  <a:pt x="10" y="31"/>
                  <a:pt x="11" y="30"/>
                  <a:pt x="12" y="30"/>
                </a:cubicBezTo>
                <a:cubicBezTo>
                  <a:pt x="7" y="27"/>
                  <a:pt x="4" y="22"/>
                  <a:pt x="4" y="16"/>
                </a:cubicBezTo>
                <a:cubicBezTo>
                  <a:pt x="4" y="7"/>
                  <a:pt x="12" y="0"/>
                  <a:pt x="21" y="0"/>
                </a:cubicBezTo>
                <a:cubicBezTo>
                  <a:pt x="30" y="0"/>
                  <a:pt x="37" y="7"/>
                  <a:pt x="37" y="16"/>
                </a:cubicBezTo>
                <a:cubicBezTo>
                  <a:pt x="37" y="22"/>
                  <a:pt x="34" y="27"/>
                  <a:pt x="29" y="30"/>
                </a:cubicBezTo>
                <a:close/>
                <a:moveTo>
                  <a:pt x="21" y="3"/>
                </a:moveTo>
                <a:cubicBezTo>
                  <a:pt x="21" y="3"/>
                  <a:pt x="21" y="3"/>
                  <a:pt x="21" y="3"/>
                </a:cubicBezTo>
                <a:cubicBezTo>
                  <a:pt x="16" y="3"/>
                  <a:pt x="11" y="6"/>
                  <a:pt x="9" y="11"/>
                </a:cubicBezTo>
                <a:cubicBezTo>
                  <a:pt x="9" y="13"/>
                  <a:pt x="8" y="14"/>
                  <a:pt x="8" y="16"/>
                </a:cubicBezTo>
                <a:cubicBezTo>
                  <a:pt x="8" y="21"/>
                  <a:pt x="11" y="26"/>
                  <a:pt x="16" y="28"/>
                </a:cubicBezTo>
                <a:cubicBezTo>
                  <a:pt x="19" y="29"/>
                  <a:pt x="23" y="29"/>
                  <a:pt x="26" y="28"/>
                </a:cubicBezTo>
                <a:cubicBezTo>
                  <a:pt x="30" y="26"/>
                  <a:pt x="33" y="21"/>
                  <a:pt x="33" y="16"/>
                </a:cubicBezTo>
                <a:cubicBezTo>
                  <a:pt x="33" y="9"/>
                  <a:pt x="28" y="3"/>
                  <a:pt x="21" y="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AE9BCC0C-214C-CE45-4BF0-3E417854C96D}"/>
              </a:ext>
            </a:extLst>
          </p:cNvPr>
          <p:cNvSpPr/>
          <p:nvPr/>
        </p:nvSpPr>
        <p:spPr>
          <a:xfrm rot="2761892">
            <a:off x="2934559" y="1310102"/>
            <a:ext cx="448369" cy="448369"/>
          </a:xfrm>
          <a:prstGeom prst="arc">
            <a:avLst>
              <a:gd name="adj1" fmla="val 16200000"/>
              <a:gd name="adj2" fmla="val 1201545"/>
            </a:avLst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F3818F9-42D8-0AE2-C720-004E7A44039B}"/>
              </a:ext>
            </a:extLst>
          </p:cNvPr>
          <p:cNvGrpSpPr/>
          <p:nvPr/>
        </p:nvGrpSpPr>
        <p:grpSpPr>
          <a:xfrm>
            <a:off x="2854410" y="1664541"/>
            <a:ext cx="391674" cy="373477"/>
            <a:chOff x="10302876" y="5253038"/>
            <a:chExt cx="649288" cy="61912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8546216-10D2-7437-CE27-BB98DA1D08F3}"/>
                </a:ext>
              </a:extLst>
            </p:cNvPr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DBBE981-3061-D9DF-3280-1B99D4BC070E}"/>
                </a:ext>
              </a:extLst>
            </p:cNvPr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1346411-75D9-4006-CE55-AB8C1933BDB1}"/>
                </a:ext>
              </a:extLst>
            </p:cNvPr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050D257-1A75-8AF5-16F1-69678B7D3EED}"/>
                </a:ext>
              </a:extLst>
            </p:cNvPr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7B41E11-9FC0-AE02-383A-3AAB887AC768}"/>
                </a:ext>
              </a:extLst>
            </p:cNvPr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BF6B13B-BCF5-FDB0-2FE8-74034B5C88FD}"/>
                </a:ext>
              </a:extLst>
            </p:cNvPr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A4183DBF-14AF-95D4-F4F8-4843DB45E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4AD006A-763C-CF92-90AE-0A0C790D3374}"/>
              </a:ext>
            </a:extLst>
          </p:cNvPr>
          <p:cNvSpPr txBox="1"/>
          <p:nvPr/>
        </p:nvSpPr>
        <p:spPr>
          <a:xfrm>
            <a:off x="1051629" y="532184"/>
            <a:ext cx="42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endParaRPr lang="zh-CN" altLang="en-US" sz="10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3E3F1E-6715-F1F7-7E1A-255D31083F55}"/>
              </a:ext>
            </a:extLst>
          </p:cNvPr>
          <p:cNvSpPr txBox="1"/>
          <p:nvPr/>
        </p:nvSpPr>
        <p:spPr>
          <a:xfrm>
            <a:off x="1996586" y="532184"/>
            <a:ext cx="34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</a:t>
            </a:r>
            <a:endParaRPr lang="zh-CN" altLang="en-US" sz="10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287FC8-404A-248E-E104-F721FC8C9B33}"/>
              </a:ext>
            </a:extLst>
          </p:cNvPr>
          <p:cNvSpPr txBox="1"/>
          <p:nvPr/>
        </p:nvSpPr>
        <p:spPr>
          <a:xfrm>
            <a:off x="3590994" y="1373823"/>
            <a:ext cx="359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</a:t>
            </a:r>
            <a:endParaRPr lang="zh-CN" altLang="en-US" sz="10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D4DF39-C7AE-077C-D078-F17693BAE58B}"/>
              </a:ext>
            </a:extLst>
          </p:cNvPr>
          <p:cNvSpPr txBox="1"/>
          <p:nvPr/>
        </p:nvSpPr>
        <p:spPr>
          <a:xfrm>
            <a:off x="2604556" y="681463"/>
            <a:ext cx="34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</a:t>
            </a:r>
            <a:endParaRPr lang="zh-CN" altLang="en-US" sz="10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2A3770AD-3783-F6CE-7967-57358C01D211}"/>
              </a:ext>
            </a:extLst>
          </p:cNvPr>
          <p:cNvSpPr/>
          <p:nvPr/>
        </p:nvSpPr>
        <p:spPr>
          <a:xfrm rot="7827549">
            <a:off x="2407430" y="1519423"/>
            <a:ext cx="448369" cy="448369"/>
          </a:xfrm>
          <a:prstGeom prst="arc">
            <a:avLst>
              <a:gd name="adj1" fmla="val 16200000"/>
              <a:gd name="adj2" fmla="val 1201545"/>
            </a:avLst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6453402-1395-7294-34EC-9F7368DD0CAD}"/>
              </a:ext>
            </a:extLst>
          </p:cNvPr>
          <p:cNvSpPr txBox="1"/>
          <p:nvPr/>
        </p:nvSpPr>
        <p:spPr>
          <a:xfrm>
            <a:off x="2451818" y="2218649"/>
            <a:ext cx="359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81</a:t>
            </a:r>
            <a:endParaRPr lang="zh-CN" altLang="en-US" sz="10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Freeform 387">
            <a:extLst>
              <a:ext uri="{FF2B5EF4-FFF2-40B4-BE49-F238E27FC236}">
                <a16:creationId xmlns:a16="http://schemas.microsoft.com/office/drawing/2014/main" id="{94CC8DDD-13C4-3415-9419-715E75A328D9}"/>
              </a:ext>
            </a:extLst>
          </p:cNvPr>
          <p:cNvSpPr>
            <a:spLocks noEditPoints="1"/>
          </p:cNvSpPr>
          <p:nvPr/>
        </p:nvSpPr>
        <p:spPr bwMode="auto">
          <a:xfrm>
            <a:off x="2153017" y="1787336"/>
            <a:ext cx="174679" cy="203792"/>
          </a:xfrm>
          <a:custGeom>
            <a:avLst/>
            <a:gdLst>
              <a:gd name="T0" fmla="*/ 28 w 42"/>
              <a:gd name="T1" fmla="*/ 34 h 49"/>
              <a:gd name="T2" fmla="*/ 14 w 42"/>
              <a:gd name="T3" fmla="*/ 34 h 49"/>
              <a:gd name="T4" fmla="*/ 10 w 42"/>
              <a:gd name="T5" fmla="*/ 35 h 49"/>
              <a:gd name="T6" fmla="*/ 4 w 42"/>
              <a:gd name="T7" fmla="*/ 44 h 49"/>
              <a:gd name="T8" fmla="*/ 4 w 42"/>
              <a:gd name="T9" fmla="*/ 46 h 49"/>
              <a:gd name="T10" fmla="*/ 38 w 42"/>
              <a:gd name="T11" fmla="*/ 46 h 49"/>
              <a:gd name="T12" fmla="*/ 38 w 42"/>
              <a:gd name="T13" fmla="*/ 44 h 49"/>
              <a:gd name="T14" fmla="*/ 33 w 42"/>
              <a:gd name="T15" fmla="*/ 36 h 49"/>
              <a:gd name="T16" fmla="*/ 32 w 42"/>
              <a:gd name="T17" fmla="*/ 35 h 49"/>
              <a:gd name="T18" fmla="*/ 30 w 42"/>
              <a:gd name="T19" fmla="*/ 34 h 49"/>
              <a:gd name="T20" fmla="*/ 28 w 42"/>
              <a:gd name="T21" fmla="*/ 34 h 49"/>
              <a:gd name="T22" fmla="*/ 29 w 42"/>
              <a:gd name="T23" fmla="*/ 30 h 49"/>
              <a:gd name="T24" fmla="*/ 29 w 42"/>
              <a:gd name="T25" fmla="*/ 30 h 49"/>
              <a:gd name="T26" fmla="*/ 31 w 42"/>
              <a:gd name="T27" fmla="*/ 30 h 49"/>
              <a:gd name="T28" fmla="*/ 33 w 42"/>
              <a:gd name="T29" fmla="*/ 31 h 49"/>
              <a:gd name="T30" fmla="*/ 42 w 42"/>
              <a:gd name="T31" fmla="*/ 44 h 49"/>
              <a:gd name="T32" fmla="*/ 42 w 42"/>
              <a:gd name="T33" fmla="*/ 47 h 49"/>
              <a:gd name="T34" fmla="*/ 40 w 42"/>
              <a:gd name="T35" fmla="*/ 49 h 49"/>
              <a:gd name="T36" fmla="*/ 40 w 42"/>
              <a:gd name="T37" fmla="*/ 49 h 49"/>
              <a:gd name="T38" fmla="*/ 2 w 42"/>
              <a:gd name="T39" fmla="*/ 49 h 49"/>
              <a:gd name="T40" fmla="*/ 0 w 42"/>
              <a:gd name="T41" fmla="*/ 47 h 49"/>
              <a:gd name="T42" fmla="*/ 0 w 42"/>
              <a:gd name="T43" fmla="*/ 47 h 49"/>
              <a:gd name="T44" fmla="*/ 0 w 42"/>
              <a:gd name="T45" fmla="*/ 44 h 49"/>
              <a:gd name="T46" fmla="*/ 8 w 42"/>
              <a:gd name="T47" fmla="*/ 31 h 49"/>
              <a:gd name="T48" fmla="*/ 12 w 42"/>
              <a:gd name="T49" fmla="*/ 30 h 49"/>
              <a:gd name="T50" fmla="*/ 4 w 42"/>
              <a:gd name="T51" fmla="*/ 16 h 49"/>
              <a:gd name="T52" fmla="*/ 21 w 42"/>
              <a:gd name="T53" fmla="*/ 0 h 49"/>
              <a:gd name="T54" fmla="*/ 37 w 42"/>
              <a:gd name="T55" fmla="*/ 16 h 49"/>
              <a:gd name="T56" fmla="*/ 29 w 42"/>
              <a:gd name="T57" fmla="*/ 30 h 49"/>
              <a:gd name="T58" fmla="*/ 21 w 42"/>
              <a:gd name="T59" fmla="*/ 3 h 49"/>
              <a:gd name="T60" fmla="*/ 21 w 42"/>
              <a:gd name="T61" fmla="*/ 3 h 49"/>
              <a:gd name="T62" fmla="*/ 9 w 42"/>
              <a:gd name="T63" fmla="*/ 11 h 49"/>
              <a:gd name="T64" fmla="*/ 8 w 42"/>
              <a:gd name="T65" fmla="*/ 16 h 49"/>
              <a:gd name="T66" fmla="*/ 16 w 42"/>
              <a:gd name="T67" fmla="*/ 28 h 49"/>
              <a:gd name="T68" fmla="*/ 26 w 42"/>
              <a:gd name="T69" fmla="*/ 28 h 49"/>
              <a:gd name="T70" fmla="*/ 33 w 42"/>
              <a:gd name="T71" fmla="*/ 16 h 49"/>
              <a:gd name="T72" fmla="*/ 21 w 42"/>
              <a:gd name="T73" fmla="*/ 3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" h="49">
                <a:moveTo>
                  <a:pt x="28" y="34"/>
                </a:moveTo>
                <a:cubicBezTo>
                  <a:pt x="14" y="34"/>
                  <a:pt x="14" y="34"/>
                  <a:pt x="14" y="34"/>
                </a:cubicBezTo>
                <a:cubicBezTo>
                  <a:pt x="12" y="34"/>
                  <a:pt x="11" y="34"/>
                  <a:pt x="10" y="35"/>
                </a:cubicBezTo>
                <a:cubicBezTo>
                  <a:pt x="6" y="36"/>
                  <a:pt x="4" y="40"/>
                  <a:pt x="4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1"/>
                  <a:pt x="36" y="37"/>
                  <a:pt x="33" y="36"/>
                </a:cubicBezTo>
                <a:cubicBezTo>
                  <a:pt x="33" y="35"/>
                  <a:pt x="32" y="35"/>
                  <a:pt x="32" y="35"/>
                </a:cubicBezTo>
                <a:cubicBezTo>
                  <a:pt x="31" y="34"/>
                  <a:pt x="31" y="34"/>
                  <a:pt x="30" y="34"/>
                </a:cubicBezTo>
                <a:cubicBezTo>
                  <a:pt x="29" y="34"/>
                  <a:pt x="29" y="34"/>
                  <a:pt x="28" y="34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30" y="30"/>
                  <a:pt x="30" y="30"/>
                  <a:pt x="31" y="30"/>
                </a:cubicBezTo>
                <a:cubicBezTo>
                  <a:pt x="32" y="31"/>
                  <a:pt x="32" y="31"/>
                  <a:pt x="33" y="31"/>
                </a:cubicBezTo>
                <a:cubicBezTo>
                  <a:pt x="38" y="33"/>
                  <a:pt x="42" y="38"/>
                  <a:pt x="42" y="44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1" y="49"/>
                  <a:pt x="40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48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8"/>
                  <a:pt x="3" y="33"/>
                  <a:pt x="8" y="31"/>
                </a:cubicBezTo>
                <a:cubicBezTo>
                  <a:pt x="10" y="31"/>
                  <a:pt x="11" y="30"/>
                  <a:pt x="12" y="30"/>
                </a:cubicBezTo>
                <a:cubicBezTo>
                  <a:pt x="7" y="27"/>
                  <a:pt x="4" y="22"/>
                  <a:pt x="4" y="16"/>
                </a:cubicBezTo>
                <a:cubicBezTo>
                  <a:pt x="4" y="7"/>
                  <a:pt x="12" y="0"/>
                  <a:pt x="21" y="0"/>
                </a:cubicBezTo>
                <a:cubicBezTo>
                  <a:pt x="30" y="0"/>
                  <a:pt x="37" y="7"/>
                  <a:pt x="37" y="16"/>
                </a:cubicBezTo>
                <a:cubicBezTo>
                  <a:pt x="37" y="22"/>
                  <a:pt x="34" y="27"/>
                  <a:pt x="29" y="30"/>
                </a:cubicBezTo>
                <a:close/>
                <a:moveTo>
                  <a:pt x="21" y="3"/>
                </a:moveTo>
                <a:cubicBezTo>
                  <a:pt x="21" y="3"/>
                  <a:pt x="21" y="3"/>
                  <a:pt x="21" y="3"/>
                </a:cubicBezTo>
                <a:cubicBezTo>
                  <a:pt x="16" y="3"/>
                  <a:pt x="11" y="6"/>
                  <a:pt x="9" y="11"/>
                </a:cubicBezTo>
                <a:cubicBezTo>
                  <a:pt x="9" y="13"/>
                  <a:pt x="8" y="14"/>
                  <a:pt x="8" y="16"/>
                </a:cubicBezTo>
                <a:cubicBezTo>
                  <a:pt x="8" y="21"/>
                  <a:pt x="11" y="26"/>
                  <a:pt x="16" y="28"/>
                </a:cubicBezTo>
                <a:cubicBezTo>
                  <a:pt x="19" y="29"/>
                  <a:pt x="23" y="29"/>
                  <a:pt x="26" y="28"/>
                </a:cubicBezTo>
                <a:cubicBezTo>
                  <a:pt x="30" y="26"/>
                  <a:pt x="33" y="21"/>
                  <a:pt x="33" y="16"/>
                </a:cubicBezTo>
                <a:cubicBezTo>
                  <a:pt x="33" y="9"/>
                  <a:pt x="28" y="3"/>
                  <a:pt x="21" y="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4CD763C-DDE4-11AA-C18C-F5091935226E}"/>
              </a:ext>
            </a:extLst>
          </p:cNvPr>
          <p:cNvCxnSpPr>
            <a:cxnSpLocks/>
          </p:cNvCxnSpPr>
          <p:nvPr/>
        </p:nvCxnSpPr>
        <p:spPr>
          <a:xfrm flipH="1">
            <a:off x="1717991" y="1911476"/>
            <a:ext cx="360045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5DC2C84-9739-1A5D-C100-BAE11BA7CF8B}"/>
              </a:ext>
            </a:extLst>
          </p:cNvPr>
          <p:cNvGrpSpPr/>
          <p:nvPr/>
        </p:nvGrpSpPr>
        <p:grpSpPr>
          <a:xfrm>
            <a:off x="1127419" y="1888626"/>
            <a:ext cx="483499" cy="48254"/>
            <a:chOff x="953327" y="1923420"/>
            <a:chExt cx="483499" cy="48254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FFB9166-DE73-1E4B-EBF2-9A16606EB1CB}"/>
                </a:ext>
              </a:extLst>
            </p:cNvPr>
            <p:cNvSpPr/>
            <p:nvPr/>
          </p:nvSpPr>
          <p:spPr>
            <a:xfrm>
              <a:off x="1125855" y="19259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F125255-3428-7351-FBED-8E0FB4B257F9}"/>
                </a:ext>
              </a:extLst>
            </p:cNvPr>
            <p:cNvSpPr/>
            <p:nvPr/>
          </p:nvSpPr>
          <p:spPr>
            <a:xfrm>
              <a:off x="1214170" y="19259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6A2E244-3DE3-F6C5-74A2-1D519A970099}"/>
                </a:ext>
              </a:extLst>
            </p:cNvPr>
            <p:cNvSpPr/>
            <p:nvPr/>
          </p:nvSpPr>
          <p:spPr>
            <a:xfrm>
              <a:off x="1041740" y="19259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4F7B989-5572-D32D-DE7C-14163B8DACBA}"/>
                </a:ext>
              </a:extLst>
            </p:cNvPr>
            <p:cNvSpPr/>
            <p:nvPr/>
          </p:nvSpPr>
          <p:spPr>
            <a:xfrm>
              <a:off x="1298383" y="1923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8DAD54B-9392-7CBA-6BE3-8CF00E0B3495}"/>
                </a:ext>
              </a:extLst>
            </p:cNvPr>
            <p:cNvSpPr/>
            <p:nvPr/>
          </p:nvSpPr>
          <p:spPr>
            <a:xfrm>
              <a:off x="953327" y="1923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EBA8D88-88DA-5072-F0BC-366B8D04F591}"/>
                </a:ext>
              </a:extLst>
            </p:cNvPr>
            <p:cNvSpPr/>
            <p:nvPr/>
          </p:nvSpPr>
          <p:spPr>
            <a:xfrm>
              <a:off x="1391107" y="19234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EC87B3-837F-410C-CF49-31997EF09471}"/>
              </a:ext>
            </a:extLst>
          </p:cNvPr>
          <p:cNvGrpSpPr/>
          <p:nvPr/>
        </p:nvGrpSpPr>
        <p:grpSpPr>
          <a:xfrm>
            <a:off x="1163297" y="779852"/>
            <a:ext cx="212617" cy="203190"/>
            <a:chOff x="1829277" y="1381602"/>
            <a:chExt cx="794861" cy="759618"/>
          </a:xfrm>
        </p:grpSpPr>
        <p:sp>
          <p:nvSpPr>
            <p:cNvPr id="18" name="Freeform 98">
              <a:extLst>
                <a:ext uri="{FF2B5EF4-FFF2-40B4-BE49-F238E27FC236}">
                  <a16:creationId xmlns:a16="http://schemas.microsoft.com/office/drawing/2014/main" id="{471046A7-A22D-08F0-3369-FD7B186B8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277" y="1381602"/>
              <a:ext cx="794861" cy="759618"/>
            </a:xfrm>
            <a:custGeom>
              <a:avLst/>
              <a:gdLst>
                <a:gd name="T0" fmla="*/ 172504 w 70"/>
                <a:gd name="T1" fmla="*/ 14731 h 56"/>
                <a:gd name="T2" fmla="*/ 201867 w 70"/>
                <a:gd name="T3" fmla="*/ 18414 h 56"/>
                <a:gd name="T4" fmla="*/ 201867 w 70"/>
                <a:gd name="T5" fmla="*/ 117849 h 56"/>
                <a:gd name="T6" fmla="*/ 194526 w 70"/>
                <a:gd name="T7" fmla="*/ 125215 h 56"/>
                <a:gd name="T8" fmla="*/ 11011 w 70"/>
                <a:gd name="T9" fmla="*/ 125215 h 56"/>
                <a:gd name="T10" fmla="*/ 0 w 70"/>
                <a:gd name="T11" fmla="*/ 117849 h 56"/>
                <a:gd name="T12" fmla="*/ 0 w 70"/>
                <a:gd name="T13" fmla="*/ 18414 h 56"/>
                <a:gd name="T14" fmla="*/ 231229 w 70"/>
                <a:gd name="T15" fmla="*/ 66290 h 56"/>
                <a:gd name="T16" fmla="*/ 223888 w 70"/>
                <a:gd name="T17" fmla="*/ 154677 h 56"/>
                <a:gd name="T18" fmla="*/ 216548 w 70"/>
                <a:gd name="T19" fmla="*/ 158360 h 56"/>
                <a:gd name="T20" fmla="*/ 84417 w 70"/>
                <a:gd name="T21" fmla="*/ 184139 h 56"/>
                <a:gd name="T22" fmla="*/ 66065 w 70"/>
                <a:gd name="T23" fmla="*/ 165725 h 56"/>
                <a:gd name="T24" fmla="*/ 58725 w 70"/>
                <a:gd name="T25" fmla="*/ 198870 h 56"/>
                <a:gd name="T26" fmla="*/ 66065 w 70"/>
                <a:gd name="T27" fmla="*/ 202553 h 56"/>
                <a:gd name="T28" fmla="*/ 249580 w 70"/>
                <a:gd name="T29" fmla="*/ 169408 h 56"/>
                <a:gd name="T30" fmla="*/ 253251 w 70"/>
                <a:gd name="T31" fmla="*/ 162043 h 56"/>
                <a:gd name="T32" fmla="*/ 234899 w 70"/>
                <a:gd name="T33" fmla="*/ 66290 h 56"/>
                <a:gd name="T34" fmla="*/ 209207 w 70"/>
                <a:gd name="T35" fmla="*/ 40511 h 56"/>
                <a:gd name="T36" fmla="*/ 212877 w 70"/>
                <a:gd name="T37" fmla="*/ 73656 h 56"/>
                <a:gd name="T38" fmla="*/ 212877 w 70"/>
                <a:gd name="T39" fmla="*/ 110484 h 56"/>
                <a:gd name="T40" fmla="*/ 209207 w 70"/>
                <a:gd name="T41" fmla="*/ 136263 h 56"/>
                <a:gd name="T42" fmla="*/ 187185 w 70"/>
                <a:gd name="T43" fmla="*/ 132580 h 56"/>
                <a:gd name="T44" fmla="*/ 62395 w 70"/>
                <a:gd name="T45" fmla="*/ 143629 h 56"/>
                <a:gd name="T46" fmla="*/ 29362 w 70"/>
                <a:gd name="T47" fmla="*/ 128898 h 56"/>
                <a:gd name="T48" fmla="*/ 33033 w 70"/>
                <a:gd name="T49" fmla="*/ 165725 h 56"/>
                <a:gd name="T50" fmla="*/ 212877 w 70"/>
                <a:gd name="T51" fmla="*/ 147311 h 56"/>
                <a:gd name="T52" fmla="*/ 231229 w 70"/>
                <a:gd name="T53" fmla="*/ 147311 h 56"/>
                <a:gd name="T54" fmla="*/ 220218 w 70"/>
                <a:gd name="T55" fmla="*/ 44193 h 56"/>
                <a:gd name="T56" fmla="*/ 216548 w 70"/>
                <a:gd name="T57" fmla="*/ 40511 h 56"/>
                <a:gd name="T58" fmla="*/ 121120 w 70"/>
                <a:gd name="T59" fmla="*/ 22097 h 56"/>
                <a:gd name="T60" fmla="*/ 121120 w 70"/>
                <a:gd name="T61" fmla="*/ 103118 h 56"/>
                <a:gd name="T62" fmla="*/ 165164 w 70"/>
                <a:gd name="T63" fmla="*/ 106801 h 56"/>
                <a:gd name="T64" fmla="*/ 190856 w 70"/>
                <a:gd name="T65" fmla="*/ 88387 h 56"/>
                <a:gd name="T66" fmla="*/ 168834 w 70"/>
                <a:gd name="T67" fmla="*/ 29462 h 56"/>
                <a:gd name="T68" fmla="*/ 121120 w 70"/>
                <a:gd name="T69" fmla="*/ 22097 h 56"/>
                <a:gd name="T70" fmla="*/ 62395 w 70"/>
                <a:gd name="T71" fmla="*/ 62607 h 56"/>
                <a:gd name="T72" fmla="*/ 33033 w 70"/>
                <a:gd name="T73" fmla="*/ 25780 h 56"/>
                <a:gd name="T74" fmla="*/ 14681 w 70"/>
                <a:gd name="T75" fmla="*/ 47876 h 56"/>
                <a:gd name="T76" fmla="*/ 33033 w 70"/>
                <a:gd name="T77" fmla="*/ 106801 h 56"/>
                <a:gd name="T78" fmla="*/ 80747 w 70"/>
                <a:gd name="T79" fmla="*/ 103118 h 56"/>
                <a:gd name="T80" fmla="*/ 113779 w 70"/>
                <a:gd name="T81" fmla="*/ 47876 h 56"/>
                <a:gd name="T82" fmla="*/ 102768 w 70"/>
                <a:gd name="T83" fmla="*/ 36828 h 56"/>
                <a:gd name="T84" fmla="*/ 99098 w 70"/>
                <a:gd name="T85" fmla="*/ 33145 h 56"/>
                <a:gd name="T86" fmla="*/ 88087 w 70"/>
                <a:gd name="T87" fmla="*/ 40511 h 56"/>
                <a:gd name="T88" fmla="*/ 88087 w 70"/>
                <a:gd name="T89" fmla="*/ 55242 h 56"/>
                <a:gd name="T90" fmla="*/ 99098 w 70"/>
                <a:gd name="T91" fmla="*/ 66290 h 56"/>
                <a:gd name="T92" fmla="*/ 102768 w 70"/>
                <a:gd name="T93" fmla="*/ 77339 h 56"/>
                <a:gd name="T94" fmla="*/ 99098 w 70"/>
                <a:gd name="T95" fmla="*/ 77339 h 56"/>
                <a:gd name="T96" fmla="*/ 99098 w 70"/>
                <a:gd name="T97" fmla="*/ 69973 h 56"/>
                <a:gd name="T98" fmla="*/ 88087 w 70"/>
                <a:gd name="T99" fmla="*/ 69973 h 56"/>
                <a:gd name="T100" fmla="*/ 91758 w 70"/>
                <a:gd name="T101" fmla="*/ 81021 h 56"/>
                <a:gd name="T102" fmla="*/ 99098 w 70"/>
                <a:gd name="T103" fmla="*/ 92070 h 56"/>
                <a:gd name="T104" fmla="*/ 102768 w 70"/>
                <a:gd name="T105" fmla="*/ 84704 h 56"/>
                <a:gd name="T106" fmla="*/ 117450 w 70"/>
                <a:gd name="T107" fmla="*/ 69973 h 56"/>
                <a:gd name="T108" fmla="*/ 113779 w 70"/>
                <a:gd name="T109" fmla="*/ 58925 h 56"/>
                <a:gd name="T110" fmla="*/ 99098 w 70"/>
                <a:gd name="T111" fmla="*/ 51559 h 56"/>
                <a:gd name="T112" fmla="*/ 99098 w 70"/>
                <a:gd name="T113" fmla="*/ 44193 h 56"/>
                <a:gd name="T114" fmla="*/ 102768 w 70"/>
                <a:gd name="T115" fmla="*/ 44193 h 56"/>
                <a:gd name="T116" fmla="*/ 102768 w 70"/>
                <a:gd name="T117" fmla="*/ 51559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56">
                  <a:moveTo>
                    <a:pt x="2" y="5"/>
                  </a:moveTo>
                  <a:cubicBezTo>
                    <a:pt x="17" y="0"/>
                    <a:pt x="32" y="2"/>
                    <a:pt x="47" y="4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1" y="34"/>
                    <a:pt x="50" y="34"/>
                  </a:cubicBezTo>
                  <a:cubicBezTo>
                    <a:pt x="35" y="32"/>
                    <a:pt x="19" y="30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63" y="18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2"/>
                    <a:pt x="60" y="42"/>
                    <a:pt x="59" y="42"/>
                  </a:cubicBezTo>
                  <a:cubicBezTo>
                    <a:pt x="59" y="42"/>
                    <a:pt x="59" y="43"/>
                    <a:pt x="59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47" y="44"/>
                    <a:pt x="35" y="46"/>
                    <a:pt x="23" y="50"/>
                  </a:cubicBezTo>
                  <a:cubicBezTo>
                    <a:pt x="23" y="50"/>
                    <a:pt x="23" y="49"/>
                    <a:pt x="23" y="49"/>
                  </a:cubicBezTo>
                  <a:cubicBezTo>
                    <a:pt x="23" y="46"/>
                    <a:pt x="20" y="45"/>
                    <a:pt x="18" y="45"/>
                  </a:cubicBezTo>
                  <a:cubicBezTo>
                    <a:pt x="16" y="45"/>
                    <a:pt x="15" y="45"/>
                    <a:pt x="14" y="46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33" y="48"/>
                    <a:pt x="49" y="48"/>
                    <a:pt x="65" y="47"/>
                  </a:cubicBezTo>
                  <a:cubicBezTo>
                    <a:pt x="66" y="47"/>
                    <a:pt x="67" y="47"/>
                    <a:pt x="68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  <a:moveTo>
                    <a:pt x="57" y="11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40" y="36"/>
                    <a:pt x="28" y="36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7"/>
                    <a:pt x="15" y="35"/>
                    <a:pt x="14" y="34"/>
                  </a:cubicBezTo>
                  <a:cubicBezTo>
                    <a:pt x="12" y="34"/>
                    <a:pt x="10" y="35"/>
                    <a:pt x="8" y="35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6" y="39"/>
                    <a:pt x="42" y="39"/>
                    <a:pt x="58" y="40"/>
                  </a:cubicBezTo>
                  <a:cubicBezTo>
                    <a:pt x="59" y="40"/>
                    <a:pt x="60" y="40"/>
                    <a:pt x="61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1"/>
                    <a:pt x="58" y="11"/>
                    <a:pt x="57" y="11"/>
                  </a:cubicBezTo>
                  <a:close/>
                  <a:moveTo>
                    <a:pt x="33" y="6"/>
                  </a:moveTo>
                  <a:cubicBezTo>
                    <a:pt x="36" y="8"/>
                    <a:pt x="38" y="12"/>
                    <a:pt x="38" y="17"/>
                  </a:cubicBezTo>
                  <a:cubicBezTo>
                    <a:pt x="38" y="22"/>
                    <a:pt x="36" y="26"/>
                    <a:pt x="33" y="28"/>
                  </a:cubicBezTo>
                  <a:cubicBezTo>
                    <a:pt x="37" y="29"/>
                    <a:pt x="41" y="29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6"/>
                    <a:pt x="48" y="24"/>
                    <a:pt x="51" y="24"/>
                  </a:cubicBezTo>
                  <a:cubicBezTo>
                    <a:pt x="51" y="24"/>
                    <a:pt x="51" y="24"/>
                    <a:pt x="52" y="2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8" y="14"/>
                    <a:pt x="46" y="11"/>
                    <a:pt x="46" y="8"/>
                  </a:cubicBezTo>
                  <a:cubicBezTo>
                    <a:pt x="46" y="8"/>
                    <a:pt x="46" y="8"/>
                    <a:pt x="46" y="7"/>
                  </a:cubicBezTo>
                  <a:cubicBezTo>
                    <a:pt x="42" y="7"/>
                    <a:pt x="37" y="6"/>
                    <a:pt x="33" y="6"/>
                  </a:cubicBezTo>
                  <a:close/>
                  <a:moveTo>
                    <a:pt x="22" y="28"/>
                  </a:moveTo>
                  <a:cubicBezTo>
                    <a:pt x="19" y="26"/>
                    <a:pt x="17" y="22"/>
                    <a:pt x="17" y="17"/>
                  </a:cubicBezTo>
                  <a:cubicBezTo>
                    <a:pt x="17" y="12"/>
                    <a:pt x="20" y="8"/>
                    <a:pt x="23" y="5"/>
                  </a:cubicBezTo>
                  <a:cubicBezTo>
                    <a:pt x="18" y="5"/>
                    <a:pt x="13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0"/>
                    <a:pt x="7" y="13"/>
                    <a:pt x="4" y="1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3"/>
                    <a:pt x="9" y="26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8"/>
                    <a:pt x="18" y="28"/>
                    <a:pt x="22" y="28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2"/>
                    <a:pt x="31" y="11"/>
                  </a:cubicBezTo>
                  <a:cubicBezTo>
                    <a:pt x="30" y="11"/>
                    <a:pt x="29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4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ubicBezTo>
                    <a:pt x="24" y="16"/>
                    <a:pt x="25" y="16"/>
                    <a:pt x="25" y="17"/>
                  </a:cubicBezTo>
                  <a:cubicBezTo>
                    <a:pt x="25" y="17"/>
                    <a:pt x="26" y="17"/>
                    <a:pt x="27" y="18"/>
                  </a:cubicBezTo>
                  <a:cubicBezTo>
                    <a:pt x="27" y="18"/>
                    <a:pt x="28" y="19"/>
                    <a:pt x="28" y="19"/>
                  </a:cubicBezTo>
                  <a:cubicBezTo>
                    <a:pt x="28" y="19"/>
                    <a:pt x="28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4" y="22"/>
                    <a:pt x="25" y="22"/>
                  </a:cubicBezTo>
                  <a:cubicBezTo>
                    <a:pt x="25" y="23"/>
                    <a:pt x="26" y="23"/>
                    <a:pt x="27" y="2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30" y="23"/>
                    <a:pt x="31" y="22"/>
                  </a:cubicBezTo>
                  <a:cubicBezTo>
                    <a:pt x="31" y="21"/>
                    <a:pt x="32" y="21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7"/>
                    <a:pt x="31" y="17"/>
                    <a:pt x="31" y="16"/>
                  </a:cubicBezTo>
                  <a:cubicBezTo>
                    <a:pt x="30" y="16"/>
                    <a:pt x="30" y="16"/>
                    <a:pt x="29" y="15"/>
                  </a:cubicBezTo>
                  <a:cubicBezTo>
                    <a:pt x="28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lnTo>
                    <a:pt x="31" y="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1962CEB-6E83-742B-8DC9-CC092CC433E6}"/>
                </a:ext>
              </a:extLst>
            </p:cNvPr>
            <p:cNvSpPr/>
            <p:nvPr/>
          </p:nvSpPr>
          <p:spPr>
            <a:xfrm>
              <a:off x="2053590" y="1454468"/>
              <a:ext cx="183833" cy="2914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¥</a:t>
              </a:r>
              <a:endParaRPr lang="zh-CN" altLang="en-US" sz="5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DBA3244-33B1-21D2-0CD0-4EBDECE573FF}"/>
              </a:ext>
            </a:extLst>
          </p:cNvPr>
          <p:cNvGrpSpPr/>
          <p:nvPr/>
        </p:nvGrpSpPr>
        <p:grpSpPr>
          <a:xfrm>
            <a:off x="2053485" y="775712"/>
            <a:ext cx="212617" cy="203190"/>
            <a:chOff x="1829277" y="1381602"/>
            <a:chExt cx="794861" cy="759618"/>
          </a:xfrm>
        </p:grpSpPr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5889B5DE-DE6E-36CD-68FA-41D26EAC1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277" y="1381602"/>
              <a:ext cx="794861" cy="759618"/>
            </a:xfrm>
            <a:custGeom>
              <a:avLst/>
              <a:gdLst>
                <a:gd name="T0" fmla="*/ 172504 w 70"/>
                <a:gd name="T1" fmla="*/ 14731 h 56"/>
                <a:gd name="T2" fmla="*/ 201867 w 70"/>
                <a:gd name="T3" fmla="*/ 18414 h 56"/>
                <a:gd name="T4" fmla="*/ 201867 w 70"/>
                <a:gd name="T5" fmla="*/ 117849 h 56"/>
                <a:gd name="T6" fmla="*/ 194526 w 70"/>
                <a:gd name="T7" fmla="*/ 125215 h 56"/>
                <a:gd name="T8" fmla="*/ 11011 w 70"/>
                <a:gd name="T9" fmla="*/ 125215 h 56"/>
                <a:gd name="T10" fmla="*/ 0 w 70"/>
                <a:gd name="T11" fmla="*/ 117849 h 56"/>
                <a:gd name="T12" fmla="*/ 0 w 70"/>
                <a:gd name="T13" fmla="*/ 18414 h 56"/>
                <a:gd name="T14" fmla="*/ 231229 w 70"/>
                <a:gd name="T15" fmla="*/ 66290 h 56"/>
                <a:gd name="T16" fmla="*/ 223888 w 70"/>
                <a:gd name="T17" fmla="*/ 154677 h 56"/>
                <a:gd name="T18" fmla="*/ 216548 w 70"/>
                <a:gd name="T19" fmla="*/ 158360 h 56"/>
                <a:gd name="T20" fmla="*/ 84417 w 70"/>
                <a:gd name="T21" fmla="*/ 184139 h 56"/>
                <a:gd name="T22" fmla="*/ 66065 w 70"/>
                <a:gd name="T23" fmla="*/ 165725 h 56"/>
                <a:gd name="T24" fmla="*/ 58725 w 70"/>
                <a:gd name="T25" fmla="*/ 198870 h 56"/>
                <a:gd name="T26" fmla="*/ 66065 w 70"/>
                <a:gd name="T27" fmla="*/ 202553 h 56"/>
                <a:gd name="T28" fmla="*/ 249580 w 70"/>
                <a:gd name="T29" fmla="*/ 169408 h 56"/>
                <a:gd name="T30" fmla="*/ 253251 w 70"/>
                <a:gd name="T31" fmla="*/ 162043 h 56"/>
                <a:gd name="T32" fmla="*/ 234899 w 70"/>
                <a:gd name="T33" fmla="*/ 66290 h 56"/>
                <a:gd name="T34" fmla="*/ 209207 w 70"/>
                <a:gd name="T35" fmla="*/ 40511 h 56"/>
                <a:gd name="T36" fmla="*/ 212877 w 70"/>
                <a:gd name="T37" fmla="*/ 73656 h 56"/>
                <a:gd name="T38" fmla="*/ 212877 w 70"/>
                <a:gd name="T39" fmla="*/ 110484 h 56"/>
                <a:gd name="T40" fmla="*/ 209207 w 70"/>
                <a:gd name="T41" fmla="*/ 136263 h 56"/>
                <a:gd name="T42" fmla="*/ 187185 w 70"/>
                <a:gd name="T43" fmla="*/ 132580 h 56"/>
                <a:gd name="T44" fmla="*/ 62395 w 70"/>
                <a:gd name="T45" fmla="*/ 143629 h 56"/>
                <a:gd name="T46" fmla="*/ 29362 w 70"/>
                <a:gd name="T47" fmla="*/ 128898 h 56"/>
                <a:gd name="T48" fmla="*/ 33033 w 70"/>
                <a:gd name="T49" fmla="*/ 165725 h 56"/>
                <a:gd name="T50" fmla="*/ 212877 w 70"/>
                <a:gd name="T51" fmla="*/ 147311 h 56"/>
                <a:gd name="T52" fmla="*/ 231229 w 70"/>
                <a:gd name="T53" fmla="*/ 147311 h 56"/>
                <a:gd name="T54" fmla="*/ 220218 w 70"/>
                <a:gd name="T55" fmla="*/ 44193 h 56"/>
                <a:gd name="T56" fmla="*/ 216548 w 70"/>
                <a:gd name="T57" fmla="*/ 40511 h 56"/>
                <a:gd name="T58" fmla="*/ 121120 w 70"/>
                <a:gd name="T59" fmla="*/ 22097 h 56"/>
                <a:gd name="T60" fmla="*/ 121120 w 70"/>
                <a:gd name="T61" fmla="*/ 103118 h 56"/>
                <a:gd name="T62" fmla="*/ 165164 w 70"/>
                <a:gd name="T63" fmla="*/ 106801 h 56"/>
                <a:gd name="T64" fmla="*/ 190856 w 70"/>
                <a:gd name="T65" fmla="*/ 88387 h 56"/>
                <a:gd name="T66" fmla="*/ 168834 w 70"/>
                <a:gd name="T67" fmla="*/ 29462 h 56"/>
                <a:gd name="T68" fmla="*/ 121120 w 70"/>
                <a:gd name="T69" fmla="*/ 22097 h 56"/>
                <a:gd name="T70" fmla="*/ 62395 w 70"/>
                <a:gd name="T71" fmla="*/ 62607 h 56"/>
                <a:gd name="T72" fmla="*/ 33033 w 70"/>
                <a:gd name="T73" fmla="*/ 25780 h 56"/>
                <a:gd name="T74" fmla="*/ 14681 w 70"/>
                <a:gd name="T75" fmla="*/ 47876 h 56"/>
                <a:gd name="T76" fmla="*/ 33033 w 70"/>
                <a:gd name="T77" fmla="*/ 106801 h 56"/>
                <a:gd name="T78" fmla="*/ 80747 w 70"/>
                <a:gd name="T79" fmla="*/ 103118 h 56"/>
                <a:gd name="T80" fmla="*/ 113779 w 70"/>
                <a:gd name="T81" fmla="*/ 47876 h 56"/>
                <a:gd name="T82" fmla="*/ 102768 w 70"/>
                <a:gd name="T83" fmla="*/ 36828 h 56"/>
                <a:gd name="T84" fmla="*/ 99098 w 70"/>
                <a:gd name="T85" fmla="*/ 33145 h 56"/>
                <a:gd name="T86" fmla="*/ 88087 w 70"/>
                <a:gd name="T87" fmla="*/ 40511 h 56"/>
                <a:gd name="T88" fmla="*/ 88087 w 70"/>
                <a:gd name="T89" fmla="*/ 55242 h 56"/>
                <a:gd name="T90" fmla="*/ 99098 w 70"/>
                <a:gd name="T91" fmla="*/ 66290 h 56"/>
                <a:gd name="T92" fmla="*/ 102768 w 70"/>
                <a:gd name="T93" fmla="*/ 77339 h 56"/>
                <a:gd name="T94" fmla="*/ 99098 w 70"/>
                <a:gd name="T95" fmla="*/ 77339 h 56"/>
                <a:gd name="T96" fmla="*/ 99098 w 70"/>
                <a:gd name="T97" fmla="*/ 69973 h 56"/>
                <a:gd name="T98" fmla="*/ 88087 w 70"/>
                <a:gd name="T99" fmla="*/ 69973 h 56"/>
                <a:gd name="T100" fmla="*/ 91758 w 70"/>
                <a:gd name="T101" fmla="*/ 81021 h 56"/>
                <a:gd name="T102" fmla="*/ 99098 w 70"/>
                <a:gd name="T103" fmla="*/ 92070 h 56"/>
                <a:gd name="T104" fmla="*/ 102768 w 70"/>
                <a:gd name="T105" fmla="*/ 84704 h 56"/>
                <a:gd name="T106" fmla="*/ 117450 w 70"/>
                <a:gd name="T107" fmla="*/ 69973 h 56"/>
                <a:gd name="T108" fmla="*/ 113779 w 70"/>
                <a:gd name="T109" fmla="*/ 58925 h 56"/>
                <a:gd name="T110" fmla="*/ 99098 w 70"/>
                <a:gd name="T111" fmla="*/ 51559 h 56"/>
                <a:gd name="T112" fmla="*/ 99098 w 70"/>
                <a:gd name="T113" fmla="*/ 44193 h 56"/>
                <a:gd name="T114" fmla="*/ 102768 w 70"/>
                <a:gd name="T115" fmla="*/ 44193 h 56"/>
                <a:gd name="T116" fmla="*/ 102768 w 70"/>
                <a:gd name="T117" fmla="*/ 51559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56">
                  <a:moveTo>
                    <a:pt x="2" y="5"/>
                  </a:moveTo>
                  <a:cubicBezTo>
                    <a:pt x="17" y="0"/>
                    <a:pt x="32" y="2"/>
                    <a:pt x="47" y="4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1" y="34"/>
                    <a:pt x="50" y="34"/>
                  </a:cubicBezTo>
                  <a:cubicBezTo>
                    <a:pt x="35" y="32"/>
                    <a:pt x="19" y="30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63" y="18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2"/>
                    <a:pt x="60" y="42"/>
                    <a:pt x="59" y="42"/>
                  </a:cubicBezTo>
                  <a:cubicBezTo>
                    <a:pt x="59" y="42"/>
                    <a:pt x="59" y="43"/>
                    <a:pt x="59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47" y="44"/>
                    <a:pt x="35" y="46"/>
                    <a:pt x="23" y="50"/>
                  </a:cubicBezTo>
                  <a:cubicBezTo>
                    <a:pt x="23" y="50"/>
                    <a:pt x="23" y="49"/>
                    <a:pt x="23" y="49"/>
                  </a:cubicBezTo>
                  <a:cubicBezTo>
                    <a:pt x="23" y="46"/>
                    <a:pt x="20" y="45"/>
                    <a:pt x="18" y="45"/>
                  </a:cubicBezTo>
                  <a:cubicBezTo>
                    <a:pt x="16" y="45"/>
                    <a:pt x="15" y="45"/>
                    <a:pt x="14" y="46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33" y="48"/>
                    <a:pt x="49" y="48"/>
                    <a:pt x="65" y="47"/>
                  </a:cubicBezTo>
                  <a:cubicBezTo>
                    <a:pt x="66" y="47"/>
                    <a:pt x="67" y="47"/>
                    <a:pt x="68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  <a:moveTo>
                    <a:pt x="57" y="11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40" y="36"/>
                    <a:pt x="28" y="36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7"/>
                    <a:pt x="15" y="35"/>
                    <a:pt x="14" y="34"/>
                  </a:cubicBezTo>
                  <a:cubicBezTo>
                    <a:pt x="12" y="34"/>
                    <a:pt x="10" y="35"/>
                    <a:pt x="8" y="35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6" y="39"/>
                    <a:pt x="42" y="39"/>
                    <a:pt x="58" y="40"/>
                  </a:cubicBezTo>
                  <a:cubicBezTo>
                    <a:pt x="59" y="40"/>
                    <a:pt x="60" y="40"/>
                    <a:pt x="61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1"/>
                    <a:pt x="58" y="11"/>
                    <a:pt x="57" y="11"/>
                  </a:cubicBezTo>
                  <a:close/>
                  <a:moveTo>
                    <a:pt x="33" y="6"/>
                  </a:moveTo>
                  <a:cubicBezTo>
                    <a:pt x="36" y="8"/>
                    <a:pt x="38" y="12"/>
                    <a:pt x="38" y="17"/>
                  </a:cubicBezTo>
                  <a:cubicBezTo>
                    <a:pt x="38" y="22"/>
                    <a:pt x="36" y="26"/>
                    <a:pt x="33" y="28"/>
                  </a:cubicBezTo>
                  <a:cubicBezTo>
                    <a:pt x="37" y="29"/>
                    <a:pt x="41" y="29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6"/>
                    <a:pt x="48" y="24"/>
                    <a:pt x="51" y="24"/>
                  </a:cubicBezTo>
                  <a:cubicBezTo>
                    <a:pt x="51" y="24"/>
                    <a:pt x="51" y="24"/>
                    <a:pt x="52" y="2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8" y="14"/>
                    <a:pt x="46" y="11"/>
                    <a:pt x="46" y="8"/>
                  </a:cubicBezTo>
                  <a:cubicBezTo>
                    <a:pt x="46" y="8"/>
                    <a:pt x="46" y="8"/>
                    <a:pt x="46" y="7"/>
                  </a:cubicBezTo>
                  <a:cubicBezTo>
                    <a:pt x="42" y="7"/>
                    <a:pt x="37" y="6"/>
                    <a:pt x="33" y="6"/>
                  </a:cubicBezTo>
                  <a:close/>
                  <a:moveTo>
                    <a:pt x="22" y="28"/>
                  </a:moveTo>
                  <a:cubicBezTo>
                    <a:pt x="19" y="26"/>
                    <a:pt x="17" y="22"/>
                    <a:pt x="17" y="17"/>
                  </a:cubicBezTo>
                  <a:cubicBezTo>
                    <a:pt x="17" y="12"/>
                    <a:pt x="20" y="8"/>
                    <a:pt x="23" y="5"/>
                  </a:cubicBezTo>
                  <a:cubicBezTo>
                    <a:pt x="18" y="5"/>
                    <a:pt x="13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0"/>
                    <a:pt x="7" y="13"/>
                    <a:pt x="4" y="1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3"/>
                    <a:pt x="9" y="26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8"/>
                    <a:pt x="18" y="28"/>
                    <a:pt x="22" y="28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2"/>
                    <a:pt x="31" y="11"/>
                  </a:cubicBezTo>
                  <a:cubicBezTo>
                    <a:pt x="30" y="11"/>
                    <a:pt x="29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4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ubicBezTo>
                    <a:pt x="24" y="16"/>
                    <a:pt x="25" y="16"/>
                    <a:pt x="25" y="17"/>
                  </a:cubicBezTo>
                  <a:cubicBezTo>
                    <a:pt x="25" y="17"/>
                    <a:pt x="26" y="17"/>
                    <a:pt x="27" y="18"/>
                  </a:cubicBezTo>
                  <a:cubicBezTo>
                    <a:pt x="27" y="18"/>
                    <a:pt x="28" y="19"/>
                    <a:pt x="28" y="19"/>
                  </a:cubicBezTo>
                  <a:cubicBezTo>
                    <a:pt x="28" y="19"/>
                    <a:pt x="28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4" y="22"/>
                    <a:pt x="25" y="22"/>
                  </a:cubicBezTo>
                  <a:cubicBezTo>
                    <a:pt x="25" y="23"/>
                    <a:pt x="26" y="23"/>
                    <a:pt x="27" y="2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30" y="23"/>
                    <a:pt x="31" y="22"/>
                  </a:cubicBezTo>
                  <a:cubicBezTo>
                    <a:pt x="31" y="21"/>
                    <a:pt x="32" y="21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7"/>
                    <a:pt x="31" y="17"/>
                    <a:pt x="31" y="16"/>
                  </a:cubicBezTo>
                  <a:cubicBezTo>
                    <a:pt x="30" y="16"/>
                    <a:pt x="30" y="16"/>
                    <a:pt x="29" y="15"/>
                  </a:cubicBezTo>
                  <a:cubicBezTo>
                    <a:pt x="28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lnTo>
                    <a:pt x="31" y="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993D9BA-CC02-5886-15C3-B43B51775D66}"/>
                </a:ext>
              </a:extLst>
            </p:cNvPr>
            <p:cNvSpPr/>
            <p:nvPr/>
          </p:nvSpPr>
          <p:spPr>
            <a:xfrm>
              <a:off x="2053590" y="1454468"/>
              <a:ext cx="183833" cy="2914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¥</a:t>
              </a:r>
              <a:endParaRPr lang="zh-CN" altLang="en-US" sz="5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132046F-0145-F64F-A1E3-97FCC42A85BA}"/>
              </a:ext>
            </a:extLst>
          </p:cNvPr>
          <p:cNvGrpSpPr/>
          <p:nvPr/>
        </p:nvGrpSpPr>
        <p:grpSpPr>
          <a:xfrm>
            <a:off x="2672447" y="897746"/>
            <a:ext cx="212617" cy="203190"/>
            <a:chOff x="1829277" y="1381602"/>
            <a:chExt cx="794861" cy="759618"/>
          </a:xfrm>
        </p:grpSpPr>
        <p:sp>
          <p:nvSpPr>
            <p:cNvPr id="54" name="Freeform 98">
              <a:extLst>
                <a:ext uri="{FF2B5EF4-FFF2-40B4-BE49-F238E27FC236}">
                  <a16:creationId xmlns:a16="http://schemas.microsoft.com/office/drawing/2014/main" id="{B8305FEE-FCC8-F7E2-AB87-D88452D30A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277" y="1381602"/>
              <a:ext cx="794861" cy="759618"/>
            </a:xfrm>
            <a:custGeom>
              <a:avLst/>
              <a:gdLst>
                <a:gd name="T0" fmla="*/ 172504 w 70"/>
                <a:gd name="T1" fmla="*/ 14731 h 56"/>
                <a:gd name="T2" fmla="*/ 201867 w 70"/>
                <a:gd name="T3" fmla="*/ 18414 h 56"/>
                <a:gd name="T4" fmla="*/ 201867 w 70"/>
                <a:gd name="T5" fmla="*/ 117849 h 56"/>
                <a:gd name="T6" fmla="*/ 194526 w 70"/>
                <a:gd name="T7" fmla="*/ 125215 h 56"/>
                <a:gd name="T8" fmla="*/ 11011 w 70"/>
                <a:gd name="T9" fmla="*/ 125215 h 56"/>
                <a:gd name="T10" fmla="*/ 0 w 70"/>
                <a:gd name="T11" fmla="*/ 117849 h 56"/>
                <a:gd name="T12" fmla="*/ 0 w 70"/>
                <a:gd name="T13" fmla="*/ 18414 h 56"/>
                <a:gd name="T14" fmla="*/ 231229 w 70"/>
                <a:gd name="T15" fmla="*/ 66290 h 56"/>
                <a:gd name="T16" fmla="*/ 223888 w 70"/>
                <a:gd name="T17" fmla="*/ 154677 h 56"/>
                <a:gd name="T18" fmla="*/ 216548 w 70"/>
                <a:gd name="T19" fmla="*/ 158360 h 56"/>
                <a:gd name="T20" fmla="*/ 84417 w 70"/>
                <a:gd name="T21" fmla="*/ 184139 h 56"/>
                <a:gd name="T22" fmla="*/ 66065 w 70"/>
                <a:gd name="T23" fmla="*/ 165725 h 56"/>
                <a:gd name="T24" fmla="*/ 58725 w 70"/>
                <a:gd name="T25" fmla="*/ 198870 h 56"/>
                <a:gd name="T26" fmla="*/ 66065 w 70"/>
                <a:gd name="T27" fmla="*/ 202553 h 56"/>
                <a:gd name="T28" fmla="*/ 249580 w 70"/>
                <a:gd name="T29" fmla="*/ 169408 h 56"/>
                <a:gd name="T30" fmla="*/ 253251 w 70"/>
                <a:gd name="T31" fmla="*/ 162043 h 56"/>
                <a:gd name="T32" fmla="*/ 234899 w 70"/>
                <a:gd name="T33" fmla="*/ 66290 h 56"/>
                <a:gd name="T34" fmla="*/ 209207 w 70"/>
                <a:gd name="T35" fmla="*/ 40511 h 56"/>
                <a:gd name="T36" fmla="*/ 212877 w 70"/>
                <a:gd name="T37" fmla="*/ 73656 h 56"/>
                <a:gd name="T38" fmla="*/ 212877 w 70"/>
                <a:gd name="T39" fmla="*/ 110484 h 56"/>
                <a:gd name="T40" fmla="*/ 209207 w 70"/>
                <a:gd name="T41" fmla="*/ 136263 h 56"/>
                <a:gd name="T42" fmla="*/ 187185 w 70"/>
                <a:gd name="T43" fmla="*/ 132580 h 56"/>
                <a:gd name="T44" fmla="*/ 62395 w 70"/>
                <a:gd name="T45" fmla="*/ 143629 h 56"/>
                <a:gd name="T46" fmla="*/ 29362 w 70"/>
                <a:gd name="T47" fmla="*/ 128898 h 56"/>
                <a:gd name="T48" fmla="*/ 33033 w 70"/>
                <a:gd name="T49" fmla="*/ 165725 h 56"/>
                <a:gd name="T50" fmla="*/ 212877 w 70"/>
                <a:gd name="T51" fmla="*/ 147311 h 56"/>
                <a:gd name="T52" fmla="*/ 231229 w 70"/>
                <a:gd name="T53" fmla="*/ 147311 h 56"/>
                <a:gd name="T54" fmla="*/ 220218 w 70"/>
                <a:gd name="T55" fmla="*/ 44193 h 56"/>
                <a:gd name="T56" fmla="*/ 216548 w 70"/>
                <a:gd name="T57" fmla="*/ 40511 h 56"/>
                <a:gd name="T58" fmla="*/ 121120 w 70"/>
                <a:gd name="T59" fmla="*/ 22097 h 56"/>
                <a:gd name="T60" fmla="*/ 121120 w 70"/>
                <a:gd name="T61" fmla="*/ 103118 h 56"/>
                <a:gd name="T62" fmla="*/ 165164 w 70"/>
                <a:gd name="T63" fmla="*/ 106801 h 56"/>
                <a:gd name="T64" fmla="*/ 190856 w 70"/>
                <a:gd name="T65" fmla="*/ 88387 h 56"/>
                <a:gd name="T66" fmla="*/ 168834 w 70"/>
                <a:gd name="T67" fmla="*/ 29462 h 56"/>
                <a:gd name="T68" fmla="*/ 121120 w 70"/>
                <a:gd name="T69" fmla="*/ 22097 h 56"/>
                <a:gd name="T70" fmla="*/ 62395 w 70"/>
                <a:gd name="T71" fmla="*/ 62607 h 56"/>
                <a:gd name="T72" fmla="*/ 33033 w 70"/>
                <a:gd name="T73" fmla="*/ 25780 h 56"/>
                <a:gd name="T74" fmla="*/ 14681 w 70"/>
                <a:gd name="T75" fmla="*/ 47876 h 56"/>
                <a:gd name="T76" fmla="*/ 33033 w 70"/>
                <a:gd name="T77" fmla="*/ 106801 h 56"/>
                <a:gd name="T78" fmla="*/ 80747 w 70"/>
                <a:gd name="T79" fmla="*/ 103118 h 56"/>
                <a:gd name="T80" fmla="*/ 113779 w 70"/>
                <a:gd name="T81" fmla="*/ 47876 h 56"/>
                <a:gd name="T82" fmla="*/ 102768 w 70"/>
                <a:gd name="T83" fmla="*/ 36828 h 56"/>
                <a:gd name="T84" fmla="*/ 99098 w 70"/>
                <a:gd name="T85" fmla="*/ 33145 h 56"/>
                <a:gd name="T86" fmla="*/ 88087 w 70"/>
                <a:gd name="T87" fmla="*/ 40511 h 56"/>
                <a:gd name="T88" fmla="*/ 88087 w 70"/>
                <a:gd name="T89" fmla="*/ 55242 h 56"/>
                <a:gd name="T90" fmla="*/ 99098 w 70"/>
                <a:gd name="T91" fmla="*/ 66290 h 56"/>
                <a:gd name="T92" fmla="*/ 102768 w 70"/>
                <a:gd name="T93" fmla="*/ 77339 h 56"/>
                <a:gd name="T94" fmla="*/ 99098 w 70"/>
                <a:gd name="T95" fmla="*/ 77339 h 56"/>
                <a:gd name="T96" fmla="*/ 99098 w 70"/>
                <a:gd name="T97" fmla="*/ 69973 h 56"/>
                <a:gd name="T98" fmla="*/ 88087 w 70"/>
                <a:gd name="T99" fmla="*/ 69973 h 56"/>
                <a:gd name="T100" fmla="*/ 91758 w 70"/>
                <a:gd name="T101" fmla="*/ 81021 h 56"/>
                <a:gd name="T102" fmla="*/ 99098 w 70"/>
                <a:gd name="T103" fmla="*/ 92070 h 56"/>
                <a:gd name="T104" fmla="*/ 102768 w 70"/>
                <a:gd name="T105" fmla="*/ 84704 h 56"/>
                <a:gd name="T106" fmla="*/ 117450 w 70"/>
                <a:gd name="T107" fmla="*/ 69973 h 56"/>
                <a:gd name="T108" fmla="*/ 113779 w 70"/>
                <a:gd name="T109" fmla="*/ 58925 h 56"/>
                <a:gd name="T110" fmla="*/ 99098 w 70"/>
                <a:gd name="T111" fmla="*/ 51559 h 56"/>
                <a:gd name="T112" fmla="*/ 99098 w 70"/>
                <a:gd name="T113" fmla="*/ 44193 h 56"/>
                <a:gd name="T114" fmla="*/ 102768 w 70"/>
                <a:gd name="T115" fmla="*/ 44193 h 56"/>
                <a:gd name="T116" fmla="*/ 102768 w 70"/>
                <a:gd name="T117" fmla="*/ 51559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56">
                  <a:moveTo>
                    <a:pt x="2" y="5"/>
                  </a:moveTo>
                  <a:cubicBezTo>
                    <a:pt x="17" y="0"/>
                    <a:pt x="32" y="2"/>
                    <a:pt x="47" y="4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1" y="34"/>
                    <a:pt x="50" y="34"/>
                  </a:cubicBezTo>
                  <a:cubicBezTo>
                    <a:pt x="35" y="32"/>
                    <a:pt x="19" y="30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63" y="18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2"/>
                    <a:pt x="60" y="42"/>
                    <a:pt x="59" y="42"/>
                  </a:cubicBezTo>
                  <a:cubicBezTo>
                    <a:pt x="59" y="42"/>
                    <a:pt x="59" y="43"/>
                    <a:pt x="59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47" y="44"/>
                    <a:pt x="35" y="46"/>
                    <a:pt x="23" y="50"/>
                  </a:cubicBezTo>
                  <a:cubicBezTo>
                    <a:pt x="23" y="50"/>
                    <a:pt x="23" y="49"/>
                    <a:pt x="23" y="49"/>
                  </a:cubicBezTo>
                  <a:cubicBezTo>
                    <a:pt x="23" y="46"/>
                    <a:pt x="20" y="45"/>
                    <a:pt x="18" y="45"/>
                  </a:cubicBezTo>
                  <a:cubicBezTo>
                    <a:pt x="16" y="45"/>
                    <a:pt x="15" y="45"/>
                    <a:pt x="14" y="46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33" y="48"/>
                    <a:pt x="49" y="48"/>
                    <a:pt x="65" y="47"/>
                  </a:cubicBezTo>
                  <a:cubicBezTo>
                    <a:pt x="66" y="47"/>
                    <a:pt x="67" y="47"/>
                    <a:pt x="68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  <a:moveTo>
                    <a:pt x="57" y="11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40" y="36"/>
                    <a:pt x="28" y="36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7"/>
                    <a:pt x="15" y="35"/>
                    <a:pt x="14" y="34"/>
                  </a:cubicBezTo>
                  <a:cubicBezTo>
                    <a:pt x="12" y="34"/>
                    <a:pt x="10" y="35"/>
                    <a:pt x="8" y="35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6" y="39"/>
                    <a:pt x="42" y="39"/>
                    <a:pt x="58" y="40"/>
                  </a:cubicBezTo>
                  <a:cubicBezTo>
                    <a:pt x="59" y="40"/>
                    <a:pt x="60" y="40"/>
                    <a:pt x="61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1"/>
                    <a:pt x="58" y="11"/>
                    <a:pt x="57" y="11"/>
                  </a:cubicBezTo>
                  <a:close/>
                  <a:moveTo>
                    <a:pt x="33" y="6"/>
                  </a:moveTo>
                  <a:cubicBezTo>
                    <a:pt x="36" y="8"/>
                    <a:pt x="38" y="12"/>
                    <a:pt x="38" y="17"/>
                  </a:cubicBezTo>
                  <a:cubicBezTo>
                    <a:pt x="38" y="22"/>
                    <a:pt x="36" y="26"/>
                    <a:pt x="33" y="28"/>
                  </a:cubicBezTo>
                  <a:cubicBezTo>
                    <a:pt x="37" y="29"/>
                    <a:pt x="41" y="29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6"/>
                    <a:pt x="48" y="24"/>
                    <a:pt x="51" y="24"/>
                  </a:cubicBezTo>
                  <a:cubicBezTo>
                    <a:pt x="51" y="24"/>
                    <a:pt x="51" y="24"/>
                    <a:pt x="52" y="2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8" y="14"/>
                    <a:pt x="46" y="11"/>
                    <a:pt x="46" y="8"/>
                  </a:cubicBezTo>
                  <a:cubicBezTo>
                    <a:pt x="46" y="8"/>
                    <a:pt x="46" y="8"/>
                    <a:pt x="46" y="7"/>
                  </a:cubicBezTo>
                  <a:cubicBezTo>
                    <a:pt x="42" y="7"/>
                    <a:pt x="37" y="6"/>
                    <a:pt x="33" y="6"/>
                  </a:cubicBezTo>
                  <a:close/>
                  <a:moveTo>
                    <a:pt x="22" y="28"/>
                  </a:moveTo>
                  <a:cubicBezTo>
                    <a:pt x="19" y="26"/>
                    <a:pt x="17" y="22"/>
                    <a:pt x="17" y="17"/>
                  </a:cubicBezTo>
                  <a:cubicBezTo>
                    <a:pt x="17" y="12"/>
                    <a:pt x="20" y="8"/>
                    <a:pt x="23" y="5"/>
                  </a:cubicBezTo>
                  <a:cubicBezTo>
                    <a:pt x="18" y="5"/>
                    <a:pt x="13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0"/>
                    <a:pt x="7" y="13"/>
                    <a:pt x="4" y="1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3"/>
                    <a:pt x="9" y="26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8"/>
                    <a:pt x="18" y="28"/>
                    <a:pt x="22" y="28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2"/>
                    <a:pt x="31" y="11"/>
                  </a:cubicBezTo>
                  <a:cubicBezTo>
                    <a:pt x="30" y="11"/>
                    <a:pt x="29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4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ubicBezTo>
                    <a:pt x="24" y="16"/>
                    <a:pt x="25" y="16"/>
                    <a:pt x="25" y="17"/>
                  </a:cubicBezTo>
                  <a:cubicBezTo>
                    <a:pt x="25" y="17"/>
                    <a:pt x="26" y="17"/>
                    <a:pt x="27" y="18"/>
                  </a:cubicBezTo>
                  <a:cubicBezTo>
                    <a:pt x="27" y="18"/>
                    <a:pt x="28" y="19"/>
                    <a:pt x="28" y="19"/>
                  </a:cubicBezTo>
                  <a:cubicBezTo>
                    <a:pt x="28" y="19"/>
                    <a:pt x="28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4" y="22"/>
                    <a:pt x="25" y="22"/>
                  </a:cubicBezTo>
                  <a:cubicBezTo>
                    <a:pt x="25" y="23"/>
                    <a:pt x="26" y="23"/>
                    <a:pt x="27" y="2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30" y="23"/>
                    <a:pt x="31" y="22"/>
                  </a:cubicBezTo>
                  <a:cubicBezTo>
                    <a:pt x="31" y="21"/>
                    <a:pt x="32" y="21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7"/>
                    <a:pt x="31" y="17"/>
                    <a:pt x="31" y="16"/>
                  </a:cubicBezTo>
                  <a:cubicBezTo>
                    <a:pt x="30" y="16"/>
                    <a:pt x="30" y="16"/>
                    <a:pt x="29" y="15"/>
                  </a:cubicBezTo>
                  <a:cubicBezTo>
                    <a:pt x="28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lnTo>
                    <a:pt x="31" y="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0917BC7-1C1F-38C6-8257-D7DAAF6FDAB9}"/>
                </a:ext>
              </a:extLst>
            </p:cNvPr>
            <p:cNvSpPr/>
            <p:nvPr/>
          </p:nvSpPr>
          <p:spPr>
            <a:xfrm>
              <a:off x="2053590" y="1454468"/>
              <a:ext cx="183833" cy="2914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¥</a:t>
              </a:r>
              <a:endParaRPr lang="zh-CN" altLang="en-US" sz="5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3393CCF-361D-7C1B-5F81-E62A61DF35DF}"/>
              </a:ext>
            </a:extLst>
          </p:cNvPr>
          <p:cNvGrpSpPr/>
          <p:nvPr/>
        </p:nvGrpSpPr>
        <p:grpSpPr>
          <a:xfrm>
            <a:off x="3427057" y="1395338"/>
            <a:ext cx="212617" cy="203190"/>
            <a:chOff x="1829277" y="1381602"/>
            <a:chExt cx="794861" cy="759618"/>
          </a:xfrm>
        </p:grpSpPr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7DB9D0C8-1E49-1951-E34C-3BF4B78469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277" y="1381602"/>
              <a:ext cx="794861" cy="759618"/>
            </a:xfrm>
            <a:custGeom>
              <a:avLst/>
              <a:gdLst>
                <a:gd name="T0" fmla="*/ 172504 w 70"/>
                <a:gd name="T1" fmla="*/ 14731 h 56"/>
                <a:gd name="T2" fmla="*/ 201867 w 70"/>
                <a:gd name="T3" fmla="*/ 18414 h 56"/>
                <a:gd name="T4" fmla="*/ 201867 w 70"/>
                <a:gd name="T5" fmla="*/ 117849 h 56"/>
                <a:gd name="T6" fmla="*/ 194526 w 70"/>
                <a:gd name="T7" fmla="*/ 125215 h 56"/>
                <a:gd name="T8" fmla="*/ 11011 w 70"/>
                <a:gd name="T9" fmla="*/ 125215 h 56"/>
                <a:gd name="T10" fmla="*/ 0 w 70"/>
                <a:gd name="T11" fmla="*/ 117849 h 56"/>
                <a:gd name="T12" fmla="*/ 0 w 70"/>
                <a:gd name="T13" fmla="*/ 18414 h 56"/>
                <a:gd name="T14" fmla="*/ 231229 w 70"/>
                <a:gd name="T15" fmla="*/ 66290 h 56"/>
                <a:gd name="T16" fmla="*/ 223888 w 70"/>
                <a:gd name="T17" fmla="*/ 154677 h 56"/>
                <a:gd name="T18" fmla="*/ 216548 w 70"/>
                <a:gd name="T19" fmla="*/ 158360 h 56"/>
                <a:gd name="T20" fmla="*/ 84417 w 70"/>
                <a:gd name="T21" fmla="*/ 184139 h 56"/>
                <a:gd name="T22" fmla="*/ 66065 w 70"/>
                <a:gd name="T23" fmla="*/ 165725 h 56"/>
                <a:gd name="T24" fmla="*/ 58725 w 70"/>
                <a:gd name="T25" fmla="*/ 198870 h 56"/>
                <a:gd name="T26" fmla="*/ 66065 w 70"/>
                <a:gd name="T27" fmla="*/ 202553 h 56"/>
                <a:gd name="T28" fmla="*/ 249580 w 70"/>
                <a:gd name="T29" fmla="*/ 169408 h 56"/>
                <a:gd name="T30" fmla="*/ 253251 w 70"/>
                <a:gd name="T31" fmla="*/ 162043 h 56"/>
                <a:gd name="T32" fmla="*/ 234899 w 70"/>
                <a:gd name="T33" fmla="*/ 66290 h 56"/>
                <a:gd name="T34" fmla="*/ 209207 w 70"/>
                <a:gd name="T35" fmla="*/ 40511 h 56"/>
                <a:gd name="T36" fmla="*/ 212877 w 70"/>
                <a:gd name="T37" fmla="*/ 73656 h 56"/>
                <a:gd name="T38" fmla="*/ 212877 w 70"/>
                <a:gd name="T39" fmla="*/ 110484 h 56"/>
                <a:gd name="T40" fmla="*/ 209207 w 70"/>
                <a:gd name="T41" fmla="*/ 136263 h 56"/>
                <a:gd name="T42" fmla="*/ 187185 w 70"/>
                <a:gd name="T43" fmla="*/ 132580 h 56"/>
                <a:gd name="T44" fmla="*/ 62395 w 70"/>
                <a:gd name="T45" fmla="*/ 143629 h 56"/>
                <a:gd name="T46" fmla="*/ 29362 w 70"/>
                <a:gd name="T47" fmla="*/ 128898 h 56"/>
                <a:gd name="T48" fmla="*/ 33033 w 70"/>
                <a:gd name="T49" fmla="*/ 165725 h 56"/>
                <a:gd name="T50" fmla="*/ 212877 w 70"/>
                <a:gd name="T51" fmla="*/ 147311 h 56"/>
                <a:gd name="T52" fmla="*/ 231229 w 70"/>
                <a:gd name="T53" fmla="*/ 147311 h 56"/>
                <a:gd name="T54" fmla="*/ 220218 w 70"/>
                <a:gd name="T55" fmla="*/ 44193 h 56"/>
                <a:gd name="T56" fmla="*/ 216548 w 70"/>
                <a:gd name="T57" fmla="*/ 40511 h 56"/>
                <a:gd name="T58" fmla="*/ 121120 w 70"/>
                <a:gd name="T59" fmla="*/ 22097 h 56"/>
                <a:gd name="T60" fmla="*/ 121120 w 70"/>
                <a:gd name="T61" fmla="*/ 103118 h 56"/>
                <a:gd name="T62" fmla="*/ 165164 w 70"/>
                <a:gd name="T63" fmla="*/ 106801 h 56"/>
                <a:gd name="T64" fmla="*/ 190856 w 70"/>
                <a:gd name="T65" fmla="*/ 88387 h 56"/>
                <a:gd name="T66" fmla="*/ 168834 w 70"/>
                <a:gd name="T67" fmla="*/ 29462 h 56"/>
                <a:gd name="T68" fmla="*/ 121120 w 70"/>
                <a:gd name="T69" fmla="*/ 22097 h 56"/>
                <a:gd name="T70" fmla="*/ 62395 w 70"/>
                <a:gd name="T71" fmla="*/ 62607 h 56"/>
                <a:gd name="T72" fmla="*/ 33033 w 70"/>
                <a:gd name="T73" fmla="*/ 25780 h 56"/>
                <a:gd name="T74" fmla="*/ 14681 w 70"/>
                <a:gd name="T75" fmla="*/ 47876 h 56"/>
                <a:gd name="T76" fmla="*/ 33033 w 70"/>
                <a:gd name="T77" fmla="*/ 106801 h 56"/>
                <a:gd name="T78" fmla="*/ 80747 w 70"/>
                <a:gd name="T79" fmla="*/ 103118 h 56"/>
                <a:gd name="T80" fmla="*/ 113779 w 70"/>
                <a:gd name="T81" fmla="*/ 47876 h 56"/>
                <a:gd name="T82" fmla="*/ 102768 w 70"/>
                <a:gd name="T83" fmla="*/ 36828 h 56"/>
                <a:gd name="T84" fmla="*/ 99098 w 70"/>
                <a:gd name="T85" fmla="*/ 33145 h 56"/>
                <a:gd name="T86" fmla="*/ 88087 w 70"/>
                <a:gd name="T87" fmla="*/ 40511 h 56"/>
                <a:gd name="T88" fmla="*/ 88087 w 70"/>
                <a:gd name="T89" fmla="*/ 55242 h 56"/>
                <a:gd name="T90" fmla="*/ 99098 w 70"/>
                <a:gd name="T91" fmla="*/ 66290 h 56"/>
                <a:gd name="T92" fmla="*/ 102768 w 70"/>
                <a:gd name="T93" fmla="*/ 77339 h 56"/>
                <a:gd name="T94" fmla="*/ 99098 w 70"/>
                <a:gd name="T95" fmla="*/ 77339 h 56"/>
                <a:gd name="T96" fmla="*/ 99098 w 70"/>
                <a:gd name="T97" fmla="*/ 69973 h 56"/>
                <a:gd name="T98" fmla="*/ 88087 w 70"/>
                <a:gd name="T99" fmla="*/ 69973 h 56"/>
                <a:gd name="T100" fmla="*/ 91758 w 70"/>
                <a:gd name="T101" fmla="*/ 81021 h 56"/>
                <a:gd name="T102" fmla="*/ 99098 w 70"/>
                <a:gd name="T103" fmla="*/ 92070 h 56"/>
                <a:gd name="T104" fmla="*/ 102768 w 70"/>
                <a:gd name="T105" fmla="*/ 84704 h 56"/>
                <a:gd name="T106" fmla="*/ 117450 w 70"/>
                <a:gd name="T107" fmla="*/ 69973 h 56"/>
                <a:gd name="T108" fmla="*/ 113779 w 70"/>
                <a:gd name="T109" fmla="*/ 58925 h 56"/>
                <a:gd name="T110" fmla="*/ 99098 w 70"/>
                <a:gd name="T111" fmla="*/ 51559 h 56"/>
                <a:gd name="T112" fmla="*/ 99098 w 70"/>
                <a:gd name="T113" fmla="*/ 44193 h 56"/>
                <a:gd name="T114" fmla="*/ 102768 w 70"/>
                <a:gd name="T115" fmla="*/ 44193 h 56"/>
                <a:gd name="T116" fmla="*/ 102768 w 70"/>
                <a:gd name="T117" fmla="*/ 51559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56">
                  <a:moveTo>
                    <a:pt x="2" y="5"/>
                  </a:moveTo>
                  <a:cubicBezTo>
                    <a:pt x="17" y="0"/>
                    <a:pt x="32" y="2"/>
                    <a:pt x="47" y="4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1" y="34"/>
                    <a:pt x="50" y="34"/>
                  </a:cubicBezTo>
                  <a:cubicBezTo>
                    <a:pt x="35" y="32"/>
                    <a:pt x="19" y="30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63" y="18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2"/>
                    <a:pt x="60" y="42"/>
                    <a:pt x="59" y="42"/>
                  </a:cubicBezTo>
                  <a:cubicBezTo>
                    <a:pt x="59" y="42"/>
                    <a:pt x="59" y="43"/>
                    <a:pt x="59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47" y="44"/>
                    <a:pt x="35" y="46"/>
                    <a:pt x="23" y="50"/>
                  </a:cubicBezTo>
                  <a:cubicBezTo>
                    <a:pt x="23" y="50"/>
                    <a:pt x="23" y="49"/>
                    <a:pt x="23" y="49"/>
                  </a:cubicBezTo>
                  <a:cubicBezTo>
                    <a:pt x="23" y="46"/>
                    <a:pt x="20" y="45"/>
                    <a:pt x="18" y="45"/>
                  </a:cubicBezTo>
                  <a:cubicBezTo>
                    <a:pt x="16" y="45"/>
                    <a:pt x="15" y="45"/>
                    <a:pt x="14" y="46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33" y="48"/>
                    <a:pt x="49" y="48"/>
                    <a:pt x="65" y="47"/>
                  </a:cubicBezTo>
                  <a:cubicBezTo>
                    <a:pt x="66" y="47"/>
                    <a:pt x="67" y="47"/>
                    <a:pt x="68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  <a:moveTo>
                    <a:pt x="57" y="11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40" y="36"/>
                    <a:pt x="28" y="36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7"/>
                    <a:pt x="15" y="35"/>
                    <a:pt x="14" y="34"/>
                  </a:cubicBezTo>
                  <a:cubicBezTo>
                    <a:pt x="12" y="34"/>
                    <a:pt x="10" y="35"/>
                    <a:pt x="8" y="35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6" y="39"/>
                    <a:pt x="42" y="39"/>
                    <a:pt x="58" y="40"/>
                  </a:cubicBezTo>
                  <a:cubicBezTo>
                    <a:pt x="59" y="40"/>
                    <a:pt x="60" y="40"/>
                    <a:pt x="61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1"/>
                    <a:pt x="58" y="11"/>
                    <a:pt x="57" y="11"/>
                  </a:cubicBezTo>
                  <a:close/>
                  <a:moveTo>
                    <a:pt x="33" y="6"/>
                  </a:moveTo>
                  <a:cubicBezTo>
                    <a:pt x="36" y="8"/>
                    <a:pt x="38" y="12"/>
                    <a:pt x="38" y="17"/>
                  </a:cubicBezTo>
                  <a:cubicBezTo>
                    <a:pt x="38" y="22"/>
                    <a:pt x="36" y="26"/>
                    <a:pt x="33" y="28"/>
                  </a:cubicBezTo>
                  <a:cubicBezTo>
                    <a:pt x="37" y="29"/>
                    <a:pt x="41" y="29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6"/>
                    <a:pt x="48" y="24"/>
                    <a:pt x="51" y="24"/>
                  </a:cubicBezTo>
                  <a:cubicBezTo>
                    <a:pt x="51" y="24"/>
                    <a:pt x="51" y="24"/>
                    <a:pt x="52" y="2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8" y="14"/>
                    <a:pt x="46" y="11"/>
                    <a:pt x="46" y="8"/>
                  </a:cubicBezTo>
                  <a:cubicBezTo>
                    <a:pt x="46" y="8"/>
                    <a:pt x="46" y="8"/>
                    <a:pt x="46" y="7"/>
                  </a:cubicBezTo>
                  <a:cubicBezTo>
                    <a:pt x="42" y="7"/>
                    <a:pt x="37" y="6"/>
                    <a:pt x="33" y="6"/>
                  </a:cubicBezTo>
                  <a:close/>
                  <a:moveTo>
                    <a:pt x="22" y="28"/>
                  </a:moveTo>
                  <a:cubicBezTo>
                    <a:pt x="19" y="26"/>
                    <a:pt x="17" y="22"/>
                    <a:pt x="17" y="17"/>
                  </a:cubicBezTo>
                  <a:cubicBezTo>
                    <a:pt x="17" y="12"/>
                    <a:pt x="20" y="8"/>
                    <a:pt x="23" y="5"/>
                  </a:cubicBezTo>
                  <a:cubicBezTo>
                    <a:pt x="18" y="5"/>
                    <a:pt x="13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0"/>
                    <a:pt x="7" y="13"/>
                    <a:pt x="4" y="1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3"/>
                    <a:pt x="9" y="26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8"/>
                    <a:pt x="18" y="28"/>
                    <a:pt x="22" y="28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2"/>
                    <a:pt x="31" y="11"/>
                  </a:cubicBezTo>
                  <a:cubicBezTo>
                    <a:pt x="30" y="11"/>
                    <a:pt x="29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4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ubicBezTo>
                    <a:pt x="24" y="16"/>
                    <a:pt x="25" y="16"/>
                    <a:pt x="25" y="17"/>
                  </a:cubicBezTo>
                  <a:cubicBezTo>
                    <a:pt x="25" y="17"/>
                    <a:pt x="26" y="17"/>
                    <a:pt x="27" y="18"/>
                  </a:cubicBezTo>
                  <a:cubicBezTo>
                    <a:pt x="27" y="18"/>
                    <a:pt x="28" y="19"/>
                    <a:pt x="28" y="19"/>
                  </a:cubicBezTo>
                  <a:cubicBezTo>
                    <a:pt x="28" y="19"/>
                    <a:pt x="28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4" y="22"/>
                    <a:pt x="25" y="22"/>
                  </a:cubicBezTo>
                  <a:cubicBezTo>
                    <a:pt x="25" y="23"/>
                    <a:pt x="26" y="23"/>
                    <a:pt x="27" y="2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30" y="23"/>
                    <a:pt x="31" y="22"/>
                  </a:cubicBezTo>
                  <a:cubicBezTo>
                    <a:pt x="31" y="21"/>
                    <a:pt x="32" y="21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7"/>
                    <a:pt x="31" y="17"/>
                    <a:pt x="31" y="16"/>
                  </a:cubicBezTo>
                  <a:cubicBezTo>
                    <a:pt x="30" y="16"/>
                    <a:pt x="30" y="16"/>
                    <a:pt x="29" y="15"/>
                  </a:cubicBezTo>
                  <a:cubicBezTo>
                    <a:pt x="28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lnTo>
                    <a:pt x="31" y="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1119871-B27C-2D6A-DBF8-D55CB68BE747}"/>
                </a:ext>
              </a:extLst>
            </p:cNvPr>
            <p:cNvSpPr/>
            <p:nvPr/>
          </p:nvSpPr>
          <p:spPr>
            <a:xfrm>
              <a:off x="2053590" y="1454468"/>
              <a:ext cx="183833" cy="2914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¥</a:t>
              </a:r>
              <a:endParaRPr lang="zh-CN" altLang="en-US" sz="5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F884531-634A-F8E5-FB62-9DCCC70AF10D}"/>
              </a:ext>
            </a:extLst>
          </p:cNvPr>
          <p:cNvGrpSpPr/>
          <p:nvPr/>
        </p:nvGrpSpPr>
        <p:grpSpPr>
          <a:xfrm>
            <a:off x="2544474" y="2015459"/>
            <a:ext cx="212617" cy="203190"/>
            <a:chOff x="1829277" y="1381602"/>
            <a:chExt cx="794861" cy="759618"/>
          </a:xfrm>
        </p:grpSpPr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4A9E4FD4-A454-E71A-803C-FF1AAB240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277" y="1381602"/>
              <a:ext cx="794861" cy="759618"/>
            </a:xfrm>
            <a:custGeom>
              <a:avLst/>
              <a:gdLst>
                <a:gd name="T0" fmla="*/ 172504 w 70"/>
                <a:gd name="T1" fmla="*/ 14731 h 56"/>
                <a:gd name="T2" fmla="*/ 201867 w 70"/>
                <a:gd name="T3" fmla="*/ 18414 h 56"/>
                <a:gd name="T4" fmla="*/ 201867 w 70"/>
                <a:gd name="T5" fmla="*/ 117849 h 56"/>
                <a:gd name="T6" fmla="*/ 194526 w 70"/>
                <a:gd name="T7" fmla="*/ 125215 h 56"/>
                <a:gd name="T8" fmla="*/ 11011 w 70"/>
                <a:gd name="T9" fmla="*/ 125215 h 56"/>
                <a:gd name="T10" fmla="*/ 0 w 70"/>
                <a:gd name="T11" fmla="*/ 117849 h 56"/>
                <a:gd name="T12" fmla="*/ 0 w 70"/>
                <a:gd name="T13" fmla="*/ 18414 h 56"/>
                <a:gd name="T14" fmla="*/ 231229 w 70"/>
                <a:gd name="T15" fmla="*/ 66290 h 56"/>
                <a:gd name="T16" fmla="*/ 223888 w 70"/>
                <a:gd name="T17" fmla="*/ 154677 h 56"/>
                <a:gd name="T18" fmla="*/ 216548 w 70"/>
                <a:gd name="T19" fmla="*/ 158360 h 56"/>
                <a:gd name="T20" fmla="*/ 84417 w 70"/>
                <a:gd name="T21" fmla="*/ 184139 h 56"/>
                <a:gd name="T22" fmla="*/ 66065 w 70"/>
                <a:gd name="T23" fmla="*/ 165725 h 56"/>
                <a:gd name="T24" fmla="*/ 58725 w 70"/>
                <a:gd name="T25" fmla="*/ 198870 h 56"/>
                <a:gd name="T26" fmla="*/ 66065 w 70"/>
                <a:gd name="T27" fmla="*/ 202553 h 56"/>
                <a:gd name="T28" fmla="*/ 249580 w 70"/>
                <a:gd name="T29" fmla="*/ 169408 h 56"/>
                <a:gd name="T30" fmla="*/ 253251 w 70"/>
                <a:gd name="T31" fmla="*/ 162043 h 56"/>
                <a:gd name="T32" fmla="*/ 234899 w 70"/>
                <a:gd name="T33" fmla="*/ 66290 h 56"/>
                <a:gd name="T34" fmla="*/ 209207 w 70"/>
                <a:gd name="T35" fmla="*/ 40511 h 56"/>
                <a:gd name="T36" fmla="*/ 212877 w 70"/>
                <a:gd name="T37" fmla="*/ 73656 h 56"/>
                <a:gd name="T38" fmla="*/ 212877 w 70"/>
                <a:gd name="T39" fmla="*/ 110484 h 56"/>
                <a:gd name="T40" fmla="*/ 209207 w 70"/>
                <a:gd name="T41" fmla="*/ 136263 h 56"/>
                <a:gd name="T42" fmla="*/ 187185 w 70"/>
                <a:gd name="T43" fmla="*/ 132580 h 56"/>
                <a:gd name="T44" fmla="*/ 62395 w 70"/>
                <a:gd name="T45" fmla="*/ 143629 h 56"/>
                <a:gd name="T46" fmla="*/ 29362 w 70"/>
                <a:gd name="T47" fmla="*/ 128898 h 56"/>
                <a:gd name="T48" fmla="*/ 33033 w 70"/>
                <a:gd name="T49" fmla="*/ 165725 h 56"/>
                <a:gd name="T50" fmla="*/ 212877 w 70"/>
                <a:gd name="T51" fmla="*/ 147311 h 56"/>
                <a:gd name="T52" fmla="*/ 231229 w 70"/>
                <a:gd name="T53" fmla="*/ 147311 h 56"/>
                <a:gd name="T54" fmla="*/ 220218 w 70"/>
                <a:gd name="T55" fmla="*/ 44193 h 56"/>
                <a:gd name="T56" fmla="*/ 216548 w 70"/>
                <a:gd name="T57" fmla="*/ 40511 h 56"/>
                <a:gd name="T58" fmla="*/ 121120 w 70"/>
                <a:gd name="T59" fmla="*/ 22097 h 56"/>
                <a:gd name="T60" fmla="*/ 121120 w 70"/>
                <a:gd name="T61" fmla="*/ 103118 h 56"/>
                <a:gd name="T62" fmla="*/ 165164 w 70"/>
                <a:gd name="T63" fmla="*/ 106801 h 56"/>
                <a:gd name="T64" fmla="*/ 190856 w 70"/>
                <a:gd name="T65" fmla="*/ 88387 h 56"/>
                <a:gd name="T66" fmla="*/ 168834 w 70"/>
                <a:gd name="T67" fmla="*/ 29462 h 56"/>
                <a:gd name="T68" fmla="*/ 121120 w 70"/>
                <a:gd name="T69" fmla="*/ 22097 h 56"/>
                <a:gd name="T70" fmla="*/ 62395 w 70"/>
                <a:gd name="T71" fmla="*/ 62607 h 56"/>
                <a:gd name="T72" fmla="*/ 33033 w 70"/>
                <a:gd name="T73" fmla="*/ 25780 h 56"/>
                <a:gd name="T74" fmla="*/ 14681 w 70"/>
                <a:gd name="T75" fmla="*/ 47876 h 56"/>
                <a:gd name="T76" fmla="*/ 33033 w 70"/>
                <a:gd name="T77" fmla="*/ 106801 h 56"/>
                <a:gd name="T78" fmla="*/ 80747 w 70"/>
                <a:gd name="T79" fmla="*/ 103118 h 56"/>
                <a:gd name="T80" fmla="*/ 113779 w 70"/>
                <a:gd name="T81" fmla="*/ 47876 h 56"/>
                <a:gd name="T82" fmla="*/ 102768 w 70"/>
                <a:gd name="T83" fmla="*/ 36828 h 56"/>
                <a:gd name="T84" fmla="*/ 99098 w 70"/>
                <a:gd name="T85" fmla="*/ 33145 h 56"/>
                <a:gd name="T86" fmla="*/ 88087 w 70"/>
                <a:gd name="T87" fmla="*/ 40511 h 56"/>
                <a:gd name="T88" fmla="*/ 88087 w 70"/>
                <a:gd name="T89" fmla="*/ 55242 h 56"/>
                <a:gd name="T90" fmla="*/ 99098 w 70"/>
                <a:gd name="T91" fmla="*/ 66290 h 56"/>
                <a:gd name="T92" fmla="*/ 102768 w 70"/>
                <a:gd name="T93" fmla="*/ 77339 h 56"/>
                <a:gd name="T94" fmla="*/ 99098 w 70"/>
                <a:gd name="T95" fmla="*/ 77339 h 56"/>
                <a:gd name="T96" fmla="*/ 99098 w 70"/>
                <a:gd name="T97" fmla="*/ 69973 h 56"/>
                <a:gd name="T98" fmla="*/ 88087 w 70"/>
                <a:gd name="T99" fmla="*/ 69973 h 56"/>
                <a:gd name="T100" fmla="*/ 91758 w 70"/>
                <a:gd name="T101" fmla="*/ 81021 h 56"/>
                <a:gd name="T102" fmla="*/ 99098 w 70"/>
                <a:gd name="T103" fmla="*/ 92070 h 56"/>
                <a:gd name="T104" fmla="*/ 102768 w 70"/>
                <a:gd name="T105" fmla="*/ 84704 h 56"/>
                <a:gd name="T106" fmla="*/ 117450 w 70"/>
                <a:gd name="T107" fmla="*/ 69973 h 56"/>
                <a:gd name="T108" fmla="*/ 113779 w 70"/>
                <a:gd name="T109" fmla="*/ 58925 h 56"/>
                <a:gd name="T110" fmla="*/ 99098 w 70"/>
                <a:gd name="T111" fmla="*/ 51559 h 56"/>
                <a:gd name="T112" fmla="*/ 99098 w 70"/>
                <a:gd name="T113" fmla="*/ 44193 h 56"/>
                <a:gd name="T114" fmla="*/ 102768 w 70"/>
                <a:gd name="T115" fmla="*/ 44193 h 56"/>
                <a:gd name="T116" fmla="*/ 102768 w 70"/>
                <a:gd name="T117" fmla="*/ 51559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56">
                  <a:moveTo>
                    <a:pt x="2" y="5"/>
                  </a:moveTo>
                  <a:cubicBezTo>
                    <a:pt x="17" y="0"/>
                    <a:pt x="32" y="2"/>
                    <a:pt x="47" y="4"/>
                  </a:cubicBezTo>
                  <a:cubicBezTo>
                    <a:pt x="49" y="4"/>
                    <a:pt x="51" y="5"/>
                    <a:pt x="53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1" y="34"/>
                    <a:pt x="50" y="34"/>
                  </a:cubicBezTo>
                  <a:cubicBezTo>
                    <a:pt x="35" y="32"/>
                    <a:pt x="19" y="30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63" y="18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0" y="42"/>
                    <a:pt x="60" y="42"/>
                    <a:pt x="59" y="42"/>
                  </a:cubicBezTo>
                  <a:cubicBezTo>
                    <a:pt x="59" y="42"/>
                    <a:pt x="59" y="43"/>
                    <a:pt x="59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47" y="44"/>
                    <a:pt x="35" y="46"/>
                    <a:pt x="23" y="50"/>
                  </a:cubicBezTo>
                  <a:cubicBezTo>
                    <a:pt x="23" y="50"/>
                    <a:pt x="23" y="49"/>
                    <a:pt x="23" y="49"/>
                  </a:cubicBezTo>
                  <a:cubicBezTo>
                    <a:pt x="23" y="46"/>
                    <a:pt x="20" y="45"/>
                    <a:pt x="18" y="45"/>
                  </a:cubicBezTo>
                  <a:cubicBezTo>
                    <a:pt x="16" y="45"/>
                    <a:pt x="15" y="45"/>
                    <a:pt x="14" y="46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33" y="48"/>
                    <a:pt x="49" y="48"/>
                    <a:pt x="65" y="47"/>
                  </a:cubicBezTo>
                  <a:cubicBezTo>
                    <a:pt x="66" y="47"/>
                    <a:pt x="67" y="47"/>
                    <a:pt x="68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  <a:moveTo>
                    <a:pt x="57" y="11"/>
                  </a:move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8" y="20"/>
                    <a:pt x="58" y="2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7" y="3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1" y="36"/>
                  </a:cubicBezTo>
                  <a:cubicBezTo>
                    <a:pt x="40" y="36"/>
                    <a:pt x="28" y="36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7"/>
                    <a:pt x="15" y="35"/>
                    <a:pt x="14" y="34"/>
                  </a:cubicBezTo>
                  <a:cubicBezTo>
                    <a:pt x="12" y="34"/>
                    <a:pt x="10" y="35"/>
                    <a:pt x="8" y="35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6" y="39"/>
                    <a:pt x="42" y="39"/>
                    <a:pt x="58" y="40"/>
                  </a:cubicBezTo>
                  <a:cubicBezTo>
                    <a:pt x="59" y="40"/>
                    <a:pt x="60" y="40"/>
                    <a:pt x="61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1"/>
                    <a:pt x="58" y="11"/>
                    <a:pt x="57" y="11"/>
                  </a:cubicBezTo>
                  <a:close/>
                  <a:moveTo>
                    <a:pt x="33" y="6"/>
                  </a:moveTo>
                  <a:cubicBezTo>
                    <a:pt x="36" y="8"/>
                    <a:pt x="38" y="12"/>
                    <a:pt x="38" y="17"/>
                  </a:cubicBezTo>
                  <a:cubicBezTo>
                    <a:pt x="38" y="22"/>
                    <a:pt x="36" y="26"/>
                    <a:pt x="33" y="28"/>
                  </a:cubicBezTo>
                  <a:cubicBezTo>
                    <a:pt x="37" y="29"/>
                    <a:pt x="41" y="29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6"/>
                    <a:pt x="48" y="24"/>
                    <a:pt x="51" y="24"/>
                  </a:cubicBezTo>
                  <a:cubicBezTo>
                    <a:pt x="51" y="24"/>
                    <a:pt x="51" y="24"/>
                    <a:pt x="52" y="2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8" y="14"/>
                    <a:pt x="46" y="11"/>
                    <a:pt x="46" y="8"/>
                  </a:cubicBezTo>
                  <a:cubicBezTo>
                    <a:pt x="46" y="8"/>
                    <a:pt x="46" y="8"/>
                    <a:pt x="46" y="7"/>
                  </a:cubicBezTo>
                  <a:cubicBezTo>
                    <a:pt x="42" y="7"/>
                    <a:pt x="37" y="6"/>
                    <a:pt x="33" y="6"/>
                  </a:cubicBezTo>
                  <a:close/>
                  <a:moveTo>
                    <a:pt x="22" y="28"/>
                  </a:moveTo>
                  <a:cubicBezTo>
                    <a:pt x="19" y="26"/>
                    <a:pt x="17" y="22"/>
                    <a:pt x="17" y="17"/>
                  </a:cubicBezTo>
                  <a:cubicBezTo>
                    <a:pt x="17" y="12"/>
                    <a:pt x="20" y="8"/>
                    <a:pt x="23" y="5"/>
                  </a:cubicBezTo>
                  <a:cubicBezTo>
                    <a:pt x="18" y="5"/>
                    <a:pt x="13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10"/>
                    <a:pt x="7" y="13"/>
                    <a:pt x="4" y="1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3"/>
                    <a:pt x="9" y="26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28"/>
                    <a:pt x="18" y="28"/>
                    <a:pt x="22" y="28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3"/>
                  </a:cubicBezTo>
                  <a:cubicBezTo>
                    <a:pt x="31" y="13"/>
                    <a:pt x="31" y="12"/>
                    <a:pt x="31" y="11"/>
                  </a:cubicBezTo>
                  <a:cubicBezTo>
                    <a:pt x="30" y="11"/>
                    <a:pt x="29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4" y="13"/>
                    <a:pt x="24" y="14"/>
                  </a:cubicBezTo>
                  <a:cubicBezTo>
                    <a:pt x="24" y="14"/>
                    <a:pt x="24" y="15"/>
                    <a:pt x="24" y="15"/>
                  </a:cubicBezTo>
                  <a:cubicBezTo>
                    <a:pt x="24" y="16"/>
                    <a:pt x="25" y="16"/>
                    <a:pt x="25" y="17"/>
                  </a:cubicBezTo>
                  <a:cubicBezTo>
                    <a:pt x="25" y="17"/>
                    <a:pt x="26" y="17"/>
                    <a:pt x="27" y="18"/>
                  </a:cubicBezTo>
                  <a:cubicBezTo>
                    <a:pt x="27" y="18"/>
                    <a:pt x="28" y="19"/>
                    <a:pt x="28" y="19"/>
                  </a:cubicBezTo>
                  <a:cubicBezTo>
                    <a:pt x="28" y="19"/>
                    <a:pt x="28" y="20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1"/>
                    <a:pt x="24" y="22"/>
                    <a:pt x="25" y="22"/>
                  </a:cubicBezTo>
                  <a:cubicBezTo>
                    <a:pt x="25" y="23"/>
                    <a:pt x="26" y="23"/>
                    <a:pt x="27" y="2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30" y="23"/>
                    <a:pt x="31" y="22"/>
                  </a:cubicBezTo>
                  <a:cubicBezTo>
                    <a:pt x="31" y="21"/>
                    <a:pt x="32" y="21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7"/>
                    <a:pt x="31" y="17"/>
                    <a:pt x="31" y="16"/>
                  </a:cubicBezTo>
                  <a:cubicBezTo>
                    <a:pt x="30" y="16"/>
                    <a:pt x="30" y="16"/>
                    <a:pt x="29" y="15"/>
                  </a:cubicBezTo>
                  <a:cubicBezTo>
                    <a:pt x="28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3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lnTo>
                    <a:pt x="31" y="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A2961EC7-6D7F-839D-4356-60E53DC585D0}"/>
                </a:ext>
              </a:extLst>
            </p:cNvPr>
            <p:cNvSpPr/>
            <p:nvPr/>
          </p:nvSpPr>
          <p:spPr>
            <a:xfrm>
              <a:off x="2053590" y="1454468"/>
              <a:ext cx="183833" cy="29146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¥</a:t>
              </a:r>
              <a:endParaRPr lang="zh-CN" altLang="en-US" sz="5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13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E72B0EA-63B9-3CA3-5E07-02728097E969}"/>
              </a:ext>
            </a:extLst>
          </p:cNvPr>
          <p:cNvCxnSpPr>
            <a:cxnSpLocks/>
          </p:cNvCxnSpPr>
          <p:nvPr/>
        </p:nvCxnSpPr>
        <p:spPr>
          <a:xfrm>
            <a:off x="936286" y="2517309"/>
            <a:ext cx="257770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E07918-E7E2-F0F9-AA59-8F85AC3287E6}"/>
              </a:ext>
            </a:extLst>
          </p:cNvPr>
          <p:cNvCxnSpPr>
            <a:cxnSpLocks/>
          </p:cNvCxnSpPr>
          <p:nvPr/>
        </p:nvCxnSpPr>
        <p:spPr>
          <a:xfrm flipH="1" flipV="1">
            <a:off x="912777" y="494735"/>
            <a:ext cx="23509" cy="2033589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76E239-A4BD-B1CA-2C34-03CAA1BECB7C}"/>
              </a:ext>
            </a:extLst>
          </p:cNvPr>
          <p:cNvCxnSpPr>
            <a:cxnSpLocks/>
          </p:cNvCxnSpPr>
          <p:nvPr/>
        </p:nvCxnSpPr>
        <p:spPr>
          <a:xfrm flipV="1">
            <a:off x="1791795" y="511183"/>
            <a:ext cx="0" cy="19888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C2E01E-740F-49DF-CAB7-DE0F12BCA8AB}"/>
              </a:ext>
            </a:extLst>
          </p:cNvPr>
          <p:cNvSpPr txBox="1"/>
          <p:nvPr/>
        </p:nvSpPr>
        <p:spPr>
          <a:xfrm>
            <a:off x="409004" y="364102"/>
            <a:ext cx="54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货币价值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271E9-9FA4-7E68-FC70-5EC0DDEE2A45}"/>
              </a:ext>
            </a:extLst>
          </p:cNvPr>
          <p:cNvSpPr txBox="1"/>
          <p:nvPr/>
        </p:nvSpPr>
        <p:spPr>
          <a:xfrm>
            <a:off x="3080316" y="2636748"/>
            <a:ext cx="70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货币量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D93EB3-8FD8-7438-4C07-0223D3FE0A5E}"/>
              </a:ext>
            </a:extLst>
          </p:cNvPr>
          <p:cNvSpPr txBox="1"/>
          <p:nvPr/>
        </p:nvSpPr>
        <p:spPr>
          <a:xfrm>
            <a:off x="1791795" y="355368"/>
            <a:ext cx="53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7A549A-2562-53DA-3F9D-3895954FA152}"/>
              </a:ext>
            </a:extLst>
          </p:cNvPr>
          <p:cNvSpPr txBox="1"/>
          <p:nvPr/>
        </p:nvSpPr>
        <p:spPr>
          <a:xfrm>
            <a:off x="2918157" y="1846305"/>
            <a:ext cx="48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358050-69D0-CE0B-EE70-40C5E92CE3AC}"/>
              </a:ext>
            </a:extLst>
          </p:cNvPr>
          <p:cNvCxnSpPr>
            <a:cxnSpLocks/>
          </p:cNvCxnSpPr>
          <p:nvPr/>
        </p:nvCxnSpPr>
        <p:spPr>
          <a:xfrm flipH="1" flipV="1">
            <a:off x="3479789" y="494735"/>
            <a:ext cx="23509" cy="2033589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09E3C-7E5D-316F-C812-24230D68EE8C}"/>
              </a:ext>
            </a:extLst>
          </p:cNvPr>
          <p:cNvSpPr txBox="1"/>
          <p:nvPr/>
        </p:nvSpPr>
        <p:spPr>
          <a:xfrm>
            <a:off x="3537111" y="356201"/>
            <a:ext cx="54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物价水平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FCDC58-392F-F7DD-A267-DE021D8BEDDD}"/>
              </a:ext>
            </a:extLst>
          </p:cNvPr>
          <p:cNvCxnSpPr>
            <a:cxnSpLocks/>
          </p:cNvCxnSpPr>
          <p:nvPr/>
        </p:nvCxnSpPr>
        <p:spPr>
          <a:xfrm flipV="1">
            <a:off x="665249" y="887959"/>
            <a:ext cx="0" cy="32666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FF2F0E0-63F7-0B20-6191-86ADD4231400}"/>
              </a:ext>
            </a:extLst>
          </p:cNvPr>
          <p:cNvSpPr txBox="1"/>
          <p:nvPr/>
        </p:nvSpPr>
        <p:spPr>
          <a:xfrm>
            <a:off x="290775" y="943569"/>
            <a:ext cx="545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升高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7DB2A4-C1E4-9C58-DF8A-9EB9774222C5}"/>
              </a:ext>
            </a:extLst>
          </p:cNvPr>
          <p:cNvCxnSpPr>
            <a:cxnSpLocks/>
          </p:cNvCxnSpPr>
          <p:nvPr/>
        </p:nvCxnSpPr>
        <p:spPr>
          <a:xfrm flipV="1">
            <a:off x="3741044" y="855558"/>
            <a:ext cx="0" cy="32666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7B7E7-8C27-E38E-6781-CFBF2F0A9A4F}"/>
              </a:ext>
            </a:extLst>
          </p:cNvPr>
          <p:cNvSpPr txBox="1"/>
          <p:nvPr/>
        </p:nvSpPr>
        <p:spPr>
          <a:xfrm>
            <a:off x="3741091" y="943569"/>
            <a:ext cx="545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降低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FEACED2-9F8E-1243-6071-511D436F8A1C}"/>
              </a:ext>
            </a:extLst>
          </p:cNvPr>
          <p:cNvSpPr/>
          <p:nvPr/>
        </p:nvSpPr>
        <p:spPr>
          <a:xfrm>
            <a:off x="1108297" y="742538"/>
            <a:ext cx="2152695" cy="1447617"/>
          </a:xfrm>
          <a:custGeom>
            <a:avLst/>
            <a:gdLst>
              <a:gd name="connsiteX0" fmla="*/ 0 w 1839817"/>
              <a:gd name="connsiteY0" fmla="*/ 0 h 1371067"/>
              <a:gd name="connsiteX1" fmla="*/ 310675 w 1839817"/>
              <a:gd name="connsiteY1" fmla="*/ 1000331 h 1371067"/>
              <a:gd name="connsiteX2" fmla="*/ 1346261 w 1839817"/>
              <a:gd name="connsiteY2" fmla="*/ 1337447 h 1371067"/>
              <a:gd name="connsiteX3" fmla="*/ 1584225 w 1839817"/>
              <a:gd name="connsiteY3" fmla="*/ 1355074 h 1371067"/>
              <a:gd name="connsiteX4" fmla="*/ 1753885 w 1839817"/>
              <a:gd name="connsiteY4" fmla="*/ 1302193 h 1371067"/>
              <a:gd name="connsiteX5" fmla="*/ 1839817 w 1839817"/>
              <a:gd name="connsiteY5" fmla="*/ 1277956 h 1371067"/>
              <a:gd name="connsiteX0" fmla="*/ 0 w 1753885"/>
              <a:gd name="connsiteY0" fmla="*/ 0 h 1371067"/>
              <a:gd name="connsiteX1" fmla="*/ 310675 w 1753885"/>
              <a:gd name="connsiteY1" fmla="*/ 1000331 h 1371067"/>
              <a:gd name="connsiteX2" fmla="*/ 1346261 w 1753885"/>
              <a:gd name="connsiteY2" fmla="*/ 1337447 h 1371067"/>
              <a:gd name="connsiteX3" fmla="*/ 1584225 w 1753885"/>
              <a:gd name="connsiteY3" fmla="*/ 1355074 h 1371067"/>
              <a:gd name="connsiteX4" fmla="*/ 1753885 w 1753885"/>
              <a:gd name="connsiteY4" fmla="*/ 1302193 h 1371067"/>
              <a:gd name="connsiteX0" fmla="*/ 0 w 1584225"/>
              <a:gd name="connsiteY0" fmla="*/ 0 h 1371067"/>
              <a:gd name="connsiteX1" fmla="*/ 310675 w 1584225"/>
              <a:gd name="connsiteY1" fmla="*/ 1000331 h 1371067"/>
              <a:gd name="connsiteX2" fmla="*/ 1346261 w 1584225"/>
              <a:gd name="connsiteY2" fmla="*/ 1337447 h 1371067"/>
              <a:gd name="connsiteX3" fmla="*/ 1584225 w 1584225"/>
              <a:gd name="connsiteY3" fmla="*/ 1355074 h 1371067"/>
              <a:gd name="connsiteX0" fmla="*/ 0 w 1346261"/>
              <a:gd name="connsiteY0" fmla="*/ 0 h 1337447"/>
              <a:gd name="connsiteX1" fmla="*/ 310675 w 1346261"/>
              <a:gd name="connsiteY1" fmla="*/ 1000331 h 1337447"/>
              <a:gd name="connsiteX2" fmla="*/ 1346261 w 1346261"/>
              <a:gd name="connsiteY2" fmla="*/ 1337447 h 1337447"/>
              <a:gd name="connsiteX0" fmla="*/ 0 w 1775918"/>
              <a:gd name="connsiteY0" fmla="*/ 0 h 1363888"/>
              <a:gd name="connsiteX1" fmla="*/ 310675 w 1775918"/>
              <a:gd name="connsiteY1" fmla="*/ 1000331 h 1363888"/>
              <a:gd name="connsiteX2" fmla="*/ 1775918 w 1775918"/>
              <a:gd name="connsiteY2" fmla="*/ 1363888 h 1363888"/>
              <a:gd name="connsiteX0" fmla="*/ 0 w 1775918"/>
              <a:gd name="connsiteY0" fmla="*/ 0 h 1363888"/>
              <a:gd name="connsiteX1" fmla="*/ 359149 w 1775918"/>
              <a:gd name="connsiteY1" fmla="*/ 1196431 h 1363888"/>
              <a:gd name="connsiteX2" fmla="*/ 1775918 w 1775918"/>
              <a:gd name="connsiteY2" fmla="*/ 1363888 h 1363888"/>
              <a:gd name="connsiteX0" fmla="*/ 0 w 1811172"/>
              <a:gd name="connsiteY0" fmla="*/ 0 h 1357278"/>
              <a:gd name="connsiteX1" fmla="*/ 359149 w 1811172"/>
              <a:gd name="connsiteY1" fmla="*/ 1196431 h 1357278"/>
              <a:gd name="connsiteX2" fmla="*/ 1811172 w 1811172"/>
              <a:gd name="connsiteY2" fmla="*/ 1357278 h 1357278"/>
              <a:gd name="connsiteX0" fmla="*/ 0 w 1811172"/>
              <a:gd name="connsiteY0" fmla="*/ 0 h 1357479"/>
              <a:gd name="connsiteX1" fmla="*/ 359149 w 1811172"/>
              <a:gd name="connsiteY1" fmla="*/ 1196431 h 1357479"/>
              <a:gd name="connsiteX2" fmla="*/ 1811172 w 1811172"/>
              <a:gd name="connsiteY2" fmla="*/ 1357278 h 1357479"/>
              <a:gd name="connsiteX0" fmla="*/ 0 w 2029306"/>
              <a:gd name="connsiteY0" fmla="*/ 0 h 1401346"/>
              <a:gd name="connsiteX1" fmla="*/ 359149 w 2029306"/>
              <a:gd name="connsiteY1" fmla="*/ 1196431 h 1401346"/>
              <a:gd name="connsiteX2" fmla="*/ 2029306 w 2029306"/>
              <a:gd name="connsiteY2" fmla="*/ 1401346 h 1401346"/>
              <a:gd name="connsiteX0" fmla="*/ 0 w 2029306"/>
              <a:gd name="connsiteY0" fmla="*/ 0 h 1401346"/>
              <a:gd name="connsiteX1" fmla="*/ 387793 w 2029306"/>
              <a:gd name="connsiteY1" fmla="*/ 1106092 h 1401346"/>
              <a:gd name="connsiteX2" fmla="*/ 2029306 w 2029306"/>
              <a:gd name="connsiteY2" fmla="*/ 1401346 h 1401346"/>
              <a:gd name="connsiteX0" fmla="*/ 0 w 2152695"/>
              <a:gd name="connsiteY0" fmla="*/ 0 h 1447617"/>
              <a:gd name="connsiteX1" fmla="*/ 511182 w 2152695"/>
              <a:gd name="connsiteY1" fmla="*/ 1152363 h 1447617"/>
              <a:gd name="connsiteX2" fmla="*/ 2152695 w 2152695"/>
              <a:gd name="connsiteY2" fmla="*/ 1447617 h 14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95" h="1447617">
                <a:moveTo>
                  <a:pt x="0" y="0"/>
                </a:moveTo>
                <a:cubicBezTo>
                  <a:pt x="43149" y="388711"/>
                  <a:pt x="152400" y="911094"/>
                  <a:pt x="511182" y="1152363"/>
                </a:cubicBezTo>
                <a:cubicBezTo>
                  <a:pt x="869965" y="1393633"/>
                  <a:pt x="1861115" y="1428154"/>
                  <a:pt x="2152695" y="1447617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8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DEE796-89C8-866A-5792-FCCEB7F51377}"/>
              </a:ext>
            </a:extLst>
          </p:cNvPr>
          <p:cNvGrpSpPr/>
          <p:nvPr/>
        </p:nvGrpSpPr>
        <p:grpSpPr>
          <a:xfrm>
            <a:off x="409004" y="364102"/>
            <a:ext cx="3373905" cy="2549645"/>
            <a:chOff x="2834158" y="1395214"/>
            <a:chExt cx="5208612" cy="3936124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4F9DE00-6FC5-3E8F-9DB4-F88F566B067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0DAAE75-08F6-CD01-8198-87BAAEC204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796F8C8-2294-F254-7936-C93A2711C264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D53A608-473C-5B5E-D004-2A61E4F9E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912" y="1857494"/>
              <a:ext cx="0" cy="28472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EF61697-0CCC-6E6D-8C8E-7DCAA8B5E543}"/>
                </a:ext>
              </a:extLst>
            </p:cNvPr>
            <p:cNvSpPr txBox="1"/>
            <p:nvPr/>
          </p:nvSpPr>
          <p:spPr>
            <a:xfrm>
              <a:off x="2834158" y="1395214"/>
              <a:ext cx="841548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汇率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9D2C61-1AE9-BCA5-BD57-0E8A97E88520}"/>
                </a:ext>
              </a:extLst>
            </p:cNvPr>
            <p:cNvSpPr txBox="1"/>
            <p:nvPr/>
          </p:nvSpPr>
          <p:spPr>
            <a:xfrm>
              <a:off x="6257392" y="4903709"/>
              <a:ext cx="1785378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本国货币数量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78619C-C7EF-C9B7-597D-6EADABDB85C9}"/>
                </a:ext>
              </a:extLst>
            </p:cNvPr>
            <p:cNvSpPr txBox="1"/>
            <p:nvPr/>
          </p:nvSpPr>
          <p:spPr>
            <a:xfrm>
              <a:off x="5582921" y="1666523"/>
              <a:ext cx="823177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E43B55-053F-21BA-2512-68CF8C8A80F0}"/>
                </a:ext>
              </a:extLst>
            </p:cNvPr>
            <p:cNvSpPr txBox="1"/>
            <p:nvPr/>
          </p:nvSpPr>
          <p:spPr>
            <a:xfrm>
              <a:off x="7223759" y="3980934"/>
              <a:ext cx="754381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0D8A8E-03FD-F461-B2EF-3A22D6E198A2}"/>
              </a:ext>
            </a:extLst>
          </p:cNvPr>
          <p:cNvGrpSpPr/>
          <p:nvPr/>
        </p:nvGrpSpPr>
        <p:grpSpPr>
          <a:xfrm>
            <a:off x="267144" y="364103"/>
            <a:ext cx="1892650" cy="1291483"/>
            <a:chOff x="2378136" y="1395214"/>
            <a:chExt cx="6084096" cy="415158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4FA7676-E002-D2FF-7B8D-CE78EAA645E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05FE9A-D3F4-2CDC-18E6-5564B4E9C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8962" y="1601125"/>
              <a:ext cx="36293" cy="3139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8637907-022E-9556-15D2-AE4F49228A3B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ED3B04-A70D-ADB9-1379-BB8B2510B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1269" y="2632208"/>
              <a:ext cx="2864037" cy="1846641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C577C0-BB5A-C495-4170-5242B5C77840}"/>
                </a:ext>
              </a:extLst>
            </p:cNvPr>
            <p:cNvSpPr txBox="1"/>
            <p:nvPr/>
          </p:nvSpPr>
          <p:spPr>
            <a:xfrm>
              <a:off x="2378136" y="1395214"/>
              <a:ext cx="1297570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利率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9DCAC0-B8B0-F426-1C85-BAB59584119B}"/>
                </a:ext>
              </a:extLst>
            </p:cNvPr>
            <p:cNvSpPr txBox="1"/>
            <p:nvPr/>
          </p:nvSpPr>
          <p:spPr>
            <a:xfrm>
              <a:off x="7288385" y="4903708"/>
              <a:ext cx="1173843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9FC813-F266-6CB7-F60C-0C4B0E4E44E0}"/>
                </a:ext>
              </a:extLst>
            </p:cNvPr>
            <p:cNvSpPr txBox="1"/>
            <p:nvPr/>
          </p:nvSpPr>
          <p:spPr>
            <a:xfrm>
              <a:off x="6639601" y="1489582"/>
              <a:ext cx="1297570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89146E-8194-DD24-3513-6FD57AE3E29F}"/>
                </a:ext>
              </a:extLst>
            </p:cNvPr>
            <p:cNvSpPr txBox="1"/>
            <p:nvPr/>
          </p:nvSpPr>
          <p:spPr>
            <a:xfrm>
              <a:off x="7223756" y="3980934"/>
              <a:ext cx="1238476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F8EC211-9543-380B-8E50-5C6E933D0ADE}"/>
              </a:ext>
            </a:extLst>
          </p:cNvPr>
          <p:cNvCxnSpPr>
            <a:cxnSpLocks/>
          </p:cNvCxnSpPr>
          <p:nvPr/>
        </p:nvCxnSpPr>
        <p:spPr>
          <a:xfrm flipV="1">
            <a:off x="694126" y="562897"/>
            <a:ext cx="951337" cy="5910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A6A246-FD7A-694C-7D1B-A814F6A79415}"/>
              </a:ext>
            </a:extLst>
          </p:cNvPr>
          <p:cNvCxnSpPr>
            <a:cxnSpLocks/>
          </p:cNvCxnSpPr>
          <p:nvPr/>
        </p:nvCxnSpPr>
        <p:spPr>
          <a:xfrm flipH="1" flipV="1">
            <a:off x="1524916" y="718980"/>
            <a:ext cx="247456" cy="28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7EA455-DCF0-5E68-2C75-489254A345C5}"/>
              </a:ext>
            </a:extLst>
          </p:cNvPr>
          <p:cNvGrpSpPr/>
          <p:nvPr/>
        </p:nvGrpSpPr>
        <p:grpSpPr>
          <a:xfrm>
            <a:off x="2159793" y="364103"/>
            <a:ext cx="1892649" cy="1291483"/>
            <a:chOff x="2378136" y="1395214"/>
            <a:chExt cx="6084093" cy="4151589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DE63573-8FD5-3AF9-DAD3-64B832D2270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A8C290-6B4C-1598-0DD8-31053E7B41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8962" y="1601125"/>
              <a:ext cx="36293" cy="3139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E250E2F-252B-CE62-1613-6172EED52B27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87" y="2170898"/>
              <a:ext cx="1967950" cy="22639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8133DA-A148-1DF7-35AA-7D324ADE12AA}"/>
                </a:ext>
              </a:extLst>
            </p:cNvPr>
            <p:cNvSpPr txBox="1"/>
            <p:nvPr/>
          </p:nvSpPr>
          <p:spPr>
            <a:xfrm>
              <a:off x="2378136" y="1395214"/>
              <a:ext cx="1297570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利率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29996CF-5893-49AC-450A-F0DFC0868915}"/>
                </a:ext>
              </a:extLst>
            </p:cNvPr>
            <p:cNvSpPr txBox="1"/>
            <p:nvPr/>
          </p:nvSpPr>
          <p:spPr>
            <a:xfrm>
              <a:off x="6371353" y="4903708"/>
              <a:ext cx="2090876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资本净流出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52C487C-9428-B18F-FD92-CFCD64CE712C}"/>
              </a:ext>
            </a:extLst>
          </p:cNvPr>
          <p:cNvGrpSpPr/>
          <p:nvPr/>
        </p:nvGrpSpPr>
        <p:grpSpPr>
          <a:xfrm>
            <a:off x="2153813" y="1798866"/>
            <a:ext cx="1892650" cy="1291483"/>
            <a:chOff x="2378136" y="1395214"/>
            <a:chExt cx="6084096" cy="4151589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9193981-4551-ACC1-9F27-158025A1C9C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3F5900C-5FBC-B480-1FEC-50884F0435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8962" y="1601125"/>
              <a:ext cx="36293" cy="3139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F0D322-BE60-DEB1-7492-D37F37EEB2F8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B0D26B9-0B83-C693-1968-DAE2B8014C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8955" y="1600658"/>
              <a:ext cx="30609" cy="311819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AFA3836-2EB0-07BF-C514-DEDDF9D39992}"/>
                </a:ext>
              </a:extLst>
            </p:cNvPr>
            <p:cNvSpPr txBox="1"/>
            <p:nvPr/>
          </p:nvSpPr>
          <p:spPr>
            <a:xfrm>
              <a:off x="2378136" y="1395214"/>
              <a:ext cx="1297570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汇率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FE27D6B-8886-D983-6E4B-62A62480DE41}"/>
                </a:ext>
              </a:extLst>
            </p:cNvPr>
            <p:cNvSpPr txBox="1"/>
            <p:nvPr/>
          </p:nvSpPr>
          <p:spPr>
            <a:xfrm>
              <a:off x="7288385" y="4903708"/>
              <a:ext cx="1173843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5D5DA08-0EC7-9A4E-E4F9-2D0D4094F4CF}"/>
                </a:ext>
              </a:extLst>
            </p:cNvPr>
            <p:cNvSpPr txBox="1"/>
            <p:nvPr/>
          </p:nvSpPr>
          <p:spPr>
            <a:xfrm>
              <a:off x="5814431" y="1522971"/>
              <a:ext cx="1297570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73531F5-BD79-BBD8-BC83-21DC966A5E94}"/>
                </a:ext>
              </a:extLst>
            </p:cNvPr>
            <p:cNvSpPr txBox="1"/>
            <p:nvPr/>
          </p:nvSpPr>
          <p:spPr>
            <a:xfrm>
              <a:off x="7223756" y="3980934"/>
              <a:ext cx="1238476" cy="64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B8FAC47-7FAA-2E17-6BDA-6D74BC21624B}"/>
              </a:ext>
            </a:extLst>
          </p:cNvPr>
          <p:cNvCxnSpPr>
            <a:cxnSpLocks/>
          </p:cNvCxnSpPr>
          <p:nvPr/>
        </p:nvCxnSpPr>
        <p:spPr>
          <a:xfrm flipH="1" flipV="1">
            <a:off x="3218020" y="1862776"/>
            <a:ext cx="9522" cy="970013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D1C6753-6B2B-B428-6294-DDEA2DDB0AA5}"/>
              </a:ext>
            </a:extLst>
          </p:cNvPr>
          <p:cNvCxnSpPr>
            <a:cxnSpLocks/>
          </p:cNvCxnSpPr>
          <p:nvPr/>
        </p:nvCxnSpPr>
        <p:spPr>
          <a:xfrm>
            <a:off x="662229" y="1057751"/>
            <a:ext cx="2545883" cy="17745"/>
          </a:xfrm>
          <a:prstGeom prst="line">
            <a:avLst/>
          </a:prstGeom>
          <a:ln w="95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860747F-5E9A-6905-1753-5A2EA2A0F509}"/>
              </a:ext>
            </a:extLst>
          </p:cNvPr>
          <p:cNvCxnSpPr>
            <a:cxnSpLocks/>
          </p:cNvCxnSpPr>
          <p:nvPr/>
        </p:nvCxnSpPr>
        <p:spPr>
          <a:xfrm>
            <a:off x="663439" y="851708"/>
            <a:ext cx="2348573" cy="6704"/>
          </a:xfrm>
          <a:prstGeom prst="line">
            <a:avLst/>
          </a:prstGeom>
          <a:ln w="95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48090F4-22CF-0B64-6E08-660FE453591C}"/>
              </a:ext>
            </a:extLst>
          </p:cNvPr>
          <p:cNvCxnSpPr>
            <a:cxnSpLocks/>
          </p:cNvCxnSpPr>
          <p:nvPr/>
        </p:nvCxnSpPr>
        <p:spPr>
          <a:xfrm flipH="1" flipV="1">
            <a:off x="3208112" y="1079981"/>
            <a:ext cx="9087" cy="782652"/>
          </a:xfrm>
          <a:prstGeom prst="line">
            <a:avLst/>
          </a:prstGeom>
          <a:ln w="95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83ED015-129B-9C96-2C40-0E94359220A0}"/>
              </a:ext>
            </a:extLst>
          </p:cNvPr>
          <p:cNvCxnSpPr>
            <a:cxnSpLocks/>
          </p:cNvCxnSpPr>
          <p:nvPr/>
        </p:nvCxnSpPr>
        <p:spPr>
          <a:xfrm flipH="1" flipV="1">
            <a:off x="3014532" y="865020"/>
            <a:ext cx="10999" cy="997613"/>
          </a:xfrm>
          <a:prstGeom prst="line">
            <a:avLst/>
          </a:prstGeom>
          <a:ln w="95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EADD95D-18E9-99F2-5C2A-B4DBEF4E48A2}"/>
              </a:ext>
            </a:extLst>
          </p:cNvPr>
          <p:cNvCxnSpPr>
            <a:cxnSpLocks/>
          </p:cNvCxnSpPr>
          <p:nvPr/>
        </p:nvCxnSpPr>
        <p:spPr>
          <a:xfrm flipH="1">
            <a:off x="3056424" y="1928249"/>
            <a:ext cx="13291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0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75BC22C-C28A-F261-5D23-B4F304D67F15}"/>
              </a:ext>
            </a:extLst>
          </p:cNvPr>
          <p:cNvGrpSpPr/>
          <p:nvPr/>
        </p:nvGrpSpPr>
        <p:grpSpPr>
          <a:xfrm>
            <a:off x="409004" y="364102"/>
            <a:ext cx="3488764" cy="2549645"/>
            <a:chOff x="2834158" y="1395214"/>
            <a:chExt cx="5385931" cy="393612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8D59445-F666-1F1A-CA85-DDAE0C5D3DE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EF031C4-C333-D9EA-D021-BC582F39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D79A0B6-B4B0-6FC5-BC08-546C2301CF94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0234216-4B91-4B0B-293A-5DCFDF855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9D5D924-04E7-F198-9C81-4AE7FFB3F6FF}"/>
                </a:ext>
              </a:extLst>
            </p:cNvPr>
            <p:cNvSpPr txBox="1"/>
            <p:nvPr/>
          </p:nvSpPr>
          <p:spPr>
            <a:xfrm>
              <a:off x="2834158" y="1395214"/>
              <a:ext cx="841548" cy="712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物价水平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5853278-AB70-56CA-B7BF-3964C7C9DC35}"/>
                </a:ext>
              </a:extLst>
            </p:cNvPr>
            <p:cNvSpPr txBox="1"/>
            <p:nvPr/>
          </p:nvSpPr>
          <p:spPr>
            <a:xfrm>
              <a:off x="7288389" y="4903709"/>
              <a:ext cx="754381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C38260-1E7B-CA4A-000C-D32715B5A6EF}"/>
                </a:ext>
              </a:extLst>
            </p:cNvPr>
            <p:cNvSpPr txBox="1"/>
            <p:nvPr/>
          </p:nvSpPr>
          <p:spPr>
            <a:xfrm>
              <a:off x="7056850" y="1857494"/>
              <a:ext cx="1057790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38D143-EA16-0B1A-B968-117CBBA015BE}"/>
                </a:ext>
              </a:extLst>
            </p:cNvPr>
            <p:cNvSpPr txBox="1"/>
            <p:nvPr/>
          </p:nvSpPr>
          <p:spPr>
            <a:xfrm>
              <a:off x="7223759" y="3980934"/>
              <a:ext cx="996330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30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7AD6C3-8AB3-65C6-46FC-3527B5F6B1FC}"/>
              </a:ext>
            </a:extLst>
          </p:cNvPr>
          <p:cNvCxnSpPr/>
          <p:nvPr/>
        </p:nvCxnSpPr>
        <p:spPr>
          <a:xfrm>
            <a:off x="972855" y="1094795"/>
            <a:ext cx="2152050" cy="13030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4893D-FD2F-D079-195E-AAFCDBFBB696}"/>
              </a:ext>
            </a:extLst>
          </p:cNvPr>
          <p:cNvGrpSpPr/>
          <p:nvPr/>
        </p:nvGrpSpPr>
        <p:grpSpPr>
          <a:xfrm>
            <a:off x="409004" y="364102"/>
            <a:ext cx="3914707" cy="2549645"/>
            <a:chOff x="2834158" y="1395214"/>
            <a:chExt cx="6043499" cy="393612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E0D50C1-FB88-0B8F-14A2-CC33F812576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A5B7229-7D54-A937-A8DA-7B098466B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9C6907B-59A9-BEB0-22FB-2FCC21E76455}"/>
                </a:ext>
              </a:extLst>
            </p:cNvPr>
            <p:cNvCxnSpPr/>
            <p:nvPr/>
          </p:nvCxnSpPr>
          <p:spPr>
            <a:xfrm>
              <a:off x="4670102" y="1813877"/>
              <a:ext cx="3322321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59A254E-35D1-EEE0-DD1D-473FAB54C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BF6791A-14C6-770A-CA70-95177C7B7D62}"/>
                </a:ext>
              </a:extLst>
            </p:cNvPr>
            <p:cNvSpPr txBox="1"/>
            <p:nvPr/>
          </p:nvSpPr>
          <p:spPr>
            <a:xfrm>
              <a:off x="2834158" y="1395214"/>
              <a:ext cx="841548" cy="712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物价水平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5D491BE-8158-0A57-3402-4A2B3A7FB0B8}"/>
                </a:ext>
              </a:extLst>
            </p:cNvPr>
            <p:cNvSpPr txBox="1"/>
            <p:nvPr/>
          </p:nvSpPr>
          <p:spPr>
            <a:xfrm>
              <a:off x="7288389" y="4903709"/>
              <a:ext cx="754381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5CA401-10A3-AA40-A7EA-FBBBE5115EC7}"/>
                </a:ext>
              </a:extLst>
            </p:cNvPr>
            <p:cNvSpPr txBox="1"/>
            <p:nvPr/>
          </p:nvSpPr>
          <p:spPr>
            <a:xfrm>
              <a:off x="7056850" y="1857494"/>
              <a:ext cx="1057790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8B7608A-A788-66BE-F6AB-9320BCC09E2C}"/>
                </a:ext>
              </a:extLst>
            </p:cNvPr>
            <p:cNvSpPr txBox="1"/>
            <p:nvPr/>
          </p:nvSpPr>
          <p:spPr>
            <a:xfrm>
              <a:off x="7881327" y="3796129"/>
              <a:ext cx="996330" cy="4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总需求</a:t>
              </a: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3A136A-9DE7-89E3-742A-C24D228E4B09}"/>
              </a:ext>
            </a:extLst>
          </p:cNvPr>
          <p:cNvCxnSpPr>
            <a:cxnSpLocks/>
          </p:cNvCxnSpPr>
          <p:nvPr/>
        </p:nvCxnSpPr>
        <p:spPr>
          <a:xfrm>
            <a:off x="1316992" y="957229"/>
            <a:ext cx="49914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609EA5-2928-96AB-E673-8F96D42DB578}"/>
              </a:ext>
            </a:extLst>
          </p:cNvPr>
          <p:cNvCxnSpPr>
            <a:cxnSpLocks/>
          </p:cNvCxnSpPr>
          <p:nvPr/>
        </p:nvCxnSpPr>
        <p:spPr>
          <a:xfrm>
            <a:off x="924531" y="1219766"/>
            <a:ext cx="1645118" cy="0"/>
          </a:xfrm>
          <a:prstGeom prst="line">
            <a:avLst/>
          </a:prstGeom>
          <a:ln w="95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B5A588-56C3-716F-CE57-A4558C7DEB75}"/>
              </a:ext>
            </a:extLst>
          </p:cNvPr>
          <p:cNvCxnSpPr>
            <a:cxnSpLocks/>
          </p:cNvCxnSpPr>
          <p:nvPr/>
        </p:nvCxnSpPr>
        <p:spPr>
          <a:xfrm>
            <a:off x="954121" y="1649652"/>
            <a:ext cx="927561" cy="0"/>
          </a:xfrm>
          <a:prstGeom prst="line">
            <a:avLst/>
          </a:prstGeom>
          <a:ln w="95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5E0F42-1BDD-B029-E4F1-8D8348C78241}"/>
              </a:ext>
            </a:extLst>
          </p:cNvPr>
          <p:cNvCxnSpPr/>
          <p:nvPr/>
        </p:nvCxnSpPr>
        <p:spPr>
          <a:xfrm flipV="1">
            <a:off x="768977" y="1251516"/>
            <a:ext cx="0" cy="39813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7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537677-1815-83C1-DBD6-D5C213BA102A}"/>
              </a:ext>
            </a:extLst>
          </p:cNvPr>
          <p:cNvGrpSpPr/>
          <p:nvPr/>
        </p:nvGrpSpPr>
        <p:grpSpPr>
          <a:xfrm>
            <a:off x="145424" y="364102"/>
            <a:ext cx="3730309" cy="2518867"/>
            <a:chOff x="2427245" y="1395214"/>
            <a:chExt cx="5758826" cy="388860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374B66D-74BA-A9F8-3065-6F2EFB5F214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AFA0A13-7123-1CE7-87DB-20693F8F2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02E5C0D-11A3-DFC6-84F2-04433FD51E0D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42885D-44B7-B0DC-8356-135278B2BC4E}"/>
                </a:ext>
              </a:extLst>
            </p:cNvPr>
            <p:cNvSpPr txBox="1"/>
            <p:nvPr/>
          </p:nvSpPr>
          <p:spPr>
            <a:xfrm>
              <a:off x="2427245" y="1395214"/>
              <a:ext cx="1248463" cy="35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通货膨胀率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DEC1CF2-3B19-5E8C-E561-F48DAFE8499C}"/>
                </a:ext>
              </a:extLst>
            </p:cNvPr>
            <p:cNvSpPr txBox="1"/>
            <p:nvPr/>
          </p:nvSpPr>
          <p:spPr>
            <a:xfrm>
              <a:off x="7288388" y="4903709"/>
              <a:ext cx="897683" cy="38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失业率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3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756</TotalTime>
  <Words>67</Words>
  <Application>Microsoft Office PowerPoint</Application>
  <PresentationFormat>自定义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华文中宋</vt:lpstr>
      <vt:lpstr>微软雅黑</vt:lpstr>
      <vt:lpstr>Arial</vt:lpstr>
      <vt:lpstr>Arial Rounded MT Bold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志锋 刘</dc:creator>
  <cp:lastModifiedBy>志锋 刘</cp:lastModifiedBy>
  <cp:revision>76</cp:revision>
  <dcterms:created xsi:type="dcterms:W3CDTF">2023-09-26T14:20:45Z</dcterms:created>
  <dcterms:modified xsi:type="dcterms:W3CDTF">2023-10-02T14:02:32Z</dcterms:modified>
</cp:coreProperties>
</file>