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DM Sans" pitchFamily="2" charset="0"/>
      <p:regular r:id="rId10"/>
    </p:embeddedFont>
    <p:embeddedFont>
      <p:font typeface="Libre Baskerville" panose="02000000000000000000" pitchFamily="2" charset="0"/>
      <p:regular r:id="rId11"/>
    </p:embeddedFont>
  </p:embeddedFontLst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1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1240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Основы английской фонетики и орфографии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870121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Добро пожаловать в презентацию, посвященную ключевым аспектам английского языка: лексике, фонетике и орфографии. Мы рассмотрим, как гласные и согласные буквы произносятся в различных контекстах, и изучим основные правила чтения, которые помогут вам улучшить произношение и понимание английской речи.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02687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Эта презентация поможет вам систематизировать знания о типах слогов, ударении и влиянии соседних букв на произношение. Мы также затронем особенности произношения согласных звуков и буквосочетаний, что является важным шагом к свободному владению английским языком.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2749"/>
            <a:ext cx="71993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Гласные буквы и их звуки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5515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 английском алфавите всего 6 гласных букв (a, e, i, o, u, y), но они обозначают двадцать различных звуков. Чтение каждой гласной зависит от типа слога и ударения. Слоги делятся на открытые (оканчиваются на гласную) и закрытые (оканчиваются на согласную). Дифтонги всегда образуют один слог.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25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Открытый слог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069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Оканчивается на гласную, даже если она не читается (например, tea, sea, age).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725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Закрытый слог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53069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Оканчивается на согласную (например, on, plan, desk).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771AB8-43B5-F8D3-A8FC-2D5CFEEA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134" y="7734231"/>
            <a:ext cx="1724266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343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3310414"/>
            <a:ext cx="9096256" cy="6085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Четыре типа чтения ударных гласных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17471" y="4211003"/>
            <a:ext cx="13195459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Чтение ударной гласной в слове определяется типом слога, который зависит от букв, следующих за ударной гласной. В английском языке выделяют четыре основных типа чтения гласных под ударением, каждый из которых имеет свои особенности произношения.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717471" y="5053251"/>
            <a:ext cx="438150" cy="43815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90515" y="5089803"/>
            <a:ext cx="292060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350288" y="5120164"/>
            <a:ext cx="2528888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 тип: Открытый слог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350288" y="5541288"/>
            <a:ext cx="5843230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Гласная читается как в алфавите (tea [tiː], age [eɪdʒ]).</a:t>
            </a:r>
            <a:endParaRPr lang="en-US" sz="1500" dirty="0"/>
          </a:p>
        </p:txBody>
      </p:sp>
      <p:sp>
        <p:nvSpPr>
          <p:cNvPr id="9" name="Shape 6"/>
          <p:cNvSpPr/>
          <p:nvPr/>
        </p:nvSpPr>
        <p:spPr>
          <a:xfrm>
            <a:off x="7436882" y="5053251"/>
            <a:ext cx="438150" cy="43815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09927" y="5089803"/>
            <a:ext cx="292060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8069699" y="5120164"/>
            <a:ext cx="260318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II тип: Закрытый слог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8069699" y="5541288"/>
            <a:ext cx="5843230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Гласной соответствует краткий звук (on [ɔn], desk [desk]).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717471" y="6242328"/>
            <a:ext cx="438150" cy="43815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90515" y="6278880"/>
            <a:ext cx="292060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350288" y="630924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III тип: Гласная + r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350288" y="6730365"/>
            <a:ext cx="5843230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Гласные читаются как долгие звуки (turn [tʃ:n], farm [fa:m]).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7436882" y="6242328"/>
            <a:ext cx="438150" cy="438150"/>
          </a:xfrm>
          <a:prstGeom prst="roundRect">
            <a:avLst>
              <a:gd name="adj" fmla="val 1866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09927" y="6278880"/>
            <a:ext cx="292060" cy="365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8069699" y="6309241"/>
            <a:ext cx="3429833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IV тип: Гласная + r + гласная</a:t>
            </a:r>
            <a:endParaRPr lang="en-US" sz="1900" dirty="0"/>
          </a:p>
        </p:txBody>
      </p:sp>
      <p:sp>
        <p:nvSpPr>
          <p:cNvPr id="20" name="Text 17"/>
          <p:cNvSpPr/>
          <p:nvPr/>
        </p:nvSpPr>
        <p:spPr>
          <a:xfrm>
            <a:off x="8069699" y="6730365"/>
            <a:ext cx="5843230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Гласные читаются как дифтонги или трифтонги (care [keə], fire [faɪə]).</a:t>
            </a:r>
            <a:endParaRPr lang="en-US" sz="15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53F7E9F-1506-575D-4DCC-C3FF3BCEB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4817" y="7734231"/>
            <a:ext cx="1724266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3669" y="615791"/>
            <a:ext cx="7576661" cy="10494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Особенности чтения отдельных гласных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783669" y="1917025"/>
            <a:ext cx="7576661" cy="1074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Некоторые гласные буквы имеют несколько вариантов чтения в зависимости от их положения в слове и типа слога. Например, буква Ii имеет один вариант чтения [ɪ], а буквы Oo и Uu имеют по два варианта. Буква Yy может передавать два гласных звука и один согласный, что делает ее особенно интересной для изучения.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83669" y="3180755"/>
            <a:ext cx="7576661" cy="982742"/>
          </a:xfrm>
          <a:prstGeom prst="roundRect">
            <a:avLst>
              <a:gd name="adj" fmla="val 717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59167" y="3356253"/>
            <a:ext cx="209919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Буква Ii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59167" y="3719274"/>
            <a:ext cx="7225665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[ɪ] (activity, prohibit)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783669" y="4331375"/>
            <a:ext cx="7576661" cy="982742"/>
          </a:xfrm>
          <a:prstGeom prst="roundRect">
            <a:avLst>
              <a:gd name="adj" fmla="val 717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59167" y="4506873"/>
            <a:ext cx="209919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Буква Oo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959167" y="4869894"/>
            <a:ext cx="7225665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[ə] (doctor, collect), [oʊ] (metro, photo)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783669" y="5481995"/>
            <a:ext cx="7576661" cy="982742"/>
          </a:xfrm>
          <a:prstGeom prst="roundRect">
            <a:avLst>
              <a:gd name="adj" fmla="val 717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59167" y="5657493"/>
            <a:ext cx="209919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Буква Uu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959167" y="6020514"/>
            <a:ext cx="7225665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[juː] (unite, institute), [ʌ] (difficult, success)</a:t>
            </a:r>
            <a:endParaRPr lang="en-US" sz="1300" dirty="0"/>
          </a:p>
        </p:txBody>
      </p:sp>
      <p:sp>
        <p:nvSpPr>
          <p:cNvPr id="14" name="Shape 11"/>
          <p:cNvSpPr/>
          <p:nvPr/>
        </p:nvSpPr>
        <p:spPr>
          <a:xfrm>
            <a:off x="783669" y="6632615"/>
            <a:ext cx="7576661" cy="982742"/>
          </a:xfrm>
          <a:prstGeom prst="roundRect">
            <a:avLst>
              <a:gd name="adj" fmla="val 7178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59167" y="6808113"/>
            <a:ext cx="2099191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Буква Yy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959167" y="7171134"/>
            <a:ext cx="7225665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[ʌ] (every, happy), [aɪ] (dignify, occupy), [aɪ] (yes, year)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8515" y="854035"/>
            <a:ext cx="7015996" cy="555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Правила чтения согласных букв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18515" y="1676400"/>
            <a:ext cx="7679769" cy="1422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Чтение согласных букв в английском языке относительно просто, так как для многих из них можно найти аналоги в русском языке. Однако существуют важные правила произношения, которые необходимо учитывать, чтобы избежать ошибок и улучшить акцент. Например, глухие согласные произносятся с придыханием, а звонкие не оглушаются в конце слова.</a:t>
            </a: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515" y="3299222"/>
            <a:ext cx="444460" cy="4444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18515" y="3921443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Придыхание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18515" y="4305895"/>
            <a:ext cx="2411730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Глухие [p], [t], [k] с придыханием в начале слова.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2416" y="3299222"/>
            <a:ext cx="444460" cy="44446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852416" y="3921443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Звонкость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8852416" y="4305895"/>
            <a:ext cx="2411849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Звонкие [b], [d] не оглушаются на конце слова.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6436" y="3299222"/>
            <a:ext cx="444460" cy="44446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1486436" y="3921443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Гласный призвук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1486436" y="4305895"/>
            <a:ext cx="2411730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Допускается после конечных [d], [z], [m], [n].</a:t>
            </a:r>
            <a:endParaRPr lang="en-US" sz="14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515" y="5515213"/>
            <a:ext cx="444460" cy="44446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218515" y="6137434"/>
            <a:ext cx="222265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Твердость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18515" y="6521887"/>
            <a:ext cx="2411730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Английские согласные всегда произносятся твердо.</a:t>
            </a:r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7DCE0F8-24E1-D9BC-3C56-D55EF1B935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6134" y="7734231"/>
            <a:ext cx="1724266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9871"/>
            <a:ext cx="7556421" cy="992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Практические упражнения для закрепления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6280190" y="2100263"/>
            <a:ext cx="7556421" cy="12703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Для эффективного освоения правил чтения необходима регулярная практика. Мы предлагаем ряд тренировочных упражнений, которые помогут вам отработать произношение гласных и согласных звуков, а также научиться различать их в различных словах. Эти упражнения включают чтение слов по вертикали и горизонтали, подбор транскрипций и сравнение звонких и глухих согласных.</a:t>
            </a:r>
            <a:endParaRPr lang="en-US" sz="12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549253"/>
            <a:ext cx="793790" cy="9526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12104" y="3707963"/>
            <a:ext cx="2204680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Произношение звуков</a:t>
            </a:r>
            <a:endParaRPr lang="en-US" sz="1550" dirty="0"/>
          </a:p>
        </p:txBody>
      </p:sp>
      <p:sp>
        <p:nvSpPr>
          <p:cNvPr id="7" name="Text 3"/>
          <p:cNvSpPr/>
          <p:nvPr/>
        </p:nvSpPr>
        <p:spPr>
          <a:xfrm>
            <a:off x="7312104" y="4051221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Отработка звуков, соответствующих подчеркнутым буквам.</a:t>
            </a:r>
            <a:endParaRPr lang="en-US" sz="12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501872"/>
            <a:ext cx="793790" cy="95261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12104" y="466058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Чтение слов</a:t>
            </a:r>
            <a:endParaRPr lang="en-US" sz="1550" dirty="0"/>
          </a:p>
        </p:txBody>
      </p:sp>
      <p:sp>
        <p:nvSpPr>
          <p:cNvPr id="10" name="Text 5"/>
          <p:cNvSpPr/>
          <p:nvPr/>
        </p:nvSpPr>
        <p:spPr>
          <a:xfrm>
            <a:off x="7312104" y="5003840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Внимание на произношение согласных и гласных.</a:t>
            </a:r>
            <a:endParaRPr lang="en-US" sz="12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454491"/>
            <a:ext cx="793790" cy="95261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312104" y="5613202"/>
            <a:ext cx="2188131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Подбор транскрипции</a:t>
            </a:r>
            <a:endParaRPr lang="en-US" sz="1550" dirty="0"/>
          </a:p>
        </p:txBody>
      </p:sp>
      <p:sp>
        <p:nvSpPr>
          <p:cNvPr id="13" name="Text 7"/>
          <p:cNvSpPr/>
          <p:nvPr/>
        </p:nvSpPr>
        <p:spPr>
          <a:xfrm>
            <a:off x="7312104" y="5956459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Сопоставление слов с их фонетической записью.</a:t>
            </a:r>
            <a:endParaRPr lang="en-US" sz="12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407110"/>
            <a:ext cx="793790" cy="952619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312104" y="6565821"/>
            <a:ext cx="221718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Различение согласных</a:t>
            </a:r>
            <a:endParaRPr lang="en-US" sz="1550" dirty="0"/>
          </a:p>
        </p:txBody>
      </p:sp>
      <p:sp>
        <p:nvSpPr>
          <p:cNvPr id="16" name="Text 9"/>
          <p:cNvSpPr/>
          <p:nvPr/>
        </p:nvSpPr>
        <p:spPr>
          <a:xfrm>
            <a:off x="7312104" y="6909078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Практика звонких и глухих согласных.</a:t>
            </a:r>
            <a:endParaRPr lang="en-US" sz="12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DCA7A2F-7B40-DC5A-0B67-63DE312E4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767" y="7686606"/>
            <a:ext cx="1724266" cy="495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3042" y="595313"/>
            <a:ext cx="7630716" cy="1081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Интерактивные ресурсы и заключение</a:t>
            </a:r>
            <a:endParaRPr lang="en-US" sz="3400" dirty="0"/>
          </a:p>
        </p:txBody>
      </p:sp>
      <p:sp>
        <p:nvSpPr>
          <p:cNvPr id="4" name="Text 1"/>
          <p:cNvSpPr/>
          <p:nvPr/>
        </p:nvSpPr>
        <p:spPr>
          <a:xfrm>
            <a:off x="6243042" y="1935837"/>
            <a:ext cx="7630716" cy="13835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Для дальнейшего углубления знаний и закрепления материала мы рекомендуем использовать интерактивные упражнения, доступные по QR-кодам. Эти ресурсы предлагают увлекательный способ проверить свои навыки и получить мгновенную обратную связь. Регулярная практика и использование этих инструментов помогут вам значительно улучшить произношение и уверенность в английском языке.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243042" y="3600331"/>
            <a:ext cx="3685580" cy="570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6568678" y="3909417"/>
            <a:ext cx="3034308" cy="365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Интерактивных упражнения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243042" y="4274822"/>
            <a:ext cx="3685580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Доступны по QR-кодам для закрепления материала.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0188059" y="3600331"/>
            <a:ext cx="3685699" cy="570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endParaRPr lang="en-US" sz="4450" dirty="0"/>
          </a:p>
        </p:txBody>
      </p:sp>
      <p:sp>
        <p:nvSpPr>
          <p:cNvPr id="9" name="Text 6"/>
          <p:cNvSpPr/>
          <p:nvPr/>
        </p:nvSpPr>
        <p:spPr>
          <a:xfrm>
            <a:off x="10949821" y="4828225"/>
            <a:ext cx="2162056" cy="361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Головоломка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0188059" y="5189633"/>
            <a:ext cx="4089916" cy="585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Для развития словарного запаса и понимания текста.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8215551" y="5919907"/>
            <a:ext cx="3685580" cy="570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endParaRPr lang="en-US" sz="4450" dirty="0"/>
          </a:p>
        </p:txBody>
      </p:sp>
      <p:sp>
        <p:nvSpPr>
          <p:cNvPr id="12" name="Text 9"/>
          <p:cNvSpPr/>
          <p:nvPr/>
        </p:nvSpPr>
        <p:spPr>
          <a:xfrm>
            <a:off x="8977313" y="6706791"/>
            <a:ext cx="2162056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7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Творческое задание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8215551" y="7080766"/>
            <a:ext cx="3685580" cy="553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3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Составление собственного текста по образцу.</a:t>
            </a:r>
            <a:endParaRPr lang="en-US" sz="13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1F2EB9-AA1F-547A-0F12-4898A9A0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6243042" y="4972746"/>
            <a:ext cx="810260" cy="80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A0ABDF-9B9F-F4F1-7E75-C232F7222F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93" y="4949887"/>
            <a:ext cx="8255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621F3E7-F361-CFE6-4DF7-D8085A7AC3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05" y="4949887"/>
            <a:ext cx="803275" cy="80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D343C1D-200A-D31A-6B38-864784454F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42" y="7684349"/>
            <a:ext cx="1724266" cy="495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744</Words>
  <Application>Microsoft Office PowerPoint</Application>
  <PresentationFormat>Произвольный</PresentationFormat>
  <Paragraphs>68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Libre Baskerville</vt:lpstr>
      <vt:lpstr>DM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Людмила Иосифовна</cp:lastModifiedBy>
  <cp:revision>3</cp:revision>
  <dcterms:created xsi:type="dcterms:W3CDTF">2025-05-25T18:40:08Z</dcterms:created>
  <dcterms:modified xsi:type="dcterms:W3CDTF">2025-05-26T11:25:13Z</dcterms:modified>
</cp:coreProperties>
</file>