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71" r:id="rId2"/>
    <p:sldId id="272" r:id="rId3"/>
    <p:sldId id="264" r:id="rId4"/>
    <p:sldId id="259" r:id="rId5"/>
    <p:sldId id="260" r:id="rId6"/>
    <p:sldId id="276" r:id="rId7"/>
    <p:sldId id="265" r:id="rId8"/>
    <p:sldId id="266" r:id="rId9"/>
    <p:sldId id="267" r:id="rId10"/>
    <p:sldId id="268" r:id="rId11"/>
    <p:sldId id="278" r:id="rId12"/>
    <p:sldId id="269" r:id="rId13"/>
    <p:sldId id="270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483"/>
    <a:srgbClr val="C60226"/>
    <a:srgbClr val="212121"/>
    <a:srgbClr val="E7C3A2"/>
    <a:srgbClr val="FE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>
      <p:cViewPr varScale="1">
        <p:scale>
          <a:sx n="87" d="100"/>
          <a:sy n="87" d="100"/>
        </p:scale>
        <p:origin x="13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0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4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8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28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32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D5A5-CB21-4BF5-9F46-FA5F56C21346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9CDEA-13DA-4AAA-B85F-7EE682FFE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5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11288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Cairo" pitchFamily="2" charset="-78"/>
                <a:cs typeface="Cairo" pitchFamily="2" charset="-78"/>
              </a:rPr>
              <a:t>SITE MAP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6000" y="189000"/>
            <a:ext cx="23439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1A4168"/>
                </a:solidFill>
              </a:rPr>
              <a:t>무공해차 </a:t>
            </a:r>
            <a:r>
              <a:rPr lang="ko-KR" altLang="en-US" dirty="0" err="1" smtClean="0">
                <a:solidFill>
                  <a:srgbClr val="1A4168"/>
                </a:solidFill>
              </a:rPr>
              <a:t>통합누리집</a:t>
            </a:r>
            <a:endParaRPr lang="ko-KR" altLang="en-US" dirty="0">
              <a:solidFill>
                <a:srgbClr val="1A4168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056000" y="1629000"/>
            <a:ext cx="10440000" cy="4627777"/>
            <a:chOff x="696000" y="549000"/>
            <a:chExt cx="10440000" cy="4627777"/>
          </a:xfrm>
        </p:grpSpPr>
        <p:sp>
          <p:nvSpPr>
            <p:cNvPr id="14" name="직사각형 13"/>
            <p:cNvSpPr/>
            <p:nvPr/>
          </p:nvSpPr>
          <p:spPr>
            <a:xfrm>
              <a:off x="5016000" y="549000"/>
              <a:ext cx="1800000" cy="360000"/>
            </a:xfrm>
            <a:prstGeom prst="rect">
              <a:avLst/>
            </a:prstGeom>
            <a:solidFill>
              <a:srgbClr val="708D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HOME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33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+mn-ea"/>
                </a:rPr>
                <a:t>충전소 위치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5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+mn-ea"/>
                </a:rPr>
                <a:t>구매 및 지원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01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+mn-ea"/>
                </a:rPr>
                <a:t>정보지원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7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+mn-ea"/>
                </a:rPr>
                <a:t>고객 서비스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6000" y="1269000"/>
              <a:ext cx="1800000" cy="3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+mn-ea"/>
                </a:rPr>
                <a:t>무공해차 소개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6000" y="90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>
                  <a:latin typeface="Cairo" pitchFamily="2" charset="-78"/>
                  <a:cs typeface="Cairo" pitchFamily="2" charset="-78"/>
                </a:rPr>
                <a:t>index.html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evcar.html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buyersGuide.html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7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portal.html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guide.html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36000" y="162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evcharge.html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9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무공해차 개요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9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보급 목적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96000" y="378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충전 정보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85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무공해차 구매 보조금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5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무공해차 지급 차종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56000" y="378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무공해차 지급 현황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01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가이드라인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01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보도자료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016000" y="378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용어사전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17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7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질의응답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176000" y="378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FAQ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336000" y="234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전기차 충전소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9336000" y="306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수소차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충전소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856000" y="450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완속충전기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설치 신청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16000" y="4509000"/>
              <a:ext cx="1800000" cy="3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자료실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evcar.html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5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buyersGuide.html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1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guide.html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7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notice.html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36000" y="270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ev.or.kr/</a:t>
              </a:r>
              <a:r>
                <a:rPr lang="en-US" altLang="ko-KR" sz="1400" dirty="0" err="1" smtClean="0">
                  <a:latin typeface="Cairo" pitchFamily="2" charset="-78"/>
                  <a:cs typeface="Cairo" pitchFamily="2" charset="-78"/>
                </a:rPr>
                <a:t>evmonitor</a:t>
              </a:r>
              <a:endParaRPr lang="en-US" altLang="ko-KR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6000" y="486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library.html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ecoeffect.html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6000" y="414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chargerkind.html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56000" y="414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latin typeface="Cairo" pitchFamily="2" charset="-78"/>
                  <a:cs typeface="Cairo" pitchFamily="2" charset="-78"/>
                </a:rPr>
                <a:t>localInfo</a:t>
              </a:r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56000" y="486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scharger.html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1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news.html</a:t>
              </a:r>
              <a:endParaRPr lang="ko-KR" alt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16000" y="414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dictionList.html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5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carlnfoView.html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7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qna.html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76000" y="414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faq.html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36000" y="3429000"/>
              <a:ext cx="18000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ev.or.kr/h2monitor</a:t>
              </a:r>
              <a:endParaRPr lang="en-US" altLang="ko-KR" sz="1400" dirty="0">
                <a:latin typeface="Cairo" pitchFamily="2" charset="-78"/>
                <a:cs typeface="Cairo" pitchFamily="2" charset="-78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696000" y="1989000"/>
              <a:ext cx="1044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56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12442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KEY POINT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000" y="189000"/>
            <a:ext cx="19383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DESIGN CONCEPT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6000" y="549000"/>
            <a:ext cx="24432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VIPS 25</a:t>
            </a:r>
            <a:r>
              <a:rPr lang="ko-KR" altLang="en-US" dirty="0">
                <a:latin typeface="Cairo" pitchFamily="2" charset="-78"/>
                <a:cs typeface="Cairo" pitchFamily="2" charset="-78"/>
              </a:rPr>
              <a:t> </a:t>
            </a:r>
            <a:r>
              <a:rPr lang="en-US" altLang="ko-KR" dirty="0">
                <a:latin typeface="Cairo" pitchFamily="2" charset="-78"/>
                <a:cs typeface="Cairo" pitchFamily="2" charset="-78"/>
              </a:rPr>
              <a:t>ANNIVERSARY</a:t>
            </a:r>
          </a:p>
        </p:txBody>
      </p:sp>
      <p:sp>
        <p:nvSpPr>
          <p:cNvPr id="10" name="타원 9"/>
          <p:cNvSpPr/>
          <p:nvPr/>
        </p:nvSpPr>
        <p:spPr>
          <a:xfrm>
            <a:off x="5376000" y="1989000"/>
            <a:ext cx="1800000" cy="1800000"/>
          </a:xfrm>
          <a:prstGeom prst="ellipse">
            <a:avLst/>
          </a:prstGeom>
          <a:noFill/>
          <a:ln>
            <a:solidFill>
              <a:srgbClr val="C7B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rgbClr val="C60226"/>
                </a:solidFill>
              </a:rPr>
              <a:t>기념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7110" y="4869000"/>
            <a:ext cx="5326380" cy="901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/>
              <a:t>25</a:t>
            </a:r>
            <a:r>
              <a:rPr lang="ko-KR" altLang="en-US"/>
              <a:t>주년 기념 웹페이지 를</a:t>
            </a:r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키 포인트로 잡아</a:t>
            </a:r>
            <a:r>
              <a:rPr lang="en-US" altLang="ko-KR"/>
              <a:t> </a:t>
            </a:r>
            <a:r>
              <a:rPr lang="ko-KR" altLang="en-US"/>
              <a:t>리 디자인 포인트로 하였습니다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376000" y="1629000"/>
            <a:ext cx="1800000" cy="667777"/>
            <a:chOff x="5376000" y="1629000"/>
            <a:chExt cx="1800000" cy="667777"/>
          </a:xfrm>
        </p:grpSpPr>
        <p:sp>
          <p:nvSpPr>
            <p:cNvPr id="14" name="직사각형 13"/>
            <p:cNvSpPr/>
            <p:nvPr/>
          </p:nvSpPr>
          <p:spPr>
            <a:xfrm>
              <a:off x="5376000" y="1629000"/>
              <a:ext cx="1800000" cy="360000"/>
            </a:xfrm>
            <a:prstGeom prst="rect">
              <a:avLst/>
            </a:prstGeom>
            <a:solidFill>
              <a:srgbClr val="C60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HOME</a:t>
              </a:r>
              <a:endParaRPr lang="ko-KR" altLang="en-US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6000" y="198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>
                  <a:latin typeface="Cairo" pitchFamily="2" charset="-78"/>
                  <a:cs typeface="Cairo" pitchFamily="2" charset="-78"/>
                </a:rPr>
                <a:t>index.html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856000" y="2349000"/>
            <a:ext cx="1440000" cy="360000"/>
          </a:xfrm>
          <a:prstGeom prst="rect">
            <a:avLst/>
          </a:prstGeom>
          <a:solidFill>
            <a:srgbClr val="C7B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MENU</a:t>
            </a:r>
            <a:endParaRPr lang="ko-KR" altLang="en-US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6000" y="2709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eshop.html</a:t>
            </a:r>
            <a:endParaRPr lang="ko-KR" altLang="en-US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6000" y="2349000"/>
            <a:ext cx="1440000" cy="360000"/>
          </a:xfrm>
          <a:prstGeom prst="rect">
            <a:avLst/>
          </a:prstGeom>
          <a:solidFill>
            <a:srgbClr val="C7B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SALAD BAR</a:t>
            </a:r>
            <a:endParaRPr lang="ko-KR" altLang="en-US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6000" y="2709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event</a:t>
            </a:r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.html</a:t>
            </a:r>
            <a:endParaRPr lang="ko-KR" altLang="en-US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56000" y="2349000"/>
            <a:ext cx="1440000" cy="360000"/>
          </a:xfrm>
          <a:prstGeom prst="rect">
            <a:avLst/>
          </a:prstGeom>
          <a:solidFill>
            <a:srgbClr val="C7B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EVENT</a:t>
            </a:r>
            <a:endParaRPr lang="ko-KR" altLang="en-US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6000" y="2709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school</a:t>
            </a:r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.html</a:t>
            </a:r>
            <a:endParaRPr lang="ko-KR" altLang="en-US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56000" y="2349000"/>
            <a:ext cx="1440000" cy="360000"/>
          </a:xfrm>
          <a:prstGeom prst="rect">
            <a:avLst/>
          </a:prstGeom>
          <a:solidFill>
            <a:srgbClr val="C7B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STORE</a:t>
            </a:r>
            <a:endParaRPr lang="ko-KR" altLang="en-US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56000" y="2709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club</a:t>
            </a:r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.html</a:t>
            </a:r>
            <a:endParaRPr lang="ko-KR" altLang="en-US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56000" y="2349000"/>
            <a:ext cx="1440000" cy="360000"/>
          </a:xfrm>
          <a:prstGeom prst="rect">
            <a:avLst/>
          </a:prstGeom>
          <a:solidFill>
            <a:srgbClr val="C7B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MEMBER</a:t>
            </a:r>
            <a:endParaRPr lang="ko-KR" altLang="en-US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56000" y="2709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support</a:t>
            </a:r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.html</a:t>
            </a:r>
            <a:endParaRPr lang="ko-KR" altLang="en-US" sz="1400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056000" y="3069000"/>
            <a:ext cx="10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056000" y="2349000"/>
            <a:ext cx="1440000" cy="360000"/>
          </a:xfrm>
          <a:prstGeom prst="rect">
            <a:avLst/>
          </a:prstGeom>
          <a:solidFill>
            <a:srgbClr val="C7B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STEAK</a:t>
            </a:r>
            <a:endParaRPr lang="ko-KR" altLang="en-US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56000" y="2709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evcar</a:t>
            </a:r>
            <a:r>
              <a:rPr lang="en-US" altLang="ko-KR" sz="1400" dirty="0" smtClean="0">
                <a:latin typeface="Cairo" pitchFamily="2" charset="-78"/>
                <a:cs typeface="Cairo" pitchFamily="2" charset="-78"/>
              </a:rPr>
              <a:t>.html</a:t>
            </a:r>
            <a:endParaRPr lang="ko-KR" altLang="en-US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6000" y="549000"/>
            <a:ext cx="1136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Cairo" pitchFamily="2" charset="-78"/>
                <a:cs typeface="Cairo" pitchFamily="2" charset="-78"/>
              </a:rPr>
              <a:t>SITE MAP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96000" y="189000"/>
            <a:ext cx="6383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Cairo" pitchFamily="2" charset="-78"/>
                <a:cs typeface="Cairo" pitchFamily="2" charset="-78"/>
              </a:rPr>
              <a:t>VIPS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그림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색상 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555" y="1433522"/>
            <a:ext cx="311366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핵심 키워드 </a:t>
            </a:r>
            <a:r>
              <a:rPr lang="en-US" altLang="ko-KR" dirty="0"/>
              <a:t>: VIPS</a:t>
            </a:r>
            <a:r>
              <a:rPr lang="ko-KR" altLang="en-US" dirty="0"/>
              <a:t> 스테이크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2556" y="1793522"/>
            <a:ext cx="34851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서브 키워드 </a:t>
            </a:r>
            <a:r>
              <a:rPr lang="en-US" altLang="ko-KR" dirty="0"/>
              <a:t>: 25</a:t>
            </a:r>
            <a:r>
              <a:rPr lang="ko-KR" altLang="en-US" dirty="0"/>
              <a:t> </a:t>
            </a:r>
            <a:r>
              <a:rPr lang="en-US" altLang="ko-KR" dirty="0"/>
              <a:t>ANNIVERSARY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736" y="3265780"/>
            <a:ext cx="18742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색상 코드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96000" y="4149000"/>
            <a:ext cx="10800000" cy="2160000"/>
            <a:chOff x="696000" y="4149000"/>
            <a:chExt cx="10080000" cy="2160000"/>
          </a:xfrm>
        </p:grpSpPr>
        <p:sp>
          <p:nvSpPr>
            <p:cNvPr id="11" name="직사각형 10"/>
            <p:cNvSpPr/>
            <p:nvPr/>
          </p:nvSpPr>
          <p:spPr>
            <a:xfrm>
              <a:off x="696000" y="4149000"/>
              <a:ext cx="5040000" cy="2160000"/>
            </a:xfrm>
            <a:prstGeom prst="rect">
              <a:avLst/>
            </a:prstGeom>
            <a:solidFill>
              <a:srgbClr val="C60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36000" y="4149000"/>
              <a:ext cx="5040000" cy="2160000"/>
            </a:xfrm>
            <a:prstGeom prst="rect">
              <a:avLst/>
            </a:prstGeom>
            <a:solidFill>
              <a:srgbClr val="C7B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96000" y="4149000"/>
            <a:ext cx="1128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bg1"/>
                </a:solidFill>
              </a:rPr>
              <a:t>주조색</a:t>
            </a:r>
            <a:endParaRPr lang="ko-KR" altLang="en-US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#C60226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6000" y="4149000"/>
            <a:ext cx="1129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bg1"/>
                </a:solidFill>
              </a:rPr>
              <a:t>보조색</a:t>
            </a:r>
            <a:endParaRPr lang="ko-KR" altLang="en-US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#C7B483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>
                <a:latin typeface="+mj-ea"/>
              </a:rPr>
              <a:t>타이포그래피</a:t>
            </a:r>
            <a:endParaRPr lang="ko-KR" altLang="en-US" dirty="0">
              <a:latin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47264" y="1989000"/>
            <a:ext cx="7728000" cy="227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Pretendard"/>
                <a:ea typeface="Pretendard"/>
              </a:rPr>
              <a:t>SIL 오픈 폰트 라이선스</a:t>
            </a:r>
          </a:p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Pretendard"/>
                <a:ea typeface="Pretendard"/>
              </a:rPr>
              <a:t>system-ui</a:t>
            </a:r>
          </a:p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Pretendard"/>
                <a:ea typeface="Pretendard"/>
              </a:rPr>
              <a:t>를 대체하는 글꼴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718" y="1269000"/>
            <a:ext cx="1333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 dirty="0" err="1">
                <a:effectLst/>
                <a:latin typeface="+mn-ea"/>
              </a:rPr>
              <a:t>프리텐다드</a:t>
            </a:r>
            <a:endParaRPr lang="en-US" altLang="ko-KR" b="0" dirty="0">
              <a:effectLst/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76000" y="1989000"/>
            <a:ext cx="1868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Color : #333333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84008" y="5229000"/>
            <a:ext cx="253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err="1">
                <a:latin typeface="Cairo Light" pitchFamily="2" charset="-78"/>
                <a:ea typeface="Noto Serif KR"/>
                <a:cs typeface="Cairo Light" pitchFamily="2" charset="-78"/>
              </a:rPr>
              <a:t>font-family</a:t>
            </a:r>
            <a:r>
              <a:rPr lang="ko-KR" altLang="en-US" dirty="0">
                <a:latin typeface="Cairo Light" pitchFamily="2" charset="-78"/>
                <a:ea typeface="Noto Serif KR"/>
                <a:cs typeface="Cairo Light" pitchFamily="2" charset="-78"/>
              </a:rPr>
              <a:t>: </a:t>
            </a:r>
            <a:r>
              <a:rPr lang="ko-KR" altLang="en-US" dirty="0" err="1">
                <a:latin typeface="Cairo Light" pitchFamily="2" charset="-78"/>
                <a:ea typeface="Noto Serif KR"/>
                <a:cs typeface="Cairo Light" pitchFamily="2" charset="-78"/>
              </a:rPr>
              <a:t>Pretendard</a:t>
            </a:r>
            <a:endParaRPr lang="ko-KR" altLang="en-US" dirty="0">
              <a:latin typeface="Cairo Light" pitchFamily="2" charset="-78"/>
              <a:ea typeface="Noto Serif KR"/>
              <a:cs typeface="Cairo Light" pitchFamily="2" charset="-78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4007" y="5589000"/>
            <a:ext cx="10251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url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('https://cdn.jsdelivr.net/</a:t>
            </a: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gh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/</a:t>
            </a: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orioncactus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/</a:t>
            </a: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pretendard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/</a:t>
            </a: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dist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/web/static/pretendard.css');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76000" y="1989000"/>
            <a:ext cx="2160000" cy="3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6000" y="2709000"/>
            <a:ext cx="18403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Font-size : 16px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739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Cairo" pitchFamily="2" charset="-78"/>
                <a:cs typeface="Cairo" pitchFamily="2" charset="-78"/>
              </a:rPr>
              <a:t>CODE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6000" y="189000"/>
            <a:ext cx="23439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1A4168"/>
                </a:solidFill>
              </a:rPr>
              <a:t>무공해차 </a:t>
            </a:r>
            <a:r>
              <a:rPr lang="ko-KR" altLang="en-US" dirty="0" err="1" smtClean="0">
                <a:solidFill>
                  <a:srgbClr val="1A4168"/>
                </a:solidFill>
              </a:rPr>
              <a:t>통합누리집</a:t>
            </a:r>
            <a:endParaRPr lang="ko-KR" altLang="en-US" dirty="0">
              <a:solidFill>
                <a:srgbClr val="1A4168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909000"/>
            <a:ext cx="10440000" cy="58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739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CODE</a:t>
            </a:r>
          </a:p>
        </p:txBody>
      </p:sp>
      <p:cxnSp>
        <p:nvCxnSpPr>
          <p:cNvPr id="5" name="직선 연결선 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696000" y="189000"/>
            <a:ext cx="8370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NIKON</a:t>
            </a:r>
          </a:p>
        </p:txBody>
      </p:sp>
      <p:cxnSp>
        <p:nvCxnSpPr>
          <p:cNvPr id="7" name="직선 연결선 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24940"/>
            <a:ext cx="360000" cy="36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6000" y="909000"/>
            <a:ext cx="10415999" cy="5858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336000" y="549000"/>
            <a:ext cx="7393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CODE</a:t>
            </a:r>
          </a:p>
        </p:txBody>
      </p:sp>
      <p:cxnSp>
        <p:nvCxnSpPr>
          <p:cNvPr id="11" name="직선 연결선 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6"/>
          <p:cNvSpPr txBox="1"/>
          <p:nvPr/>
        </p:nvSpPr>
        <p:spPr>
          <a:xfrm>
            <a:off x="696000" y="189000"/>
            <a:ext cx="6383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VIPS</a:t>
            </a:r>
          </a:p>
        </p:txBody>
      </p:sp>
      <p:cxnSp>
        <p:nvCxnSpPr>
          <p:cNvPr id="13" name="직선 연결선 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6000" y="909000"/>
            <a:ext cx="10440000" cy="587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909000"/>
            <a:ext cx="8020050" cy="566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000" y="549000"/>
            <a:ext cx="1494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Cairo" pitchFamily="2" charset="-78"/>
                <a:cs typeface="Cairo" pitchFamily="2" charset="-78"/>
              </a:rPr>
              <a:t>WIRE FRAME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00" y="189000"/>
            <a:ext cx="23439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1A4168"/>
                </a:solidFill>
              </a:rPr>
              <a:t>무공해차 </a:t>
            </a:r>
            <a:r>
              <a:rPr lang="ko-KR" altLang="en-US" dirty="0" err="1" smtClean="0">
                <a:solidFill>
                  <a:srgbClr val="1A4168"/>
                </a:solidFill>
              </a:rPr>
              <a:t>통합누리집</a:t>
            </a:r>
            <a:endParaRPr lang="ko-KR" altLang="en-US" dirty="0">
              <a:solidFill>
                <a:srgbClr val="1A4168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6000" y="15057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1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1233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KEY POINT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000" y="189000"/>
            <a:ext cx="19303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DESIGN CONCEPT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6000" y="549000"/>
            <a:ext cx="29690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무공해 친환경 재생 에너지</a:t>
            </a:r>
          </a:p>
        </p:txBody>
      </p:sp>
      <p:sp>
        <p:nvSpPr>
          <p:cNvPr id="10" name="타원 9"/>
          <p:cNvSpPr/>
          <p:nvPr/>
        </p:nvSpPr>
        <p:spPr>
          <a:xfrm>
            <a:off x="5376000" y="1989000"/>
            <a:ext cx="1800000" cy="1800000"/>
          </a:xfrm>
          <a:prstGeom prst="ellipse">
            <a:avLst/>
          </a:prstGeom>
          <a:noFill/>
          <a:ln>
            <a:solidFill>
              <a:srgbClr val="1A41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rgbClr val="A4C56C"/>
                </a:solidFill>
              </a:rPr>
              <a:t>친환경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16000" y="4869000"/>
            <a:ext cx="59843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기존 사이트의 파란색 계열과 다르게 </a:t>
            </a:r>
            <a:r>
              <a:rPr lang="ko-KR" altLang="en-US">
                <a:solidFill>
                  <a:srgbClr val="A4C56C"/>
                </a:solidFill>
              </a:rPr>
              <a:t>친환경</a:t>
            </a:r>
            <a:r>
              <a:rPr lang="ko-KR" altLang="en-US"/>
              <a:t>과 </a:t>
            </a:r>
            <a:r>
              <a:rPr lang="ko-KR" altLang="en-US">
                <a:solidFill>
                  <a:srgbClr val="1A4168"/>
                </a:solidFill>
              </a:rPr>
              <a:t>세련됨</a:t>
            </a:r>
            <a:r>
              <a:rPr lang="ko-KR" altLang="en-US"/>
              <a:t>을</a:t>
            </a:r>
          </a:p>
          <a:p>
            <a:pPr algn="ctr">
              <a:defRPr/>
            </a:pPr>
            <a:r>
              <a:rPr lang="ko-KR" altLang="en-US"/>
              <a:t> </a:t>
            </a:r>
          </a:p>
          <a:p>
            <a:pPr algn="ctr">
              <a:defRPr/>
            </a:pPr>
            <a:r>
              <a:rPr lang="ko-KR" altLang="en-US"/>
              <a:t>키 포인트로 잡아</a:t>
            </a:r>
            <a:r>
              <a:rPr lang="en-US" altLang="ko-KR"/>
              <a:t> </a:t>
            </a:r>
            <a:r>
              <a:rPr lang="ko-KR" altLang="en-US"/>
              <a:t>리 디자인 포인트로 하였습니다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3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89000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 코드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2557" y="143352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핵심 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친환경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2557" y="1793522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서브 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무공해차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충전소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736" y="3265780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색상 코드 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96000" y="4149000"/>
            <a:ext cx="10800000" cy="2160000"/>
            <a:chOff x="696000" y="4149000"/>
            <a:chExt cx="10080000" cy="2160000"/>
          </a:xfrm>
        </p:grpSpPr>
        <p:sp>
          <p:nvSpPr>
            <p:cNvPr id="11" name="직사각형 10"/>
            <p:cNvSpPr/>
            <p:nvPr/>
          </p:nvSpPr>
          <p:spPr>
            <a:xfrm>
              <a:off x="696000" y="4149000"/>
              <a:ext cx="2520000" cy="2160000"/>
            </a:xfrm>
            <a:prstGeom prst="rect">
              <a:avLst/>
            </a:prstGeom>
            <a:solidFill>
              <a:srgbClr val="1A41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16000" y="4149000"/>
              <a:ext cx="2520000" cy="2160000"/>
            </a:xfrm>
            <a:prstGeom prst="rect">
              <a:avLst/>
            </a:prstGeom>
            <a:solidFill>
              <a:srgbClr val="B1DA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56000" y="4149000"/>
              <a:ext cx="2520000" cy="2160000"/>
            </a:xfrm>
            <a:prstGeom prst="rect">
              <a:avLst/>
            </a:prstGeom>
            <a:solidFill>
              <a:srgbClr val="A4C5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36000" y="4149000"/>
              <a:ext cx="2520000" cy="2160000"/>
            </a:xfrm>
            <a:prstGeom prst="rect">
              <a:avLst/>
            </a:prstGeom>
            <a:solidFill>
              <a:srgbClr val="708D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805081" y="4149000"/>
            <a:ext cx="1135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강조색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airo" pitchFamily="2" charset="-78"/>
                <a:cs typeface="Cairo" pitchFamily="2" charset="-78"/>
              </a:rPr>
              <a:t>#A4C46C</a:t>
            </a:r>
            <a:endParaRPr lang="en-US" altLang="ko-KR" b="0" dirty="0">
              <a:solidFill>
                <a:schemeClr val="bg1"/>
              </a:solidFill>
              <a:effectLst/>
              <a:latin typeface="Cairo" pitchFamily="2" charset="-78"/>
              <a:cs typeface="Cairo" pitchFamily="2" charset="-78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6000" y="4149000"/>
            <a:ext cx="112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주조색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#</a:t>
            </a:r>
            <a:r>
              <a:rPr lang="ko-KR" altLang="en-US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1D4167</a:t>
            </a:r>
            <a:endParaRPr lang="en-US" altLang="ko-KR" dirty="0" smtClean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00048" y="4149000"/>
            <a:ext cx="1119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보조색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#</a:t>
            </a:r>
            <a:r>
              <a:rPr lang="ko-KR" altLang="en-US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B1D8F1</a:t>
            </a:r>
            <a:endParaRPr lang="ko-KR" altLang="en-US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96000" y="4149000"/>
            <a:ext cx="112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보조색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#</a:t>
            </a:r>
            <a:r>
              <a:rPr lang="ko-KR" altLang="en-US" dirty="0" smtClean="0">
                <a:solidFill>
                  <a:schemeClr val="bg1"/>
                </a:solidFill>
                <a:latin typeface="Cairo" pitchFamily="2" charset="-78"/>
                <a:cs typeface="Cairo" pitchFamily="2" charset="-78"/>
              </a:rPr>
              <a:t>718D52</a:t>
            </a:r>
            <a:endParaRPr lang="ko-KR" altLang="en-US" dirty="0">
              <a:solidFill>
                <a:schemeClr val="bg1"/>
              </a:solidFill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29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>
                <a:latin typeface="+mn-ea"/>
                <a:ea typeface="+mn-ea"/>
              </a:rPr>
              <a:t>타이포그래피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47264" y="1989000"/>
            <a:ext cx="772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>
                <a:solidFill>
                  <a:srgbClr val="202124"/>
                </a:solidFill>
                <a:latin typeface="Noto Serif KR"/>
                <a:ea typeface="Noto Serif KR"/>
              </a:rPr>
              <a:t>국가간에 우호관계의</a:t>
            </a:r>
          </a:p>
          <a:p>
            <a:pPr algn="ctr">
              <a:defRPr/>
            </a:pPr>
            <a:r>
              <a:rPr lang="ko-KR" altLang="en-US" sz="4800">
                <a:solidFill>
                  <a:srgbClr val="202124"/>
                </a:solidFill>
                <a:latin typeface="Noto Serif KR"/>
                <a:ea typeface="Noto Serif KR"/>
              </a:rPr>
              <a:t>인간은</a:t>
            </a:r>
          </a:p>
          <a:p>
            <a:pPr algn="ctr">
              <a:defRPr/>
            </a:pPr>
            <a:r>
              <a:rPr lang="ko-KR" altLang="en-US" sz="4800">
                <a:solidFill>
                  <a:srgbClr val="202124"/>
                </a:solidFill>
                <a:latin typeface="Noto Serif KR"/>
                <a:ea typeface="Noto Serif KR"/>
              </a:rPr>
              <a:t>인간이 폭정과 억압에</a:t>
            </a:r>
            <a:endParaRPr lang="ko-KR" altLang="en-US" sz="4800" b="0" i="0">
              <a:solidFill>
                <a:srgbClr val="202124"/>
              </a:solidFill>
              <a:effectLst/>
              <a:latin typeface="Noto Serif KR"/>
              <a:ea typeface="Noto Serif K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0718" y="1269000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Cairo" pitchFamily="2" charset="-78"/>
                <a:ea typeface="Noto Serif KR"/>
                <a:cs typeface="Cairo" pitchFamily="2" charset="-78"/>
              </a:rPr>
              <a:t>Noto Serif Korean</a:t>
            </a:r>
            <a:endParaRPr lang="en-US" altLang="ko-KR" b="0" dirty="0">
              <a:effectLst/>
              <a:latin typeface="Cairo" pitchFamily="2" charset="-78"/>
              <a:ea typeface="Noto Serif KR"/>
              <a:cs typeface="Cairo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76000" y="1989000"/>
            <a:ext cx="17508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Color : #333333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84008" y="5229000"/>
            <a:ext cx="385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altLang="ko-KR" dirty="0">
                <a:latin typeface="Cairo Light" pitchFamily="2" charset="-78"/>
                <a:ea typeface="Noto Serif KR"/>
                <a:cs typeface="Cairo Light" pitchFamily="2" charset="-78"/>
              </a:rPr>
              <a:t>font-family: 'Noto Sans KR', sans-serif</a:t>
            </a:r>
            <a:endParaRPr lang="ko-KR" altLang="en-US" dirty="0">
              <a:latin typeface="Cairo Light" pitchFamily="2" charset="-78"/>
              <a:ea typeface="Noto Serif KR"/>
              <a:cs typeface="Cairo Light" pitchFamily="2" charset="-78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4008" y="5589000"/>
            <a:ext cx="900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'https://fonts.googleapis.com/css2?family=Noto+Sans+KR:wght@300&amp;display=swap'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76000" y="1989000"/>
            <a:ext cx="2160000" cy="3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6000" y="2709000"/>
            <a:ext cx="175560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Font-size : 16px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376000" y="1629000"/>
            <a:ext cx="1800000" cy="667777"/>
            <a:chOff x="5376000" y="1629000"/>
            <a:chExt cx="1800000" cy="667777"/>
          </a:xfrm>
        </p:grpSpPr>
        <p:sp>
          <p:nvSpPr>
            <p:cNvPr id="14" name="직사각형 13"/>
            <p:cNvSpPr/>
            <p:nvPr/>
          </p:nvSpPr>
          <p:spPr>
            <a:xfrm>
              <a:off x="5376000" y="1629000"/>
              <a:ext cx="1800000" cy="360000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HOME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76000" y="1989000"/>
              <a:ext cx="180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>
                  <a:latin typeface="Cairo" pitchFamily="2" charset="-78"/>
                  <a:cs typeface="Cairo" pitchFamily="2" charset="-78"/>
                </a:rPr>
                <a:t>index.html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856000" y="2349000"/>
            <a:ext cx="1440000" cy="667777"/>
            <a:chOff x="1056000" y="2349000"/>
            <a:chExt cx="1440000" cy="667777"/>
          </a:xfrm>
        </p:grpSpPr>
        <p:sp>
          <p:nvSpPr>
            <p:cNvPr id="19" name="직사각형 18"/>
            <p:cNvSpPr/>
            <p:nvPr/>
          </p:nvSpPr>
          <p:spPr>
            <a:xfrm>
              <a:off x="1056000" y="2349000"/>
              <a:ext cx="1440000" cy="360000"/>
            </a:xfrm>
            <a:prstGeom prst="rect">
              <a:avLst/>
            </a:prstGeom>
            <a:solidFill>
              <a:srgbClr val="E7C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Cairo" pitchFamily="2" charset="-78"/>
                  <a:cs typeface="Cairo" pitchFamily="2" charset="-78"/>
                </a:rPr>
                <a:t>E-shop</a:t>
              </a:r>
              <a:endParaRPr lang="ko-KR" altLang="en-US" dirty="0">
                <a:solidFill>
                  <a:schemeClr val="bg1"/>
                </a:solidFill>
                <a:latin typeface="Cairo" pitchFamily="2" charset="-78"/>
                <a:cs typeface="Cairo" pitchFamily="2" charset="-7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6000" y="270900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eshop.html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656000" y="2349000"/>
            <a:ext cx="1440000" cy="667777"/>
            <a:chOff x="3216000" y="2349000"/>
            <a:chExt cx="1440000" cy="667777"/>
          </a:xfrm>
        </p:grpSpPr>
        <p:sp>
          <p:nvSpPr>
            <p:cNvPr id="16" name="직사각형 15"/>
            <p:cNvSpPr/>
            <p:nvPr/>
          </p:nvSpPr>
          <p:spPr>
            <a:xfrm>
              <a:off x="3216000" y="2349000"/>
              <a:ext cx="1440000" cy="360000"/>
            </a:xfrm>
            <a:prstGeom prst="rect">
              <a:avLst/>
            </a:prstGeom>
            <a:solidFill>
              <a:srgbClr val="E7C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EVENT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6000" y="270900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event</a:t>
              </a:r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256000" y="2349000"/>
            <a:ext cx="1440000" cy="667777"/>
            <a:chOff x="7536000" y="2349000"/>
            <a:chExt cx="1440000" cy="667777"/>
          </a:xfrm>
        </p:grpSpPr>
        <p:sp>
          <p:nvSpPr>
            <p:cNvPr id="18" name="직사각형 17"/>
            <p:cNvSpPr/>
            <p:nvPr/>
          </p:nvSpPr>
          <p:spPr>
            <a:xfrm>
              <a:off x="7536000" y="2349000"/>
              <a:ext cx="1440000" cy="360000"/>
            </a:xfrm>
            <a:prstGeom prst="rect">
              <a:avLst/>
            </a:prstGeom>
            <a:solidFill>
              <a:srgbClr val="E7C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+mn-ea"/>
                </a:rPr>
                <a:t>니콘스쿨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6000" y="270900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school</a:t>
              </a:r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456000" y="2349000"/>
            <a:ext cx="1440000" cy="667777"/>
            <a:chOff x="5376000" y="2349000"/>
            <a:chExt cx="1440000" cy="667777"/>
          </a:xfrm>
        </p:grpSpPr>
        <p:sp>
          <p:nvSpPr>
            <p:cNvPr id="17" name="직사각형 16"/>
            <p:cNvSpPr/>
            <p:nvPr/>
          </p:nvSpPr>
          <p:spPr>
            <a:xfrm>
              <a:off x="5376000" y="2349000"/>
              <a:ext cx="1440000" cy="360000"/>
            </a:xfrm>
            <a:prstGeom prst="rect">
              <a:avLst/>
            </a:prstGeom>
            <a:solidFill>
              <a:srgbClr val="E7C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CLUB:N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76000" y="270900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club</a:t>
              </a:r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0056000" y="2349000"/>
            <a:ext cx="1440000" cy="667777"/>
            <a:chOff x="9696000" y="2349000"/>
            <a:chExt cx="1440000" cy="667777"/>
          </a:xfrm>
        </p:grpSpPr>
        <p:sp>
          <p:nvSpPr>
            <p:cNvPr id="15" name="직사각형 14"/>
            <p:cNvSpPr/>
            <p:nvPr/>
          </p:nvSpPr>
          <p:spPr>
            <a:xfrm>
              <a:off x="9696000" y="2349000"/>
              <a:ext cx="1440000" cy="360000"/>
            </a:xfrm>
            <a:prstGeom prst="rect">
              <a:avLst/>
            </a:prstGeom>
            <a:solidFill>
              <a:srgbClr val="E7C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+mn-ea"/>
                </a:rPr>
                <a:t>고객지원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96000" y="270900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support</a:t>
              </a:r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056000" y="342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Cairo" pitchFamily="2" charset="-78"/>
                <a:cs typeface="Cairo" pitchFamily="2" charset="-78"/>
              </a:rPr>
              <a:t>SRL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56000" y="414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미러리스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56000" y="486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콤펙트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56000" y="342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제품별 구매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56000" y="414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페키지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아울렛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56000" y="486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타임세일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56000" y="342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진행중인 이벤트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656000" y="414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종료된 이벤트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56000" y="342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Cairo" pitchFamily="2" charset="-78"/>
                <a:cs typeface="Cairo" pitchFamily="2" charset="-78"/>
              </a:rPr>
              <a:t>ABOUT CLUB:N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6000" y="414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Cairo" pitchFamily="2" charset="-78"/>
                <a:cs typeface="Cairo" pitchFamily="2" charset="-78"/>
              </a:rPr>
              <a:t>CLUB:N</a:t>
            </a:r>
          </a:p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Cairo" pitchFamily="2" charset="-78"/>
                <a:cs typeface="Cairo" pitchFamily="2" charset="-78"/>
              </a:rPr>
              <a:t>MEMBERS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56000" y="486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공지사항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56000" y="342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안내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56000" y="414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강의일정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56000" y="558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  <a:latin typeface="Cairo" pitchFamily="2" charset="-78"/>
                <a:cs typeface="Cairo" pitchFamily="2" charset="-78"/>
              </a:rPr>
              <a:t>N Point Town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1056000" y="3069000"/>
            <a:ext cx="10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6000" y="549000"/>
            <a:ext cx="1136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Cairo" pitchFamily="2" charset="-78"/>
                <a:cs typeface="Cairo" pitchFamily="2" charset="-78"/>
              </a:rPr>
              <a:t>SITE MAP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6000" y="189000"/>
            <a:ext cx="8370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Cairo" pitchFamily="2" charset="-78"/>
                <a:cs typeface="Cairo" pitchFamily="2" charset="-78"/>
              </a:rPr>
              <a:t>NIKON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24940"/>
            <a:ext cx="360000" cy="360000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1056000" y="2349000"/>
            <a:ext cx="1440000" cy="667777"/>
            <a:chOff x="5376000" y="2349000"/>
            <a:chExt cx="1440000" cy="667777"/>
          </a:xfrm>
        </p:grpSpPr>
        <p:sp>
          <p:nvSpPr>
            <p:cNvPr id="69" name="직사각형 68"/>
            <p:cNvSpPr/>
            <p:nvPr/>
          </p:nvSpPr>
          <p:spPr>
            <a:xfrm>
              <a:off x="5376000" y="2349000"/>
              <a:ext cx="1440000" cy="360000"/>
            </a:xfrm>
            <a:prstGeom prst="rect">
              <a:avLst/>
            </a:prstGeom>
            <a:solidFill>
              <a:srgbClr val="E7C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+mn-ea"/>
                </a:rPr>
                <a:t>제품정보</a:t>
              </a:r>
              <a:endParaRPr lang="ko-KR" altLang="en-US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76000" y="270900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evcar</a:t>
              </a:r>
              <a:r>
                <a:rPr lang="en-US" altLang="ko-KR" sz="1400" dirty="0" smtClean="0">
                  <a:latin typeface="Cairo" pitchFamily="2" charset="-78"/>
                  <a:cs typeface="Cairo" pitchFamily="2" charset="-78"/>
                </a:rPr>
                <a:t>.html</a:t>
              </a:r>
              <a:endParaRPr lang="ko-KR" altLang="en-US" sz="1400" dirty="0">
                <a:latin typeface="Cairo" pitchFamily="2" charset="-78"/>
                <a:cs typeface="Cairo" pitchFamily="2" charset="-78"/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8256000" y="558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공지사항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256000" y="4869000"/>
            <a:ext cx="144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게시판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4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000" y="549000"/>
            <a:ext cx="1233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Cairo" pitchFamily="2" charset="-78"/>
                <a:cs typeface="Cairo" pitchFamily="2" charset="-78"/>
              </a:rPr>
              <a:t>KEY POINT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6000" y="0"/>
            <a:ext cx="0" cy="1989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6000" y="189000"/>
            <a:ext cx="19607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 smtClean="0">
                <a:latin typeface="Cairo" pitchFamily="2" charset="-78"/>
                <a:cs typeface="Cairo" pitchFamily="2" charset="-78"/>
              </a:rPr>
              <a:t>DESIGN CONCEPT</a:t>
            </a:r>
            <a:endParaRPr lang="ko-KR" altLang="en-US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6000" y="549000"/>
            <a:ext cx="32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76000" y="549000"/>
            <a:ext cx="16777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간편하고 넓게</a:t>
            </a:r>
          </a:p>
        </p:txBody>
      </p:sp>
      <p:sp>
        <p:nvSpPr>
          <p:cNvPr id="10" name="타원 9"/>
          <p:cNvSpPr/>
          <p:nvPr/>
        </p:nvSpPr>
        <p:spPr>
          <a:xfrm>
            <a:off x="5376000" y="1989000"/>
            <a:ext cx="1800000" cy="1800000"/>
          </a:xfrm>
          <a:prstGeom prst="ellipse">
            <a:avLst/>
          </a:prstGeom>
          <a:noFill/>
          <a:ln>
            <a:solidFill>
              <a:srgbClr val="E7C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>
                <a:solidFill>
                  <a:srgbClr val="FEE600"/>
                </a:solidFill>
              </a:rPr>
              <a:t>편리성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7110" y="4869000"/>
            <a:ext cx="5326380" cy="901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/>
              <a:t>기존 사이트 보다 넓게 이벤트를 쉽게를</a:t>
            </a:r>
          </a:p>
          <a:p>
            <a:pPr algn="ctr">
              <a:defRPr/>
            </a:pPr>
            <a:r>
              <a:rPr lang="ko-KR" altLang="en-US"/>
              <a:t> </a:t>
            </a:r>
          </a:p>
          <a:p>
            <a:pPr algn="ctr">
              <a:defRPr/>
            </a:pPr>
            <a:r>
              <a:rPr lang="ko-KR" altLang="en-US"/>
              <a:t>키 포인트로 잡아</a:t>
            </a:r>
            <a:r>
              <a:rPr lang="en-US" altLang="ko-KR"/>
              <a:t> </a:t>
            </a:r>
            <a:r>
              <a:rPr lang="ko-KR" altLang="en-US"/>
              <a:t>리 디자인 포인트로 하였습니다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16000" y="124940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색상 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557" y="1433522"/>
            <a:ext cx="23421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핵심 키워드 </a:t>
            </a:r>
            <a:r>
              <a:rPr lang="en-US" altLang="ko-KR"/>
              <a:t>: </a:t>
            </a:r>
            <a:r>
              <a:rPr lang="ko-KR" altLang="en-US"/>
              <a:t>카메라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2556" y="1793522"/>
            <a:ext cx="23421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서브 키워드 </a:t>
            </a:r>
            <a:r>
              <a:rPr lang="en-US" altLang="ko-KR"/>
              <a:t>: </a:t>
            </a:r>
            <a:r>
              <a:rPr lang="ko-KR" altLang="en-US"/>
              <a:t>이벤트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736" y="3265780"/>
            <a:ext cx="18742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색상 코드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96000" y="4149000"/>
            <a:ext cx="10800000" cy="2160000"/>
            <a:chOff x="696000" y="4149000"/>
            <a:chExt cx="10080000" cy="2160000"/>
          </a:xfrm>
        </p:grpSpPr>
        <p:sp>
          <p:nvSpPr>
            <p:cNvPr id="11" name="직사각형 10"/>
            <p:cNvSpPr/>
            <p:nvPr/>
          </p:nvSpPr>
          <p:spPr>
            <a:xfrm>
              <a:off x="696000" y="4149000"/>
              <a:ext cx="5040000" cy="2160000"/>
            </a:xfrm>
            <a:prstGeom prst="rect">
              <a:avLst/>
            </a:prstGeom>
            <a:solidFill>
              <a:srgbClr val="FE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736000" y="4149000"/>
              <a:ext cx="5040000" cy="2160000"/>
            </a:xfrm>
            <a:prstGeom prst="rect">
              <a:avLst/>
            </a:prstGeom>
            <a:solidFill>
              <a:srgbClr val="E7C3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696000" y="4149000"/>
            <a:ext cx="1043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dk1"/>
                </a:solidFill>
              </a:rPr>
              <a:t>주조색</a:t>
            </a:r>
            <a:endParaRPr lang="ko-KR" alt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dk1"/>
                </a:solidFill>
                <a:latin typeface="Cairo" pitchFamily="2" charset="-78"/>
                <a:cs typeface="Cairo" pitchFamily="2" charset="-78"/>
              </a:rPr>
              <a:t>#fee600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6000" y="4149000"/>
            <a:ext cx="1037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dk1"/>
                </a:solidFill>
              </a:rPr>
              <a:t>보조색</a:t>
            </a:r>
            <a:endParaRPr lang="ko-KR" altLang="en-US" dirty="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dirty="0">
                <a:solidFill>
                  <a:schemeClr val="dk1"/>
                </a:solidFill>
                <a:latin typeface="Cairo" pitchFamily="2" charset="-78"/>
                <a:cs typeface="Cairo" pitchFamily="2" charset="-78"/>
              </a:rPr>
              <a:t>#e7c3a2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>
                <a:latin typeface="+mn-ea"/>
                <a:ea typeface="+mn-ea"/>
              </a:rPr>
              <a:t>타이포그래피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47264" y="1989000"/>
            <a:ext cx="7728000" cy="227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G마켓 산스 TTF Medium"/>
                <a:ea typeface="G마켓 산스 TTF Medium"/>
              </a:rPr>
              <a:t>G마켓 브랜드  서체 'Gmarket Sans'를 </a:t>
            </a:r>
          </a:p>
          <a:p>
            <a:pPr algn="ctr">
              <a:defRPr/>
            </a:pPr>
            <a:r>
              <a:rPr lang="ko-KR" altLang="en-US" sz="4800" b="0" i="0">
                <a:solidFill>
                  <a:srgbClr val="202124"/>
                </a:solidFill>
                <a:effectLst/>
                <a:latin typeface="G마켓 산스 TTF Medium"/>
                <a:ea typeface="G마켓 산스 TTF Medium"/>
              </a:rPr>
              <a:t>소개합니다.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718" y="1269000"/>
            <a:ext cx="2943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0">
                <a:effectLst/>
                <a:latin typeface="G마켓 산스 TTF Medium"/>
                <a:ea typeface="G마켓 산스 TTF Medium"/>
              </a:rPr>
              <a:t>GmarketSansMedium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6000" y="1989000"/>
            <a:ext cx="1868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Color : #333333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84008" y="5229000"/>
            <a:ext cx="360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 err="1">
                <a:latin typeface="Cairo Light" pitchFamily="2" charset="-78"/>
                <a:ea typeface="Noto Serif KR"/>
                <a:cs typeface="Cairo Light" pitchFamily="2" charset="-78"/>
              </a:rPr>
              <a:t>font-family</a:t>
            </a:r>
            <a:r>
              <a:rPr lang="ko-KR" altLang="en-US" dirty="0">
                <a:latin typeface="Cairo Light" pitchFamily="2" charset="-78"/>
                <a:ea typeface="Noto Serif KR"/>
                <a:cs typeface="Cairo Light" pitchFamily="2" charset="-78"/>
              </a:rPr>
              <a:t>: '</a:t>
            </a:r>
            <a:r>
              <a:rPr lang="ko-KR" altLang="en-US" dirty="0" err="1">
                <a:latin typeface="Cairo Light" pitchFamily="2" charset="-78"/>
                <a:ea typeface="Noto Serif KR"/>
                <a:cs typeface="Cairo Light" pitchFamily="2" charset="-78"/>
              </a:rPr>
              <a:t>GmarketSansMedium</a:t>
            </a:r>
            <a:r>
              <a:rPr lang="ko-KR" altLang="en-US" dirty="0">
                <a:latin typeface="Cairo Light" pitchFamily="2" charset="-78"/>
                <a:ea typeface="Noto Serif KR"/>
                <a:cs typeface="Cairo Light" pitchFamily="2" charset="-78"/>
              </a:rPr>
              <a:t>';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84007" y="5589000"/>
            <a:ext cx="10251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src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: </a:t>
            </a: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url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('https://cdn.jsdelivr.net/</a:t>
            </a: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gh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/</a:t>
            </a: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projectnoonnu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/noonfonts_2001@1.1/</a:t>
            </a:r>
            <a:r>
              <a:rPr lang="en-US" altLang="ko-KR" dirty="0" err="1">
                <a:latin typeface="Cairo Light" pitchFamily="2" charset="-78"/>
                <a:ea typeface="Noto Serif KR"/>
                <a:cs typeface="Cairo Light" pitchFamily="2" charset="-78"/>
              </a:rPr>
              <a:t>GmarketSansMedium.woff</a:t>
            </a:r>
            <a:r>
              <a:rPr lang="en-US" altLang="ko-KR" dirty="0">
                <a:latin typeface="Cairo Light" pitchFamily="2" charset="-78"/>
                <a:ea typeface="Noto Serif KR"/>
                <a:cs typeface="Cairo Light" pitchFamily="2" charset="-78"/>
              </a:rPr>
              <a:t>')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76000" y="1989000"/>
            <a:ext cx="2160000" cy="360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76000" y="2709000"/>
            <a:ext cx="18403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Font-size : 16px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361</Words>
  <Application>Microsoft Office PowerPoint</Application>
  <PresentationFormat>와이드스크린</PresentationFormat>
  <Paragraphs>178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G마켓 산스 TTF Medium</vt:lpstr>
      <vt:lpstr>Noto Serif KR</vt:lpstr>
      <vt:lpstr>Pretendard</vt:lpstr>
      <vt:lpstr>맑은 고딕</vt:lpstr>
      <vt:lpstr>Arial</vt:lpstr>
      <vt:lpstr>Cairo</vt:lpstr>
      <vt:lpstr>Cairo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키워드, 색상 코드</vt:lpstr>
      <vt:lpstr>타이포그래피</vt:lpstr>
      <vt:lpstr>PowerPoint 프레젠테이션</vt:lpstr>
      <vt:lpstr>PowerPoint 프레젠테이션</vt:lpstr>
      <vt:lpstr>키워드, 색상 코드</vt:lpstr>
      <vt:lpstr>타이포그래피</vt:lpstr>
      <vt:lpstr>PowerPoint 프레젠테이션</vt:lpstr>
      <vt:lpstr>PowerPoint 프레젠테이션</vt:lpstr>
      <vt:lpstr>키워드, 색상 코드</vt:lpstr>
      <vt:lpstr>타이포그래피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스타일 가이드</dc:title>
  <dc:creator>07-08</dc:creator>
  <cp:lastModifiedBy>07-08</cp:lastModifiedBy>
  <cp:revision>109</cp:revision>
  <dcterms:created xsi:type="dcterms:W3CDTF">2022-06-20T05:20:39Z</dcterms:created>
  <dcterms:modified xsi:type="dcterms:W3CDTF">2022-08-25T03:43:43Z</dcterms:modified>
  <cp:version/>
</cp:coreProperties>
</file>