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58" r:id="rId4"/>
    <p:sldId id="259" r:id="rId5"/>
    <p:sldId id="261" r:id="rId6"/>
    <p:sldId id="264" r:id="rId7"/>
    <p:sldId id="267" r:id="rId8"/>
    <p:sldId id="274" r:id="rId9"/>
    <p:sldId id="269" r:id="rId10"/>
    <p:sldId id="270" r:id="rId11"/>
    <p:sldId id="276" r:id="rId12"/>
    <p:sldId id="271" r:id="rId13"/>
    <p:sldId id="275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F4F8"/>
    <a:srgbClr val="4FD1FF"/>
    <a:srgbClr val="00B0F0"/>
    <a:srgbClr val="1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63481" autoAdjust="0"/>
  </p:normalViewPr>
  <p:slideViewPr>
    <p:cSldViewPr snapToGrid="0" showGuides="1">
      <p:cViewPr varScale="1">
        <p:scale>
          <a:sx n="62" d="100"/>
          <a:sy n="62" d="100"/>
        </p:scale>
        <p:origin x="1382" y="62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56F4F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3A-4FC5-A647-B93D53D260A2}"/>
              </c:ext>
            </c:extLst>
          </c:dPt>
          <c:dPt>
            <c:idx val="1"/>
            <c:bubble3D val="0"/>
            <c:explosion val="4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3A-4FC5-A647-B93D53D260A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3A-4FC5-A647-B93D53D260A2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3A-4FC5-A647-B93D53D260A2}"/>
              </c:ext>
            </c:extLst>
          </c:dPt>
          <c:cat>
            <c:strRef>
              <c:f>Sheet1!$A$2:$A$5</c:f>
              <c:strCache>
                <c:ptCount val="2"/>
                <c:pt idx="0">
                  <c:v>7시간 미만</c:v>
                </c:pt>
                <c:pt idx="1">
                  <c:v>7시간 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3A-4FC5-A647-B93D53D26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plosion val="4"/>
            <c:spPr>
              <a:solidFill>
                <a:srgbClr val="4FD1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5D-481B-80A8-BABC7812C9B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5D-481B-80A8-BABC7812C9B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5D-481B-80A8-BABC7812C9B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5D-481B-80A8-BABC7812C9B6}"/>
              </c:ext>
            </c:extLst>
          </c:dPt>
          <c:cat>
            <c:strRef>
              <c:f>Sheet1!$A$2:$A$5</c:f>
              <c:strCache>
                <c:ptCount val="2"/>
                <c:pt idx="0">
                  <c:v>불규칙적 수면</c:v>
                </c:pt>
                <c:pt idx="1">
                  <c:v>규칙적 수면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5D-481B-80A8-BABC7812C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07DD-7F63-4EF9-896A-22BB7C482B1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9208-0F2F-4BF4-BA50-BA22EAA2E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9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대학생의 평균 수면 권장시간이 </a:t>
            </a:r>
            <a:r>
              <a:rPr lang="en-US" altLang="ko-KR" dirty="0"/>
              <a:t>7-9</a:t>
            </a:r>
            <a:r>
              <a:rPr lang="ko-KR" altLang="en-US" dirty="0"/>
              <a:t>시간인데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dirty="0"/>
              <a:t>6</a:t>
            </a:r>
            <a:r>
              <a:rPr lang="ko-KR" altLang="en-US" dirty="0"/>
              <a:t>시간도 못 잔다고 답변한 학생들이 </a:t>
            </a:r>
            <a:r>
              <a:rPr lang="en-US" altLang="ko-KR" dirty="0"/>
              <a:t>48%</a:t>
            </a:r>
          </a:p>
          <a:p>
            <a:r>
              <a:rPr lang="ko-KR" altLang="en-US" dirty="0"/>
              <a:t>불규칙적 수면 </a:t>
            </a:r>
            <a:r>
              <a:rPr lang="en-US" altLang="ko-KR" dirty="0"/>
              <a:t>-&gt; 80%</a:t>
            </a:r>
          </a:p>
          <a:p>
            <a:endParaRPr lang="en-US" altLang="ko-KR" dirty="0"/>
          </a:p>
          <a:p>
            <a:r>
              <a:rPr lang="ko-KR" altLang="en-US" dirty="0"/>
              <a:t>불규칙적인 수면이 건강에 미치는 영향이 매우 큼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브리그햄여성병원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연구팀이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명을 대상으로 연구를 벌인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정상적인 수면 습관을 바꾸는 것은 인체의 혈당 조정 능력을 손상시켜 일부 참가자의 경우 불과 몇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주만에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당뇨병 초기 증상을 보였다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한림미디어랩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H(http://www.hallymmedialab.com)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0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4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4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대체로 성장기에 있는 청소년층이나 아이들에게는 적당한 수면과 규칙적인 수면을 강조하고 교육하고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성인이 된 대학생들의 수면에 대해서는 무관심한 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-&gt; </a:t>
            </a:r>
            <a:r>
              <a:rPr lang="ko-KR" altLang="en-US" dirty="0"/>
              <a:t>수면분석을 통해 규칙적인 수면패턴을 가질 수 있도록 도와주는 프로그램을 만들어보자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9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4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7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7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6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0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6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0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" y="-708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619944" y="2010737"/>
            <a:ext cx="2966622" cy="2822349"/>
            <a:chOff x="4612689" y="2017825"/>
            <a:chExt cx="2966622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4056" y="2639761"/>
              <a:ext cx="242388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Good</a:t>
              </a:r>
            </a:p>
            <a:p>
              <a:pPr algn="dist"/>
              <a:r>
                <a:rPr lang="en-US" altLang="ko-KR" sz="28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Sleep </a:t>
              </a:r>
            </a:p>
            <a:p>
              <a:pPr algn="dist"/>
              <a:r>
                <a:rPr lang="en-US" altLang="ko-KR" sz="28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Analyze</a:t>
              </a:r>
            </a:p>
            <a:p>
              <a:pPr algn="dist"/>
              <a:endPara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31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분석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C7DD2F-CC56-4159-BC31-C216CFAE2EF4}"/>
              </a:ext>
            </a:extLst>
          </p:cNvPr>
          <p:cNvSpPr txBox="1"/>
          <p:nvPr/>
        </p:nvSpPr>
        <p:spPr>
          <a:xfrm>
            <a:off x="2012404" y="1348523"/>
            <a:ext cx="7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수면에 영향을 줄 수 있는 요소들을 일주일 간 몇 회 섭취했는 지 그래프로 나타낸다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정해진 횟수를 초과할 경우 그에 맞게 주의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경고를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7C32F4C-E8D6-4C90-9C4E-63CA4EE1BCAB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BEF4B5-D282-4473-BBE2-290B0E4BE57E}"/>
              </a:ext>
            </a:extLst>
          </p:cNvPr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1D1972-05FD-4B2E-AD45-F2BCF5475726}"/>
                </a:ext>
              </a:extLst>
            </p:cNvPr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CF0EA6-167C-4382-863C-77FEF092A2A3}"/>
                </a:ext>
              </a:extLst>
            </p:cNvPr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876A0-0594-4366-A32D-1529D2F91397}"/>
                </a:ext>
              </a:extLst>
            </p:cNvPr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BF6C0-A2A7-485E-9FCD-C7653E1813CA}"/>
                </a:ext>
              </a:extLst>
            </p:cNvPr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1F58EE-CBC9-472A-9275-E975CB4E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8" y="2426022"/>
            <a:ext cx="3124792" cy="4003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936BAE-8D3B-4D1A-BEDF-5D3EA9D00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963"/>
          <a:stretch/>
        </p:blipFill>
        <p:spPr>
          <a:xfrm>
            <a:off x="3816992" y="2426022"/>
            <a:ext cx="5894148" cy="2560146"/>
          </a:xfrm>
          <a:prstGeom prst="rect">
            <a:avLst/>
          </a:prstGeom>
        </p:spPr>
      </p:pic>
      <p:sp>
        <p:nvSpPr>
          <p:cNvPr id="19" name="사각형: 둥근 한쪽 모서리 18">
            <a:extLst>
              <a:ext uri="{FF2B5EF4-FFF2-40B4-BE49-F238E27FC236}">
                <a16:creationId xmlns:a16="http://schemas.microsoft.com/office/drawing/2014/main" id="{8A1C93D5-6613-4924-B183-0A378388125E}"/>
              </a:ext>
            </a:extLst>
          </p:cNvPr>
          <p:cNvSpPr/>
          <p:nvPr/>
        </p:nvSpPr>
        <p:spPr>
          <a:xfrm>
            <a:off x="3816992" y="5205389"/>
            <a:ext cx="7688371" cy="112075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D9642-397C-4133-B624-4D53851DB982}"/>
              </a:ext>
            </a:extLst>
          </p:cNvPr>
          <p:cNvSpPr txBox="1"/>
          <p:nvPr/>
        </p:nvSpPr>
        <p:spPr>
          <a:xfrm>
            <a:off x="3329245" y="5440227"/>
            <a:ext cx="847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수면정보를 입력 받을 때마다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수면영향요인인 음주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야식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카페인의 횟수를 더해준다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분석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C7DD2F-CC56-4159-BC31-C216CFAE2EF4}"/>
              </a:ext>
            </a:extLst>
          </p:cNvPr>
          <p:cNvSpPr txBox="1"/>
          <p:nvPr/>
        </p:nvSpPr>
        <p:spPr>
          <a:xfrm>
            <a:off x="2012404" y="1348523"/>
            <a:ext cx="7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수면에 영향을 줄 수 있는 요소들을 일주일 간 몇 회 섭취했는 지 그래프로 나타낸다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정해진 횟수를 초과할 경우 그에 맞게 주의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경고를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7C32F4C-E8D6-4C90-9C4E-63CA4EE1BCAB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BEF4B5-D282-4473-BBE2-290B0E4BE57E}"/>
              </a:ext>
            </a:extLst>
          </p:cNvPr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1D1972-05FD-4B2E-AD45-F2BCF5475726}"/>
                </a:ext>
              </a:extLst>
            </p:cNvPr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CF0EA6-167C-4382-863C-77FEF092A2A3}"/>
                </a:ext>
              </a:extLst>
            </p:cNvPr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876A0-0594-4366-A32D-1529D2F91397}"/>
                </a:ext>
              </a:extLst>
            </p:cNvPr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BF6C0-A2A7-485E-9FCD-C7653E1813CA}"/>
                </a:ext>
              </a:extLst>
            </p:cNvPr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5E537BB-6167-4263-922E-CE7C28CC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99"/>
          <a:stretch/>
        </p:blipFill>
        <p:spPr>
          <a:xfrm>
            <a:off x="414050" y="2493470"/>
            <a:ext cx="6309297" cy="4021719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D8250360-F4EF-47A3-B2D1-93F9C1468963}"/>
              </a:ext>
            </a:extLst>
          </p:cNvPr>
          <p:cNvSpPr/>
          <p:nvPr/>
        </p:nvSpPr>
        <p:spPr>
          <a:xfrm>
            <a:off x="6852977" y="3145133"/>
            <a:ext cx="4956210" cy="1225899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21C08-7A0F-4131-A2A7-038E5C9B62E7}"/>
              </a:ext>
            </a:extLst>
          </p:cNvPr>
          <p:cNvSpPr txBox="1"/>
          <p:nvPr/>
        </p:nvSpPr>
        <p:spPr>
          <a:xfrm>
            <a:off x="6474010" y="3319502"/>
            <a:ext cx="54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횟수가 정해진 횟수 이상이 되면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요인그래프 위에 표정그림으로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주의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경고 이미지를 띄운다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32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통계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7E9FA-028B-45C8-A66B-56F90880EDE4}"/>
              </a:ext>
            </a:extLst>
          </p:cNvPr>
          <p:cNvSpPr txBox="1"/>
          <p:nvPr/>
        </p:nvSpPr>
        <p:spPr>
          <a:xfrm>
            <a:off x="2012404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일주일의 수면 시간을 그래프로 나타내고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최단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최장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 시간을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3D0A648E-617F-4AF0-9B18-86D4A0FADCA9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4C735F-47B2-4040-BF4D-92BEF39B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84" y="2149023"/>
            <a:ext cx="3109115" cy="39835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88F970-24EA-46EE-AA95-7CEC23B9F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7" y="2196441"/>
            <a:ext cx="4421033" cy="4523989"/>
          </a:xfrm>
          <a:prstGeom prst="rect">
            <a:avLst/>
          </a:prstGeom>
        </p:spPr>
      </p:pic>
      <p:sp>
        <p:nvSpPr>
          <p:cNvPr id="21" name="사각형: 둥근 한쪽 모서리 20">
            <a:extLst>
              <a:ext uri="{FF2B5EF4-FFF2-40B4-BE49-F238E27FC236}">
                <a16:creationId xmlns:a16="http://schemas.microsoft.com/office/drawing/2014/main" id="{396879ED-BE86-4767-98C7-8297EA927081}"/>
              </a:ext>
            </a:extLst>
          </p:cNvPr>
          <p:cNvSpPr/>
          <p:nvPr/>
        </p:nvSpPr>
        <p:spPr>
          <a:xfrm>
            <a:off x="8299938" y="2398159"/>
            <a:ext cx="3331572" cy="1932641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1293A-9FB2-4A32-A92F-3F3CB552E4E1}"/>
              </a:ext>
            </a:extLst>
          </p:cNvPr>
          <p:cNvSpPr txBox="1"/>
          <p:nvPr/>
        </p:nvSpPr>
        <p:spPr>
          <a:xfrm>
            <a:off x="8440614" y="2685456"/>
            <a:ext cx="298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가입된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로그인하면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해당하는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file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로부터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읽어서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왼쪽의 모습과 같이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그래프를 띄워준다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59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통계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7E9FA-028B-45C8-A66B-56F90880EDE4}"/>
              </a:ext>
            </a:extLst>
          </p:cNvPr>
          <p:cNvSpPr txBox="1"/>
          <p:nvPr/>
        </p:nvSpPr>
        <p:spPr>
          <a:xfrm>
            <a:off x="2012404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일주일의 수면 시간을 그래프로 나타내고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최단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최장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 시간을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3D0A648E-617F-4AF0-9B18-86D4A0FADCA9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DE14F1-CCFA-4CEB-B0EF-14CF2A83C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65"/>
          <a:stretch/>
        </p:blipFill>
        <p:spPr>
          <a:xfrm>
            <a:off x="542368" y="2173357"/>
            <a:ext cx="2622619" cy="2511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AB70E4-467E-4B91-8970-C3F99F63D4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265"/>
          <a:stretch/>
        </p:blipFill>
        <p:spPr>
          <a:xfrm>
            <a:off x="3404522" y="2191112"/>
            <a:ext cx="2622619" cy="25112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B17B1B-7391-4F35-8EB4-40236A569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842" y="2196518"/>
            <a:ext cx="5285623" cy="4341044"/>
          </a:xfrm>
          <a:prstGeom prst="rect">
            <a:avLst/>
          </a:prstGeom>
        </p:spPr>
      </p:pic>
      <p:sp>
        <p:nvSpPr>
          <p:cNvPr id="23" name="사각형: 둥근 한쪽 모서리 22">
            <a:extLst>
              <a:ext uri="{FF2B5EF4-FFF2-40B4-BE49-F238E27FC236}">
                <a16:creationId xmlns:a16="http://schemas.microsoft.com/office/drawing/2014/main" id="{ADDEE7B8-8DBB-4F04-8BE0-EF15E29845A4}"/>
              </a:ext>
            </a:extLst>
          </p:cNvPr>
          <p:cNvSpPr/>
          <p:nvPr/>
        </p:nvSpPr>
        <p:spPr>
          <a:xfrm>
            <a:off x="422030" y="5074418"/>
            <a:ext cx="5605111" cy="1286796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3D588-A69D-4E29-8EA8-85D8BDF1379D}"/>
              </a:ext>
            </a:extLst>
          </p:cNvPr>
          <p:cNvSpPr txBox="1"/>
          <p:nvPr/>
        </p:nvSpPr>
        <p:spPr>
          <a:xfrm>
            <a:off x="562708" y="5255604"/>
            <a:ext cx="502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수면정보를 입력 받으면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정보를 바탕으로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그래프에 추가해 그려준다</a:t>
            </a:r>
          </a:p>
        </p:txBody>
      </p:sp>
    </p:spTree>
    <p:extLst>
      <p:ext uri="{BB962C8B-B14F-4D97-AF65-F5344CB8AC3E}">
        <p14:creationId xmlns:p14="http://schemas.microsoft.com/office/powerpoint/2010/main" val="201349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사용자 관리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7E885-DA7C-4ECF-8AAC-5120BB0319C2}"/>
              </a:ext>
            </a:extLst>
          </p:cNvPr>
          <p:cNvSpPr txBox="1"/>
          <p:nvPr/>
        </p:nvSpPr>
        <p:spPr>
          <a:xfrm>
            <a:off x="2012404" y="1222190"/>
            <a:ext cx="7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사용자가 회원 가입하면 그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이름으로 하는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파일을 생성한다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사용자가 프로그램을 끌 때 배열에 있는 내용들을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 저장한다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다시 로그인하면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 있던 내용을 불러온다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6759F93-2E0F-4C7D-BF32-1C820936DF74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8C7B58-1788-4036-98C6-F089920F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53"/>
          <a:stretch/>
        </p:blipFill>
        <p:spPr>
          <a:xfrm>
            <a:off x="1556557" y="2553938"/>
            <a:ext cx="6674005" cy="1868597"/>
          </a:xfrm>
          <a:prstGeom prst="rect">
            <a:avLst/>
          </a:prstGeom>
        </p:spPr>
      </p:pic>
      <p:sp>
        <p:nvSpPr>
          <p:cNvPr id="19" name="사각형: 둥근 한쪽 모서리 18">
            <a:extLst>
              <a:ext uri="{FF2B5EF4-FFF2-40B4-BE49-F238E27FC236}">
                <a16:creationId xmlns:a16="http://schemas.microsoft.com/office/drawing/2014/main" id="{3D692C27-0ADF-487D-B0F7-C04EADEBA9CD}"/>
              </a:ext>
            </a:extLst>
          </p:cNvPr>
          <p:cNvSpPr/>
          <p:nvPr/>
        </p:nvSpPr>
        <p:spPr>
          <a:xfrm>
            <a:off x="4099736" y="4803116"/>
            <a:ext cx="6350547" cy="1558097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3F2F6-0D30-44DD-A2CB-8BE369592AAC}"/>
              </a:ext>
            </a:extLst>
          </p:cNvPr>
          <p:cNvSpPr txBox="1"/>
          <p:nvPr/>
        </p:nvSpPr>
        <p:spPr>
          <a:xfrm>
            <a:off x="3959061" y="4994351"/>
            <a:ext cx="6586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위의 텍스트파일과 같이 저장되는데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앞에서부터 요일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그리고 음주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야식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카페인 여부를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나타낸다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이렇게 파일로 여러 사용자의 수면정보를 관리할 수 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0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음악 재생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7E885-DA7C-4ECF-8AAC-5120BB0319C2}"/>
              </a:ext>
            </a:extLst>
          </p:cNvPr>
          <p:cNvSpPr txBox="1"/>
          <p:nvPr/>
        </p:nvSpPr>
        <p:spPr>
          <a:xfrm>
            <a:off x="2012404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수면을 도울 수 있는 음악을 재생한다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클릭하면 유튜브 영상이 재생된다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6759F93-2E0F-4C7D-BF32-1C820936DF74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18BB-A37B-45C6-BFB7-C2E3280FF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129" y="2522522"/>
            <a:ext cx="2906744" cy="37011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EE4F39-408B-44B7-A677-A9098A8232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6" t="38526"/>
          <a:stretch/>
        </p:blipFill>
        <p:spPr>
          <a:xfrm>
            <a:off x="348955" y="4580871"/>
            <a:ext cx="7819846" cy="1030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DA64E3-3528-4A1B-B3A3-2977CEA556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91"/>
          <a:stretch/>
        </p:blipFill>
        <p:spPr>
          <a:xfrm>
            <a:off x="181389" y="2911113"/>
            <a:ext cx="4676775" cy="13811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26DC17E-13ED-4273-89AC-8098A22BC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89" y="2478559"/>
            <a:ext cx="4676775" cy="276225"/>
          </a:xfrm>
          <a:prstGeom prst="rect">
            <a:avLst/>
          </a:prstGeom>
        </p:spPr>
      </p:pic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0684ED6A-8070-4B89-A4A0-9285D1C40A21}"/>
              </a:ext>
            </a:extLst>
          </p:cNvPr>
          <p:cNvSpPr/>
          <p:nvPr/>
        </p:nvSpPr>
        <p:spPr>
          <a:xfrm>
            <a:off x="5039553" y="2476765"/>
            <a:ext cx="3933449" cy="1815473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2867B-5EC7-45DA-913E-DE53CCA7D9EA}"/>
              </a:ext>
            </a:extLst>
          </p:cNvPr>
          <p:cNvSpPr txBox="1"/>
          <p:nvPr/>
        </p:nvSpPr>
        <p:spPr>
          <a:xfrm>
            <a:off x="4978192" y="2702015"/>
            <a:ext cx="40557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그에 해당하는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Panel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추가하고</a:t>
            </a:r>
            <a:endParaRPr lang="en-US" altLang="ko-KR" sz="17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세 개의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Panel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endParaRPr lang="en-US" altLang="ko-KR" sz="17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7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playPanel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한다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algn="ctr"/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Event handler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처리한다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177A7370-FA43-4497-A9A0-A058C13E12F5}"/>
              </a:ext>
            </a:extLst>
          </p:cNvPr>
          <p:cNvSpPr/>
          <p:nvPr/>
        </p:nvSpPr>
        <p:spPr>
          <a:xfrm>
            <a:off x="356772" y="5789888"/>
            <a:ext cx="7819846" cy="503765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A9ACE-664E-46D7-A431-247B690C0A10}"/>
              </a:ext>
            </a:extLst>
          </p:cNvPr>
          <p:cNvSpPr txBox="1"/>
          <p:nvPr/>
        </p:nvSpPr>
        <p:spPr>
          <a:xfrm>
            <a:off x="356772" y="5863039"/>
            <a:ext cx="74615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클릭하면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그에 해당하는 링크로 연결한다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37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484696" y="2017825"/>
            <a:ext cx="3186104" cy="2822349"/>
            <a:chOff x="4484696" y="2017825"/>
            <a:chExt cx="3186104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84696" y="2039597"/>
              <a:ext cx="3186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7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55630" y="3512456"/>
              <a:ext cx="26807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7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181869"/>
              <a:ext cx="2423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THANK YOU</a:t>
              </a:r>
              <a:endPara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5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79601" y="245356"/>
            <a:ext cx="1461540" cy="1390463"/>
            <a:chOff x="4612689" y="2017825"/>
            <a:chExt cx="2966622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8372" y="3287256"/>
              <a:ext cx="2695255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INTRODUCTION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324068F-A6FF-421B-9C97-044617A760AC}"/>
              </a:ext>
            </a:extLst>
          </p:cNvPr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16" name="Прямая соединительная линия 26">
            <a:extLst>
              <a:ext uri="{FF2B5EF4-FFF2-40B4-BE49-F238E27FC236}">
                <a16:creationId xmlns:a16="http://schemas.microsoft.com/office/drawing/2014/main" id="{994BA799-2549-4AB8-9451-C6A856A69744}"/>
              </a:ext>
            </a:extLst>
          </p:cNvPr>
          <p:cNvCxnSpPr/>
          <p:nvPr/>
        </p:nvCxnSpPr>
        <p:spPr>
          <a:xfrm>
            <a:off x="6212360" y="2519417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27">
            <a:extLst>
              <a:ext uri="{FF2B5EF4-FFF2-40B4-BE49-F238E27FC236}">
                <a16:creationId xmlns:a16="http://schemas.microsoft.com/office/drawing/2014/main" id="{5EA0C180-C52A-420E-A280-5F44D4BCC3D9}"/>
              </a:ext>
            </a:extLst>
          </p:cNvPr>
          <p:cNvCxnSpPr/>
          <p:nvPr/>
        </p:nvCxnSpPr>
        <p:spPr>
          <a:xfrm>
            <a:off x="3587048" y="2510670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366C405-D1A9-42FF-9D1C-685C56217A29}"/>
              </a:ext>
            </a:extLst>
          </p:cNvPr>
          <p:cNvSpPr txBox="1">
            <a:spLocks/>
          </p:cNvSpPr>
          <p:nvPr/>
        </p:nvSpPr>
        <p:spPr>
          <a:xfrm>
            <a:off x="3705453" y="899629"/>
            <a:ext cx="4916923" cy="75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36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Овал 3">
            <a:extLst>
              <a:ext uri="{FF2B5EF4-FFF2-40B4-BE49-F238E27FC236}">
                <a16:creationId xmlns:a16="http://schemas.microsoft.com/office/drawing/2014/main" id="{F6EACE78-E890-4602-A994-9EB0B3FD72C4}"/>
              </a:ext>
            </a:extLst>
          </p:cNvPr>
          <p:cNvSpPr/>
          <p:nvPr/>
        </p:nvSpPr>
        <p:spPr>
          <a:xfrm>
            <a:off x="4289939" y="2356478"/>
            <a:ext cx="1308743" cy="1308743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Текст 11">
            <a:extLst>
              <a:ext uri="{FF2B5EF4-FFF2-40B4-BE49-F238E27FC236}">
                <a16:creationId xmlns:a16="http://schemas.microsoft.com/office/drawing/2014/main" id="{C21BC0A5-8762-4183-9A52-4C5E1F4C35C2}"/>
              </a:ext>
            </a:extLst>
          </p:cNvPr>
          <p:cNvSpPr txBox="1">
            <a:spLocks/>
          </p:cNvSpPr>
          <p:nvPr/>
        </p:nvSpPr>
        <p:spPr>
          <a:xfrm>
            <a:off x="3446453" y="40230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 err="1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정다윤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10846ECE-2DF2-4A9F-8C11-1E7FE8E60B24}"/>
              </a:ext>
            </a:extLst>
          </p:cNvPr>
          <p:cNvSpPr txBox="1">
            <a:spLocks/>
          </p:cNvSpPr>
          <p:nvPr/>
        </p:nvSpPr>
        <p:spPr>
          <a:xfrm>
            <a:off x="3343983" y="4753349"/>
            <a:ext cx="3200652" cy="914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수면 분석을 위한 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정보 입력 창 구현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2" name="Овал 3">
            <a:extLst>
              <a:ext uri="{FF2B5EF4-FFF2-40B4-BE49-F238E27FC236}">
                <a16:creationId xmlns:a16="http://schemas.microsoft.com/office/drawing/2014/main" id="{E914B50A-294D-4618-B91B-A8D5A3F25ECF}"/>
              </a:ext>
            </a:extLst>
          </p:cNvPr>
          <p:cNvSpPr/>
          <p:nvPr/>
        </p:nvSpPr>
        <p:spPr>
          <a:xfrm>
            <a:off x="1598296" y="2349754"/>
            <a:ext cx="1308743" cy="1308743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Текст 11">
            <a:extLst>
              <a:ext uri="{FF2B5EF4-FFF2-40B4-BE49-F238E27FC236}">
                <a16:creationId xmlns:a16="http://schemas.microsoft.com/office/drawing/2014/main" id="{5876B05F-408F-4C6A-888A-F5B0FE16F636}"/>
              </a:ext>
            </a:extLst>
          </p:cNvPr>
          <p:cNvSpPr txBox="1">
            <a:spLocks/>
          </p:cNvSpPr>
          <p:nvPr/>
        </p:nvSpPr>
        <p:spPr>
          <a:xfrm>
            <a:off x="754810" y="4033566"/>
            <a:ext cx="2995713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한은주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5" name="Текст 11">
            <a:extLst>
              <a:ext uri="{FF2B5EF4-FFF2-40B4-BE49-F238E27FC236}">
                <a16:creationId xmlns:a16="http://schemas.microsoft.com/office/drawing/2014/main" id="{3923C3B6-CF21-4730-B1A6-AB4452583F82}"/>
              </a:ext>
            </a:extLst>
          </p:cNvPr>
          <p:cNvSpPr txBox="1">
            <a:spLocks/>
          </p:cNvSpPr>
          <p:nvPr/>
        </p:nvSpPr>
        <p:spPr>
          <a:xfrm>
            <a:off x="709740" y="4763872"/>
            <a:ext cx="2995713" cy="759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6" name="Овал 3">
            <a:extLst>
              <a:ext uri="{FF2B5EF4-FFF2-40B4-BE49-F238E27FC236}">
                <a16:creationId xmlns:a16="http://schemas.microsoft.com/office/drawing/2014/main" id="{B123B887-96C1-42EE-9C48-C1208D876DA3}"/>
              </a:ext>
            </a:extLst>
          </p:cNvPr>
          <p:cNvSpPr/>
          <p:nvPr/>
        </p:nvSpPr>
        <p:spPr>
          <a:xfrm>
            <a:off x="9534378" y="2364517"/>
            <a:ext cx="1308743" cy="1308743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187AA419-1C96-4243-9DC9-F8965F471BB7}"/>
              </a:ext>
            </a:extLst>
          </p:cNvPr>
          <p:cNvSpPr txBox="1">
            <a:spLocks/>
          </p:cNvSpPr>
          <p:nvPr/>
        </p:nvSpPr>
        <p:spPr>
          <a:xfrm>
            <a:off x="8673159" y="4024235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나지혜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2E01554A-3688-4E05-9436-5691D8BD71F2}"/>
              </a:ext>
            </a:extLst>
          </p:cNvPr>
          <p:cNvSpPr txBox="1">
            <a:spLocks/>
          </p:cNvSpPr>
          <p:nvPr/>
        </p:nvSpPr>
        <p:spPr>
          <a:xfrm>
            <a:off x="8690892" y="4753349"/>
            <a:ext cx="2995713" cy="914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로그인</a:t>
            </a:r>
            <a:r>
              <a:rPr lang="en-US" altLang="ko-KR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회원가입 창 구현</a:t>
            </a:r>
            <a:endParaRPr lang="en-US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9" name="Овал 3">
            <a:extLst>
              <a:ext uri="{FF2B5EF4-FFF2-40B4-BE49-F238E27FC236}">
                <a16:creationId xmlns:a16="http://schemas.microsoft.com/office/drawing/2014/main" id="{698CC4EB-DFDE-4F19-BB26-C8CAD8F14EE7}"/>
              </a:ext>
            </a:extLst>
          </p:cNvPr>
          <p:cNvSpPr/>
          <p:nvPr/>
        </p:nvSpPr>
        <p:spPr>
          <a:xfrm>
            <a:off x="6895347" y="2357670"/>
            <a:ext cx="1308743" cy="1308743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Текст 11">
            <a:extLst>
              <a:ext uri="{FF2B5EF4-FFF2-40B4-BE49-F238E27FC236}">
                <a16:creationId xmlns:a16="http://schemas.microsoft.com/office/drawing/2014/main" id="{E6D7164A-0F80-4892-8172-6B10143BD637}"/>
              </a:ext>
            </a:extLst>
          </p:cNvPr>
          <p:cNvSpPr txBox="1">
            <a:spLocks/>
          </p:cNvSpPr>
          <p:nvPr/>
        </p:nvSpPr>
        <p:spPr>
          <a:xfrm>
            <a:off x="6051861" y="4024235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 err="1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심의량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F1D01D19-8AAF-4004-AB4A-EBA16549ACA9}"/>
              </a:ext>
            </a:extLst>
          </p:cNvPr>
          <p:cNvSpPr txBox="1">
            <a:spLocks/>
          </p:cNvSpPr>
          <p:nvPr/>
        </p:nvSpPr>
        <p:spPr>
          <a:xfrm>
            <a:off x="6006791" y="4754541"/>
            <a:ext cx="2995713" cy="9137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일주일 간의 수면시간 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그래프 출력 창 구현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endParaRPr lang="en-US" sz="13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cxnSp>
        <p:nvCxnSpPr>
          <p:cNvPr id="35" name="Прямая соединительная линия 27">
            <a:extLst>
              <a:ext uri="{FF2B5EF4-FFF2-40B4-BE49-F238E27FC236}">
                <a16:creationId xmlns:a16="http://schemas.microsoft.com/office/drawing/2014/main" id="{824185DD-CCF9-4FC0-847D-C53E46C37C51}"/>
              </a:ext>
            </a:extLst>
          </p:cNvPr>
          <p:cNvCxnSpPr/>
          <p:nvPr/>
        </p:nvCxnSpPr>
        <p:spPr>
          <a:xfrm>
            <a:off x="8849011" y="2510670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Текст 11">
            <a:extLst>
              <a:ext uri="{FF2B5EF4-FFF2-40B4-BE49-F238E27FC236}">
                <a16:creationId xmlns:a16="http://schemas.microsoft.com/office/drawing/2014/main" id="{5F4D6B27-E4A6-4BEF-AB3E-39F37CD2A00E}"/>
              </a:ext>
            </a:extLst>
          </p:cNvPr>
          <p:cNvSpPr txBox="1">
            <a:spLocks/>
          </p:cNvSpPr>
          <p:nvPr/>
        </p:nvSpPr>
        <p:spPr>
          <a:xfrm>
            <a:off x="709740" y="4752157"/>
            <a:ext cx="3200652" cy="914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일주일 간의 수면 영향 요인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분석 출력 창 구현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4" name="Овал 3">
            <a:extLst>
              <a:ext uri="{FF2B5EF4-FFF2-40B4-BE49-F238E27FC236}">
                <a16:creationId xmlns:a16="http://schemas.microsoft.com/office/drawing/2014/main" id="{EAB2A7CA-2E71-4DD5-97C1-FDAB02EC79D4}"/>
              </a:ext>
            </a:extLst>
          </p:cNvPr>
          <p:cNvSpPr/>
          <p:nvPr/>
        </p:nvSpPr>
        <p:spPr>
          <a:xfrm>
            <a:off x="9543673" y="2369639"/>
            <a:ext cx="1308743" cy="1308743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0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317230" y="2694306"/>
            <a:ext cx="1461540" cy="1390463"/>
            <a:chOff x="4612689" y="2017825"/>
            <a:chExt cx="2966622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55631" y="2599356"/>
              <a:ext cx="2680740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4056" y="316863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CONTENTS</a:t>
              </a:r>
              <a:endParaRPr lang="ko-KR" altLang="en-US" sz="105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033" name="그룹 1032"/>
          <p:cNvGrpSpPr/>
          <p:nvPr/>
        </p:nvGrpSpPr>
        <p:grpSpPr>
          <a:xfrm>
            <a:off x="6757887" y="3138715"/>
            <a:ext cx="4263902" cy="3169695"/>
            <a:chOff x="6757887" y="2694306"/>
            <a:chExt cx="2561743" cy="3169695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757887" y="2694306"/>
              <a:ext cx="2561742" cy="400110"/>
              <a:chOff x="1808515" y="1684598"/>
              <a:chExt cx="2561742" cy="40011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808515" y="1757272"/>
                <a:ext cx="255430" cy="255430"/>
                <a:chOff x="702513" y="1711822"/>
                <a:chExt cx="449943" cy="449943"/>
              </a:xfrm>
            </p:grpSpPr>
            <p:pic>
              <p:nvPicPr>
                <p:cNvPr id="11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3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타원 1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047973" y="168459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Motivation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  <p:grpSp>
          <p:nvGrpSpPr>
            <p:cNvPr id="1030" name="그룹 1029"/>
            <p:cNvGrpSpPr/>
            <p:nvPr/>
          </p:nvGrpSpPr>
          <p:grpSpPr>
            <a:xfrm>
              <a:off x="6757887" y="3617501"/>
              <a:ext cx="2561743" cy="400110"/>
              <a:chOff x="1808515" y="2989428"/>
              <a:chExt cx="2561743" cy="40011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08515" y="3061768"/>
                <a:ext cx="255430" cy="255430"/>
                <a:chOff x="702513" y="1711822"/>
                <a:chExt cx="449943" cy="449943"/>
              </a:xfrm>
            </p:grpSpPr>
            <p:pic>
              <p:nvPicPr>
                <p:cNvPr id="20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2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타원 20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2047974" y="298942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Projection Explanation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  <p:grpSp>
          <p:nvGrpSpPr>
            <p:cNvPr id="1029" name="그룹 1028"/>
            <p:cNvGrpSpPr/>
            <p:nvPr/>
          </p:nvGrpSpPr>
          <p:grpSpPr>
            <a:xfrm>
              <a:off x="6757887" y="4540696"/>
              <a:ext cx="2561742" cy="400110"/>
              <a:chOff x="1808515" y="4294258"/>
              <a:chExt cx="2561742" cy="40011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808515" y="4366264"/>
                <a:ext cx="255430" cy="255430"/>
                <a:chOff x="702513" y="1711822"/>
                <a:chExt cx="449943" cy="449943"/>
              </a:xfrm>
            </p:grpSpPr>
            <p:pic>
              <p:nvPicPr>
                <p:cNvPr id="23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3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047973" y="429425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Functionality of Project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  <p:grpSp>
          <p:nvGrpSpPr>
            <p:cNvPr id="1028" name="그룹 1027"/>
            <p:cNvGrpSpPr/>
            <p:nvPr/>
          </p:nvGrpSpPr>
          <p:grpSpPr>
            <a:xfrm>
              <a:off x="6757887" y="5463891"/>
              <a:ext cx="2561742" cy="400110"/>
              <a:chOff x="1808515" y="5443088"/>
              <a:chExt cx="2561742" cy="40011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808515" y="5515428"/>
                <a:ext cx="255430" cy="255430"/>
                <a:chOff x="702513" y="1711822"/>
                <a:chExt cx="449943" cy="449943"/>
              </a:xfrm>
            </p:grpSpPr>
            <p:pic>
              <p:nvPicPr>
                <p:cNvPr id="26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3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타원 26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047973" y="544308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Results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</p:grpSp>
      <p:cxnSp>
        <p:nvCxnSpPr>
          <p:cNvPr id="1035" name="직선 연결선 1034"/>
          <p:cNvCxnSpPr/>
          <p:nvPr/>
        </p:nvCxnSpPr>
        <p:spPr>
          <a:xfrm>
            <a:off x="6778171" y="2694306"/>
            <a:ext cx="5094515" cy="0"/>
          </a:xfrm>
          <a:prstGeom prst="line">
            <a:avLst/>
          </a:prstGeom>
          <a:ln>
            <a:solidFill>
              <a:srgbClr val="1A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93686" y="2118994"/>
            <a:ext cx="537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rgbClr val="1A1818">
                    <a:alpha val="50000"/>
                  </a:srgbClr>
                </a:solidFill>
              </a:ln>
              <a:solidFill>
                <a:srgbClr val="1A181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2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MOTIVATION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24" name="TextBox 23"/>
            <p:cNvSpPr txBox="1"/>
            <p:nvPr/>
          </p:nvSpPr>
          <p:spPr>
            <a:xfrm>
              <a:off x="1522123" y="1595945"/>
              <a:ext cx="3043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대학생 수면 패턴 조사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3453113822"/>
              </p:ext>
            </p:extLst>
          </p:nvPr>
        </p:nvGraphicFramePr>
        <p:xfrm>
          <a:off x="978799" y="2142131"/>
          <a:ext cx="3689844" cy="24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차트 51"/>
          <p:cNvGraphicFramePr/>
          <p:nvPr>
            <p:extLst>
              <p:ext uri="{D42A27DB-BD31-4B8C-83A1-F6EECF244321}">
                <p14:modId xmlns:p14="http://schemas.microsoft.com/office/powerpoint/2010/main" val="2584940682"/>
              </p:ext>
            </p:extLst>
          </p:nvPr>
        </p:nvGraphicFramePr>
        <p:xfrm>
          <a:off x="6243639" y="2142131"/>
          <a:ext cx="3689844" cy="24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631306" y="4765656"/>
            <a:ext cx="237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대학생 수면시간 설문조사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67355" y="4765656"/>
            <a:ext cx="237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대학생 수면패턴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설문조사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46167" y="1838144"/>
            <a:ext cx="1417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56F4F8">
                      <a:alpha val="30000"/>
                    </a:srgbClr>
                  </a:solidFill>
                </a:ln>
                <a:solidFill>
                  <a:srgbClr val="56F4F8"/>
                </a:solidFill>
                <a:latin typeface="Helvetica Narrow" panose="020B0606020202030204" pitchFamily="34" charset="0"/>
              </a:rPr>
              <a:t>7</a:t>
            </a:r>
            <a:r>
              <a:rPr lang="ko-KR" altLang="en-US" sz="2000" dirty="0">
                <a:ln>
                  <a:solidFill>
                    <a:srgbClr val="56F4F8">
                      <a:alpha val="30000"/>
                    </a:srgbClr>
                  </a:solidFill>
                </a:ln>
                <a:solidFill>
                  <a:srgbClr val="56F4F8"/>
                </a:solidFill>
                <a:latin typeface="Helvetica Narrow" panose="020B0606020202030204" pitchFamily="34" charset="0"/>
              </a:rPr>
              <a:t>시간 미만</a:t>
            </a:r>
            <a:endParaRPr lang="en-US" altLang="ko-KR" sz="2000" dirty="0">
              <a:ln>
                <a:solidFill>
                  <a:srgbClr val="56F4F8">
                    <a:alpha val="30000"/>
                  </a:srgbClr>
                </a:solidFill>
              </a:ln>
              <a:solidFill>
                <a:srgbClr val="56F4F8"/>
              </a:solidFill>
              <a:latin typeface="Helvetica Narrow" panose="020B0606020202030204" pitchFamily="34" charset="0"/>
            </a:endParaRPr>
          </a:p>
          <a:p>
            <a:pPr algn="ctr"/>
            <a:r>
              <a:rPr lang="en-US" altLang="ko-KR" sz="3600" dirty="0">
                <a:ln>
                  <a:solidFill>
                    <a:srgbClr val="56F4F8">
                      <a:alpha val="30000"/>
                    </a:srgbClr>
                  </a:solidFill>
                </a:ln>
                <a:solidFill>
                  <a:srgbClr val="56F4F8"/>
                </a:solidFill>
                <a:latin typeface="Helvetica Narrow" panose="020B0606020202030204" pitchFamily="34" charset="0"/>
              </a:rPr>
              <a:t>80%</a:t>
            </a:r>
            <a:endParaRPr lang="ko-KR" altLang="en-US" sz="3600" dirty="0">
              <a:ln>
                <a:solidFill>
                  <a:srgbClr val="56F4F8">
                    <a:alpha val="30000"/>
                  </a:srgbClr>
                </a:solidFill>
              </a:ln>
              <a:solidFill>
                <a:srgbClr val="56F4F8"/>
              </a:solidFill>
              <a:latin typeface="Helvetica Narrow" panose="020B0606020202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3528693" y="2142131"/>
            <a:ext cx="290290" cy="438278"/>
          </a:xfrm>
          <a:prstGeom prst="line">
            <a:avLst/>
          </a:prstGeom>
          <a:ln>
            <a:solidFill>
              <a:srgbClr val="56F4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817461" y="2151110"/>
            <a:ext cx="520407" cy="1"/>
          </a:xfrm>
          <a:prstGeom prst="line">
            <a:avLst/>
          </a:prstGeom>
          <a:ln>
            <a:solidFill>
              <a:srgbClr val="56F4F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11008" y="1838144"/>
            <a:ext cx="1650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4FD1FF">
                      <a:alpha val="30000"/>
                    </a:srgbClr>
                  </a:solidFill>
                </a:ln>
                <a:solidFill>
                  <a:srgbClr val="4FD1FF"/>
                </a:solidFill>
                <a:latin typeface="Helvetica Narrow" panose="020B0606020202030204" pitchFamily="34" charset="0"/>
              </a:rPr>
              <a:t>불규칙 수면</a:t>
            </a:r>
            <a:endParaRPr lang="en-US" altLang="ko-KR" sz="2000" dirty="0">
              <a:ln>
                <a:solidFill>
                  <a:srgbClr val="4FD1FF">
                    <a:alpha val="30000"/>
                  </a:srgbClr>
                </a:solidFill>
              </a:ln>
              <a:solidFill>
                <a:srgbClr val="4FD1FF"/>
              </a:solidFill>
              <a:latin typeface="Helvetica Narrow" panose="020B0606020202030204" pitchFamily="34" charset="0"/>
            </a:endParaRPr>
          </a:p>
          <a:p>
            <a:pPr algn="ctr"/>
            <a:r>
              <a:rPr lang="en-US" altLang="ko-KR" sz="3600" dirty="0">
                <a:ln>
                  <a:solidFill>
                    <a:srgbClr val="4FD1FF">
                      <a:alpha val="30000"/>
                    </a:srgbClr>
                  </a:solidFill>
                </a:ln>
                <a:solidFill>
                  <a:srgbClr val="4FD1FF"/>
                </a:solidFill>
                <a:latin typeface="Helvetica Narrow" panose="020B0606020202030204" pitchFamily="34" charset="0"/>
              </a:rPr>
              <a:t>80%</a:t>
            </a:r>
            <a:endParaRPr lang="ko-KR" altLang="en-US" sz="3600" dirty="0">
              <a:ln>
                <a:solidFill>
                  <a:srgbClr val="4FD1FF">
                    <a:alpha val="30000"/>
                  </a:srgbClr>
                </a:solidFill>
              </a:ln>
              <a:solidFill>
                <a:srgbClr val="4FD1FF"/>
              </a:solidFill>
              <a:latin typeface="Helvetica Narrow" panose="020B0606020202030204" pitchFamily="34" charset="0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8793534" y="2142131"/>
            <a:ext cx="290290" cy="438278"/>
          </a:xfrm>
          <a:prstGeom prst="line">
            <a:avLst/>
          </a:prstGeom>
          <a:ln>
            <a:solidFill>
              <a:srgbClr val="4F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9082302" y="2151110"/>
            <a:ext cx="520407" cy="1"/>
          </a:xfrm>
          <a:prstGeom prst="line">
            <a:avLst/>
          </a:prstGeom>
          <a:ln>
            <a:solidFill>
              <a:srgbClr val="4FD1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51230972-5CAD-401F-AB37-C958196A6782}"/>
              </a:ext>
            </a:extLst>
          </p:cNvPr>
          <p:cNvSpPr/>
          <p:nvPr/>
        </p:nvSpPr>
        <p:spPr>
          <a:xfrm>
            <a:off x="1799655" y="5627315"/>
            <a:ext cx="8370969" cy="82947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F4EF6-9F53-4FA0-91A0-9BD3D5E59BF5}"/>
              </a:ext>
            </a:extLst>
          </p:cNvPr>
          <p:cNvSpPr txBox="1"/>
          <p:nvPr/>
        </p:nvSpPr>
        <p:spPr>
          <a:xfrm>
            <a:off x="1368730" y="5763571"/>
            <a:ext cx="923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대학생의 평균 수면 권장시간은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7-9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불규칙적인 수면이 건강에 미치는 영향이 매우 큼</a:t>
            </a:r>
          </a:p>
        </p:txBody>
      </p:sp>
    </p:spTree>
    <p:extLst>
      <p:ext uri="{BB962C8B-B14F-4D97-AF65-F5344CB8AC3E}">
        <p14:creationId xmlns:p14="http://schemas.microsoft.com/office/powerpoint/2010/main" val="119368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MOTIVATION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273375" y="2050527"/>
            <a:ext cx="7645248" cy="3177908"/>
            <a:chOff x="2273375" y="2369841"/>
            <a:chExt cx="7645248" cy="3177908"/>
          </a:xfrm>
        </p:grpSpPr>
        <p:sp>
          <p:nvSpPr>
            <p:cNvPr id="24" name="TextBox 23"/>
            <p:cNvSpPr txBox="1"/>
            <p:nvPr/>
          </p:nvSpPr>
          <p:spPr>
            <a:xfrm>
              <a:off x="4172894" y="2584460"/>
              <a:ext cx="38462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endParaRPr lang="ko-KR" altLang="en-US" sz="7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628898" y="2369841"/>
              <a:ext cx="6705370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628898" y="5150784"/>
              <a:ext cx="6705370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5827337" y="4347420"/>
              <a:ext cx="53732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  <a:endParaRPr lang="ko-KR" altLang="en-US" sz="7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73375" y="3331757"/>
              <a:ext cx="764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조선일보명조" panose="02030304000000000000" pitchFamily="18" charset="-127"/>
                </a:rPr>
                <a:t>수면 시간 뿐만 아니라</a:t>
              </a:r>
              <a:endPara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조선일보명조" panose="02030304000000000000" pitchFamily="18" charset="-127"/>
                </a:rPr>
                <a:t>균형 잡힌 수면 습관을 만드는 것이</a:t>
              </a:r>
              <a:endPara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조선일보명조" panose="02030304000000000000" pitchFamily="18" charset="-127"/>
                </a:rPr>
                <a:t>중요하다 </a:t>
              </a:r>
              <a:endPara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3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82975" y="1981200"/>
            <a:ext cx="3319896" cy="3086100"/>
            <a:chOff x="921327" y="1981200"/>
            <a:chExt cx="3319896" cy="3086100"/>
          </a:xfrm>
        </p:grpSpPr>
        <p:sp>
          <p:nvSpPr>
            <p:cNvPr id="3" name="도넛 2"/>
            <p:cNvSpPr/>
            <p:nvPr/>
          </p:nvSpPr>
          <p:spPr>
            <a:xfrm>
              <a:off x="1038225" y="1981200"/>
              <a:ext cx="3086100" cy="3086100"/>
            </a:xfrm>
            <a:prstGeom prst="donut">
              <a:avLst>
                <a:gd name="adj" fmla="val 20745"/>
              </a:avLst>
            </a:prstGeom>
            <a:solidFill>
              <a:schemeClr val="bg1">
                <a:alpha val="3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1546" y="2202993"/>
              <a:ext cx="1510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수면시간</a:t>
              </a:r>
              <a:endParaRPr lang="en-US" altLang="ko-KR" sz="9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5540" y="4559961"/>
              <a:ext cx="1742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음주</a:t>
              </a:r>
              <a:endParaRPr lang="en-US" altLang="ko-KR" sz="16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1327" y="3287711"/>
              <a:ext cx="841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야식 섭취</a:t>
              </a:r>
              <a:endParaRPr lang="en-US" altLang="ko-KR" sz="16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31885" y="3317528"/>
              <a:ext cx="909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카페인 섭취</a:t>
              </a:r>
              <a:endParaRPr lang="en-US" altLang="ko-KR" sz="16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pic>
        <p:nvPicPr>
          <p:cNvPr id="71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2816097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/>
          <p:cNvSpPr/>
          <p:nvPr/>
        </p:nvSpPr>
        <p:spPr>
          <a:xfrm>
            <a:off x="376850" y="2790567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863957" y="2717893"/>
            <a:ext cx="4642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여러 사용자들을 개별적으로 관리</a:t>
            </a:r>
          </a:p>
        </p:txBody>
      </p:sp>
      <p:pic>
        <p:nvPicPr>
          <p:cNvPr id="67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3738958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타원 67"/>
          <p:cNvSpPr/>
          <p:nvPr/>
        </p:nvSpPr>
        <p:spPr>
          <a:xfrm>
            <a:off x="376850" y="3713428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63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4661819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/>
          <p:cNvSpPr/>
          <p:nvPr/>
        </p:nvSpPr>
        <p:spPr>
          <a:xfrm>
            <a:off x="376850" y="4636289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59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5585348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76850" y="5559818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863957" y="3641088"/>
            <a:ext cx="482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자신의 수면시간과 수면요소를 체크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3957" y="4563949"/>
            <a:ext cx="4642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일주일 간의 수면패턴을 분석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3957" y="5487478"/>
            <a:ext cx="4642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수면에 도움이 되는 음악 재생 기능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420459" y="1859345"/>
            <a:ext cx="5094515" cy="0"/>
          </a:xfrm>
          <a:prstGeom prst="line">
            <a:avLst/>
          </a:prstGeom>
          <a:ln>
            <a:solidFill>
              <a:srgbClr val="1A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6628" y="1374209"/>
            <a:ext cx="537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조선일보명조" panose="02030304000000000000" pitchFamily="18" charset="-127"/>
              </a:rPr>
              <a:t>프로그램의 전체적인 개요</a:t>
            </a:r>
            <a:endParaRPr lang="en-US" altLang="ko-KR" sz="2800" dirty="0">
              <a:ln>
                <a:solidFill>
                  <a:srgbClr val="1A1818">
                    <a:alpha val="50000"/>
                  </a:srgbClr>
                </a:solidFill>
              </a:ln>
              <a:solidFill>
                <a:srgbClr val="1A181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704841" y="1619160"/>
              <a:ext cx="2712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ID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입력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560C06-7E60-42D2-A63D-52E8EFA64172}"/>
              </a:ext>
            </a:extLst>
          </p:cNvPr>
          <p:cNvSpPr txBox="1"/>
          <p:nvPr/>
        </p:nvSpPr>
        <p:spPr>
          <a:xfrm>
            <a:off x="1957583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사용자들의 수면정보들을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개별적으로 관리할 수 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새로운 사용자는 회원가입 절차를 거친 후에 프로그램을 사용할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A12DCB04-22F7-4B12-8F29-ECEF38AC7914}"/>
              </a:ext>
            </a:extLst>
          </p:cNvPr>
          <p:cNvSpPr/>
          <p:nvPr/>
        </p:nvSpPr>
        <p:spPr>
          <a:xfrm>
            <a:off x="1886556" y="1186716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D565A-2711-42DD-BC7C-32CC4FBE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34" y="2177154"/>
            <a:ext cx="3171825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ED1BD5-F03B-49A3-9530-9774C580F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89" y="2251827"/>
            <a:ext cx="2305050" cy="1381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452C36-0F9B-4E7E-B8E9-AB3D475D8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428" y="2437425"/>
            <a:ext cx="3362325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2F303B-8933-4A81-8D3F-01E7C4F040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678"/>
          <a:stretch/>
        </p:blipFill>
        <p:spPr>
          <a:xfrm>
            <a:off x="6096000" y="2999432"/>
            <a:ext cx="5143500" cy="13904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249621-0B70-4818-9CA9-8B6FE92B3C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80"/>
          <a:stretch/>
        </p:blipFill>
        <p:spPr>
          <a:xfrm>
            <a:off x="6095428" y="4640207"/>
            <a:ext cx="5975224" cy="1085850"/>
          </a:xfrm>
          <a:prstGeom prst="rect">
            <a:avLst/>
          </a:prstGeom>
        </p:spPr>
      </p:pic>
      <p:sp>
        <p:nvSpPr>
          <p:cNvPr id="21" name="사각형: 둥근 한쪽 모서리 20">
            <a:extLst>
              <a:ext uri="{FF2B5EF4-FFF2-40B4-BE49-F238E27FC236}">
                <a16:creationId xmlns:a16="http://schemas.microsoft.com/office/drawing/2014/main" id="{99FFC067-FFDB-4568-87FB-46556ADF0AA2}"/>
              </a:ext>
            </a:extLst>
          </p:cNvPr>
          <p:cNvSpPr/>
          <p:nvPr/>
        </p:nvSpPr>
        <p:spPr>
          <a:xfrm>
            <a:off x="414528" y="4271181"/>
            <a:ext cx="5352288" cy="1559114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55C42-25B5-476A-91BA-F02779A7FF35}"/>
              </a:ext>
            </a:extLst>
          </p:cNvPr>
          <p:cNvSpPr txBox="1"/>
          <p:nvPr/>
        </p:nvSpPr>
        <p:spPr>
          <a:xfrm>
            <a:off x="-183450" y="4459126"/>
            <a:ext cx="6572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sz="175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JTextField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입력 받으면</a:t>
            </a:r>
            <a:endParaRPr lang="en-US" altLang="ko-KR" sz="175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해당하는 파일이 있으면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다음화면을 띄우고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파일이 없으면 가입되지않은 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이므로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ctr"/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위의 오류 메세지를 띄운다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endParaRPr lang="en-US" altLang="ko-KR" sz="175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sz="175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0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704841" y="1619160"/>
              <a:ext cx="2712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ID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입력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560C06-7E60-42D2-A63D-52E8EFA64172}"/>
              </a:ext>
            </a:extLst>
          </p:cNvPr>
          <p:cNvSpPr txBox="1"/>
          <p:nvPr/>
        </p:nvSpPr>
        <p:spPr>
          <a:xfrm>
            <a:off x="1957583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사용자들의 수면정보들을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개별적으로 관리할 수 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새로운 사용자는 회원가입 절차를 거친 후에 프로그램을 사용할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A12DCB04-22F7-4B12-8F29-ECEF38AC7914}"/>
              </a:ext>
            </a:extLst>
          </p:cNvPr>
          <p:cNvSpPr/>
          <p:nvPr/>
        </p:nvSpPr>
        <p:spPr>
          <a:xfrm>
            <a:off x="1886556" y="1186716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BE84F1-6202-4293-8D94-5A1DD91EC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08" y="2252662"/>
            <a:ext cx="3438525" cy="2343150"/>
          </a:xfrm>
          <a:prstGeom prst="rect">
            <a:avLst/>
          </a:prstGeom>
        </p:spPr>
      </p:pic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C687B16D-7259-4B53-9C0B-77C1E6D500E2}"/>
              </a:ext>
            </a:extLst>
          </p:cNvPr>
          <p:cNvSpPr/>
          <p:nvPr/>
        </p:nvSpPr>
        <p:spPr>
          <a:xfrm>
            <a:off x="226128" y="4877777"/>
            <a:ext cx="5352288" cy="1559114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08701-5CB9-4A9B-94F8-A861E26EDA81}"/>
              </a:ext>
            </a:extLst>
          </p:cNvPr>
          <p:cNvSpPr txBox="1"/>
          <p:nvPr/>
        </p:nvSpPr>
        <p:spPr>
          <a:xfrm>
            <a:off x="428627" y="5048642"/>
            <a:ext cx="494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가입되지 않은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클릭하면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오른쪽 코드와 같이 회원 정보를 입력하여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가입이 가능하다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41752CF-A82D-4CA9-80E5-FF5820C10B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89"/>
          <a:stretch/>
        </p:blipFill>
        <p:spPr>
          <a:xfrm>
            <a:off x="5793466" y="2239672"/>
            <a:ext cx="608706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수면요소 </a:t>
              </a:r>
              <a:r>
                <a:rPr lang="ko-KR" altLang="en-US" sz="24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입력창</a:t>
              </a:r>
              <a:endPara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54C641-2D9E-42B4-BCC6-9CF0A5B196D5}"/>
              </a:ext>
            </a:extLst>
          </p:cNvPr>
          <p:cNvSpPr txBox="1"/>
          <p:nvPr/>
        </p:nvSpPr>
        <p:spPr>
          <a:xfrm>
            <a:off x="1815527" y="1348523"/>
            <a:ext cx="813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사용자는 잠든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일어난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수면에 영향을 줄 수 있는 요소를 체크한다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카페인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야식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065E22B8-F0D9-472D-95E8-BDCC87322A80}"/>
              </a:ext>
            </a:extLst>
          </p:cNvPr>
          <p:cNvSpPr/>
          <p:nvPr/>
        </p:nvSpPr>
        <p:spPr>
          <a:xfrm>
            <a:off x="1886556" y="1186716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8D6AD7-64E9-4E64-B411-DA908C799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3" y="2348866"/>
            <a:ext cx="5905500" cy="1628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F5E170-A61A-4CA7-B3F7-4B28FE550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304" y="2348866"/>
            <a:ext cx="2724150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9BFAC-96DF-41D4-8DA2-9F10B34D2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2" y="5240280"/>
            <a:ext cx="8754755" cy="269197"/>
          </a:xfrm>
          <a:prstGeom prst="rect">
            <a:avLst/>
          </a:prstGeom>
        </p:spPr>
      </p:pic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CAAEF4F2-FAD9-45E2-8447-3B822CD0F2EA}"/>
              </a:ext>
            </a:extLst>
          </p:cNvPr>
          <p:cNvSpPr/>
          <p:nvPr/>
        </p:nvSpPr>
        <p:spPr>
          <a:xfrm>
            <a:off x="620485" y="4202780"/>
            <a:ext cx="8370969" cy="82947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C416B-BD9C-46DF-B659-E63C5F7A3633}"/>
              </a:ext>
            </a:extLst>
          </p:cNvPr>
          <p:cNvSpPr txBox="1"/>
          <p:nvPr/>
        </p:nvSpPr>
        <p:spPr>
          <a:xfrm>
            <a:off x="152921" y="4353246"/>
            <a:ext cx="923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 Swing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Jspinner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JCheckBox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gui</a:t>
            </a:r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구현했고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event handler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259436-09B0-49B4-AD34-B7EB8EE5B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558" y="2461333"/>
            <a:ext cx="2938124" cy="3762325"/>
          </a:xfrm>
          <a:prstGeom prst="rect">
            <a:avLst/>
          </a:prstGeom>
        </p:spPr>
      </p:pic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EB225158-0075-4350-8C3E-ABA861FC1BA2}"/>
              </a:ext>
            </a:extLst>
          </p:cNvPr>
          <p:cNvSpPr/>
          <p:nvPr/>
        </p:nvSpPr>
        <p:spPr>
          <a:xfrm>
            <a:off x="620485" y="5794624"/>
            <a:ext cx="8370969" cy="60044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C55DB-0616-4229-B37F-ECF2CD3D2553}"/>
              </a:ext>
            </a:extLst>
          </p:cNvPr>
          <p:cNvSpPr txBox="1"/>
          <p:nvPr/>
        </p:nvSpPr>
        <p:spPr>
          <a:xfrm>
            <a:off x="152921" y="5945090"/>
            <a:ext cx="92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요일 별로 생성되는 배열에 얻은 정보를 저장한다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38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673</Words>
  <Application>Microsoft Office PowerPoint</Application>
  <PresentationFormat>와이드스크린</PresentationFormat>
  <Paragraphs>159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Adobe Caslon Pro</vt:lpstr>
      <vt:lpstr>a옛날목욕탕B</vt:lpstr>
      <vt:lpstr>FontAwesome</vt:lpstr>
      <vt:lpstr>Helvetica Narrow</vt:lpstr>
      <vt:lpstr>Linux Libertine</vt:lpstr>
      <vt:lpstr>Nixie</vt:lpstr>
      <vt:lpstr>Poppins SemiBold</vt:lpstr>
      <vt:lpstr>나눔스퀘어라운드 Bold</vt:lpstr>
      <vt:lpstr>나눔스퀘어라운드 ExtraBold</vt:lpstr>
      <vt:lpstr>나눔스퀘어라운드 Regular</vt:lpstr>
      <vt:lpstr>맑은 고딕</vt:lpstr>
      <vt:lpstr>-윤고딕310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정 다윤</cp:lastModifiedBy>
  <cp:revision>50</cp:revision>
  <dcterms:created xsi:type="dcterms:W3CDTF">2016-03-16T08:52:41Z</dcterms:created>
  <dcterms:modified xsi:type="dcterms:W3CDTF">2019-06-20T14:54:29Z</dcterms:modified>
</cp:coreProperties>
</file>