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4" r:id="rId2"/>
    <p:sldId id="2563" r:id="rId3"/>
    <p:sldId id="2571" r:id="rId4"/>
    <p:sldId id="2575" r:id="rId5"/>
    <p:sldId id="2586" r:id="rId6"/>
    <p:sldId id="2589" r:id="rId7"/>
    <p:sldId id="2590" r:id="rId8"/>
    <p:sldId id="2591" r:id="rId9"/>
    <p:sldId id="2592" r:id="rId10"/>
    <p:sldId id="2593" r:id="rId11"/>
    <p:sldId id="2579" r:id="rId1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팀명)의 프로젝트 계획 및 구현" id="{48FCBD4A-B707-4671-A046-03C389C25B76}">
          <p14:sldIdLst>
            <p14:sldId id="2584"/>
          </p14:sldIdLst>
        </p14:section>
        <p14:section name="기획배경" id="{E0AADDC6-4A1D-4513-B245-B8F97C3F9344}">
          <p14:sldIdLst>
            <p14:sldId id="2563"/>
          </p14:sldIdLst>
        </p14:section>
        <p14:section name="기술스택" id="{1CA25C9C-693D-4698-8FAE-4D9246599218}">
          <p14:sldIdLst>
            <p14:sldId id="2571"/>
          </p14:sldIdLst>
        </p14:section>
        <p14:section name="기능명세서" id="{7F823DD4-68E8-4AF5-B246-64FE67257ACE}">
          <p14:sldIdLst>
            <p14:sldId id="2575"/>
            <p14:sldId id="2586"/>
            <p14:sldId id="2589"/>
            <p14:sldId id="2590"/>
            <p14:sldId id="2591"/>
            <p14:sldId id="2592"/>
            <p14:sldId id="2593"/>
          </p14:sldIdLst>
        </p14:section>
        <p14:section name="느낀점" id="{B61D483A-B209-4DE4-9BEA-8EC53E0BD63B}">
          <p14:sldIdLst>
            <p14:sldId id="2579"/>
          </p14:sldIdLst>
        </p14:section>
        <p14:section name="결론" id="{B2613848-D6A4-48D8-B810-ADC015AA3CC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2" d="100"/>
          <a:sy n="102" d="100"/>
        </p:scale>
        <p:origin x="894" y="31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27C45-A0F7-4026-8C35-8DE9274DBF50}" type="datetimeFigureOut">
              <a:rPr lang="ko-KR" altLang="en-US" smtClean="0"/>
              <a:t>2025-04-10(Thu)</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0F88F8-E0CB-44C9-BD9F-4BA56EDCDC59}" type="slidenum">
              <a:rPr lang="ko-KR" altLang="en-US" smtClean="0"/>
              <a:t>‹#›</a:t>
            </a:fld>
            <a:endParaRPr lang="ko-KR" altLang="en-US"/>
          </a:p>
        </p:txBody>
      </p:sp>
    </p:spTree>
    <p:extLst>
      <p:ext uri="{BB962C8B-B14F-4D97-AF65-F5344CB8AC3E}">
        <p14:creationId xmlns:p14="http://schemas.microsoft.com/office/powerpoint/2010/main" val="295340609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‘태영이네 카페’ 프로젝트는 태연씨의 카페 방문 경험을 바탕으로 시작되었습니다. 고객이 메뉴를 선택하여 구매를 유도하는 기획 의도가 있었지만 실패하였습니다. 기술스택은 인스타일로 구성되었고, 다양한 기능이 포함되었습니다. 개인적으로 처음 웹사이트를 만드는 과정에서 많은 고민과 성장을 경험하였습니다.</a:t>
            </a:r>
          </a:p>
        </p:txBody>
      </p:sp>
      <p:sp>
        <p:nvSpPr>
          <p:cNvPr id="4" name="슬라이드 번호 개체 틀 3"/>
          <p:cNvSpPr>
            <a:spLocks noGrp="1"/>
          </p:cNvSpPr>
          <p:nvPr>
            <p:ph type="sldNum" sz="quarter" idx="5"/>
          </p:nvPr>
        </p:nvSpPr>
        <p:spPr/>
        <p:txBody>
          <a:bodyPr/>
          <a:lstStyle/>
          <a:p>
            <a:fld id="{380F88F8-E0CB-44C9-BD9F-4BA56EDCDC59}" type="slidenum">
              <a:rPr lang="ko-KR" altLang="en-US" smtClean="0"/>
              <a:t>1</a:t>
            </a:fld>
            <a:endParaRPr lang="ko-KR" altLang="en-US"/>
          </a:p>
        </p:txBody>
      </p:sp>
    </p:spTree>
    <p:extLst>
      <p:ext uri="{BB962C8B-B14F-4D97-AF65-F5344CB8AC3E}">
        <p14:creationId xmlns:p14="http://schemas.microsoft.com/office/powerpoint/2010/main" val="1522996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리뷰 페이지는 사용자의 평가를 시각적으로 보여주는 그래프 바와 카드 형태의 리뷰 섹션으로 구성되어 있습니다. 카드에는 리뷰 이미지, 제목, 내용이 포함되어 있어 사용자가 쉽게 이해할 수 있도록 돕습니다.</a:t>
            </a:r>
          </a:p>
        </p:txBody>
      </p:sp>
      <p:sp>
        <p:nvSpPr>
          <p:cNvPr id="4" name="슬라이드 번호 개체 틀 3"/>
          <p:cNvSpPr>
            <a:spLocks noGrp="1"/>
          </p:cNvSpPr>
          <p:nvPr>
            <p:ph type="sldNum" sz="quarter" idx="5"/>
          </p:nvPr>
        </p:nvSpPr>
        <p:spPr/>
        <p:txBody>
          <a:bodyPr/>
          <a:lstStyle/>
          <a:p>
            <a:fld id="{380F88F8-E0CB-44C9-BD9F-4BA56EDCDC59}" type="slidenum">
              <a:rPr lang="ko-KR" altLang="en-US" smtClean="0"/>
              <a:t>10</a:t>
            </a:fld>
            <a:endParaRPr lang="ko-KR" altLang="en-US"/>
          </a:p>
        </p:txBody>
      </p:sp>
    </p:spTree>
    <p:extLst>
      <p:ext uri="{BB962C8B-B14F-4D97-AF65-F5344CB8AC3E}">
        <p14:creationId xmlns:p14="http://schemas.microsoft.com/office/powerpoint/2010/main" val="1806600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이제 우리는 개발 과정에서 느낀 점을 공유하겠습니다. 팀원들과의 협업 경험, 어려움, 그리고 향후 개선점이나 계획에 대해 논의합니다.</a:t>
            </a:r>
          </a:p>
        </p:txBody>
      </p:sp>
      <p:sp>
        <p:nvSpPr>
          <p:cNvPr id="4" name="슬라이드 번호 개체 틀 3"/>
          <p:cNvSpPr>
            <a:spLocks noGrp="1"/>
          </p:cNvSpPr>
          <p:nvPr>
            <p:ph type="sldNum" sz="quarter" idx="5"/>
          </p:nvPr>
        </p:nvSpPr>
        <p:spPr/>
        <p:txBody>
          <a:bodyPr/>
          <a:lstStyle/>
          <a:p>
            <a:fld id="{DF8E33E7-506F-4A76-8B20-DE12068E1591}" type="slidenum">
              <a:rPr lang="ko-KR" altLang="en-US" smtClean="0"/>
              <a:t>11</a:t>
            </a:fld>
            <a:endParaRPr lang="ko-KR" altLang="en-US"/>
          </a:p>
        </p:txBody>
      </p:sp>
    </p:spTree>
    <p:extLst>
      <p:ext uri="{BB962C8B-B14F-4D97-AF65-F5344CB8AC3E}">
        <p14:creationId xmlns:p14="http://schemas.microsoft.com/office/powerpoint/2010/main" val="180234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프로젝트의 기획 배경은 프로젝트의 필요성과 목표를 이해하는 데 중요한 역할을 합니다. 우리는 시장 조사와 분석을 통해 이 프로젝트가 필요한 이유를 탐구할 것입니다.</a:t>
            </a:r>
          </a:p>
        </p:txBody>
      </p:sp>
      <p:sp>
        <p:nvSpPr>
          <p:cNvPr id="4" name="슬라이드 번호 개체 틀 3"/>
          <p:cNvSpPr>
            <a:spLocks noGrp="1"/>
          </p:cNvSpPr>
          <p:nvPr>
            <p:ph type="sldNum" sz="quarter" idx="5"/>
          </p:nvPr>
        </p:nvSpPr>
        <p:spPr/>
        <p:txBody>
          <a:bodyPr/>
          <a:lstStyle/>
          <a:p>
            <a:fld id="{DF8E33E7-506F-4A76-8B20-DE12068E1591}" type="slidenum">
              <a:rPr lang="ko-KR" altLang="en-US" smtClean="0"/>
              <a:t>2</a:t>
            </a:fld>
            <a:endParaRPr lang="ko-KR" altLang="en-US"/>
          </a:p>
        </p:txBody>
      </p:sp>
    </p:spTree>
    <p:extLst>
      <p:ext uri="{BB962C8B-B14F-4D97-AF65-F5344CB8AC3E}">
        <p14:creationId xmlns:p14="http://schemas.microsoft.com/office/powerpoint/2010/main" val="4703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프로젝트의 기술 스택은 프론트엔드와 백엔드 기술, 데이터베이스 및 기타 도구를 포함합니다. 이 섹션에서는 우리가 선택한 기술의 이유와 장점을 설명합니다.</a:t>
            </a:r>
          </a:p>
        </p:txBody>
      </p:sp>
      <p:sp>
        <p:nvSpPr>
          <p:cNvPr id="4" name="슬라이드 번호 개체 틀 3"/>
          <p:cNvSpPr>
            <a:spLocks noGrp="1"/>
          </p:cNvSpPr>
          <p:nvPr>
            <p:ph type="sldNum" sz="quarter" idx="5"/>
          </p:nvPr>
        </p:nvSpPr>
        <p:spPr/>
        <p:txBody>
          <a:bodyPr/>
          <a:lstStyle/>
          <a:p>
            <a:fld id="{DF8E33E7-506F-4A76-8B20-DE12068E1591}" type="slidenum">
              <a:rPr lang="ko-KR" altLang="en-US" smtClean="0"/>
              <a:t>3</a:t>
            </a:fld>
            <a:endParaRPr lang="ko-KR" altLang="en-US"/>
          </a:p>
        </p:txBody>
      </p:sp>
    </p:spTree>
    <p:extLst>
      <p:ext uri="{BB962C8B-B14F-4D97-AF65-F5344CB8AC3E}">
        <p14:creationId xmlns:p14="http://schemas.microsoft.com/office/powerpoint/2010/main" val="211021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기능 명세서는 프로젝트의 주요 기능을 명확히 정의하는 문서입니다. 우리는 주요 기능과 사용자 인터페이스 및 경험을 설명하고, 성능 및 보안 고려사항도 다룰 것입니다.</a:t>
            </a:r>
          </a:p>
        </p:txBody>
      </p:sp>
      <p:sp>
        <p:nvSpPr>
          <p:cNvPr id="4" name="슬라이드 번호 개체 틀 3"/>
          <p:cNvSpPr>
            <a:spLocks noGrp="1"/>
          </p:cNvSpPr>
          <p:nvPr>
            <p:ph type="sldNum" sz="quarter" idx="5"/>
          </p:nvPr>
        </p:nvSpPr>
        <p:spPr/>
        <p:txBody>
          <a:bodyPr/>
          <a:lstStyle/>
          <a:p>
            <a:fld id="{DF8E33E7-506F-4A76-8B20-DE12068E1591}" type="slidenum">
              <a:rPr lang="ko-KR" altLang="en-US" smtClean="0"/>
              <a:t>4</a:t>
            </a:fld>
            <a:endParaRPr lang="ko-KR" altLang="en-US"/>
          </a:p>
        </p:txBody>
      </p:sp>
    </p:spTree>
    <p:extLst>
      <p:ext uri="{BB962C8B-B14F-4D97-AF65-F5344CB8AC3E}">
        <p14:creationId xmlns:p14="http://schemas.microsoft.com/office/powerpoint/2010/main" val="845768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이 슬라이드는 웹 사이트의 동일한 기능명세서에 대해 설명합니다. 네비게이션 바는 사용자가 홈, 메뉴, 이벤트, 장바구니 및 리뷰 섹션으로 쉽게 이동할 수 있도록 돕습니다. 푸터는 저작권 정보를 제공하며, 반응형 디자인은 다양한 기기에 맞춰 최적의 사용자 경험을 제공합니다.</a:t>
            </a:r>
          </a:p>
        </p:txBody>
      </p:sp>
      <p:sp>
        <p:nvSpPr>
          <p:cNvPr id="4" name="슬라이드 번호 개체 틀 3"/>
          <p:cNvSpPr>
            <a:spLocks noGrp="1"/>
          </p:cNvSpPr>
          <p:nvPr>
            <p:ph type="sldNum" sz="quarter" idx="5"/>
          </p:nvPr>
        </p:nvSpPr>
        <p:spPr/>
        <p:txBody>
          <a:bodyPr/>
          <a:lstStyle/>
          <a:p>
            <a:fld id="{380F88F8-E0CB-44C9-BD9F-4BA56EDCDC59}" type="slidenum">
              <a:rPr lang="ko-KR" altLang="en-US" smtClean="0"/>
              <a:t>5</a:t>
            </a:fld>
            <a:endParaRPr lang="ko-KR" altLang="en-US"/>
          </a:p>
        </p:txBody>
      </p:sp>
    </p:spTree>
    <p:extLst>
      <p:ext uri="{BB962C8B-B14F-4D97-AF65-F5344CB8AC3E}">
        <p14:creationId xmlns:p14="http://schemas.microsoft.com/office/powerpoint/2010/main" val="328827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홈 페이지는 카페의 주요 내용을 강조하는 캐러셀 슬라이드와 최신 소식 및 이벤트를 게시하는 섹션으로 구성되어 있습니다. 방문자는 카페의 주소, 전화번호, 이메일, 운영 시간을 확인할 수 있습니다.</a:t>
            </a:r>
          </a:p>
        </p:txBody>
      </p:sp>
      <p:sp>
        <p:nvSpPr>
          <p:cNvPr id="4" name="슬라이드 번호 개체 틀 3"/>
          <p:cNvSpPr>
            <a:spLocks noGrp="1"/>
          </p:cNvSpPr>
          <p:nvPr>
            <p:ph type="sldNum" sz="quarter" idx="5"/>
          </p:nvPr>
        </p:nvSpPr>
        <p:spPr/>
        <p:txBody>
          <a:bodyPr/>
          <a:lstStyle/>
          <a:p>
            <a:fld id="{380F88F8-E0CB-44C9-BD9F-4BA56EDCDC59}" type="slidenum">
              <a:rPr lang="ko-KR" altLang="en-US" smtClean="0"/>
              <a:t>6</a:t>
            </a:fld>
            <a:endParaRPr lang="ko-KR" altLang="en-US"/>
          </a:p>
        </p:txBody>
      </p:sp>
    </p:spTree>
    <p:extLst>
      <p:ext uri="{BB962C8B-B14F-4D97-AF65-F5344CB8AC3E}">
        <p14:creationId xmlns:p14="http://schemas.microsoft.com/office/powerpoint/2010/main" val="175572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메뉴 페이지에서는 카페의 다양한 메뉴를 이미지와 함께 표시하며, 각 메뉴 아이템을 클릭하면 상세 정보를 제공하는 모달 창이 열립니다. 사용자는 장바구니 기능을 통해 메뉴 아이템을 추가할 수 있습니다.</a:t>
            </a:r>
          </a:p>
        </p:txBody>
      </p:sp>
      <p:sp>
        <p:nvSpPr>
          <p:cNvPr id="4" name="슬라이드 번호 개체 틀 3"/>
          <p:cNvSpPr>
            <a:spLocks noGrp="1"/>
          </p:cNvSpPr>
          <p:nvPr>
            <p:ph type="sldNum" sz="quarter" idx="5"/>
          </p:nvPr>
        </p:nvSpPr>
        <p:spPr/>
        <p:txBody>
          <a:bodyPr/>
          <a:lstStyle/>
          <a:p>
            <a:fld id="{380F88F8-E0CB-44C9-BD9F-4BA56EDCDC59}" type="slidenum">
              <a:rPr lang="ko-KR" altLang="en-US" smtClean="0"/>
              <a:t>7</a:t>
            </a:fld>
            <a:endParaRPr lang="ko-KR" altLang="en-US"/>
          </a:p>
        </p:txBody>
      </p:sp>
    </p:spTree>
    <p:extLst>
      <p:ext uri="{BB962C8B-B14F-4D97-AF65-F5344CB8AC3E}">
        <p14:creationId xmlns:p14="http://schemas.microsoft.com/office/powerpoint/2010/main" val="3269693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이벤트 페이지는 카페의 현재 진행 중인 이벤트를 이미지와 함께 리스트 형태로 보여주며, 각 이벤트의 세부 정보를 표시합니다. 이벤트 아이템에 호버하면 약간의 이동 효과가 발생하여 시각적 흥미를 더합니다.</a:t>
            </a:r>
          </a:p>
        </p:txBody>
      </p:sp>
      <p:sp>
        <p:nvSpPr>
          <p:cNvPr id="4" name="슬라이드 번호 개체 틀 3"/>
          <p:cNvSpPr>
            <a:spLocks noGrp="1"/>
          </p:cNvSpPr>
          <p:nvPr>
            <p:ph type="sldNum" sz="quarter" idx="5"/>
          </p:nvPr>
        </p:nvSpPr>
        <p:spPr/>
        <p:txBody>
          <a:bodyPr/>
          <a:lstStyle/>
          <a:p>
            <a:fld id="{380F88F8-E0CB-44C9-BD9F-4BA56EDCDC59}" type="slidenum">
              <a:rPr lang="ko-KR" altLang="en-US" smtClean="0"/>
              <a:t>8</a:t>
            </a:fld>
            <a:endParaRPr lang="ko-KR" altLang="en-US"/>
          </a:p>
        </p:txBody>
      </p:sp>
    </p:spTree>
    <p:extLst>
      <p:ext uri="{BB962C8B-B14F-4D97-AF65-F5344CB8AC3E}">
        <p14:creationId xmlns:p14="http://schemas.microsoft.com/office/powerpoint/2010/main" val="3599385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t>장바구니 페이지에서는 사용자가 담은 상품의 금액, 배송비, 총 금액을 확인할 수 있습니다. '주문하기' 버튼을 클릭하여 쉽게 주문을 진행할 수 있도록 설계되어 있습니다.</a:t>
            </a:r>
          </a:p>
        </p:txBody>
      </p:sp>
      <p:sp>
        <p:nvSpPr>
          <p:cNvPr id="4" name="슬라이드 번호 개체 틀 3"/>
          <p:cNvSpPr>
            <a:spLocks noGrp="1"/>
          </p:cNvSpPr>
          <p:nvPr>
            <p:ph type="sldNum" sz="quarter" idx="5"/>
          </p:nvPr>
        </p:nvSpPr>
        <p:spPr/>
        <p:txBody>
          <a:bodyPr/>
          <a:lstStyle/>
          <a:p>
            <a:fld id="{380F88F8-E0CB-44C9-BD9F-4BA56EDCDC59}" type="slidenum">
              <a:rPr lang="ko-KR" altLang="en-US" smtClean="0"/>
              <a:t>9</a:t>
            </a:fld>
            <a:endParaRPr lang="ko-KR" altLang="en-US"/>
          </a:p>
        </p:txBody>
      </p:sp>
    </p:spTree>
    <p:extLst>
      <p:ext uri="{BB962C8B-B14F-4D97-AF65-F5344CB8AC3E}">
        <p14:creationId xmlns:p14="http://schemas.microsoft.com/office/powerpoint/2010/main" val="3805263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BFBADE-F158-384A-B7FA-80D1E1E860F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E4E86E8B-3E68-95DE-ED29-BBFEC56CDA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FBC4A9EE-BF06-EE18-8C22-56A7F1EBFC19}"/>
              </a:ext>
            </a:extLst>
          </p:cNvPr>
          <p:cNvSpPr>
            <a:spLocks noGrp="1"/>
          </p:cNvSpPr>
          <p:nvPr>
            <p:ph type="dt" sz="half" idx="10"/>
          </p:nvPr>
        </p:nvSpPr>
        <p:spPr/>
        <p:txBody>
          <a:bodyPr/>
          <a:lstStyle/>
          <a:p>
            <a:fld id="{4FA854CC-CF1B-4FA6-9E12-9C468C069579}" type="datetimeFigureOut">
              <a:rPr lang="ko-KR" altLang="en-US" smtClean="0"/>
              <a:t>2025-04-10(Thu)</a:t>
            </a:fld>
            <a:endParaRPr lang="ko-KR" altLang="en-US"/>
          </a:p>
        </p:txBody>
      </p:sp>
      <p:sp>
        <p:nvSpPr>
          <p:cNvPr id="5" name="바닥글 개체 틀 4">
            <a:extLst>
              <a:ext uri="{FF2B5EF4-FFF2-40B4-BE49-F238E27FC236}">
                <a16:creationId xmlns:a16="http://schemas.microsoft.com/office/drawing/2014/main" id="{5BDF61E5-65FD-D0D5-E81B-9B56D0A74CA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5B38694-7EAC-1825-3FD4-28524BA6E60F}"/>
              </a:ext>
            </a:extLst>
          </p:cNvPr>
          <p:cNvSpPr>
            <a:spLocks noGrp="1"/>
          </p:cNvSpPr>
          <p:nvPr>
            <p:ph type="sldNum" sz="quarter" idx="12"/>
          </p:nvPr>
        </p:nvSpPr>
        <p:spPr/>
        <p:txBody>
          <a:bodyPr/>
          <a:lstStyle/>
          <a:p>
            <a:fld id="{16E4E309-1AC6-4FCE-B2EF-273DBA8E74D7}" type="slidenum">
              <a:rPr lang="ko-KR" altLang="en-US" smtClean="0"/>
              <a:t>‹#›</a:t>
            </a:fld>
            <a:endParaRPr lang="ko-KR" altLang="en-US"/>
          </a:p>
        </p:txBody>
      </p:sp>
    </p:spTree>
    <p:extLst>
      <p:ext uri="{BB962C8B-B14F-4D97-AF65-F5344CB8AC3E}">
        <p14:creationId xmlns:p14="http://schemas.microsoft.com/office/powerpoint/2010/main" val="390759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6D321A-0FD5-6436-885E-37DD466EF117}"/>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B926F998-0984-31FF-84C7-892305EFB79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7214016-2B97-FF0A-57E0-9E912617C0FF}"/>
              </a:ext>
            </a:extLst>
          </p:cNvPr>
          <p:cNvSpPr>
            <a:spLocks noGrp="1"/>
          </p:cNvSpPr>
          <p:nvPr>
            <p:ph type="dt" sz="half" idx="10"/>
          </p:nvPr>
        </p:nvSpPr>
        <p:spPr/>
        <p:txBody>
          <a:bodyPr/>
          <a:lstStyle/>
          <a:p>
            <a:fld id="{4FA854CC-CF1B-4FA6-9E12-9C468C069579}" type="datetimeFigureOut">
              <a:rPr lang="ko-KR" altLang="en-US" smtClean="0"/>
              <a:t>2025-04-10(Thu)</a:t>
            </a:fld>
            <a:endParaRPr lang="ko-KR" altLang="en-US"/>
          </a:p>
        </p:txBody>
      </p:sp>
      <p:sp>
        <p:nvSpPr>
          <p:cNvPr id="5" name="바닥글 개체 틀 4">
            <a:extLst>
              <a:ext uri="{FF2B5EF4-FFF2-40B4-BE49-F238E27FC236}">
                <a16:creationId xmlns:a16="http://schemas.microsoft.com/office/drawing/2014/main" id="{C7262ED8-383D-2BF5-2072-529BDEEBEE3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2497E5B-4A0A-0DA3-DDF8-5D23C7EB823B}"/>
              </a:ext>
            </a:extLst>
          </p:cNvPr>
          <p:cNvSpPr>
            <a:spLocks noGrp="1"/>
          </p:cNvSpPr>
          <p:nvPr>
            <p:ph type="sldNum" sz="quarter" idx="12"/>
          </p:nvPr>
        </p:nvSpPr>
        <p:spPr/>
        <p:txBody>
          <a:bodyPr/>
          <a:lstStyle/>
          <a:p>
            <a:fld id="{16E4E309-1AC6-4FCE-B2EF-273DBA8E74D7}" type="slidenum">
              <a:rPr lang="ko-KR" altLang="en-US" smtClean="0"/>
              <a:t>‹#›</a:t>
            </a:fld>
            <a:endParaRPr lang="ko-KR" altLang="en-US"/>
          </a:p>
        </p:txBody>
      </p:sp>
    </p:spTree>
    <p:extLst>
      <p:ext uri="{BB962C8B-B14F-4D97-AF65-F5344CB8AC3E}">
        <p14:creationId xmlns:p14="http://schemas.microsoft.com/office/powerpoint/2010/main" val="3860560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B64BAB1-97C9-BEE4-148C-835EA2ED9697}"/>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730C8F63-A8BB-33C6-04AC-E570210B5B32}"/>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1E47702-F79F-5B52-46FC-556CFC51A247}"/>
              </a:ext>
            </a:extLst>
          </p:cNvPr>
          <p:cNvSpPr>
            <a:spLocks noGrp="1"/>
          </p:cNvSpPr>
          <p:nvPr>
            <p:ph type="dt" sz="half" idx="10"/>
          </p:nvPr>
        </p:nvSpPr>
        <p:spPr/>
        <p:txBody>
          <a:bodyPr/>
          <a:lstStyle/>
          <a:p>
            <a:fld id="{4FA854CC-CF1B-4FA6-9E12-9C468C069579}" type="datetimeFigureOut">
              <a:rPr lang="ko-KR" altLang="en-US" smtClean="0"/>
              <a:t>2025-04-10(Thu)</a:t>
            </a:fld>
            <a:endParaRPr lang="ko-KR" altLang="en-US"/>
          </a:p>
        </p:txBody>
      </p:sp>
      <p:sp>
        <p:nvSpPr>
          <p:cNvPr id="5" name="바닥글 개체 틀 4">
            <a:extLst>
              <a:ext uri="{FF2B5EF4-FFF2-40B4-BE49-F238E27FC236}">
                <a16:creationId xmlns:a16="http://schemas.microsoft.com/office/drawing/2014/main" id="{4DA8C806-2810-5B84-FE40-16F4855CB89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243C8B1-FCFA-254C-27A2-8F7B2C619F8B}"/>
              </a:ext>
            </a:extLst>
          </p:cNvPr>
          <p:cNvSpPr>
            <a:spLocks noGrp="1"/>
          </p:cNvSpPr>
          <p:nvPr>
            <p:ph type="sldNum" sz="quarter" idx="12"/>
          </p:nvPr>
        </p:nvSpPr>
        <p:spPr/>
        <p:txBody>
          <a:bodyPr/>
          <a:lstStyle/>
          <a:p>
            <a:fld id="{16E4E309-1AC6-4FCE-B2EF-273DBA8E74D7}" type="slidenum">
              <a:rPr lang="ko-KR" altLang="en-US" smtClean="0"/>
              <a:t>‹#›</a:t>
            </a:fld>
            <a:endParaRPr lang="ko-KR" altLang="en-US"/>
          </a:p>
        </p:txBody>
      </p:sp>
    </p:spTree>
    <p:extLst>
      <p:ext uri="{BB962C8B-B14F-4D97-AF65-F5344CB8AC3E}">
        <p14:creationId xmlns:p14="http://schemas.microsoft.com/office/powerpoint/2010/main" val="1247863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0F1BE7-FFC5-B40E-AF37-F9048D25BD4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7FE6C1A-89FE-7230-B46B-BB0426270AB8}"/>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AE3E408-0214-4D9C-3BE7-5ACB108F9AA5}"/>
              </a:ext>
            </a:extLst>
          </p:cNvPr>
          <p:cNvSpPr>
            <a:spLocks noGrp="1"/>
          </p:cNvSpPr>
          <p:nvPr>
            <p:ph type="dt" sz="half" idx="10"/>
          </p:nvPr>
        </p:nvSpPr>
        <p:spPr/>
        <p:txBody>
          <a:bodyPr/>
          <a:lstStyle/>
          <a:p>
            <a:fld id="{4FA854CC-CF1B-4FA6-9E12-9C468C069579}" type="datetimeFigureOut">
              <a:rPr lang="ko-KR" altLang="en-US" smtClean="0"/>
              <a:t>2025-04-10(Thu)</a:t>
            </a:fld>
            <a:endParaRPr lang="ko-KR" altLang="en-US"/>
          </a:p>
        </p:txBody>
      </p:sp>
      <p:sp>
        <p:nvSpPr>
          <p:cNvPr id="5" name="바닥글 개체 틀 4">
            <a:extLst>
              <a:ext uri="{FF2B5EF4-FFF2-40B4-BE49-F238E27FC236}">
                <a16:creationId xmlns:a16="http://schemas.microsoft.com/office/drawing/2014/main" id="{6A12EBEB-482A-60FC-4CC3-18E9E712937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CAD10ED-DFFA-10B7-F838-CB2C19D14370}"/>
              </a:ext>
            </a:extLst>
          </p:cNvPr>
          <p:cNvSpPr>
            <a:spLocks noGrp="1"/>
          </p:cNvSpPr>
          <p:nvPr>
            <p:ph type="sldNum" sz="quarter" idx="12"/>
          </p:nvPr>
        </p:nvSpPr>
        <p:spPr/>
        <p:txBody>
          <a:bodyPr/>
          <a:lstStyle/>
          <a:p>
            <a:fld id="{16E4E309-1AC6-4FCE-B2EF-273DBA8E74D7}" type="slidenum">
              <a:rPr lang="ko-KR" altLang="en-US" smtClean="0"/>
              <a:t>‹#›</a:t>
            </a:fld>
            <a:endParaRPr lang="ko-KR" altLang="en-US"/>
          </a:p>
        </p:txBody>
      </p:sp>
    </p:spTree>
    <p:extLst>
      <p:ext uri="{BB962C8B-B14F-4D97-AF65-F5344CB8AC3E}">
        <p14:creationId xmlns:p14="http://schemas.microsoft.com/office/powerpoint/2010/main" val="380989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AD4FEC-6E00-D09B-EAF1-AC94D8F6C276}"/>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E0711023-84E2-AB37-886E-FD9640BECD1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45E2A729-D977-6A7B-DE82-741D0ED4BBE6}"/>
              </a:ext>
            </a:extLst>
          </p:cNvPr>
          <p:cNvSpPr>
            <a:spLocks noGrp="1"/>
          </p:cNvSpPr>
          <p:nvPr>
            <p:ph type="dt" sz="half" idx="10"/>
          </p:nvPr>
        </p:nvSpPr>
        <p:spPr/>
        <p:txBody>
          <a:bodyPr/>
          <a:lstStyle/>
          <a:p>
            <a:fld id="{4FA854CC-CF1B-4FA6-9E12-9C468C069579}" type="datetimeFigureOut">
              <a:rPr lang="ko-KR" altLang="en-US" smtClean="0"/>
              <a:t>2025-04-10(Thu)</a:t>
            </a:fld>
            <a:endParaRPr lang="ko-KR" altLang="en-US"/>
          </a:p>
        </p:txBody>
      </p:sp>
      <p:sp>
        <p:nvSpPr>
          <p:cNvPr id="5" name="바닥글 개체 틀 4">
            <a:extLst>
              <a:ext uri="{FF2B5EF4-FFF2-40B4-BE49-F238E27FC236}">
                <a16:creationId xmlns:a16="http://schemas.microsoft.com/office/drawing/2014/main" id="{E4195F0A-31D0-7C67-2FA1-61B7C1E6DD6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48EFCBA-6653-C9FE-6FE4-EBD35238FD1E}"/>
              </a:ext>
            </a:extLst>
          </p:cNvPr>
          <p:cNvSpPr>
            <a:spLocks noGrp="1"/>
          </p:cNvSpPr>
          <p:nvPr>
            <p:ph type="sldNum" sz="quarter" idx="12"/>
          </p:nvPr>
        </p:nvSpPr>
        <p:spPr/>
        <p:txBody>
          <a:bodyPr/>
          <a:lstStyle/>
          <a:p>
            <a:fld id="{16E4E309-1AC6-4FCE-B2EF-273DBA8E74D7}" type="slidenum">
              <a:rPr lang="ko-KR" altLang="en-US" smtClean="0"/>
              <a:t>‹#›</a:t>
            </a:fld>
            <a:endParaRPr lang="ko-KR" altLang="en-US"/>
          </a:p>
        </p:txBody>
      </p:sp>
    </p:spTree>
    <p:extLst>
      <p:ext uri="{BB962C8B-B14F-4D97-AF65-F5344CB8AC3E}">
        <p14:creationId xmlns:p14="http://schemas.microsoft.com/office/powerpoint/2010/main" val="3517440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D03408-C01E-5F7C-3948-C2D336475B2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D85B1D6-84FE-5A45-4A8D-2918DD68B07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3271946-3C06-C2DC-44A5-56F3CD72198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C1AB112-527A-3552-0115-392C7B0A412B}"/>
              </a:ext>
            </a:extLst>
          </p:cNvPr>
          <p:cNvSpPr>
            <a:spLocks noGrp="1"/>
          </p:cNvSpPr>
          <p:nvPr>
            <p:ph type="dt" sz="half" idx="10"/>
          </p:nvPr>
        </p:nvSpPr>
        <p:spPr/>
        <p:txBody>
          <a:bodyPr/>
          <a:lstStyle/>
          <a:p>
            <a:fld id="{4FA854CC-CF1B-4FA6-9E12-9C468C069579}" type="datetimeFigureOut">
              <a:rPr lang="ko-KR" altLang="en-US" smtClean="0"/>
              <a:t>2025-04-10(Thu)</a:t>
            </a:fld>
            <a:endParaRPr lang="ko-KR" altLang="en-US"/>
          </a:p>
        </p:txBody>
      </p:sp>
      <p:sp>
        <p:nvSpPr>
          <p:cNvPr id="6" name="바닥글 개체 틀 5">
            <a:extLst>
              <a:ext uri="{FF2B5EF4-FFF2-40B4-BE49-F238E27FC236}">
                <a16:creationId xmlns:a16="http://schemas.microsoft.com/office/drawing/2014/main" id="{9177A87B-3364-3996-30DC-454CE7F4E18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2E67A0F-4F8D-C5B2-36FB-FCF6787AA854}"/>
              </a:ext>
            </a:extLst>
          </p:cNvPr>
          <p:cNvSpPr>
            <a:spLocks noGrp="1"/>
          </p:cNvSpPr>
          <p:nvPr>
            <p:ph type="sldNum" sz="quarter" idx="12"/>
          </p:nvPr>
        </p:nvSpPr>
        <p:spPr/>
        <p:txBody>
          <a:bodyPr/>
          <a:lstStyle/>
          <a:p>
            <a:fld id="{16E4E309-1AC6-4FCE-B2EF-273DBA8E74D7}" type="slidenum">
              <a:rPr lang="ko-KR" altLang="en-US" smtClean="0"/>
              <a:t>‹#›</a:t>
            </a:fld>
            <a:endParaRPr lang="ko-KR" altLang="en-US"/>
          </a:p>
        </p:txBody>
      </p:sp>
    </p:spTree>
    <p:extLst>
      <p:ext uri="{BB962C8B-B14F-4D97-AF65-F5344CB8AC3E}">
        <p14:creationId xmlns:p14="http://schemas.microsoft.com/office/powerpoint/2010/main" val="342949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3421EC-7B7B-B0C6-800D-63780ECE607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005CC9C6-8B18-6BD3-35BD-89D69EA2E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5D4ADDC3-780B-4636-71B3-67A4C7735FFC}"/>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FBFA9849-4A65-FFAF-D2DA-EE800919B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6AFC3CA-CAB8-E877-8521-0CFD55A32EBE}"/>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044940B-18B8-FC89-7285-2423E69C9C45}"/>
              </a:ext>
            </a:extLst>
          </p:cNvPr>
          <p:cNvSpPr>
            <a:spLocks noGrp="1"/>
          </p:cNvSpPr>
          <p:nvPr>
            <p:ph type="dt" sz="half" idx="10"/>
          </p:nvPr>
        </p:nvSpPr>
        <p:spPr/>
        <p:txBody>
          <a:bodyPr/>
          <a:lstStyle/>
          <a:p>
            <a:fld id="{4FA854CC-CF1B-4FA6-9E12-9C468C069579}" type="datetimeFigureOut">
              <a:rPr lang="ko-KR" altLang="en-US" smtClean="0"/>
              <a:t>2025-04-10(Thu)</a:t>
            </a:fld>
            <a:endParaRPr lang="ko-KR" altLang="en-US"/>
          </a:p>
        </p:txBody>
      </p:sp>
      <p:sp>
        <p:nvSpPr>
          <p:cNvPr id="8" name="바닥글 개체 틀 7">
            <a:extLst>
              <a:ext uri="{FF2B5EF4-FFF2-40B4-BE49-F238E27FC236}">
                <a16:creationId xmlns:a16="http://schemas.microsoft.com/office/drawing/2014/main" id="{533CAEE9-75B3-867C-6882-4A27D7C05BC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B855D7BB-C349-71A4-BD75-99C505C4300A}"/>
              </a:ext>
            </a:extLst>
          </p:cNvPr>
          <p:cNvSpPr>
            <a:spLocks noGrp="1"/>
          </p:cNvSpPr>
          <p:nvPr>
            <p:ph type="sldNum" sz="quarter" idx="12"/>
          </p:nvPr>
        </p:nvSpPr>
        <p:spPr/>
        <p:txBody>
          <a:bodyPr/>
          <a:lstStyle/>
          <a:p>
            <a:fld id="{16E4E309-1AC6-4FCE-B2EF-273DBA8E74D7}" type="slidenum">
              <a:rPr lang="ko-KR" altLang="en-US" smtClean="0"/>
              <a:t>‹#›</a:t>
            </a:fld>
            <a:endParaRPr lang="ko-KR" altLang="en-US"/>
          </a:p>
        </p:txBody>
      </p:sp>
    </p:spTree>
    <p:extLst>
      <p:ext uri="{BB962C8B-B14F-4D97-AF65-F5344CB8AC3E}">
        <p14:creationId xmlns:p14="http://schemas.microsoft.com/office/powerpoint/2010/main" val="4183697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0972F5-CC91-C80E-8173-D624AEEAB6F3}"/>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B286C8E3-51CB-8500-A1C8-ED1D89A4B93C}"/>
              </a:ext>
            </a:extLst>
          </p:cNvPr>
          <p:cNvSpPr>
            <a:spLocks noGrp="1"/>
          </p:cNvSpPr>
          <p:nvPr>
            <p:ph type="dt" sz="half" idx="10"/>
          </p:nvPr>
        </p:nvSpPr>
        <p:spPr/>
        <p:txBody>
          <a:bodyPr/>
          <a:lstStyle/>
          <a:p>
            <a:fld id="{4FA854CC-CF1B-4FA6-9E12-9C468C069579}" type="datetimeFigureOut">
              <a:rPr lang="ko-KR" altLang="en-US" smtClean="0"/>
              <a:t>2025-04-10(Thu)</a:t>
            </a:fld>
            <a:endParaRPr lang="ko-KR" altLang="en-US"/>
          </a:p>
        </p:txBody>
      </p:sp>
      <p:sp>
        <p:nvSpPr>
          <p:cNvPr id="4" name="바닥글 개체 틀 3">
            <a:extLst>
              <a:ext uri="{FF2B5EF4-FFF2-40B4-BE49-F238E27FC236}">
                <a16:creationId xmlns:a16="http://schemas.microsoft.com/office/drawing/2014/main" id="{BEA15553-C9BD-B931-75E7-A0A3D4FE212D}"/>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ECE20F59-6D3C-F807-C49D-3D09412CA02A}"/>
              </a:ext>
            </a:extLst>
          </p:cNvPr>
          <p:cNvSpPr>
            <a:spLocks noGrp="1"/>
          </p:cNvSpPr>
          <p:nvPr>
            <p:ph type="sldNum" sz="quarter" idx="12"/>
          </p:nvPr>
        </p:nvSpPr>
        <p:spPr/>
        <p:txBody>
          <a:bodyPr/>
          <a:lstStyle/>
          <a:p>
            <a:fld id="{16E4E309-1AC6-4FCE-B2EF-273DBA8E74D7}" type="slidenum">
              <a:rPr lang="ko-KR" altLang="en-US" smtClean="0"/>
              <a:t>‹#›</a:t>
            </a:fld>
            <a:endParaRPr lang="ko-KR" altLang="en-US"/>
          </a:p>
        </p:txBody>
      </p:sp>
    </p:spTree>
    <p:extLst>
      <p:ext uri="{BB962C8B-B14F-4D97-AF65-F5344CB8AC3E}">
        <p14:creationId xmlns:p14="http://schemas.microsoft.com/office/powerpoint/2010/main" val="1439888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4F3F763-55B7-53B2-297F-AB4877EA75A5}"/>
              </a:ext>
            </a:extLst>
          </p:cNvPr>
          <p:cNvSpPr>
            <a:spLocks noGrp="1"/>
          </p:cNvSpPr>
          <p:nvPr>
            <p:ph type="dt" sz="half" idx="10"/>
          </p:nvPr>
        </p:nvSpPr>
        <p:spPr/>
        <p:txBody>
          <a:bodyPr/>
          <a:lstStyle/>
          <a:p>
            <a:fld id="{4FA854CC-CF1B-4FA6-9E12-9C468C069579}" type="datetimeFigureOut">
              <a:rPr lang="ko-KR" altLang="en-US" smtClean="0"/>
              <a:t>2025-04-10(Thu)</a:t>
            </a:fld>
            <a:endParaRPr lang="ko-KR" altLang="en-US"/>
          </a:p>
        </p:txBody>
      </p:sp>
      <p:sp>
        <p:nvSpPr>
          <p:cNvPr id="3" name="바닥글 개체 틀 2">
            <a:extLst>
              <a:ext uri="{FF2B5EF4-FFF2-40B4-BE49-F238E27FC236}">
                <a16:creationId xmlns:a16="http://schemas.microsoft.com/office/drawing/2014/main" id="{A0B5A1B0-B0E1-6873-981B-A7588AC4223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39464F31-EDDD-C105-A466-B957EC37C60E}"/>
              </a:ext>
            </a:extLst>
          </p:cNvPr>
          <p:cNvSpPr>
            <a:spLocks noGrp="1"/>
          </p:cNvSpPr>
          <p:nvPr>
            <p:ph type="sldNum" sz="quarter" idx="12"/>
          </p:nvPr>
        </p:nvSpPr>
        <p:spPr/>
        <p:txBody>
          <a:bodyPr/>
          <a:lstStyle/>
          <a:p>
            <a:fld id="{16E4E309-1AC6-4FCE-B2EF-273DBA8E74D7}" type="slidenum">
              <a:rPr lang="ko-KR" altLang="en-US" smtClean="0"/>
              <a:t>‹#›</a:t>
            </a:fld>
            <a:endParaRPr lang="ko-KR" altLang="en-US"/>
          </a:p>
        </p:txBody>
      </p:sp>
    </p:spTree>
    <p:extLst>
      <p:ext uri="{BB962C8B-B14F-4D97-AF65-F5344CB8AC3E}">
        <p14:creationId xmlns:p14="http://schemas.microsoft.com/office/powerpoint/2010/main" val="3643302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914DBBA-C56A-9CBE-9581-D45D69BFFDB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48C9EC2-CBEB-E21E-8B75-8A1BC616D6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62F7EF6B-C063-BEEC-3801-6325E35B39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C718416-EA7F-BC0D-7A3F-AFFB3743347E}"/>
              </a:ext>
            </a:extLst>
          </p:cNvPr>
          <p:cNvSpPr>
            <a:spLocks noGrp="1"/>
          </p:cNvSpPr>
          <p:nvPr>
            <p:ph type="dt" sz="half" idx="10"/>
          </p:nvPr>
        </p:nvSpPr>
        <p:spPr/>
        <p:txBody>
          <a:bodyPr/>
          <a:lstStyle/>
          <a:p>
            <a:fld id="{4FA854CC-CF1B-4FA6-9E12-9C468C069579}" type="datetimeFigureOut">
              <a:rPr lang="ko-KR" altLang="en-US" smtClean="0"/>
              <a:t>2025-04-10(Thu)</a:t>
            </a:fld>
            <a:endParaRPr lang="ko-KR" altLang="en-US"/>
          </a:p>
        </p:txBody>
      </p:sp>
      <p:sp>
        <p:nvSpPr>
          <p:cNvPr id="6" name="바닥글 개체 틀 5">
            <a:extLst>
              <a:ext uri="{FF2B5EF4-FFF2-40B4-BE49-F238E27FC236}">
                <a16:creationId xmlns:a16="http://schemas.microsoft.com/office/drawing/2014/main" id="{9FF57496-DE97-BAE9-8EED-11C93E14FFA9}"/>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41BC562-6D85-60A9-7656-5C48FFEBF7A9}"/>
              </a:ext>
            </a:extLst>
          </p:cNvPr>
          <p:cNvSpPr>
            <a:spLocks noGrp="1"/>
          </p:cNvSpPr>
          <p:nvPr>
            <p:ph type="sldNum" sz="quarter" idx="12"/>
          </p:nvPr>
        </p:nvSpPr>
        <p:spPr/>
        <p:txBody>
          <a:bodyPr/>
          <a:lstStyle/>
          <a:p>
            <a:fld id="{16E4E309-1AC6-4FCE-B2EF-273DBA8E74D7}" type="slidenum">
              <a:rPr lang="ko-KR" altLang="en-US" smtClean="0"/>
              <a:t>‹#›</a:t>
            </a:fld>
            <a:endParaRPr lang="ko-KR" altLang="en-US"/>
          </a:p>
        </p:txBody>
      </p:sp>
    </p:spTree>
    <p:extLst>
      <p:ext uri="{BB962C8B-B14F-4D97-AF65-F5344CB8AC3E}">
        <p14:creationId xmlns:p14="http://schemas.microsoft.com/office/powerpoint/2010/main" val="2045846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A5224C-489D-86C4-AF92-DFCEBB420DE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8B990657-E042-4815-D7F5-C79F87CCBD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5258A82-970C-302F-BF36-7327F2515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2F39C68-49A3-F5BB-1EB8-5A55ECA329C8}"/>
              </a:ext>
            </a:extLst>
          </p:cNvPr>
          <p:cNvSpPr>
            <a:spLocks noGrp="1"/>
          </p:cNvSpPr>
          <p:nvPr>
            <p:ph type="dt" sz="half" idx="10"/>
          </p:nvPr>
        </p:nvSpPr>
        <p:spPr/>
        <p:txBody>
          <a:bodyPr/>
          <a:lstStyle/>
          <a:p>
            <a:fld id="{4FA854CC-CF1B-4FA6-9E12-9C468C069579}" type="datetimeFigureOut">
              <a:rPr lang="ko-KR" altLang="en-US" smtClean="0"/>
              <a:t>2025-04-10(Thu)</a:t>
            </a:fld>
            <a:endParaRPr lang="ko-KR" altLang="en-US"/>
          </a:p>
        </p:txBody>
      </p:sp>
      <p:sp>
        <p:nvSpPr>
          <p:cNvPr id="6" name="바닥글 개체 틀 5">
            <a:extLst>
              <a:ext uri="{FF2B5EF4-FFF2-40B4-BE49-F238E27FC236}">
                <a16:creationId xmlns:a16="http://schemas.microsoft.com/office/drawing/2014/main" id="{6FE71262-517B-2FAC-4C37-AB411579D9E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89E6387-AC76-B575-CCC6-BDFE473658C2}"/>
              </a:ext>
            </a:extLst>
          </p:cNvPr>
          <p:cNvSpPr>
            <a:spLocks noGrp="1"/>
          </p:cNvSpPr>
          <p:nvPr>
            <p:ph type="sldNum" sz="quarter" idx="12"/>
          </p:nvPr>
        </p:nvSpPr>
        <p:spPr/>
        <p:txBody>
          <a:bodyPr/>
          <a:lstStyle/>
          <a:p>
            <a:fld id="{16E4E309-1AC6-4FCE-B2EF-273DBA8E74D7}" type="slidenum">
              <a:rPr lang="ko-KR" altLang="en-US" smtClean="0"/>
              <a:t>‹#›</a:t>
            </a:fld>
            <a:endParaRPr lang="ko-KR" altLang="en-US"/>
          </a:p>
        </p:txBody>
      </p:sp>
    </p:spTree>
    <p:extLst>
      <p:ext uri="{BB962C8B-B14F-4D97-AF65-F5344CB8AC3E}">
        <p14:creationId xmlns:p14="http://schemas.microsoft.com/office/powerpoint/2010/main" val="40605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35AFACA3-16DC-E452-81AB-F09C96B352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F8F104A-9F1B-5582-22FC-42F43F30F3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D48E811-AC52-4B08-BEF3-6C9EFCDEB0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FA854CC-CF1B-4FA6-9E12-9C468C069579}" type="datetimeFigureOut">
              <a:rPr lang="ko-KR" altLang="en-US" smtClean="0"/>
              <a:t>2025-04-10(Thu)</a:t>
            </a:fld>
            <a:endParaRPr lang="ko-KR" altLang="en-US"/>
          </a:p>
        </p:txBody>
      </p:sp>
      <p:sp>
        <p:nvSpPr>
          <p:cNvPr id="5" name="바닥글 개체 틀 4">
            <a:extLst>
              <a:ext uri="{FF2B5EF4-FFF2-40B4-BE49-F238E27FC236}">
                <a16:creationId xmlns:a16="http://schemas.microsoft.com/office/drawing/2014/main" id="{91644042-4D5E-C74A-29AA-F27952BF62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68C085F-9116-AFFE-9DB5-7EE9DE964C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E4E309-1AC6-4FCE-B2EF-273DBA8E74D7}" type="slidenum">
              <a:rPr lang="ko-KR" altLang="en-US" smtClean="0"/>
              <a:t>‹#›</a:t>
            </a:fld>
            <a:endParaRPr lang="ko-KR" altLang="en-US"/>
          </a:p>
        </p:txBody>
      </p:sp>
    </p:spTree>
    <p:extLst>
      <p:ext uri="{BB962C8B-B14F-4D97-AF65-F5344CB8AC3E}">
        <p14:creationId xmlns:p14="http://schemas.microsoft.com/office/powerpoint/2010/main" val="188667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9242FA60-2345-6AF5-C86B-74E12A6EFEE0}"/>
              </a:ext>
            </a:extLst>
          </p:cNvPr>
          <p:cNvSpPr>
            <a:spLocks noGrp="1"/>
          </p:cNvSpPr>
          <p:nvPr>
            <p:ph type="title"/>
          </p:nvPr>
        </p:nvSpPr>
        <p:spPr>
          <a:xfrm>
            <a:off x="640080" y="325369"/>
            <a:ext cx="4368602" cy="1956841"/>
          </a:xfrm>
        </p:spPr>
        <p:txBody>
          <a:bodyPr vert="horz" lIns="91440" tIns="45720" rIns="91440" bIns="45720" rtlCol="0" anchor="b">
            <a:normAutofit/>
          </a:bodyPr>
          <a:lstStyle/>
          <a:p>
            <a:pPr latinLnBrk="0"/>
            <a:r>
              <a:rPr lang="ko-KR" altLang="en-US" sz="5000" dirty="0"/>
              <a:t>태영이네 카페 프로젝트 개요</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내용 개체 틀 3">
            <a:extLst>
              <a:ext uri="{FF2B5EF4-FFF2-40B4-BE49-F238E27FC236}">
                <a16:creationId xmlns:a16="http://schemas.microsoft.com/office/drawing/2014/main" id="{B9863143-1F70-F371-F94C-78F92612C88C}"/>
              </a:ext>
            </a:extLst>
          </p:cNvPr>
          <p:cNvSpPr>
            <a:spLocks noGrp="1"/>
          </p:cNvSpPr>
          <p:nvPr>
            <p:ph sz="half" idx="2"/>
          </p:nvPr>
        </p:nvSpPr>
        <p:spPr>
          <a:xfrm>
            <a:off x="640080" y="2872899"/>
            <a:ext cx="4368602" cy="3320668"/>
          </a:xfrm>
        </p:spPr>
        <p:txBody>
          <a:bodyPr vert="horz" lIns="91440" tIns="45720" rIns="91440" bIns="45720" rtlCol="0">
            <a:normAutofit lnSpcReduction="10000"/>
          </a:bodyPr>
          <a:lstStyle/>
          <a:p>
            <a:pPr latinLnBrk="0"/>
            <a:r>
              <a:rPr lang="ko-KR" altLang="en-US" sz="1900" dirty="0"/>
              <a:t>기획배경</a:t>
            </a:r>
            <a:r>
              <a:rPr lang="en-US" altLang="ko-KR" sz="1900" dirty="0"/>
              <a:t>: </a:t>
            </a:r>
            <a:r>
              <a:rPr lang="ko-KR" altLang="en-US" sz="1900" dirty="0"/>
              <a:t>카페 좋아하는 사람과 온라인 쇼핑몰 경험이 있는 사람의</a:t>
            </a:r>
            <a:r>
              <a:rPr lang="en-US" altLang="ko-KR" sz="1900" dirty="0"/>
              <a:t> </a:t>
            </a:r>
            <a:r>
              <a:rPr lang="ko-KR" altLang="en-US" sz="1900" dirty="0"/>
              <a:t>만남</a:t>
            </a:r>
            <a:endParaRPr lang="en-US" altLang="ko-KR" sz="1900" dirty="0"/>
          </a:p>
          <a:p>
            <a:pPr latinLnBrk="0"/>
            <a:r>
              <a:rPr lang="ko-KR" altLang="en-US" sz="1900" dirty="0"/>
              <a:t>기획의도</a:t>
            </a:r>
            <a:r>
              <a:rPr lang="en-US" altLang="ko-KR" sz="1900" dirty="0"/>
              <a:t>: </a:t>
            </a:r>
            <a:r>
              <a:rPr lang="ko-KR" altLang="en-US" sz="1900" dirty="0"/>
              <a:t>네이버 카페 홈페이지 참고해서 제작</a:t>
            </a:r>
            <a:endParaRPr lang="en-US" altLang="ko-KR" sz="1900" dirty="0"/>
          </a:p>
          <a:p>
            <a:pPr latinLnBrk="0"/>
            <a:r>
              <a:rPr lang="ko-KR" altLang="en-US" sz="1900" dirty="0" err="1"/>
              <a:t>기술스택</a:t>
            </a:r>
            <a:r>
              <a:rPr lang="en-US" altLang="ko-KR" sz="1900" dirty="0"/>
              <a:t>: Html, </a:t>
            </a:r>
            <a:r>
              <a:rPr lang="en-US" altLang="ko-KR" sz="1900" dirty="0" err="1"/>
              <a:t>Css</a:t>
            </a:r>
            <a:r>
              <a:rPr lang="en-US" altLang="ko-KR" sz="1900" dirty="0"/>
              <a:t>, Bootstrap, Script </a:t>
            </a:r>
            <a:r>
              <a:rPr lang="ko-KR" altLang="en-US" sz="1900" dirty="0" err="1"/>
              <a:t>프론트엔드</a:t>
            </a:r>
            <a:r>
              <a:rPr lang="ko-KR" altLang="en-US" sz="1900" dirty="0"/>
              <a:t> 기반으로 작성</a:t>
            </a:r>
            <a:endParaRPr lang="en-US" altLang="ko-KR" sz="1900" dirty="0"/>
          </a:p>
          <a:p>
            <a:pPr latinLnBrk="0"/>
            <a:r>
              <a:rPr lang="ko-KR" altLang="en-US" sz="1900" dirty="0"/>
              <a:t>기능명세서</a:t>
            </a:r>
            <a:r>
              <a:rPr lang="en-US" altLang="ko-KR" sz="1900" dirty="0"/>
              <a:t>: </a:t>
            </a:r>
            <a:r>
              <a:rPr lang="ko-KR" altLang="en-US" sz="1900" dirty="0"/>
              <a:t>홈</a:t>
            </a:r>
            <a:r>
              <a:rPr lang="en-US" altLang="ko-KR" sz="1900" dirty="0"/>
              <a:t>, </a:t>
            </a:r>
            <a:r>
              <a:rPr lang="ko-KR" altLang="en-US" sz="1900" dirty="0"/>
              <a:t>메뉴</a:t>
            </a:r>
            <a:r>
              <a:rPr lang="en-US" altLang="ko-KR" sz="1900" dirty="0"/>
              <a:t>, </a:t>
            </a:r>
            <a:r>
              <a:rPr lang="ko-KR" altLang="en-US" sz="1900" dirty="0"/>
              <a:t>이벤트</a:t>
            </a:r>
            <a:r>
              <a:rPr lang="en-US" altLang="ko-KR" sz="1900" dirty="0"/>
              <a:t>, </a:t>
            </a:r>
            <a:r>
              <a:rPr lang="ko-KR" altLang="en-US" sz="1900" dirty="0"/>
              <a:t>장바구니</a:t>
            </a:r>
            <a:r>
              <a:rPr lang="en-US" altLang="ko-KR" sz="1900" dirty="0"/>
              <a:t>, </a:t>
            </a:r>
            <a:r>
              <a:rPr lang="ko-KR" altLang="en-US" sz="1900" dirty="0"/>
              <a:t>리뷰 등 포함</a:t>
            </a:r>
            <a:r>
              <a:rPr lang="en-US" altLang="ko-KR" sz="1900" dirty="0"/>
              <a:t>.</a:t>
            </a:r>
          </a:p>
          <a:p>
            <a:pPr latinLnBrk="0"/>
            <a:r>
              <a:rPr lang="ko-KR" altLang="en-US" sz="1900" dirty="0" err="1"/>
              <a:t>느낀점</a:t>
            </a:r>
            <a:r>
              <a:rPr lang="en-US" altLang="ko-KR" sz="1900" dirty="0"/>
              <a:t>: </a:t>
            </a:r>
            <a:r>
              <a:rPr lang="ko-KR" altLang="en-US" sz="1900" dirty="0"/>
              <a:t>처음의 혼란에서 점차 성장과 학습을 경험</a:t>
            </a:r>
            <a:r>
              <a:rPr lang="en-US" altLang="ko-KR" sz="1900" dirty="0"/>
              <a:t>.</a:t>
            </a:r>
          </a:p>
        </p:txBody>
      </p:sp>
      <p:pic>
        <p:nvPicPr>
          <p:cNvPr id="5" name="내용 개체 틀 4" descr="주전자에서 커피 컵에 우유를 붓는 웨이트리스, 니콘 Z7">
            <a:extLst>
              <a:ext uri="{FF2B5EF4-FFF2-40B4-BE49-F238E27FC236}">
                <a16:creationId xmlns:a16="http://schemas.microsoft.com/office/drawing/2014/main" id="{13DC9424-CCFA-4837-9599-690303C87E1F}"/>
              </a:ext>
            </a:extLst>
          </p:cNvPr>
          <p:cNvPicPr>
            <a:picLocks noGrp="1" noChangeAspect="1"/>
          </p:cNvPicPr>
          <p:nvPr>
            <p:ph sz="half" idx="1"/>
          </p:nvPr>
        </p:nvPicPr>
        <p:blipFill>
          <a:blip r:embed="rId3"/>
          <a:srcRect t="25734" r="2" b="1295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585399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2DA619EE-78FA-D8BC-CEEA-FF36194C4233}"/>
              </a:ext>
            </a:extLst>
          </p:cNvPr>
          <p:cNvSpPr>
            <a:spLocks noGrp="1"/>
          </p:cNvSpPr>
          <p:nvPr>
            <p:ph type="title"/>
          </p:nvPr>
        </p:nvSpPr>
        <p:spPr>
          <a:xfrm>
            <a:off x="640080" y="325369"/>
            <a:ext cx="4368602" cy="1956841"/>
          </a:xfrm>
        </p:spPr>
        <p:txBody>
          <a:bodyPr vert="horz" lIns="91440" tIns="45720" rIns="91440" bIns="45720" rtlCol="0" anchor="b">
            <a:normAutofit/>
          </a:bodyPr>
          <a:lstStyle/>
          <a:p>
            <a:pPr latinLnBrk="0"/>
            <a:r>
              <a:rPr lang="ko-KR" altLang="en-US" sz="5400"/>
              <a:t>리뷰 페이지 기능</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내용 개체 틀 3">
            <a:extLst>
              <a:ext uri="{FF2B5EF4-FFF2-40B4-BE49-F238E27FC236}">
                <a16:creationId xmlns:a16="http://schemas.microsoft.com/office/drawing/2014/main" id="{F55DF50F-D876-8E46-9053-E5B4C30FEEDE}"/>
              </a:ext>
            </a:extLst>
          </p:cNvPr>
          <p:cNvSpPr>
            <a:spLocks noGrp="1"/>
          </p:cNvSpPr>
          <p:nvPr>
            <p:ph sz="half" idx="2"/>
          </p:nvPr>
        </p:nvSpPr>
        <p:spPr>
          <a:xfrm>
            <a:off x="640080" y="2872899"/>
            <a:ext cx="4243589" cy="3320668"/>
          </a:xfrm>
        </p:spPr>
        <p:txBody>
          <a:bodyPr vert="horz" lIns="91440" tIns="45720" rIns="91440" bIns="45720" rtlCol="0">
            <a:normAutofit/>
          </a:bodyPr>
          <a:lstStyle/>
          <a:p>
            <a:pPr latinLnBrk="0"/>
            <a:r>
              <a:rPr lang="ko-KR" altLang="en-US" sz="2200" dirty="0"/>
              <a:t>리뷰 </a:t>
            </a:r>
            <a:r>
              <a:rPr lang="ko-KR" altLang="en-US" sz="2200" dirty="0" err="1"/>
              <a:t>그래프바로</a:t>
            </a:r>
            <a:r>
              <a:rPr lang="ko-KR" altLang="en-US" sz="2200" dirty="0"/>
              <a:t> 평가를 시각적으로 보여줍니다</a:t>
            </a:r>
            <a:r>
              <a:rPr lang="en-US" altLang="ko-KR" sz="2200" dirty="0"/>
              <a:t>.</a:t>
            </a:r>
          </a:p>
          <a:p>
            <a:pPr latinLnBrk="0"/>
            <a:r>
              <a:rPr lang="ko-KR" altLang="en-US" sz="2200" dirty="0"/>
              <a:t>각 리뷰는 카드 형태로 표시됩니다</a:t>
            </a:r>
            <a:r>
              <a:rPr lang="en-US" altLang="ko-KR" sz="2200" dirty="0"/>
              <a:t>.</a:t>
            </a:r>
          </a:p>
        </p:txBody>
      </p:sp>
      <p:pic>
        <p:nvPicPr>
          <p:cNvPr id="6" name="그림 5"/>
          <p:cNvPicPr>
            <a:picLocks noChangeAspect="1"/>
          </p:cNvPicPr>
          <p:nvPr/>
        </p:nvPicPr>
        <p:blipFill>
          <a:blip r:embed="rId3"/>
          <a:stretch>
            <a:fillRect/>
          </a:stretch>
        </p:blipFill>
        <p:spPr>
          <a:xfrm>
            <a:off x="4754880" y="1144588"/>
            <a:ext cx="7268787" cy="4507151"/>
          </a:xfrm>
          <a:prstGeom prst="rect">
            <a:avLst/>
          </a:prstGeom>
        </p:spPr>
      </p:pic>
    </p:spTree>
    <p:extLst>
      <p:ext uri="{BB962C8B-B14F-4D97-AF65-F5344CB8AC3E}">
        <p14:creationId xmlns:p14="http://schemas.microsoft.com/office/powerpoint/2010/main" val="2806895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제목 1">
            <a:extLst>
              <a:ext uri="{FF2B5EF4-FFF2-40B4-BE49-F238E27FC236}">
                <a16:creationId xmlns:a16="http://schemas.microsoft.com/office/drawing/2014/main" id="{F83B70E5-3540-DFEB-ADF0-D841CBB08D09}"/>
              </a:ext>
            </a:extLst>
          </p:cNvPr>
          <p:cNvSpPr>
            <a:spLocks noGrp="1"/>
          </p:cNvSpPr>
          <p:nvPr>
            <p:ph type="ctrTitle"/>
          </p:nvPr>
        </p:nvSpPr>
        <p:spPr>
          <a:xfrm>
            <a:off x="7605039" y="606331"/>
            <a:ext cx="3883423" cy="1260569"/>
          </a:xfrm>
        </p:spPr>
        <p:txBody>
          <a:bodyPr anchor="t">
            <a:normAutofit/>
          </a:bodyPr>
          <a:lstStyle/>
          <a:p>
            <a:pPr algn="r"/>
            <a:r>
              <a:rPr lang="ko-KR" altLang="en-US" sz="8000" dirty="0" err="1">
                <a:solidFill>
                  <a:srgbClr val="FFFFFF"/>
                </a:solidFill>
              </a:rPr>
              <a:t>느낀점</a:t>
            </a:r>
            <a:endParaRPr lang="ko-KR" altLang="en-US" sz="8000" dirty="0">
              <a:solidFill>
                <a:srgbClr val="FFFFFF"/>
              </a:solidFill>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3" name="TextBox 2"/>
          <p:cNvSpPr txBox="1"/>
          <p:nvPr/>
        </p:nvSpPr>
        <p:spPr>
          <a:xfrm>
            <a:off x="1309687" y="3503032"/>
            <a:ext cx="6162675" cy="2862322"/>
          </a:xfrm>
          <a:prstGeom prst="rect">
            <a:avLst/>
          </a:prstGeom>
          <a:noFill/>
        </p:spPr>
        <p:txBody>
          <a:bodyPr wrap="square" rtlCol="0">
            <a:spAutoFit/>
          </a:bodyPr>
          <a:lstStyle/>
          <a:p>
            <a:pPr lvl="0"/>
            <a:endParaRPr lang="ko-KR" altLang="ko-KR" dirty="0"/>
          </a:p>
          <a:p>
            <a:r>
              <a:rPr lang="ko-KR" altLang="en-US" dirty="0"/>
              <a:t>처음 하는 팀플이라 어렵고 힘들었는데 소통하면서 첫 홈페이지를 </a:t>
            </a:r>
            <a:r>
              <a:rPr lang="ko-KR" altLang="en-US" dirty="0" err="1"/>
              <a:t>만들었다는거에</a:t>
            </a:r>
            <a:r>
              <a:rPr lang="en-US" altLang="ko-KR" dirty="0"/>
              <a:t> </a:t>
            </a:r>
            <a:r>
              <a:rPr lang="ko-KR" altLang="ko-KR" dirty="0"/>
              <a:t>성장한 느낌이 듭니다</a:t>
            </a:r>
            <a:r>
              <a:rPr lang="en-US" altLang="ko-KR" dirty="0"/>
              <a:t>. </a:t>
            </a:r>
            <a:br>
              <a:rPr lang="en-US" altLang="ko-KR" dirty="0"/>
            </a:br>
            <a:endParaRPr lang="en-US" altLang="ko-KR" dirty="0"/>
          </a:p>
          <a:p>
            <a:pPr lvl="0"/>
            <a:r>
              <a:rPr lang="ko-KR" altLang="ko-KR" dirty="0"/>
              <a:t>처음에는</a:t>
            </a:r>
            <a:r>
              <a:rPr lang="en-US" altLang="ko-KR" dirty="0"/>
              <a:t> “</a:t>
            </a:r>
            <a:r>
              <a:rPr lang="ko-KR" altLang="ko-KR" dirty="0"/>
              <a:t>뭐 부 터 하지</a:t>
            </a:r>
            <a:r>
              <a:rPr lang="en-US" altLang="ko-KR" dirty="0"/>
              <a:t>? </a:t>
            </a:r>
            <a:r>
              <a:rPr lang="ko-KR" altLang="ko-KR" dirty="0"/>
              <a:t>어떻게 하지</a:t>
            </a:r>
            <a:r>
              <a:rPr lang="en-US" altLang="ko-KR" dirty="0"/>
              <a:t>”</a:t>
            </a:r>
            <a:r>
              <a:rPr lang="ko-KR" altLang="ko-KR" dirty="0"/>
              <a:t>가 제 머리 속에 가득 있었는데 점점 하다 보니 </a:t>
            </a:r>
            <a:r>
              <a:rPr lang="ko-KR" altLang="en-US" dirty="0"/>
              <a:t>이런 태그에는 어떤 상황일 때 쓰면 좋은지에 대해 알아나가는 재미가 있었습니다</a:t>
            </a:r>
            <a:r>
              <a:rPr lang="en-US" altLang="ko-KR" dirty="0"/>
              <a:t>. </a:t>
            </a:r>
          </a:p>
          <a:p>
            <a:r>
              <a:rPr lang="ko-KR" altLang="en-US" dirty="0"/>
              <a:t>    </a:t>
            </a:r>
            <a:endParaRPr lang="en-US" altLang="ko-KR" dirty="0"/>
          </a:p>
          <a:p>
            <a:r>
              <a:rPr lang="ko-KR" altLang="en-US" dirty="0"/>
              <a:t>감사합니다</a:t>
            </a:r>
            <a:r>
              <a:rPr lang="en-US" altLang="ko-KR" dirty="0"/>
              <a:t>.</a:t>
            </a:r>
            <a:endParaRPr lang="ko-KR" altLang="ko-KR" dirty="0"/>
          </a:p>
          <a:p>
            <a:endParaRPr lang="ko-KR" altLang="en-US" dirty="0"/>
          </a:p>
        </p:txBody>
      </p:sp>
    </p:spTree>
    <p:extLst>
      <p:ext uri="{BB962C8B-B14F-4D97-AF65-F5344CB8AC3E}">
        <p14:creationId xmlns:p14="http://schemas.microsoft.com/office/powerpoint/2010/main" val="249819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제목 1">
            <a:extLst>
              <a:ext uri="{FF2B5EF4-FFF2-40B4-BE49-F238E27FC236}">
                <a16:creationId xmlns:a16="http://schemas.microsoft.com/office/drawing/2014/main" id="{42AC52FB-46F2-DBF4-F9F2-E6893DD036B0}"/>
              </a:ext>
            </a:extLst>
          </p:cNvPr>
          <p:cNvSpPr>
            <a:spLocks noGrp="1"/>
          </p:cNvSpPr>
          <p:nvPr>
            <p:ph type="ctrTitle"/>
          </p:nvPr>
        </p:nvSpPr>
        <p:spPr>
          <a:xfrm>
            <a:off x="7279914" y="406106"/>
            <a:ext cx="4019573" cy="1663721"/>
          </a:xfrm>
        </p:spPr>
        <p:txBody>
          <a:bodyPr anchor="t">
            <a:normAutofit fontScale="90000"/>
          </a:bodyPr>
          <a:lstStyle/>
          <a:p>
            <a:pPr algn="r"/>
            <a:r>
              <a:rPr lang="ko-KR" altLang="en-US" sz="8000" dirty="0" err="1">
                <a:solidFill>
                  <a:srgbClr val="FFFFFF"/>
                </a:solidFill>
              </a:rPr>
              <a:t>기획배경</a:t>
            </a:r>
            <a:r>
              <a:rPr lang="ko-KR" altLang="en-US" sz="8000" dirty="0">
                <a:solidFill>
                  <a:srgbClr val="FFFFFF"/>
                </a:solidFill>
              </a:rPr>
              <a:t> </a:t>
            </a:r>
            <a:r>
              <a:rPr lang="en-US" altLang="ko-KR" sz="8000" dirty="0">
                <a:solidFill>
                  <a:srgbClr val="FFFFFF"/>
                </a:solidFill>
              </a:rPr>
              <a:t>&amp; </a:t>
            </a:r>
            <a:r>
              <a:rPr lang="ko-KR" altLang="en-US" sz="8000" dirty="0">
                <a:solidFill>
                  <a:srgbClr val="FFFFFF"/>
                </a:solidFill>
              </a:rPr>
              <a:t>의도</a:t>
            </a:r>
            <a:br>
              <a:rPr lang="en-US" altLang="ko-KR" sz="8000" dirty="0">
                <a:solidFill>
                  <a:srgbClr val="FFFFFF"/>
                </a:solidFill>
              </a:rPr>
            </a:br>
            <a:endParaRPr lang="ko-KR" altLang="en-US" sz="8000" dirty="0">
              <a:solidFill>
                <a:srgbClr val="FFFFFF"/>
              </a:solidFill>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3" name="TextBox 2"/>
          <p:cNvSpPr txBox="1"/>
          <p:nvPr/>
        </p:nvSpPr>
        <p:spPr>
          <a:xfrm>
            <a:off x="1685081" y="3375707"/>
            <a:ext cx="6256044" cy="2862322"/>
          </a:xfrm>
          <a:prstGeom prst="rect">
            <a:avLst/>
          </a:prstGeom>
          <a:noFill/>
        </p:spPr>
        <p:txBody>
          <a:bodyPr wrap="square" rtlCol="0">
            <a:spAutoFit/>
          </a:bodyPr>
          <a:lstStyle/>
          <a:p>
            <a:r>
              <a:rPr lang="ko-KR" altLang="en-US" b="1" dirty="0" err="1"/>
              <a:t>팀명</a:t>
            </a:r>
            <a:r>
              <a:rPr lang="ko-KR" altLang="en-US" b="1" dirty="0"/>
              <a:t> </a:t>
            </a:r>
            <a:r>
              <a:rPr lang="en-US" altLang="ko-KR" dirty="0"/>
              <a:t>: </a:t>
            </a:r>
            <a:r>
              <a:rPr lang="ko-KR" altLang="en-US" dirty="0"/>
              <a:t>단순하게 </a:t>
            </a:r>
            <a:r>
              <a:rPr lang="ko-KR" altLang="en-US" dirty="0" err="1"/>
              <a:t>이태연의</a:t>
            </a:r>
            <a:r>
              <a:rPr lang="ko-KR" altLang="en-US" dirty="0"/>
              <a:t> 태 와 조은영의 영 자를 따서 </a:t>
            </a:r>
            <a:r>
              <a:rPr lang="ko-KR" altLang="en-US" dirty="0" err="1"/>
              <a:t>팀명을</a:t>
            </a:r>
            <a:r>
              <a:rPr lang="ko-KR" altLang="en-US" dirty="0"/>
              <a:t> 만들었습니다</a:t>
            </a:r>
            <a:r>
              <a:rPr lang="en-US" altLang="ko-KR" dirty="0"/>
              <a:t>. </a:t>
            </a:r>
          </a:p>
          <a:p>
            <a:endParaRPr lang="en-US" altLang="ko-KR" dirty="0"/>
          </a:p>
          <a:p>
            <a:pPr eaLnBrk="0" fontAlgn="base" latinLnBrk="0" hangingPunct="0">
              <a:spcBef>
                <a:spcPct val="0"/>
              </a:spcBef>
              <a:spcAft>
                <a:spcPct val="0"/>
              </a:spcAft>
            </a:pPr>
            <a:r>
              <a:rPr lang="ko-KR" altLang="en-US" b="1" dirty="0">
                <a:latin typeface="Arial" panose="020B0604020202020204" pitchFamily="34" charset="0"/>
              </a:rPr>
              <a:t>계기 </a:t>
            </a:r>
            <a:r>
              <a:rPr lang="ko-KR" altLang="ko-KR" dirty="0">
                <a:latin typeface="Arial" panose="020B0604020202020204" pitchFamily="34" charset="0"/>
              </a:rPr>
              <a:t>: </a:t>
            </a:r>
            <a:r>
              <a:rPr lang="ko-KR" altLang="en-US" dirty="0"/>
              <a:t>카페 좋아하는 사람과 온라인 쇼핑몰 경험이 있는 사람의</a:t>
            </a:r>
            <a:r>
              <a:rPr lang="en-US" altLang="ko-KR" dirty="0"/>
              <a:t> </a:t>
            </a:r>
            <a:r>
              <a:rPr lang="ko-KR" altLang="en-US" dirty="0"/>
              <a:t>만남</a:t>
            </a:r>
            <a:endParaRPr lang="en-US" altLang="ko-KR" dirty="0"/>
          </a:p>
          <a:p>
            <a:pPr eaLnBrk="0" fontAlgn="base" latinLnBrk="0" hangingPunct="0">
              <a:spcBef>
                <a:spcPct val="0"/>
              </a:spcBef>
              <a:spcAft>
                <a:spcPct val="0"/>
              </a:spcAft>
            </a:pPr>
            <a:r>
              <a:rPr lang="ko-KR" altLang="ko-KR" dirty="0"/>
              <a:t>카페 관련 상품을 판매해보면 어떨까 하여 기획하게 되었습니다</a:t>
            </a:r>
            <a:r>
              <a:rPr lang="en-US" altLang="ko-KR" dirty="0"/>
              <a:t>.</a:t>
            </a:r>
          </a:p>
          <a:p>
            <a:pPr lvl="0" eaLnBrk="0" fontAlgn="base" latinLnBrk="0" hangingPunct="0">
              <a:spcBef>
                <a:spcPct val="0"/>
              </a:spcBef>
              <a:spcAft>
                <a:spcPct val="0"/>
              </a:spcAft>
            </a:pPr>
            <a:endParaRPr lang="en-US" altLang="ko-KR" dirty="0">
              <a:latin typeface="Arial" panose="020B0604020202020204" pitchFamily="34" charset="0"/>
            </a:endParaRPr>
          </a:p>
          <a:p>
            <a:pPr lvl="0" eaLnBrk="0" fontAlgn="base" latinLnBrk="0" hangingPunct="0">
              <a:spcBef>
                <a:spcPct val="0"/>
              </a:spcBef>
              <a:spcAft>
                <a:spcPct val="0"/>
              </a:spcAft>
            </a:pPr>
            <a:r>
              <a:rPr lang="ko-KR" altLang="ko-KR" b="1" dirty="0">
                <a:latin typeface="Arial" panose="020B0604020202020204" pitchFamily="34" charset="0"/>
              </a:rPr>
              <a:t>시장 조사</a:t>
            </a:r>
            <a:r>
              <a:rPr lang="en-US" altLang="ko-KR" b="1" dirty="0">
                <a:latin typeface="Arial" panose="020B0604020202020204" pitchFamily="34" charset="0"/>
              </a:rPr>
              <a:t> </a:t>
            </a:r>
            <a:r>
              <a:rPr lang="ko-KR" altLang="ko-KR" dirty="0">
                <a:latin typeface="Arial" panose="020B0604020202020204" pitchFamily="34" charset="0"/>
              </a:rPr>
              <a:t>: </a:t>
            </a:r>
            <a:r>
              <a:rPr lang="ko-KR" altLang="en-US" dirty="0">
                <a:latin typeface="Arial" panose="020B0604020202020204" pitchFamily="34" charset="0"/>
              </a:rPr>
              <a:t>카페 블로그 및 홈페이지는 어떻게 하나 조사 해보고 종종 카페 </a:t>
            </a:r>
            <a:r>
              <a:rPr lang="ko-KR" altLang="en-US" dirty="0" err="1">
                <a:latin typeface="Arial" panose="020B0604020202020204" pitchFamily="34" charset="0"/>
              </a:rPr>
              <a:t>키오스크</a:t>
            </a:r>
            <a:r>
              <a:rPr lang="ko-KR" altLang="en-US" dirty="0">
                <a:latin typeface="Arial" panose="020B0604020202020204" pitchFamily="34" charset="0"/>
              </a:rPr>
              <a:t> 앞에 가서 구매해보았습니다</a:t>
            </a:r>
            <a:r>
              <a:rPr lang="en-US" altLang="ko-KR" dirty="0">
                <a:latin typeface="Arial" panose="020B0604020202020204" pitchFamily="34" charset="0"/>
              </a:rPr>
              <a:t>.</a:t>
            </a:r>
          </a:p>
        </p:txBody>
      </p:sp>
    </p:spTree>
    <p:extLst>
      <p:ext uri="{BB962C8B-B14F-4D97-AF65-F5344CB8AC3E}">
        <p14:creationId xmlns:p14="http://schemas.microsoft.com/office/powerpoint/2010/main" val="1916608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제목 1">
            <a:extLst>
              <a:ext uri="{FF2B5EF4-FFF2-40B4-BE49-F238E27FC236}">
                <a16:creationId xmlns:a16="http://schemas.microsoft.com/office/drawing/2014/main" id="{C4CD745A-8D62-CB56-331F-A785696C94CD}"/>
              </a:ext>
            </a:extLst>
          </p:cNvPr>
          <p:cNvSpPr>
            <a:spLocks noGrp="1"/>
          </p:cNvSpPr>
          <p:nvPr>
            <p:ph type="ctrTitle"/>
          </p:nvPr>
        </p:nvSpPr>
        <p:spPr>
          <a:xfrm>
            <a:off x="3880430" y="583345"/>
            <a:ext cx="7160357" cy="4164820"/>
          </a:xfrm>
        </p:spPr>
        <p:txBody>
          <a:bodyPr anchor="t">
            <a:normAutofit/>
          </a:bodyPr>
          <a:lstStyle/>
          <a:p>
            <a:pPr algn="r"/>
            <a:r>
              <a:rPr lang="ko-KR" altLang="en-US" sz="8000" dirty="0" err="1">
                <a:solidFill>
                  <a:srgbClr val="FFFFFF"/>
                </a:solidFill>
              </a:rPr>
              <a:t>기술스택</a:t>
            </a:r>
            <a:endParaRPr lang="ko-KR" altLang="en-US" sz="8000" dirty="0">
              <a:solidFill>
                <a:srgbClr val="FFFFFF"/>
              </a:solidFill>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8" name="제목 1">
            <a:extLst>
              <a:ext uri="{FF2B5EF4-FFF2-40B4-BE49-F238E27FC236}">
                <a16:creationId xmlns:a16="http://schemas.microsoft.com/office/drawing/2014/main" id="{CF705BA3-F76C-6CDC-DD7E-2BCFACB60078}"/>
              </a:ext>
            </a:extLst>
          </p:cNvPr>
          <p:cNvSpPr txBox="1">
            <a:spLocks/>
          </p:cNvSpPr>
          <p:nvPr/>
        </p:nvSpPr>
        <p:spPr>
          <a:xfrm>
            <a:off x="1213331" y="759951"/>
            <a:ext cx="5334197" cy="1708242"/>
          </a:xfrm>
          <a:prstGeom prst="rect">
            <a:avLst/>
          </a:prstGeom>
        </p:spPr>
        <p:txBody>
          <a:bodyPr vert="horz" lIns="91440" tIns="45720" rIns="91440" bIns="45720" rtlCol="0" anchor="ctr">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latinLnBrk="0"/>
            <a:r>
              <a:rPr lang="ko-KR" altLang="en-US" sz="4000"/>
              <a:t>프론트엔드 기술</a:t>
            </a:r>
            <a:endParaRPr lang="ko-KR" altLang="en-US" sz="4000" dirty="0"/>
          </a:p>
        </p:txBody>
      </p:sp>
      <p:sp>
        <p:nvSpPr>
          <p:cNvPr id="20" name="내용 개체 틀 3">
            <a:extLst>
              <a:ext uri="{FF2B5EF4-FFF2-40B4-BE49-F238E27FC236}">
                <a16:creationId xmlns:a16="http://schemas.microsoft.com/office/drawing/2014/main" id="{F0A8D2DC-B23A-7124-0DD7-235954FB1E26}"/>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213331" y="2468194"/>
            <a:ext cx="5334197" cy="3769835"/>
          </a:xfrm>
          <a:prstGeom prst="rect">
            <a:avLst/>
          </a:prstGeom>
        </p:spPr>
        <p:txBody>
          <a:bodyPr>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b="1" dirty="0"/>
              <a:t>HTML:</a:t>
            </a:r>
            <a:r>
              <a:rPr lang="en-US" altLang="ko-KR" sz="2000" dirty="0"/>
              <a:t> </a:t>
            </a:r>
            <a:r>
              <a:rPr lang="ko-KR" altLang="ko-KR" sz="2000" dirty="0"/>
              <a:t>웹 페이지의 구조를 작성합니다</a:t>
            </a:r>
            <a:r>
              <a:rPr lang="en-US" altLang="ko-KR" sz="2000" dirty="0"/>
              <a:t>.</a:t>
            </a:r>
            <a:endParaRPr lang="ko-KR" altLang="ko-KR" sz="2000" dirty="0"/>
          </a:p>
          <a:p>
            <a:r>
              <a:rPr lang="en-US" altLang="ko-KR" sz="2000" b="1" dirty="0"/>
              <a:t>CSS:</a:t>
            </a:r>
            <a:r>
              <a:rPr lang="en-US" altLang="ko-KR" sz="2000" dirty="0"/>
              <a:t> </a:t>
            </a:r>
            <a:r>
              <a:rPr lang="ko-KR" altLang="ko-KR" sz="2000" dirty="0"/>
              <a:t>스타일과 레이아웃을 정의합니다</a:t>
            </a:r>
            <a:r>
              <a:rPr lang="en-US" altLang="ko-KR" sz="2000" dirty="0"/>
              <a:t>.</a:t>
            </a:r>
            <a:endParaRPr lang="ko-KR" altLang="ko-KR" sz="2000" dirty="0"/>
          </a:p>
          <a:p>
            <a:r>
              <a:rPr lang="en-US" altLang="ko-KR" sz="2000" b="1" dirty="0"/>
              <a:t>Bootstrap:</a:t>
            </a:r>
            <a:r>
              <a:rPr lang="en-US" altLang="ko-KR" sz="2000" dirty="0"/>
              <a:t> CSS </a:t>
            </a:r>
            <a:r>
              <a:rPr lang="ko-KR" altLang="ko-KR" sz="2000" dirty="0"/>
              <a:t>프레임워크를 사용하여 </a:t>
            </a:r>
            <a:r>
              <a:rPr lang="ko-KR" altLang="en-US" sz="2000" dirty="0" err="1"/>
              <a:t>캐러셀스라이드</a:t>
            </a:r>
            <a:r>
              <a:rPr lang="en-US" altLang="ko-KR" sz="2000" dirty="0"/>
              <a:t>, </a:t>
            </a:r>
            <a:r>
              <a:rPr lang="ko-KR" altLang="en-US" sz="2000" dirty="0" err="1"/>
              <a:t>모달</a:t>
            </a:r>
            <a:r>
              <a:rPr lang="en-US" altLang="ko-KR" sz="2000" dirty="0"/>
              <a:t>, </a:t>
            </a:r>
            <a:r>
              <a:rPr lang="ko-KR" altLang="en-US" sz="2000" dirty="0"/>
              <a:t>네비게이션</a:t>
            </a:r>
            <a:r>
              <a:rPr lang="en-US" altLang="ko-KR" sz="2000" dirty="0"/>
              <a:t>, </a:t>
            </a:r>
            <a:r>
              <a:rPr lang="ko-KR" altLang="en-US" sz="2000" dirty="0"/>
              <a:t>그래프같이</a:t>
            </a:r>
            <a:r>
              <a:rPr lang="ko-KR" altLang="ko-KR" sz="2000" dirty="0"/>
              <a:t> 다양한</a:t>
            </a:r>
            <a:r>
              <a:rPr lang="en-US" altLang="ko-KR" sz="2000" dirty="0"/>
              <a:t> UI </a:t>
            </a:r>
            <a:r>
              <a:rPr lang="ko-KR" altLang="ko-KR" sz="2000" dirty="0"/>
              <a:t>요소를 제공합니다</a:t>
            </a:r>
            <a:r>
              <a:rPr lang="en-US" altLang="ko-KR" sz="2000" dirty="0"/>
              <a:t>.</a:t>
            </a:r>
            <a:endParaRPr lang="ko-KR" altLang="ko-KR" sz="2000" dirty="0"/>
          </a:p>
          <a:p>
            <a:r>
              <a:rPr lang="en-US" altLang="ko-KR" sz="2000" b="1" dirty="0"/>
              <a:t>JavaScript:</a:t>
            </a:r>
            <a:r>
              <a:rPr lang="en-US" altLang="ko-KR" sz="2000" dirty="0"/>
              <a:t> </a:t>
            </a:r>
            <a:r>
              <a:rPr lang="ko-KR" altLang="en-US" sz="2000" dirty="0" err="1"/>
              <a:t>알람</a:t>
            </a:r>
            <a:r>
              <a:rPr lang="ko-KR" altLang="en-US" sz="2000" dirty="0"/>
              <a:t> 설정</a:t>
            </a:r>
            <a:r>
              <a:rPr lang="en-US" altLang="ko-KR" sz="2000" dirty="0"/>
              <a:t>, </a:t>
            </a:r>
            <a:r>
              <a:rPr lang="ko-KR" altLang="en-US" sz="2000" dirty="0" err="1"/>
              <a:t>모달</a:t>
            </a:r>
            <a:r>
              <a:rPr lang="ko-KR" altLang="en-US" sz="2000" dirty="0"/>
              <a:t> 닫기 등 동작 수행하였습니다</a:t>
            </a:r>
            <a:r>
              <a:rPr lang="en-US" altLang="ko-KR" sz="2000" dirty="0"/>
              <a:t>.</a:t>
            </a:r>
          </a:p>
          <a:p>
            <a:r>
              <a:rPr lang="en-US" altLang="ko-KR" sz="2000" b="1" dirty="0"/>
              <a:t>Jquery:</a:t>
            </a:r>
            <a:r>
              <a:rPr lang="en-US" altLang="ko-KR" sz="2000" dirty="0"/>
              <a:t> </a:t>
            </a:r>
            <a:r>
              <a:rPr lang="ko-KR" altLang="en-US" sz="2000" dirty="0"/>
              <a:t>메뉴에서 상품을 클릭하면 장바구니에서 가격이 나오게 한 기능 </a:t>
            </a:r>
            <a:r>
              <a:rPr lang="en-US" altLang="ko-KR" sz="2000" dirty="0"/>
              <a:t>: DB</a:t>
            </a:r>
            <a:r>
              <a:rPr lang="ko-KR" altLang="en-US" sz="2000" dirty="0"/>
              <a:t>나 </a:t>
            </a:r>
            <a:r>
              <a:rPr lang="ko-KR" altLang="en-US" sz="2000" dirty="0" err="1"/>
              <a:t>클라우드</a:t>
            </a:r>
            <a:r>
              <a:rPr lang="ko-KR" altLang="en-US" sz="2000" dirty="0"/>
              <a:t> 없이 브라우저 상에 데이터를 저장하기 위하여 로컬스토리지를 이용하였습니다</a:t>
            </a:r>
            <a:r>
              <a:rPr lang="en-US" altLang="ko-KR" sz="2000" dirty="0"/>
              <a:t>.</a:t>
            </a:r>
          </a:p>
          <a:p>
            <a:endParaRPr lang="en-US" altLang="ko-KR" dirty="0"/>
          </a:p>
          <a:p>
            <a:endParaRPr lang="ko-KR" altLang="ko-KR" dirty="0"/>
          </a:p>
        </p:txBody>
      </p:sp>
    </p:spTree>
    <p:extLst>
      <p:ext uri="{BB962C8B-B14F-4D97-AF65-F5344CB8AC3E}">
        <p14:creationId xmlns:p14="http://schemas.microsoft.com/office/powerpoint/2010/main" val="3213590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42" presetClass="entr" presetSubtype="0" fill="hold" grpId="0" nodeType="withEffect">
                                  <p:stCondLst>
                                    <p:cond delay="250"/>
                                  </p:stCondLst>
                                  <p:iterate>
                                    <p:tmPct val="10000"/>
                                  </p:iterate>
                                  <p:childTnLst>
                                    <p:set>
                                      <p:cBhvr>
                                        <p:cTn id="9" dur="1" fill="hold">
                                          <p:stCondLst>
                                            <p:cond delay="0"/>
                                          </p:stCondLst>
                                        </p:cTn>
                                        <p:tgtEl>
                                          <p:spTgt spid="20"/>
                                        </p:tgtEl>
                                        <p:attrNameLst>
                                          <p:attrName>style.visibility</p:attrName>
                                        </p:attrNameLst>
                                      </p:cBhvr>
                                      <p:to>
                                        <p:strVal val="visible"/>
                                      </p:to>
                                    </p:set>
                                    <p:animEffect transition="in" filter="fade">
                                      <p:cBhvr>
                                        <p:cTn id="10" dur="250"/>
                                        <p:tgtEl>
                                          <p:spTgt spid="20"/>
                                        </p:tgtEl>
                                      </p:cBhvr>
                                    </p:animEffect>
                                    <p:anim calcmode="lin" valueType="num">
                                      <p:cBhvr>
                                        <p:cTn id="11" dur="250" fill="hold"/>
                                        <p:tgtEl>
                                          <p:spTgt spid="20"/>
                                        </p:tgtEl>
                                        <p:attrNameLst>
                                          <p:attrName>ppt_x</p:attrName>
                                        </p:attrNameLst>
                                      </p:cBhvr>
                                      <p:tavLst>
                                        <p:tav tm="0">
                                          <p:val>
                                            <p:strVal val="#ppt_x"/>
                                          </p:val>
                                        </p:tav>
                                        <p:tav tm="100000">
                                          <p:val>
                                            <p:strVal val="#ppt_x"/>
                                          </p:val>
                                        </p:tav>
                                      </p:tavLst>
                                    </p:anim>
                                    <p:anim calcmode="lin" valueType="num">
                                      <p:cBhvr>
                                        <p:cTn id="12" dur="25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제목 1">
            <a:extLst>
              <a:ext uri="{FF2B5EF4-FFF2-40B4-BE49-F238E27FC236}">
                <a16:creationId xmlns:a16="http://schemas.microsoft.com/office/drawing/2014/main" id="{A683EDD5-6ECA-CEF9-53C2-E8B4862827F5}"/>
              </a:ext>
            </a:extLst>
          </p:cNvPr>
          <p:cNvSpPr>
            <a:spLocks noGrp="1"/>
          </p:cNvSpPr>
          <p:nvPr>
            <p:ph type="ctrTitle"/>
          </p:nvPr>
        </p:nvSpPr>
        <p:spPr>
          <a:xfrm>
            <a:off x="3880430" y="583345"/>
            <a:ext cx="7160357" cy="4164820"/>
          </a:xfrm>
        </p:spPr>
        <p:txBody>
          <a:bodyPr anchor="t">
            <a:normAutofit/>
          </a:bodyPr>
          <a:lstStyle/>
          <a:p>
            <a:pPr algn="r"/>
            <a:r>
              <a:rPr lang="ko-KR" altLang="en-US" sz="8000" dirty="0" err="1">
                <a:solidFill>
                  <a:srgbClr val="FFFFFF"/>
                </a:solidFill>
              </a:rPr>
              <a:t>기능명세서</a:t>
            </a:r>
            <a:endParaRPr lang="ko-KR" altLang="en-US" sz="8000" dirty="0">
              <a:solidFill>
                <a:srgbClr val="FFFFFF"/>
              </a:solidFill>
            </a:endParaRP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899176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84F711BF-6BD9-D0DA-90FE-D65876A24FD7}"/>
              </a:ext>
            </a:extLst>
          </p:cNvPr>
          <p:cNvSpPr>
            <a:spLocks noGrp="1"/>
          </p:cNvSpPr>
          <p:nvPr>
            <p:ph type="title"/>
          </p:nvPr>
        </p:nvSpPr>
        <p:spPr>
          <a:xfrm>
            <a:off x="640080" y="325369"/>
            <a:ext cx="4368602" cy="1956841"/>
          </a:xfrm>
        </p:spPr>
        <p:txBody>
          <a:bodyPr vert="horz" lIns="91440" tIns="45720" rIns="91440" bIns="45720" rtlCol="0" anchor="b">
            <a:normAutofit/>
          </a:bodyPr>
          <a:lstStyle/>
          <a:p>
            <a:pPr latinLnBrk="0"/>
            <a:r>
              <a:rPr lang="ko-KR" altLang="en-US" sz="5400"/>
              <a:t>동일한 기능명세서</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내용 개체 틀 3">
            <a:extLst>
              <a:ext uri="{FF2B5EF4-FFF2-40B4-BE49-F238E27FC236}">
                <a16:creationId xmlns:a16="http://schemas.microsoft.com/office/drawing/2014/main" id="{61CE2868-8B72-0B63-EF21-1F7D17E96FFC}"/>
              </a:ext>
            </a:extLst>
          </p:cNvPr>
          <p:cNvSpPr>
            <a:spLocks noGrp="1"/>
          </p:cNvSpPr>
          <p:nvPr>
            <p:ph sz="half" idx="2"/>
          </p:nvPr>
        </p:nvSpPr>
        <p:spPr>
          <a:xfrm>
            <a:off x="640080" y="2872899"/>
            <a:ext cx="4243589" cy="3320668"/>
          </a:xfrm>
        </p:spPr>
        <p:txBody>
          <a:bodyPr vert="horz" lIns="91440" tIns="45720" rIns="91440" bIns="45720" rtlCol="0">
            <a:normAutofit/>
          </a:bodyPr>
          <a:lstStyle/>
          <a:p>
            <a:pPr latinLnBrk="0"/>
            <a:r>
              <a:rPr lang="ko-KR" altLang="en-US" sz="2200" dirty="0"/>
              <a:t>웹 사이트의 주요 섹션으로 이동할 수 있는 네비게이션 메뉴 제공</a:t>
            </a:r>
            <a:r>
              <a:rPr lang="en-US" altLang="ko-KR" sz="2200" dirty="0"/>
              <a:t>.</a:t>
            </a:r>
          </a:p>
          <a:p>
            <a:pPr latinLnBrk="0"/>
            <a:r>
              <a:rPr lang="ko-KR" altLang="en-US" sz="2200" dirty="0"/>
              <a:t>저작권 정보를 표시하는 </a:t>
            </a:r>
            <a:r>
              <a:rPr lang="ko-KR" altLang="en-US" sz="2200" dirty="0" err="1"/>
              <a:t>푸터</a:t>
            </a:r>
            <a:r>
              <a:rPr lang="ko-KR" altLang="en-US" sz="2200" dirty="0"/>
              <a:t> 기능 포함</a:t>
            </a:r>
            <a:r>
              <a:rPr lang="en-US" altLang="ko-KR" sz="2200" dirty="0"/>
              <a:t>.</a:t>
            </a:r>
          </a:p>
          <a:p>
            <a:pPr latinLnBrk="0"/>
            <a:r>
              <a:rPr lang="ko-KR" altLang="en-US" sz="2200" dirty="0"/>
              <a:t>다양한 화면 크기에 맞게 조정되는 </a:t>
            </a:r>
            <a:r>
              <a:rPr lang="ko-KR" altLang="en-US" sz="2200" dirty="0" err="1"/>
              <a:t>반응형</a:t>
            </a:r>
            <a:r>
              <a:rPr lang="ko-KR" altLang="en-US" sz="2200" dirty="0"/>
              <a:t> 디자인 구현</a:t>
            </a:r>
            <a:r>
              <a:rPr lang="en-US" altLang="ko-KR" sz="2200" dirty="0"/>
              <a:t>.</a:t>
            </a:r>
          </a:p>
        </p:txBody>
      </p:sp>
      <p:pic>
        <p:nvPicPr>
          <p:cNvPr id="7" name="내용 개체 틀 4" descr="일반 스마트 디지털 장치 시리즈">
            <a:extLst>
              <a:ext uri="{FF2B5EF4-FFF2-40B4-BE49-F238E27FC236}">
                <a16:creationId xmlns:a16="http://schemas.microsoft.com/office/drawing/2014/main" id="{77C41614-88F4-45F3-AC1D-E54DA52D4C53}"/>
              </a:ext>
            </a:extLst>
          </p:cNvPr>
          <p:cNvPicPr>
            <a:picLocks noChangeAspect="1"/>
          </p:cNvPicPr>
          <p:nvPr/>
        </p:nvPicPr>
        <p:blipFill>
          <a:blip r:embed="rId3"/>
          <a:srcRect l="12859" r="23198"/>
          <a:stretch/>
        </p:blipFill>
        <p:spPr>
          <a:xfrm>
            <a:off x="5221936" y="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6271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BB6721E5-9D63-6405-922A-A841049E0B5E}"/>
              </a:ext>
            </a:extLst>
          </p:cNvPr>
          <p:cNvSpPr>
            <a:spLocks noGrp="1"/>
          </p:cNvSpPr>
          <p:nvPr>
            <p:ph type="title"/>
          </p:nvPr>
        </p:nvSpPr>
        <p:spPr>
          <a:xfrm>
            <a:off x="640080" y="325369"/>
            <a:ext cx="4368602" cy="1956841"/>
          </a:xfrm>
        </p:spPr>
        <p:txBody>
          <a:bodyPr vert="horz" lIns="91440" tIns="45720" rIns="91440" bIns="45720" rtlCol="0" anchor="b">
            <a:normAutofit/>
          </a:bodyPr>
          <a:lstStyle/>
          <a:p>
            <a:pPr latinLnBrk="0"/>
            <a:r>
              <a:rPr lang="ko-KR" altLang="en-US" sz="5400"/>
              <a:t>홈 페이지 기능</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내용 개체 틀 3">
            <a:extLst>
              <a:ext uri="{FF2B5EF4-FFF2-40B4-BE49-F238E27FC236}">
                <a16:creationId xmlns:a16="http://schemas.microsoft.com/office/drawing/2014/main" id="{B46DFAC5-5DAA-DBAC-8F94-37A308DE6AC5}"/>
              </a:ext>
            </a:extLst>
          </p:cNvPr>
          <p:cNvSpPr>
            <a:spLocks noGrp="1"/>
          </p:cNvSpPr>
          <p:nvPr>
            <p:ph sz="half" idx="2"/>
          </p:nvPr>
        </p:nvSpPr>
        <p:spPr>
          <a:xfrm>
            <a:off x="255645" y="2748235"/>
            <a:ext cx="4243589" cy="3320668"/>
          </a:xfrm>
        </p:spPr>
        <p:txBody>
          <a:bodyPr vert="horz" lIns="91440" tIns="45720" rIns="91440" bIns="45720" rtlCol="0">
            <a:normAutofit/>
          </a:bodyPr>
          <a:lstStyle/>
          <a:p>
            <a:pPr latinLnBrk="0"/>
            <a:r>
              <a:rPr lang="ko-KR" altLang="en-US" sz="2200" dirty="0" err="1"/>
              <a:t>캐러셀</a:t>
            </a:r>
            <a:r>
              <a:rPr lang="ko-KR" altLang="en-US" sz="2200" dirty="0"/>
              <a:t> 슬라이드로 카페 사진을 보여주었습니다</a:t>
            </a:r>
            <a:r>
              <a:rPr lang="en-US" altLang="ko-KR" sz="2200" dirty="0"/>
              <a:t>.</a:t>
            </a:r>
          </a:p>
          <a:p>
            <a:pPr latinLnBrk="0"/>
            <a:r>
              <a:rPr lang="ko-KR" altLang="en-US" sz="2200" dirty="0"/>
              <a:t>소식 섹션은 최신 정보와 이벤트를 게시합니다</a:t>
            </a:r>
            <a:r>
              <a:rPr lang="en-US" altLang="ko-KR" sz="2200" dirty="0"/>
              <a:t>.</a:t>
            </a:r>
          </a:p>
          <a:p>
            <a:pPr latinLnBrk="0"/>
            <a:r>
              <a:rPr lang="ko-KR" altLang="en-US" sz="2200" dirty="0"/>
              <a:t>연락처 섹션에서 카페 정보를 제공합니다</a:t>
            </a:r>
            <a:r>
              <a:rPr lang="en-US" altLang="ko-KR" sz="2200" dirty="0"/>
              <a:t>.</a:t>
            </a:r>
          </a:p>
        </p:txBody>
      </p:sp>
      <p:pic>
        <p:nvPicPr>
          <p:cNvPr id="6" name="그림 5"/>
          <p:cNvPicPr>
            <a:picLocks noChangeAspect="1"/>
          </p:cNvPicPr>
          <p:nvPr/>
        </p:nvPicPr>
        <p:blipFill>
          <a:blip r:embed="rId3"/>
          <a:stretch>
            <a:fillRect/>
          </a:stretch>
        </p:blipFill>
        <p:spPr>
          <a:xfrm>
            <a:off x="4584015" y="839946"/>
            <a:ext cx="7285757" cy="4990374"/>
          </a:xfrm>
          <a:prstGeom prst="rect">
            <a:avLst/>
          </a:prstGeom>
        </p:spPr>
      </p:pic>
    </p:spTree>
    <p:extLst>
      <p:ext uri="{BB962C8B-B14F-4D97-AF65-F5344CB8AC3E}">
        <p14:creationId xmlns:p14="http://schemas.microsoft.com/office/powerpoint/2010/main" val="260597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CDA86A00-4DE3-0838-4EEF-7088363BAF71}"/>
              </a:ext>
            </a:extLst>
          </p:cNvPr>
          <p:cNvSpPr>
            <a:spLocks noGrp="1"/>
          </p:cNvSpPr>
          <p:nvPr>
            <p:ph type="title"/>
          </p:nvPr>
        </p:nvSpPr>
        <p:spPr>
          <a:xfrm>
            <a:off x="640080" y="325369"/>
            <a:ext cx="4368602" cy="1956841"/>
          </a:xfrm>
        </p:spPr>
        <p:txBody>
          <a:bodyPr vert="horz" lIns="91440" tIns="45720" rIns="91440" bIns="45720" rtlCol="0" anchor="b">
            <a:normAutofit/>
          </a:bodyPr>
          <a:lstStyle/>
          <a:p>
            <a:pPr latinLnBrk="0"/>
            <a:r>
              <a:rPr lang="ko-KR" altLang="en-US" sz="5400"/>
              <a:t>메뉴 페이지 기능</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내용 개체 틀 3">
            <a:extLst>
              <a:ext uri="{FF2B5EF4-FFF2-40B4-BE49-F238E27FC236}">
                <a16:creationId xmlns:a16="http://schemas.microsoft.com/office/drawing/2014/main" id="{F81030E0-2ADF-22F0-19CC-C5AE77470641}"/>
              </a:ext>
            </a:extLst>
          </p:cNvPr>
          <p:cNvSpPr>
            <a:spLocks noGrp="1"/>
          </p:cNvSpPr>
          <p:nvPr>
            <p:ph sz="half" idx="2"/>
          </p:nvPr>
        </p:nvSpPr>
        <p:spPr>
          <a:xfrm>
            <a:off x="511291" y="2909771"/>
            <a:ext cx="4243589" cy="3320668"/>
          </a:xfrm>
        </p:spPr>
        <p:txBody>
          <a:bodyPr vert="horz" lIns="91440" tIns="45720" rIns="91440" bIns="45720" rtlCol="0">
            <a:normAutofit/>
          </a:bodyPr>
          <a:lstStyle/>
          <a:p>
            <a:pPr latinLnBrk="0"/>
            <a:r>
              <a:rPr lang="ko-KR" altLang="en-US" sz="2200" dirty="0"/>
              <a:t>메뉴 목록에서 다양한 메뉴를 이미지와 함께 표시합니다</a:t>
            </a:r>
            <a:r>
              <a:rPr lang="en-US" altLang="ko-KR" sz="2200" dirty="0"/>
              <a:t>.</a:t>
            </a:r>
          </a:p>
          <a:p>
            <a:pPr latinLnBrk="0"/>
            <a:r>
              <a:rPr lang="ko-KR" altLang="en-US" sz="2200" dirty="0" err="1"/>
              <a:t>모달</a:t>
            </a:r>
            <a:r>
              <a:rPr lang="ko-KR" altLang="en-US" sz="2200" dirty="0"/>
              <a:t> 창을 통해 메뉴의 세부 정보를 제공합니다</a:t>
            </a:r>
            <a:r>
              <a:rPr lang="en-US" altLang="ko-KR" sz="2200" dirty="0"/>
              <a:t>.</a:t>
            </a:r>
          </a:p>
          <a:p>
            <a:pPr latinLnBrk="0"/>
            <a:r>
              <a:rPr lang="ko-KR" altLang="en-US" sz="2200" dirty="0"/>
              <a:t>장바구니 기능으로 사용자가 아이템을 추가할 수 있습니다</a:t>
            </a:r>
            <a:r>
              <a:rPr lang="en-US" altLang="ko-KR" sz="2200" dirty="0"/>
              <a:t>.</a:t>
            </a:r>
          </a:p>
        </p:txBody>
      </p:sp>
      <p:pic>
        <p:nvPicPr>
          <p:cNvPr id="7" name="그림 6"/>
          <p:cNvPicPr>
            <a:picLocks noChangeAspect="1"/>
          </p:cNvPicPr>
          <p:nvPr/>
        </p:nvPicPr>
        <p:blipFill>
          <a:blip r:embed="rId3"/>
          <a:stretch>
            <a:fillRect/>
          </a:stretch>
        </p:blipFill>
        <p:spPr>
          <a:xfrm>
            <a:off x="4967886" y="246167"/>
            <a:ext cx="5083953" cy="3436485"/>
          </a:xfrm>
          <a:prstGeom prst="rect">
            <a:avLst/>
          </a:prstGeom>
        </p:spPr>
      </p:pic>
      <p:pic>
        <p:nvPicPr>
          <p:cNvPr id="8" name="그림 7"/>
          <p:cNvPicPr>
            <a:picLocks noChangeAspect="1"/>
          </p:cNvPicPr>
          <p:nvPr/>
        </p:nvPicPr>
        <p:blipFill>
          <a:blip r:embed="rId4"/>
          <a:stretch>
            <a:fillRect/>
          </a:stretch>
        </p:blipFill>
        <p:spPr>
          <a:xfrm>
            <a:off x="6328510" y="1933424"/>
            <a:ext cx="5588014" cy="3990789"/>
          </a:xfrm>
          <a:prstGeom prst="rect">
            <a:avLst/>
          </a:prstGeom>
        </p:spPr>
      </p:pic>
      <p:pic>
        <p:nvPicPr>
          <p:cNvPr id="3" name="그림 2"/>
          <p:cNvPicPr>
            <a:picLocks noChangeAspect="1"/>
          </p:cNvPicPr>
          <p:nvPr/>
        </p:nvPicPr>
        <p:blipFill>
          <a:blip r:embed="rId5"/>
          <a:stretch>
            <a:fillRect/>
          </a:stretch>
        </p:blipFill>
        <p:spPr>
          <a:xfrm>
            <a:off x="5362621" y="3068877"/>
            <a:ext cx="4689218" cy="3552200"/>
          </a:xfrm>
          <a:prstGeom prst="rect">
            <a:avLst/>
          </a:prstGeom>
        </p:spPr>
      </p:pic>
    </p:spTree>
    <p:extLst>
      <p:ext uri="{BB962C8B-B14F-4D97-AF65-F5344CB8AC3E}">
        <p14:creationId xmlns:p14="http://schemas.microsoft.com/office/powerpoint/2010/main" val="3643836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23671B37-8273-D5A3-090F-204D6312CC53}"/>
              </a:ext>
            </a:extLst>
          </p:cNvPr>
          <p:cNvSpPr>
            <a:spLocks noGrp="1"/>
          </p:cNvSpPr>
          <p:nvPr>
            <p:ph type="title"/>
          </p:nvPr>
        </p:nvSpPr>
        <p:spPr>
          <a:xfrm>
            <a:off x="640080" y="325369"/>
            <a:ext cx="4368602" cy="1956841"/>
          </a:xfrm>
        </p:spPr>
        <p:txBody>
          <a:bodyPr vert="horz" lIns="91440" tIns="45720" rIns="91440" bIns="45720" rtlCol="0" anchor="b">
            <a:normAutofit/>
          </a:bodyPr>
          <a:lstStyle/>
          <a:p>
            <a:pPr latinLnBrk="0"/>
            <a:r>
              <a:rPr lang="ko-KR" altLang="en-US" sz="5400"/>
              <a:t>이벤트 페이지 기능</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내용 개체 틀 3">
            <a:extLst>
              <a:ext uri="{FF2B5EF4-FFF2-40B4-BE49-F238E27FC236}">
                <a16:creationId xmlns:a16="http://schemas.microsoft.com/office/drawing/2014/main" id="{0467A941-E149-247A-ED16-AC059C7F3AF7}"/>
              </a:ext>
            </a:extLst>
          </p:cNvPr>
          <p:cNvSpPr>
            <a:spLocks noGrp="1"/>
          </p:cNvSpPr>
          <p:nvPr>
            <p:ph sz="half" idx="2"/>
          </p:nvPr>
        </p:nvSpPr>
        <p:spPr>
          <a:xfrm>
            <a:off x="640080" y="2872899"/>
            <a:ext cx="4243589" cy="3320668"/>
          </a:xfrm>
        </p:spPr>
        <p:txBody>
          <a:bodyPr vert="horz" lIns="91440" tIns="45720" rIns="91440" bIns="45720" rtlCol="0">
            <a:normAutofit/>
          </a:bodyPr>
          <a:lstStyle/>
          <a:p>
            <a:pPr latinLnBrk="0"/>
            <a:r>
              <a:rPr lang="ko-KR" altLang="en-US" sz="2200" dirty="0"/>
              <a:t>이벤트 목록에서 진행 중인 이벤트를 표시합니다</a:t>
            </a:r>
            <a:r>
              <a:rPr lang="en-US" altLang="ko-KR" sz="2200" dirty="0"/>
              <a:t>.</a:t>
            </a:r>
          </a:p>
          <a:p>
            <a:pPr latinLnBrk="0"/>
            <a:r>
              <a:rPr lang="ko-KR" altLang="en-US" sz="2200" dirty="0"/>
              <a:t>각 이벤트의 세부 정보를 제공합니다</a:t>
            </a:r>
            <a:r>
              <a:rPr lang="en-US" altLang="ko-KR" sz="2200" dirty="0"/>
              <a:t>.</a:t>
            </a:r>
          </a:p>
          <a:p>
            <a:pPr latinLnBrk="0"/>
            <a:r>
              <a:rPr lang="ko-KR" altLang="en-US" sz="2200" dirty="0"/>
              <a:t>이벤트 아이템에 위로 살짝 이동하는 효과를 넣었습니다</a:t>
            </a:r>
            <a:r>
              <a:rPr lang="en-US" altLang="ko-KR" sz="2200" dirty="0"/>
              <a:t>.</a:t>
            </a:r>
          </a:p>
        </p:txBody>
      </p:sp>
      <p:pic>
        <p:nvPicPr>
          <p:cNvPr id="6" name="그림 5"/>
          <p:cNvPicPr>
            <a:picLocks noChangeAspect="1"/>
          </p:cNvPicPr>
          <p:nvPr/>
        </p:nvPicPr>
        <p:blipFill>
          <a:blip r:embed="rId3"/>
          <a:stretch>
            <a:fillRect/>
          </a:stretch>
        </p:blipFill>
        <p:spPr>
          <a:xfrm>
            <a:off x="4883669" y="1199014"/>
            <a:ext cx="7132691" cy="4696961"/>
          </a:xfrm>
          <a:prstGeom prst="rect">
            <a:avLst/>
          </a:prstGeom>
        </p:spPr>
      </p:pic>
    </p:spTree>
    <p:extLst>
      <p:ext uri="{BB962C8B-B14F-4D97-AF65-F5344CB8AC3E}">
        <p14:creationId xmlns:p14="http://schemas.microsoft.com/office/powerpoint/2010/main" val="3490130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제목 1">
            <a:extLst>
              <a:ext uri="{FF2B5EF4-FFF2-40B4-BE49-F238E27FC236}">
                <a16:creationId xmlns:a16="http://schemas.microsoft.com/office/drawing/2014/main" id="{69CC5492-CC81-B3B4-3CD7-B981B4D02832}"/>
              </a:ext>
            </a:extLst>
          </p:cNvPr>
          <p:cNvSpPr>
            <a:spLocks noGrp="1"/>
          </p:cNvSpPr>
          <p:nvPr>
            <p:ph type="title"/>
          </p:nvPr>
        </p:nvSpPr>
        <p:spPr>
          <a:xfrm>
            <a:off x="640080" y="325369"/>
            <a:ext cx="4368602" cy="1956841"/>
          </a:xfrm>
        </p:spPr>
        <p:txBody>
          <a:bodyPr vert="horz" lIns="91440" tIns="45720" rIns="91440" bIns="45720" rtlCol="0" anchor="b">
            <a:normAutofit/>
          </a:bodyPr>
          <a:lstStyle/>
          <a:p>
            <a:pPr latinLnBrk="0"/>
            <a:r>
              <a:rPr lang="ko-KR" altLang="en-US" sz="5400"/>
              <a:t>장바구니 페이지 기능</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내용 개체 틀 3">
            <a:extLst>
              <a:ext uri="{FF2B5EF4-FFF2-40B4-BE49-F238E27FC236}">
                <a16:creationId xmlns:a16="http://schemas.microsoft.com/office/drawing/2014/main" id="{DF654D54-6ACA-5A8D-F29A-1ACDDF3947D3}"/>
              </a:ext>
            </a:extLst>
          </p:cNvPr>
          <p:cNvSpPr>
            <a:spLocks noGrp="1"/>
          </p:cNvSpPr>
          <p:nvPr>
            <p:ph sz="half" idx="2"/>
          </p:nvPr>
        </p:nvSpPr>
        <p:spPr>
          <a:xfrm>
            <a:off x="640080" y="2872899"/>
            <a:ext cx="4243589" cy="3320668"/>
          </a:xfrm>
        </p:spPr>
        <p:txBody>
          <a:bodyPr vert="horz" lIns="91440" tIns="45720" rIns="91440" bIns="45720" rtlCol="0">
            <a:normAutofit/>
          </a:bodyPr>
          <a:lstStyle/>
          <a:p>
            <a:pPr latinLnBrk="0"/>
            <a:r>
              <a:rPr lang="ko-KR" altLang="en-US" sz="2200" dirty="0"/>
              <a:t>장바구니에 담긴 상품 금액과 </a:t>
            </a:r>
            <a:r>
              <a:rPr lang="ko-KR" altLang="en-US" sz="2200" dirty="0" err="1"/>
              <a:t>배송비를</a:t>
            </a:r>
            <a:r>
              <a:rPr lang="ko-KR" altLang="en-US" sz="2200" dirty="0"/>
              <a:t> 확인합니다</a:t>
            </a:r>
            <a:r>
              <a:rPr lang="en-US" altLang="ko-KR" sz="2200" dirty="0"/>
              <a:t>.</a:t>
            </a:r>
          </a:p>
          <a:p>
            <a:pPr latinLnBrk="0"/>
            <a:r>
              <a:rPr lang="ko-KR" altLang="en-US" sz="2200" dirty="0"/>
              <a:t>총 금액을 표시하여 주문할 수 있는 페이지를 제공합니다</a:t>
            </a:r>
            <a:r>
              <a:rPr lang="en-US" altLang="ko-KR" sz="2200" dirty="0"/>
              <a:t>.</a:t>
            </a:r>
          </a:p>
        </p:txBody>
      </p:sp>
      <p:pic>
        <p:nvPicPr>
          <p:cNvPr id="6" name="그림 5"/>
          <p:cNvPicPr>
            <a:picLocks noChangeAspect="1"/>
          </p:cNvPicPr>
          <p:nvPr/>
        </p:nvPicPr>
        <p:blipFill>
          <a:blip r:embed="rId3"/>
          <a:stretch>
            <a:fillRect/>
          </a:stretch>
        </p:blipFill>
        <p:spPr>
          <a:xfrm>
            <a:off x="4880582" y="2056066"/>
            <a:ext cx="7265670" cy="3163633"/>
          </a:xfrm>
          <a:prstGeom prst="rect">
            <a:avLst/>
          </a:prstGeom>
        </p:spPr>
      </p:pic>
    </p:spTree>
    <p:extLst>
      <p:ext uri="{BB962C8B-B14F-4D97-AF65-F5344CB8AC3E}">
        <p14:creationId xmlns:p14="http://schemas.microsoft.com/office/powerpoint/2010/main" val="218153909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352</TotalTime>
  <Words>701</Words>
  <Application>Microsoft Office PowerPoint</Application>
  <PresentationFormat>와이드스크린</PresentationFormat>
  <Paragraphs>71</Paragraphs>
  <Slides>11</Slides>
  <Notes>11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11</vt:i4>
      </vt:variant>
    </vt:vector>
  </HeadingPairs>
  <TitlesOfParts>
    <vt:vector size="14" baseType="lpstr">
      <vt:lpstr>맑은 고딕</vt:lpstr>
      <vt:lpstr>Arial</vt:lpstr>
      <vt:lpstr>Office 테마</vt:lpstr>
      <vt:lpstr>태영이네 카페 프로젝트 개요</vt:lpstr>
      <vt:lpstr>기획배경 &amp; 의도 </vt:lpstr>
      <vt:lpstr>기술스택</vt:lpstr>
      <vt:lpstr>기능명세서</vt:lpstr>
      <vt:lpstr>동일한 기능명세서</vt:lpstr>
      <vt:lpstr>홈 페이지 기능</vt:lpstr>
      <vt:lpstr>메뉴 페이지 기능</vt:lpstr>
      <vt:lpstr>이벤트 페이지 기능</vt:lpstr>
      <vt:lpstr>장바구니 페이지 기능</vt:lpstr>
      <vt:lpstr>리뷰 페이지 기능</vt:lpstr>
      <vt:lpstr>느낀점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태영이네 카페 프로젝트 개요</dc:title>
  <dc:creator>은영 조</dc:creator>
  <cp:lastModifiedBy>은영 조</cp:lastModifiedBy>
  <cp:revision>25</cp:revision>
  <dcterms:created xsi:type="dcterms:W3CDTF">2025-02-20T13:50:07Z</dcterms:created>
  <dcterms:modified xsi:type="dcterms:W3CDTF">2025-04-10T14:34:44Z</dcterms:modified>
</cp:coreProperties>
</file>