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7" r:id="rId2"/>
    <p:sldId id="261" r:id="rId3"/>
    <p:sldId id="260" r:id="rId4"/>
    <p:sldId id="262" r:id="rId5"/>
    <p:sldId id="263" r:id="rId6"/>
    <p:sldId id="264" r:id="rId7"/>
    <p:sldId id="265" r:id="rId8"/>
    <p:sldId id="266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6" r:id="rId17"/>
    <p:sldId id="277" r:id="rId18"/>
    <p:sldId id="275" r:id="rId19"/>
    <p:sldId id="278" r:id="rId20"/>
    <p:sldId id="279" r:id="rId21"/>
    <p:sldId id="281" r:id="rId22"/>
    <p:sldId id="282" r:id="rId23"/>
    <p:sldId id="280" r:id="rId24"/>
    <p:sldId id="283" r:id="rId25"/>
    <p:sldId id="284" r:id="rId26"/>
    <p:sldId id="285" r:id="rId27"/>
    <p:sldId id="286" r:id="rId28"/>
    <p:sldId id="288" r:id="rId29"/>
    <p:sldId id="289" r:id="rId30"/>
    <p:sldId id="290" r:id="rId31"/>
    <p:sldId id="292" r:id="rId32"/>
    <p:sldId id="291" r:id="rId33"/>
    <p:sldId id="293" r:id="rId34"/>
    <p:sldId id="294" r:id="rId35"/>
    <p:sldId id="295" r:id="rId36"/>
    <p:sldId id="296" r:id="rId37"/>
    <p:sldId id="297" r:id="rId38"/>
    <p:sldId id="298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9" r:id="rId48"/>
    <p:sldId id="308" r:id="rId49"/>
    <p:sldId id="310" r:id="rId50"/>
    <p:sldId id="311" r:id="rId51"/>
    <p:sldId id="312" r:id="rId52"/>
    <p:sldId id="313" r:id="rId53"/>
    <p:sldId id="314" r:id="rId54"/>
    <p:sldId id="315" r:id="rId55"/>
    <p:sldId id="317" r:id="rId56"/>
  </p:sldIdLst>
  <p:sldSz cx="12192000" cy="6858000"/>
  <p:notesSz cx="6858000" cy="9144000"/>
  <p:embeddedFontLst>
    <p:embeddedFont>
      <p:font typeface="DOSMyungjo" panose="02000604000000000000" pitchFamily="2" charset="-127"/>
      <p:regular r:id="rId57"/>
    </p:embeddedFont>
    <p:embeddedFont>
      <p:font typeface="둥근모꼴" panose="020B0500000000000000" pitchFamily="50" charset="-127"/>
      <p:regular r:id="rId58"/>
    </p:embeddedFont>
    <p:embeddedFont>
      <p:font typeface="맑은 고딕" panose="020B0503020000020004" pitchFamily="50" charset="-127"/>
      <p:regular r:id="rId59"/>
      <p:bold r:id="rId6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72D4"/>
    <a:srgbClr val="FFCCFF"/>
    <a:srgbClr val="F4E156"/>
    <a:srgbClr val="B236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18" autoAdjust="0"/>
    <p:restoredTop sz="95274" autoAdjust="0"/>
  </p:normalViewPr>
  <p:slideViewPr>
    <p:cSldViewPr snapToGrid="0">
      <p:cViewPr varScale="1">
        <p:scale>
          <a:sx n="83" d="100"/>
          <a:sy n="83" d="100"/>
        </p:scale>
        <p:origin x="341" y="77"/>
      </p:cViewPr>
      <p:guideLst/>
    </p:cSldViewPr>
  </p:slideViewPr>
  <p:outlineViewPr>
    <p:cViewPr>
      <p:scale>
        <a:sx n="33" d="100"/>
        <a:sy n="33" d="100"/>
      </p:scale>
      <p:origin x="0" y="-5597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2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372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00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29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661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7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965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0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066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648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830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996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672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A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464299"/>
            <a:ext cx="12192000" cy="359125"/>
          </a:xfrm>
          <a:prstGeom prst="rect">
            <a:avLst/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다리꼴 11"/>
          <p:cNvSpPr/>
          <p:nvPr/>
        </p:nvSpPr>
        <p:spPr>
          <a:xfrm rot="5400000" flipH="1">
            <a:off x="-1956496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사다리꼴 10"/>
          <p:cNvSpPr/>
          <p:nvPr/>
        </p:nvSpPr>
        <p:spPr>
          <a:xfrm rot="16200000">
            <a:off x="7695503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15685" y="350921"/>
            <a:ext cx="10960630" cy="5996033"/>
          </a:xfrm>
          <a:prstGeom prst="roundRect">
            <a:avLst>
              <a:gd name="adj" fmla="val 8346"/>
            </a:avLst>
          </a:prstGeom>
          <a:solidFill>
            <a:srgbClr val="38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4800" dirty="0">
              <a:solidFill>
                <a:prstClr val="white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051295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112588" y="6341470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25" name="타원 24"/>
          <p:cNvSpPr/>
          <p:nvPr/>
        </p:nvSpPr>
        <p:spPr>
          <a:xfrm>
            <a:off x="2103543" y="6300252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693298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754591" y="6341470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30" name="타원 29"/>
          <p:cNvSpPr/>
          <p:nvPr/>
        </p:nvSpPr>
        <p:spPr>
          <a:xfrm>
            <a:off x="9005326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9066619" y="6329669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32" name="타원 31"/>
          <p:cNvSpPr/>
          <p:nvPr/>
        </p:nvSpPr>
        <p:spPr>
          <a:xfrm>
            <a:off x="8057574" y="6288451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272561" y="5905847"/>
            <a:ext cx="127775" cy="646773"/>
          </a:xfrm>
          <a:prstGeom prst="roundRect">
            <a:avLst>
              <a:gd name="adj" fmla="val 2266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8104219" y="5784244"/>
            <a:ext cx="464458" cy="464458"/>
            <a:chOff x="2264229" y="5109029"/>
            <a:chExt cx="464458" cy="464458"/>
          </a:xfrm>
        </p:grpSpPr>
        <p:sp>
          <p:nvSpPr>
            <p:cNvPr id="35" name="자유형 34"/>
            <p:cNvSpPr/>
            <p:nvPr/>
          </p:nvSpPr>
          <p:spPr>
            <a:xfrm>
              <a:off x="2264229" y="5109029"/>
              <a:ext cx="389967" cy="407781"/>
            </a:xfrm>
            <a:custGeom>
              <a:avLst/>
              <a:gdLst>
                <a:gd name="connsiteX0" fmla="*/ 232229 w 389967"/>
                <a:gd name="connsiteY0" fmla="*/ 0 h 407781"/>
                <a:gd name="connsiteX1" fmla="*/ 322623 w 389967"/>
                <a:gd name="connsiteY1" fmla="*/ 18250 h 407781"/>
                <a:gd name="connsiteX2" fmla="*/ 331726 w 389967"/>
                <a:gd name="connsiteY2" fmla="*/ 23191 h 407781"/>
                <a:gd name="connsiteX3" fmla="*/ 350306 w 389967"/>
                <a:gd name="connsiteY3" fmla="*/ 45710 h 407781"/>
                <a:gd name="connsiteX4" fmla="*/ 389967 w 389967"/>
                <a:gd name="connsiteY4" fmla="*/ 175552 h 407781"/>
                <a:gd name="connsiteX5" fmla="*/ 157738 w 389967"/>
                <a:gd name="connsiteY5" fmla="*/ 407781 h 407781"/>
                <a:gd name="connsiteX6" fmla="*/ 67344 w 389967"/>
                <a:gd name="connsiteY6" fmla="*/ 389531 h 407781"/>
                <a:gd name="connsiteX7" fmla="*/ 58241 w 389967"/>
                <a:gd name="connsiteY7" fmla="*/ 384590 h 407781"/>
                <a:gd name="connsiteX8" fmla="*/ 39661 w 389967"/>
                <a:gd name="connsiteY8" fmla="*/ 362071 h 407781"/>
                <a:gd name="connsiteX9" fmla="*/ 0 w 389967"/>
                <a:gd name="connsiteY9" fmla="*/ 232229 h 407781"/>
                <a:gd name="connsiteX10" fmla="*/ 232229 w 389967"/>
                <a:gd name="connsiteY10" fmla="*/ 0 h 407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9967" h="407781">
                  <a:moveTo>
                    <a:pt x="232229" y="0"/>
                  </a:moveTo>
                  <a:cubicBezTo>
                    <a:pt x="264293" y="0"/>
                    <a:pt x="294840" y="6498"/>
                    <a:pt x="322623" y="18250"/>
                  </a:cubicBezTo>
                  <a:lnTo>
                    <a:pt x="331726" y="23191"/>
                  </a:lnTo>
                  <a:lnTo>
                    <a:pt x="350306" y="45710"/>
                  </a:lnTo>
                  <a:cubicBezTo>
                    <a:pt x="375346" y="82775"/>
                    <a:pt x="389967" y="127456"/>
                    <a:pt x="389967" y="175552"/>
                  </a:cubicBezTo>
                  <a:cubicBezTo>
                    <a:pt x="389967" y="303809"/>
                    <a:pt x="285995" y="407781"/>
                    <a:pt x="157738" y="407781"/>
                  </a:cubicBezTo>
                  <a:cubicBezTo>
                    <a:pt x="125674" y="407781"/>
                    <a:pt x="95127" y="401283"/>
                    <a:pt x="67344" y="389531"/>
                  </a:cubicBezTo>
                  <a:lnTo>
                    <a:pt x="58241" y="384590"/>
                  </a:lnTo>
                  <a:lnTo>
                    <a:pt x="39661" y="362071"/>
                  </a:lnTo>
                  <a:cubicBezTo>
                    <a:pt x="14621" y="325007"/>
                    <a:pt x="0" y="280326"/>
                    <a:pt x="0" y="232229"/>
                  </a:cubicBezTo>
                  <a:cubicBezTo>
                    <a:pt x="0" y="103972"/>
                    <a:pt x="103972" y="0"/>
                    <a:pt x="232229" y="0"/>
                  </a:cubicBezTo>
                  <a:close/>
                </a:path>
              </a:pathLst>
            </a:custGeom>
            <a:solidFill>
              <a:srgbClr val="FE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>
              <a:off x="2322470" y="5132220"/>
              <a:ext cx="406217" cy="441267"/>
            </a:xfrm>
            <a:custGeom>
              <a:avLst/>
              <a:gdLst>
                <a:gd name="connsiteX0" fmla="*/ 273485 w 406217"/>
                <a:gd name="connsiteY0" fmla="*/ 0 h 441267"/>
                <a:gd name="connsiteX1" fmla="*/ 303830 w 406217"/>
                <a:gd name="connsiteY1" fmla="*/ 16470 h 441267"/>
                <a:gd name="connsiteX2" fmla="*/ 406217 w 406217"/>
                <a:gd name="connsiteY2" fmla="*/ 209038 h 441267"/>
                <a:gd name="connsiteX3" fmla="*/ 173988 w 406217"/>
                <a:gd name="connsiteY3" fmla="*/ 441267 h 441267"/>
                <a:gd name="connsiteX4" fmla="*/ 9777 w 406217"/>
                <a:gd name="connsiteY4" fmla="*/ 373249 h 441267"/>
                <a:gd name="connsiteX5" fmla="*/ 0 w 406217"/>
                <a:gd name="connsiteY5" fmla="*/ 361399 h 441267"/>
                <a:gd name="connsiteX6" fmla="*/ 9103 w 406217"/>
                <a:gd name="connsiteY6" fmla="*/ 366340 h 441267"/>
                <a:gd name="connsiteX7" fmla="*/ 99497 w 406217"/>
                <a:gd name="connsiteY7" fmla="*/ 384590 h 441267"/>
                <a:gd name="connsiteX8" fmla="*/ 331726 w 406217"/>
                <a:gd name="connsiteY8" fmla="*/ 152361 h 441267"/>
                <a:gd name="connsiteX9" fmla="*/ 292065 w 406217"/>
                <a:gd name="connsiteY9" fmla="*/ 22519 h 441267"/>
                <a:gd name="connsiteX10" fmla="*/ 273485 w 406217"/>
                <a:gd name="connsiteY10" fmla="*/ 0 h 44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217" h="441267">
                  <a:moveTo>
                    <a:pt x="273485" y="0"/>
                  </a:moveTo>
                  <a:lnTo>
                    <a:pt x="303830" y="16470"/>
                  </a:lnTo>
                  <a:cubicBezTo>
                    <a:pt x="365603" y="58203"/>
                    <a:pt x="406217" y="128878"/>
                    <a:pt x="406217" y="209038"/>
                  </a:cubicBezTo>
                  <a:cubicBezTo>
                    <a:pt x="406217" y="337295"/>
                    <a:pt x="302245" y="441267"/>
                    <a:pt x="173988" y="441267"/>
                  </a:cubicBezTo>
                  <a:cubicBezTo>
                    <a:pt x="109860" y="441267"/>
                    <a:pt x="51802" y="415274"/>
                    <a:pt x="9777" y="373249"/>
                  </a:cubicBezTo>
                  <a:lnTo>
                    <a:pt x="0" y="361399"/>
                  </a:lnTo>
                  <a:lnTo>
                    <a:pt x="9103" y="366340"/>
                  </a:lnTo>
                  <a:cubicBezTo>
                    <a:pt x="36886" y="378092"/>
                    <a:pt x="67433" y="384590"/>
                    <a:pt x="99497" y="384590"/>
                  </a:cubicBezTo>
                  <a:cubicBezTo>
                    <a:pt x="227754" y="384590"/>
                    <a:pt x="331726" y="280618"/>
                    <a:pt x="331726" y="152361"/>
                  </a:cubicBezTo>
                  <a:cubicBezTo>
                    <a:pt x="331726" y="104265"/>
                    <a:pt x="317105" y="59584"/>
                    <a:pt x="292065" y="22519"/>
                  </a:cubicBezTo>
                  <a:lnTo>
                    <a:pt x="273485" y="0"/>
                  </a:lnTo>
                  <a:close/>
                </a:path>
              </a:pathLst>
            </a:custGeom>
            <a:solidFill>
              <a:srgbClr val="B419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2367705" y="5187183"/>
              <a:ext cx="111970" cy="11197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타원 37"/>
          <p:cNvSpPr/>
          <p:nvPr/>
        </p:nvSpPr>
        <p:spPr>
          <a:xfrm>
            <a:off x="9647329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9708622" y="6329669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grpSp>
        <p:nvGrpSpPr>
          <p:cNvPr id="40" name="그룹 39"/>
          <p:cNvGrpSpPr/>
          <p:nvPr/>
        </p:nvGrpSpPr>
        <p:grpSpPr>
          <a:xfrm rot="900000">
            <a:off x="2240159" y="5807837"/>
            <a:ext cx="464458" cy="768376"/>
            <a:chOff x="2150188" y="5796045"/>
            <a:chExt cx="464458" cy="768376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43" name="자유형 42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2150188" y="5796045"/>
            <a:ext cx="464458" cy="768376"/>
            <a:chOff x="2150188" y="5796045"/>
            <a:chExt cx="464458" cy="768376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18" name="자유형 17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 15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1016669" y="743225"/>
            <a:ext cx="987962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 수학 </a:t>
            </a:r>
            <a:r>
              <a:rPr lang="ko-KR" altLang="en-US" sz="7200" b="1" dirty="0">
                <a:solidFill>
                  <a:srgbClr val="F4E15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팀 프로젝트</a:t>
            </a:r>
            <a:endParaRPr lang="en-US" altLang="ko-KR" sz="7200" b="1" dirty="0">
              <a:solidFill>
                <a:srgbClr val="F4E15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ko-KR" altLang="en-US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최종 발표</a:t>
            </a:r>
            <a:endParaRPr lang="en-US" altLang="ko-KR" sz="7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6669" y="4174933"/>
            <a:ext cx="4719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4E156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코로나 </a:t>
            </a:r>
            <a:r>
              <a:rPr lang="ko-KR" altLang="en-US" dirty="0" err="1">
                <a:solidFill>
                  <a:srgbClr val="F4E156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싫조</a:t>
            </a:r>
            <a:r>
              <a:rPr lang="ko-KR" altLang="en-US" dirty="0">
                <a:solidFill>
                  <a:srgbClr val="F4E156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C</a:t>
            </a:r>
            <a:r>
              <a:rPr lang="ko-KR" altLang="en-US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언어 게임제작</a:t>
            </a: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SNAKE-19</a:t>
            </a:r>
          </a:p>
          <a:p>
            <a:r>
              <a:rPr lang="ko-KR" altLang="en-US" dirty="0">
                <a:solidFill>
                  <a:srgbClr val="F4E156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조원</a:t>
            </a:r>
            <a:r>
              <a:rPr lang="ko-KR" altLang="en-US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윤홍비</a:t>
            </a:r>
            <a:r>
              <a:rPr lang="ko-KR" altLang="en-US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이재이 조민지 </a:t>
            </a:r>
            <a:r>
              <a:rPr lang="ko-KR" altLang="en-US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김은빈</a:t>
            </a:r>
            <a:endParaRPr lang="en-US" altLang="ko-KR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730" y="1242454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71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emph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34538" y="92409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065876" y="1339734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526216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82973" y="2475230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34757" y="537342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637976" y="6400776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962060" y="6169648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0144112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0804512" y="983672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1721776" y="561917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1508092" y="197681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0763548" y="6451552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1833536" y="505777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7009" y="26427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SNAKE-19</a:t>
            </a:r>
            <a:endParaRPr lang="ko-KR" altLang="en-US" sz="24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13172" y="370646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rgbClr val="B2363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개작 게임 설명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8674872" y="325576"/>
            <a:ext cx="3390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4E156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SATGE 3 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연구 범위 및 방법</a:t>
            </a:r>
            <a:endParaRPr lang="en-US" altLang="ko-KR" sz="20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6298" y="1649648"/>
            <a:ext cx="2031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기획 화면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848" y="1451494"/>
            <a:ext cx="4683112" cy="468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08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34538" y="92409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065876" y="1339734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526216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82973" y="2475230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34757" y="537342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637976" y="6400776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962060" y="6169648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0144112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0804512" y="983672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1721776" y="561917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1508092" y="197681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0763548" y="6451552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1833536" y="505777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7009" y="26427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SNAKE-19</a:t>
            </a:r>
            <a:endParaRPr lang="ko-KR" altLang="en-US" sz="24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13172" y="370646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rgbClr val="B2363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개작 게임 설명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8674872" y="325576"/>
            <a:ext cx="3390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4E156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SATGE 3 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연구 범위 및 방법</a:t>
            </a:r>
            <a:endParaRPr lang="en-US" altLang="ko-KR" sz="20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7118" y="1716799"/>
            <a:ext cx="2031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개작 내용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138481" y="1716799"/>
            <a:ext cx="836961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원래 교수님이 주신 코드에서 저희가 처음에 기획했던</a:t>
            </a:r>
            <a:endParaRPr lang="en-US" altLang="ko-KR" sz="20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fontAlgn="base"/>
            <a:r>
              <a:rPr lang="ko-KR" altLang="en-US" sz="2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각종 게임 화면들을 만들어내기 위해서 코드를 추가했습니다</a:t>
            </a:r>
            <a:r>
              <a:rPr lang="en-US" altLang="ko-KR" sz="2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.</a:t>
            </a:r>
          </a:p>
          <a:p>
            <a:pPr fontAlgn="base"/>
            <a:r>
              <a:rPr lang="en-US" altLang="ko-KR" sz="20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void </a:t>
            </a:r>
            <a:r>
              <a:rPr lang="en-US" altLang="ko-KR" sz="2000" dirty="0" err="1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game_explain</a:t>
            </a:r>
            <a:r>
              <a:rPr lang="en-US" altLang="ko-KR" sz="20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()</a:t>
            </a:r>
            <a:r>
              <a:rPr lang="ko-KR" altLang="en-US" sz="2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이라는 함수를 만들어서</a:t>
            </a:r>
            <a:endParaRPr lang="en-US" altLang="ko-KR" sz="20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fontAlgn="base"/>
            <a:r>
              <a:rPr lang="ko-KR" altLang="en-US" sz="2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여기에서 게임 설명하는 화면이 나오도록 구현했습니다</a:t>
            </a:r>
            <a:r>
              <a:rPr lang="en-US" altLang="ko-KR" sz="2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.</a:t>
            </a:r>
          </a:p>
          <a:p>
            <a:pPr fontAlgn="base"/>
            <a:r>
              <a:rPr lang="ko-KR" altLang="en-US" sz="2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그리고 </a:t>
            </a:r>
            <a:r>
              <a:rPr lang="en-US" altLang="ko-KR" sz="2000" dirty="0" err="1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int</a:t>
            </a:r>
            <a:r>
              <a:rPr lang="en-US" altLang="ko-KR" sz="20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en-US" altLang="ko-KR" sz="2000" dirty="0" err="1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MainMenu</a:t>
            </a:r>
            <a:r>
              <a:rPr lang="ko-KR" altLang="en-US" sz="2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라는 함수를 만들어서</a:t>
            </a:r>
            <a:endParaRPr lang="en-US" altLang="ko-KR" sz="20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fontAlgn="base"/>
            <a:r>
              <a:rPr lang="ko-KR" altLang="en-US" sz="2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게임을 시작하려고 클릭하면 나오는 제일 첫 번째 화면에서</a:t>
            </a:r>
            <a:endParaRPr lang="en-US" altLang="ko-KR" sz="20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fontAlgn="base"/>
            <a:r>
              <a:rPr lang="ko-KR" altLang="en-US" sz="2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저희 게임 이름이 나오고 게임을 그냥 시작할 것인지</a:t>
            </a:r>
            <a:endParaRPr lang="en-US" altLang="ko-KR" sz="20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fontAlgn="base"/>
            <a:r>
              <a:rPr lang="ko-KR" altLang="en-US" sz="2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아니면 게임 방법에 대한 설명을 들을 것인지 선택할 수 있습니다</a:t>
            </a:r>
            <a:r>
              <a:rPr lang="en-US" altLang="ko-KR" sz="2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. </a:t>
            </a:r>
            <a:r>
              <a:rPr lang="ko-KR" altLang="en-US" sz="2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 방법을 선택하면 먼저 게임을 설명하는 짧은 문장들이 나오고 주의사항도 말해줍니다</a:t>
            </a:r>
            <a:r>
              <a:rPr lang="en-US" altLang="ko-KR" sz="2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.</a:t>
            </a:r>
          </a:p>
          <a:p>
            <a:pPr fontAlgn="base"/>
            <a:r>
              <a:rPr lang="ko-KR" altLang="en-US" sz="2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그 다음에는 조작법이 나오고 어떻게 게임을 플레이 할 수 있는지 알려줍니다</a:t>
            </a:r>
            <a:r>
              <a:rPr lang="en-US" altLang="ko-KR" sz="2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. </a:t>
            </a:r>
            <a:endParaRPr lang="ko-KR" altLang="en-US" sz="20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0417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34538" y="92409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065876" y="1339734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526216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82973" y="2475230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34757" y="537342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637976" y="6400776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962060" y="6169648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0144112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0804512" y="983672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1721776" y="561917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1508092" y="197681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0763548" y="6451552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1833536" y="505777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7009" y="26427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SNAKE-19</a:t>
            </a:r>
            <a:endParaRPr lang="ko-KR" altLang="en-US" sz="24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3572" y="433679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B2363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실행  화면</a:t>
            </a:r>
            <a:endParaRPr lang="ko-KR" altLang="en-US" sz="4400" dirty="0">
              <a:solidFill>
                <a:srgbClr val="B23636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674872" y="325576"/>
            <a:ext cx="3390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4E156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SATGE 3 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연구 범위 및 방법</a:t>
            </a:r>
            <a:endParaRPr lang="en-US" altLang="ko-KR" sz="20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42410" y="5939111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 첫 </a:t>
            </a:r>
            <a:r>
              <a:rPr lang="ko-KR" altLang="en-US" sz="2400" dirty="0" err="1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실행화면</a:t>
            </a:r>
            <a:endParaRPr lang="ko-KR" altLang="en-US" sz="2400" dirty="0">
              <a:solidFill>
                <a:srgbClr val="F4E156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4"/>
          <a:stretch/>
        </p:blipFill>
        <p:spPr>
          <a:xfrm>
            <a:off x="1912781" y="1330959"/>
            <a:ext cx="8506136" cy="435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209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34538" y="92409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065876" y="1339734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526216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82973" y="2475230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34757" y="537342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637976" y="6400776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962060" y="6169648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0144112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0804512" y="983672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1721776" y="561917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1508092" y="197681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0763548" y="6451552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1833536" y="505777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7009" y="26427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SNAKE-19</a:t>
            </a:r>
            <a:endParaRPr lang="ko-KR" altLang="en-US" sz="24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3572" y="433679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B2363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실행  화면</a:t>
            </a:r>
            <a:endParaRPr lang="ko-KR" altLang="en-US" sz="4400" dirty="0">
              <a:solidFill>
                <a:srgbClr val="B23636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674872" y="325576"/>
            <a:ext cx="3390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4E156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SATGE 3 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연구 범위 및 방법</a:t>
            </a:r>
            <a:endParaRPr lang="en-US" altLang="ko-KR" sz="20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27130" y="5939111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스토리 화면</a:t>
            </a:r>
            <a:endParaRPr lang="ko-KR" altLang="en-US" sz="2400" dirty="0">
              <a:solidFill>
                <a:srgbClr val="F4E156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368" y="1241268"/>
            <a:ext cx="7498358" cy="465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598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34538" y="92409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065876" y="1339734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526216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82973" y="2475230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34757" y="537342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637976" y="6400776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962060" y="6169648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0144112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0804512" y="983672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1721776" y="561917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1508092" y="197681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0763548" y="6451552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1833536" y="505777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7009" y="26427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SNAKE-19</a:t>
            </a:r>
            <a:endParaRPr lang="ko-KR" altLang="en-US" sz="24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3572" y="433679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B2363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실행  화면</a:t>
            </a:r>
            <a:endParaRPr lang="ko-KR" altLang="en-US" sz="4400" dirty="0">
              <a:solidFill>
                <a:srgbClr val="B23636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674872" y="325576"/>
            <a:ext cx="3390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4E156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SATGE 3 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연구 범위 및 방법</a:t>
            </a:r>
            <a:endParaRPr lang="en-US" altLang="ko-KR" sz="20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27130" y="5939111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 설명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3" b="1911"/>
          <a:stretch/>
        </p:blipFill>
        <p:spPr>
          <a:xfrm>
            <a:off x="2761021" y="1203119"/>
            <a:ext cx="6596339" cy="475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033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34538" y="92409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065876" y="1339734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526216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82973" y="2475230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34757" y="537342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637976" y="6400776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962060" y="6169648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0144112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0804512" y="983672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1721776" y="561917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1508092" y="197681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0763548" y="6451552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1833536" y="505777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7009" y="26427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SNAKE-19</a:t>
            </a:r>
            <a:endParaRPr lang="ko-KR" altLang="en-US" sz="24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3572" y="433679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B2363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실행  화면</a:t>
            </a:r>
            <a:endParaRPr lang="ko-KR" altLang="en-US" sz="4400" dirty="0">
              <a:solidFill>
                <a:srgbClr val="B23636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674872" y="325576"/>
            <a:ext cx="3390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4E156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SATGE 3 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연구 범위 및 방법</a:t>
            </a:r>
            <a:endParaRPr lang="en-US" altLang="ko-KR" sz="20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27130" y="5939111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 방법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67" b="667"/>
          <a:stretch/>
        </p:blipFill>
        <p:spPr>
          <a:xfrm>
            <a:off x="2690366" y="1203119"/>
            <a:ext cx="6677154" cy="476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402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34538" y="92409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065876" y="1339734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526216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82973" y="2475230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34757" y="537342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637976" y="6400776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962060" y="6169648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0144112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0804512" y="983672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1721776" y="561917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1508092" y="197681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0763548" y="6451552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1833536" y="505777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7009" y="26427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SNAKE-19</a:t>
            </a:r>
            <a:endParaRPr lang="ko-KR" altLang="en-US" sz="24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3572" y="433679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B2363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실행  화면</a:t>
            </a:r>
            <a:endParaRPr lang="ko-KR" altLang="en-US" sz="4400" dirty="0">
              <a:solidFill>
                <a:srgbClr val="B23636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674872" y="325576"/>
            <a:ext cx="3390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4E156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SATGE 3 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연구 범위 및 방법</a:t>
            </a:r>
            <a:endParaRPr lang="en-US" altLang="ko-KR" sz="20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06996" y="5994991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게임오버 화면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334" y="1283854"/>
            <a:ext cx="8376466" cy="444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281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34538" y="92409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065876" y="1339734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526216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82973" y="2475230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34757" y="537342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637976" y="6400776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962060" y="6169648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0144112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0804512" y="983672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1721776" y="561917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1508092" y="197681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0763548" y="6451552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1833536" y="505777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7009" y="26427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SNAKE-19</a:t>
            </a:r>
            <a:endParaRPr lang="ko-KR" altLang="en-US" sz="24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3572" y="433679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B2363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실행  화면</a:t>
            </a:r>
            <a:endParaRPr lang="ko-KR" altLang="en-US" sz="4400" dirty="0">
              <a:solidFill>
                <a:srgbClr val="B23636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674872" y="325576"/>
            <a:ext cx="3390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4E156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SATGE 3 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연구 범위 및 방법</a:t>
            </a:r>
            <a:endParaRPr lang="en-US" altLang="ko-KR" sz="20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00036" y="5994695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종료 화면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889" y="1227974"/>
            <a:ext cx="8269316" cy="447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986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34538" y="92409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065876" y="1339734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526216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82973" y="2475230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34757" y="537342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637976" y="6400776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962060" y="6169648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0144112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0804512" y="983672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1721776" y="561917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1508092" y="197681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0763548" y="6451552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1833536" y="505777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7009" y="26427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SNAKE-19</a:t>
            </a:r>
            <a:endParaRPr lang="ko-KR" altLang="en-US" sz="24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3572" y="433679"/>
            <a:ext cx="27238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rgbClr val="B2363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벤치 </a:t>
            </a:r>
            <a:r>
              <a:rPr lang="ko-KR" altLang="en-US" sz="4400" dirty="0" err="1">
                <a:solidFill>
                  <a:srgbClr val="B2363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마킹</a:t>
            </a:r>
            <a:endParaRPr lang="ko-KR" altLang="en-US" sz="4400" dirty="0">
              <a:solidFill>
                <a:srgbClr val="B23636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674872" y="325576"/>
            <a:ext cx="23647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4E156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SATGE 4 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연구 배경</a:t>
            </a:r>
            <a:endParaRPr lang="en-US" altLang="ko-KR" sz="20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6216" y="1361259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사례 </a:t>
            </a:r>
            <a:r>
              <a:rPr lang="en-US" altLang="ko-KR" sz="24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 : </a:t>
            </a:r>
            <a:r>
              <a:rPr lang="ko-KR" altLang="en-US" sz="24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머지 </a:t>
            </a:r>
            <a:r>
              <a:rPr lang="ko-KR" altLang="en-US" sz="2400" dirty="0" err="1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스네이크</a:t>
            </a:r>
            <a:r>
              <a:rPr lang="ko-KR" altLang="en-US" sz="24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392" y="1944912"/>
            <a:ext cx="91440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101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34538" y="92409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065876" y="1339734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526216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82973" y="2475230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34757" y="537342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637976" y="6400776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962060" y="6169648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0144112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0804512" y="983672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1721776" y="561917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1508092" y="197681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0763548" y="6451552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1833536" y="505777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7009" y="26427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SNAKE-19</a:t>
            </a:r>
            <a:endParaRPr lang="ko-KR" altLang="en-US" sz="24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3572" y="433679"/>
            <a:ext cx="27238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rgbClr val="B2363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벤치 </a:t>
            </a:r>
            <a:r>
              <a:rPr lang="ko-KR" altLang="en-US" sz="4400" dirty="0" err="1">
                <a:solidFill>
                  <a:srgbClr val="B2363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마킹</a:t>
            </a:r>
            <a:endParaRPr lang="ko-KR" altLang="en-US" sz="4400" dirty="0">
              <a:solidFill>
                <a:srgbClr val="B23636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674872" y="325576"/>
            <a:ext cx="23647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4E156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SATGE 4 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연구 배경</a:t>
            </a:r>
            <a:endParaRPr lang="en-US" altLang="ko-KR" sz="20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6216" y="1361259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사례 </a:t>
            </a:r>
            <a:r>
              <a:rPr lang="en-US" altLang="ko-KR" sz="24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 : </a:t>
            </a:r>
            <a:r>
              <a:rPr lang="ko-KR" altLang="en-US" sz="24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머지 </a:t>
            </a:r>
            <a:r>
              <a:rPr lang="ko-KR" altLang="en-US" sz="2400" dirty="0" err="1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스네이크</a:t>
            </a:r>
            <a:r>
              <a:rPr lang="ko-KR" altLang="en-US" sz="24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272" y="1891653"/>
            <a:ext cx="91440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306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A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464299"/>
            <a:ext cx="12192000" cy="359125"/>
          </a:xfrm>
          <a:prstGeom prst="rect">
            <a:avLst/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다리꼴 11"/>
          <p:cNvSpPr/>
          <p:nvPr/>
        </p:nvSpPr>
        <p:spPr>
          <a:xfrm rot="5400000" flipH="1">
            <a:off x="-1956496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사다리꼴 10"/>
          <p:cNvSpPr/>
          <p:nvPr/>
        </p:nvSpPr>
        <p:spPr>
          <a:xfrm rot="16200000">
            <a:off x="7695503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15685" y="350921"/>
            <a:ext cx="10960630" cy="5996033"/>
          </a:xfrm>
          <a:prstGeom prst="roundRect">
            <a:avLst>
              <a:gd name="adj" fmla="val 8346"/>
            </a:avLst>
          </a:prstGeom>
          <a:solidFill>
            <a:srgbClr val="38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4800" dirty="0">
              <a:solidFill>
                <a:prstClr val="white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051295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112588" y="6341470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25" name="타원 24"/>
          <p:cNvSpPr/>
          <p:nvPr/>
        </p:nvSpPr>
        <p:spPr>
          <a:xfrm>
            <a:off x="2103543" y="6300252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693298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754591" y="6341470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30" name="타원 29"/>
          <p:cNvSpPr/>
          <p:nvPr/>
        </p:nvSpPr>
        <p:spPr>
          <a:xfrm>
            <a:off x="9005326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9066619" y="6329669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32" name="타원 31"/>
          <p:cNvSpPr/>
          <p:nvPr/>
        </p:nvSpPr>
        <p:spPr>
          <a:xfrm>
            <a:off x="8057574" y="6288451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272561" y="5905847"/>
            <a:ext cx="127775" cy="646773"/>
          </a:xfrm>
          <a:prstGeom prst="roundRect">
            <a:avLst>
              <a:gd name="adj" fmla="val 2266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8104219" y="5784244"/>
            <a:ext cx="464458" cy="464458"/>
            <a:chOff x="2264229" y="5109029"/>
            <a:chExt cx="464458" cy="464458"/>
          </a:xfrm>
        </p:grpSpPr>
        <p:sp>
          <p:nvSpPr>
            <p:cNvPr id="35" name="자유형 34"/>
            <p:cNvSpPr/>
            <p:nvPr/>
          </p:nvSpPr>
          <p:spPr>
            <a:xfrm>
              <a:off x="2264229" y="5109029"/>
              <a:ext cx="389967" cy="407781"/>
            </a:xfrm>
            <a:custGeom>
              <a:avLst/>
              <a:gdLst>
                <a:gd name="connsiteX0" fmla="*/ 232229 w 389967"/>
                <a:gd name="connsiteY0" fmla="*/ 0 h 407781"/>
                <a:gd name="connsiteX1" fmla="*/ 322623 w 389967"/>
                <a:gd name="connsiteY1" fmla="*/ 18250 h 407781"/>
                <a:gd name="connsiteX2" fmla="*/ 331726 w 389967"/>
                <a:gd name="connsiteY2" fmla="*/ 23191 h 407781"/>
                <a:gd name="connsiteX3" fmla="*/ 350306 w 389967"/>
                <a:gd name="connsiteY3" fmla="*/ 45710 h 407781"/>
                <a:gd name="connsiteX4" fmla="*/ 389967 w 389967"/>
                <a:gd name="connsiteY4" fmla="*/ 175552 h 407781"/>
                <a:gd name="connsiteX5" fmla="*/ 157738 w 389967"/>
                <a:gd name="connsiteY5" fmla="*/ 407781 h 407781"/>
                <a:gd name="connsiteX6" fmla="*/ 67344 w 389967"/>
                <a:gd name="connsiteY6" fmla="*/ 389531 h 407781"/>
                <a:gd name="connsiteX7" fmla="*/ 58241 w 389967"/>
                <a:gd name="connsiteY7" fmla="*/ 384590 h 407781"/>
                <a:gd name="connsiteX8" fmla="*/ 39661 w 389967"/>
                <a:gd name="connsiteY8" fmla="*/ 362071 h 407781"/>
                <a:gd name="connsiteX9" fmla="*/ 0 w 389967"/>
                <a:gd name="connsiteY9" fmla="*/ 232229 h 407781"/>
                <a:gd name="connsiteX10" fmla="*/ 232229 w 389967"/>
                <a:gd name="connsiteY10" fmla="*/ 0 h 407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9967" h="407781">
                  <a:moveTo>
                    <a:pt x="232229" y="0"/>
                  </a:moveTo>
                  <a:cubicBezTo>
                    <a:pt x="264293" y="0"/>
                    <a:pt x="294840" y="6498"/>
                    <a:pt x="322623" y="18250"/>
                  </a:cubicBezTo>
                  <a:lnTo>
                    <a:pt x="331726" y="23191"/>
                  </a:lnTo>
                  <a:lnTo>
                    <a:pt x="350306" y="45710"/>
                  </a:lnTo>
                  <a:cubicBezTo>
                    <a:pt x="375346" y="82775"/>
                    <a:pt x="389967" y="127456"/>
                    <a:pt x="389967" y="175552"/>
                  </a:cubicBezTo>
                  <a:cubicBezTo>
                    <a:pt x="389967" y="303809"/>
                    <a:pt x="285995" y="407781"/>
                    <a:pt x="157738" y="407781"/>
                  </a:cubicBezTo>
                  <a:cubicBezTo>
                    <a:pt x="125674" y="407781"/>
                    <a:pt x="95127" y="401283"/>
                    <a:pt x="67344" y="389531"/>
                  </a:cubicBezTo>
                  <a:lnTo>
                    <a:pt x="58241" y="384590"/>
                  </a:lnTo>
                  <a:lnTo>
                    <a:pt x="39661" y="362071"/>
                  </a:lnTo>
                  <a:cubicBezTo>
                    <a:pt x="14621" y="325007"/>
                    <a:pt x="0" y="280326"/>
                    <a:pt x="0" y="232229"/>
                  </a:cubicBezTo>
                  <a:cubicBezTo>
                    <a:pt x="0" y="103972"/>
                    <a:pt x="103972" y="0"/>
                    <a:pt x="232229" y="0"/>
                  </a:cubicBezTo>
                  <a:close/>
                </a:path>
              </a:pathLst>
            </a:custGeom>
            <a:solidFill>
              <a:srgbClr val="FE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>
              <a:off x="2322470" y="5132220"/>
              <a:ext cx="406217" cy="441267"/>
            </a:xfrm>
            <a:custGeom>
              <a:avLst/>
              <a:gdLst>
                <a:gd name="connsiteX0" fmla="*/ 273485 w 406217"/>
                <a:gd name="connsiteY0" fmla="*/ 0 h 441267"/>
                <a:gd name="connsiteX1" fmla="*/ 303830 w 406217"/>
                <a:gd name="connsiteY1" fmla="*/ 16470 h 441267"/>
                <a:gd name="connsiteX2" fmla="*/ 406217 w 406217"/>
                <a:gd name="connsiteY2" fmla="*/ 209038 h 441267"/>
                <a:gd name="connsiteX3" fmla="*/ 173988 w 406217"/>
                <a:gd name="connsiteY3" fmla="*/ 441267 h 441267"/>
                <a:gd name="connsiteX4" fmla="*/ 9777 w 406217"/>
                <a:gd name="connsiteY4" fmla="*/ 373249 h 441267"/>
                <a:gd name="connsiteX5" fmla="*/ 0 w 406217"/>
                <a:gd name="connsiteY5" fmla="*/ 361399 h 441267"/>
                <a:gd name="connsiteX6" fmla="*/ 9103 w 406217"/>
                <a:gd name="connsiteY6" fmla="*/ 366340 h 441267"/>
                <a:gd name="connsiteX7" fmla="*/ 99497 w 406217"/>
                <a:gd name="connsiteY7" fmla="*/ 384590 h 441267"/>
                <a:gd name="connsiteX8" fmla="*/ 331726 w 406217"/>
                <a:gd name="connsiteY8" fmla="*/ 152361 h 441267"/>
                <a:gd name="connsiteX9" fmla="*/ 292065 w 406217"/>
                <a:gd name="connsiteY9" fmla="*/ 22519 h 441267"/>
                <a:gd name="connsiteX10" fmla="*/ 273485 w 406217"/>
                <a:gd name="connsiteY10" fmla="*/ 0 h 44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217" h="441267">
                  <a:moveTo>
                    <a:pt x="273485" y="0"/>
                  </a:moveTo>
                  <a:lnTo>
                    <a:pt x="303830" y="16470"/>
                  </a:lnTo>
                  <a:cubicBezTo>
                    <a:pt x="365603" y="58203"/>
                    <a:pt x="406217" y="128878"/>
                    <a:pt x="406217" y="209038"/>
                  </a:cubicBezTo>
                  <a:cubicBezTo>
                    <a:pt x="406217" y="337295"/>
                    <a:pt x="302245" y="441267"/>
                    <a:pt x="173988" y="441267"/>
                  </a:cubicBezTo>
                  <a:cubicBezTo>
                    <a:pt x="109860" y="441267"/>
                    <a:pt x="51802" y="415274"/>
                    <a:pt x="9777" y="373249"/>
                  </a:cubicBezTo>
                  <a:lnTo>
                    <a:pt x="0" y="361399"/>
                  </a:lnTo>
                  <a:lnTo>
                    <a:pt x="9103" y="366340"/>
                  </a:lnTo>
                  <a:cubicBezTo>
                    <a:pt x="36886" y="378092"/>
                    <a:pt x="67433" y="384590"/>
                    <a:pt x="99497" y="384590"/>
                  </a:cubicBezTo>
                  <a:cubicBezTo>
                    <a:pt x="227754" y="384590"/>
                    <a:pt x="331726" y="280618"/>
                    <a:pt x="331726" y="152361"/>
                  </a:cubicBezTo>
                  <a:cubicBezTo>
                    <a:pt x="331726" y="104265"/>
                    <a:pt x="317105" y="59584"/>
                    <a:pt x="292065" y="22519"/>
                  </a:cubicBezTo>
                  <a:lnTo>
                    <a:pt x="273485" y="0"/>
                  </a:lnTo>
                  <a:close/>
                </a:path>
              </a:pathLst>
            </a:custGeom>
            <a:solidFill>
              <a:srgbClr val="B419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2367705" y="5187183"/>
              <a:ext cx="111970" cy="11197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타원 37"/>
          <p:cNvSpPr/>
          <p:nvPr/>
        </p:nvSpPr>
        <p:spPr>
          <a:xfrm>
            <a:off x="9647329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9708622" y="6329669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grpSp>
        <p:nvGrpSpPr>
          <p:cNvPr id="40" name="그룹 39"/>
          <p:cNvGrpSpPr/>
          <p:nvPr/>
        </p:nvGrpSpPr>
        <p:grpSpPr>
          <a:xfrm rot="900000">
            <a:off x="2240159" y="5807837"/>
            <a:ext cx="464458" cy="768376"/>
            <a:chOff x="2150188" y="5796045"/>
            <a:chExt cx="464458" cy="768376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43" name="자유형 42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2150188" y="5796045"/>
            <a:ext cx="464458" cy="768376"/>
            <a:chOff x="2150188" y="5796045"/>
            <a:chExt cx="464458" cy="768376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18" name="자유형 17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 15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1016669" y="743225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index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46639" y="2129304"/>
            <a:ext cx="4719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4E156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SATGE 1 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프로젝트 소개</a:t>
            </a:r>
            <a:endParaRPr lang="en-US" altLang="ko-KR" sz="20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946639" y="2734844"/>
            <a:ext cx="4719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4E156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SATGE 2 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연구 목적 및 필요성</a:t>
            </a:r>
            <a:r>
              <a:rPr lang="en-US" altLang="ko-KR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949062" y="3338921"/>
            <a:ext cx="4719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4E156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SATGE 3 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연구 범위 및 방법</a:t>
            </a:r>
            <a:endParaRPr lang="en-US" altLang="ko-KR" sz="20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946639" y="3948573"/>
            <a:ext cx="4719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4E156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SATGE 4 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연구 배경</a:t>
            </a:r>
            <a:endParaRPr lang="en-US" altLang="ko-KR" sz="20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645483" y="2122598"/>
            <a:ext cx="4930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4E156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SATGE 5 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개작게임 분석 및</a:t>
            </a:r>
            <a:r>
              <a:rPr lang="ko-KR" altLang="en-US" sz="2000" dirty="0">
                <a:solidFill>
                  <a:srgbClr val="F4E156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함수 계층도</a:t>
            </a:r>
            <a:endParaRPr lang="en-US" altLang="ko-KR" sz="20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654313" y="2720987"/>
            <a:ext cx="4719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4E156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SATGE 6 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개작 전과 후 비교</a:t>
            </a:r>
            <a:endParaRPr lang="en-US" altLang="ko-KR" sz="20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654313" y="3352879"/>
            <a:ext cx="4719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4E156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SATGE 7 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연구 결과에 대한 기대효과</a:t>
            </a:r>
            <a:endParaRPr lang="en-US" altLang="ko-KR" sz="20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645483" y="3953319"/>
            <a:ext cx="4719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4E156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SATGE 8 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참고 문헌</a:t>
            </a:r>
            <a:endParaRPr lang="en-US" altLang="ko-KR" sz="20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163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emph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34538" y="92409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065876" y="1339734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526216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82973" y="2475230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34757" y="537342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637976" y="6400776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962060" y="6169648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0144112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0804512" y="983672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1721776" y="561917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1508092" y="197681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0763548" y="6451552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1833536" y="505777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7009" y="26427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SNAKE-19</a:t>
            </a:r>
            <a:endParaRPr lang="ko-KR" altLang="en-US" sz="24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674872" y="325576"/>
            <a:ext cx="23647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4E156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SATGE 4 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연구 배경</a:t>
            </a:r>
            <a:endParaRPr lang="en-US" altLang="ko-KR" sz="20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66558" y="146800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장점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66557" y="211915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단점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58780" y="278567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공통점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58780" y="358271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차이점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2005" y="4373454"/>
            <a:ext cx="15696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개선사항</a:t>
            </a:r>
            <a:r>
              <a:rPr lang="en-US" altLang="ko-KR" sz="24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,</a:t>
            </a:r>
          </a:p>
          <a:p>
            <a:r>
              <a:rPr lang="ko-KR" altLang="en-US" sz="24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적용할 점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620666" y="1559690"/>
            <a:ext cx="872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일반적인 </a:t>
            </a:r>
            <a:r>
              <a:rPr lang="ko-KR" altLang="en-US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스네이크</a:t>
            </a:r>
            <a:r>
              <a:rPr lang="ko-KR" altLang="en-US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모양이 아닌 다양한 캐릭터가 있어서 시각적 즐거움이 있음</a:t>
            </a: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20666" y="2183753"/>
            <a:ext cx="7455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광고가 너무 자주 뜨며</a:t>
            </a: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게임을 진행할 때 나오는 목소리가 거슬림</a:t>
            </a: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20664" y="2760271"/>
            <a:ext cx="8263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우리 게임과 공통점은 캐릭터가 무언가를 먹으면서 게임이 진행된다는 점과</a:t>
            </a:r>
            <a:endParaRPr lang="en-US" altLang="ko-KR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제한 시간이 없다는 점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620664" y="3582712"/>
            <a:ext cx="618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머지 </a:t>
            </a:r>
            <a:r>
              <a:rPr lang="ko-KR" altLang="en-US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스네이크는</a:t>
            </a:r>
            <a:r>
              <a:rPr lang="ko-KR" altLang="en-US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부스터라는</a:t>
            </a:r>
            <a:r>
              <a:rPr lang="ko-KR" altLang="en-US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아이템을 활용할 수 있지만</a:t>
            </a:r>
            <a:endParaRPr lang="en-US" altLang="ko-KR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  <a:p>
            <a:pPr fontAlgn="base"/>
            <a:r>
              <a:rPr lang="ko-KR" altLang="en-US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우리는 그런 아이템은 만들지 않았다</a:t>
            </a: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20664" y="4437487"/>
            <a:ext cx="12845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머지 </a:t>
            </a:r>
            <a:r>
              <a:rPr lang="ko-KR" altLang="en-US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스네이크에</a:t>
            </a:r>
            <a:r>
              <a:rPr lang="ko-KR" altLang="en-US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단순히 코인 먹기</a:t>
            </a: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상대 피하기만 있는 것이 아닌</a:t>
            </a:r>
            <a:endParaRPr lang="en-US" altLang="ko-KR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  <a:p>
            <a:pPr fontAlgn="base"/>
            <a:r>
              <a:rPr lang="ko-KR" altLang="en-US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다양한 미션이 있는 스테이지가 있으면 더 좋을 것 같습니다</a:t>
            </a: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.</a:t>
            </a:r>
          </a:p>
          <a:p>
            <a:pPr fontAlgn="base"/>
            <a:r>
              <a:rPr lang="ko-KR" altLang="en-US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저희가 머지 </a:t>
            </a:r>
            <a:r>
              <a:rPr lang="ko-KR" altLang="en-US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스네이크에서</a:t>
            </a:r>
            <a:r>
              <a:rPr lang="ko-KR" altLang="en-US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가져와 저희 게임에 적용한 것은</a:t>
            </a:r>
            <a:endParaRPr lang="en-US" altLang="ko-KR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  <a:p>
            <a:pPr fontAlgn="base"/>
            <a:r>
              <a:rPr lang="ko-KR" altLang="en-US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바로 게임이 시작하고 게임에 대한 설명 방법이 나오는 것입니다</a:t>
            </a: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. </a:t>
            </a:r>
            <a:endParaRPr lang="ko-KR" altLang="en-US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1084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34538" y="92409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065876" y="1339734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526216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82973" y="2475230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34757" y="537342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637976" y="6400776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962060" y="6169648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0144112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0804512" y="983672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1721776" y="561917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1508092" y="197681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0763548" y="6451552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1833536" y="505777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7009" y="26427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SNAKE-19</a:t>
            </a:r>
            <a:endParaRPr lang="ko-KR" altLang="en-US" sz="24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3572" y="433679"/>
            <a:ext cx="27238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rgbClr val="B2363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벤치 </a:t>
            </a:r>
            <a:r>
              <a:rPr lang="ko-KR" altLang="en-US" sz="4400" dirty="0" err="1">
                <a:solidFill>
                  <a:srgbClr val="B2363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마킹</a:t>
            </a:r>
            <a:endParaRPr lang="ko-KR" altLang="en-US" sz="4400" dirty="0">
              <a:solidFill>
                <a:srgbClr val="B23636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674872" y="325576"/>
            <a:ext cx="23647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4E156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SATGE 4 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연구 배경</a:t>
            </a:r>
            <a:endParaRPr lang="en-US" altLang="ko-KR" sz="20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6216" y="1361259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사례 </a:t>
            </a:r>
            <a:r>
              <a:rPr lang="en-US" altLang="ko-KR" sz="24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 : </a:t>
            </a:r>
            <a:r>
              <a:rPr lang="ko-KR" altLang="en-US" sz="2400" dirty="0" err="1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스네이크</a:t>
            </a:r>
            <a:r>
              <a:rPr lang="ko-KR" altLang="en-US" sz="24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오프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604716000" descr="EMB00005fb829b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735" y="1878343"/>
            <a:ext cx="9046403" cy="440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840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34538" y="92409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065876" y="1339734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526216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82973" y="2475230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34757" y="537342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637976" y="6400776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962060" y="6169648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0144112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0804512" y="983672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1721776" y="561917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1508092" y="197681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0763548" y="6451552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1833536" y="505777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7009" y="26427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SNAKE-19</a:t>
            </a:r>
            <a:endParaRPr lang="ko-KR" altLang="en-US" sz="24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3572" y="433679"/>
            <a:ext cx="27238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rgbClr val="B2363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벤치 </a:t>
            </a:r>
            <a:r>
              <a:rPr lang="ko-KR" altLang="en-US" sz="4400" dirty="0" err="1">
                <a:solidFill>
                  <a:srgbClr val="B2363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마킹</a:t>
            </a:r>
            <a:endParaRPr lang="ko-KR" altLang="en-US" sz="4400" dirty="0">
              <a:solidFill>
                <a:srgbClr val="B23636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674872" y="325576"/>
            <a:ext cx="23647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4E156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SATGE 4 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연구 배경</a:t>
            </a:r>
            <a:endParaRPr lang="en-US" altLang="ko-KR" sz="20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6216" y="1361259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사례 </a:t>
            </a:r>
            <a:r>
              <a:rPr lang="en-US" altLang="ko-KR" sz="24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 : </a:t>
            </a:r>
            <a:r>
              <a:rPr lang="ko-KR" altLang="en-US" sz="2400" dirty="0" err="1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스네이크</a:t>
            </a:r>
            <a:r>
              <a:rPr lang="ko-KR" altLang="en-US" sz="24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오프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604715064" descr="EMB00005fb829b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176" y="1871267"/>
            <a:ext cx="8836984" cy="4299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587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34538" y="92409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065876" y="1339734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526216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82973" y="2475230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34757" y="537342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637976" y="6400776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962060" y="6169648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0144112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0804512" y="983672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1721776" y="561917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1508092" y="197681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0763548" y="6451552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1833536" y="505777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7009" y="26427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SNAKE-19</a:t>
            </a:r>
            <a:endParaRPr lang="ko-KR" altLang="en-US" sz="24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674872" y="325576"/>
            <a:ext cx="23647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4E156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SATGE 4 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연구 배경</a:t>
            </a:r>
            <a:endParaRPr lang="en-US" altLang="ko-KR" sz="20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66558" y="146800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장점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66557" y="211915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단점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58780" y="278567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공통점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58780" y="358271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차이점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2005" y="4373454"/>
            <a:ext cx="15696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개선사항</a:t>
            </a:r>
            <a:r>
              <a:rPr lang="en-US" altLang="ko-KR" sz="24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,</a:t>
            </a:r>
          </a:p>
          <a:p>
            <a:r>
              <a:rPr lang="ko-KR" altLang="en-US" sz="24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적용할 점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620666" y="1559690"/>
            <a:ext cx="872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게임방식이 간단하고 모드가 </a:t>
            </a: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2</a:t>
            </a:r>
            <a:r>
              <a:rPr lang="ko-KR" altLang="en-US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가지라 게임을 처음 하는 사람도 쉽게 할 수 있음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620666" y="2183753"/>
            <a:ext cx="8148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게임 방식이 너무 간단해서 지루하고 오래 게임을 할 수는 없을 것 같다</a:t>
            </a: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. </a:t>
            </a:r>
            <a:endParaRPr lang="ko-KR" altLang="en-US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20664" y="2889935"/>
            <a:ext cx="6994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공통점은 모드의 종류가 별로 없어 간단한 게임이라는 점이다</a:t>
            </a: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. </a:t>
            </a:r>
            <a:endParaRPr lang="ko-KR" altLang="en-US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20664" y="3582712"/>
            <a:ext cx="607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터치를 해서 뱀을 이동시킬 수 있는 것이 차이점이다</a:t>
            </a: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. </a:t>
            </a:r>
            <a:endParaRPr lang="ko-KR" altLang="en-US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20664" y="4437487"/>
            <a:ext cx="12845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모드가 다양하지 않기 때문에 지루할 수 있어 유저들끼리 경쟁하는</a:t>
            </a:r>
            <a:endParaRPr lang="en-US" altLang="ko-KR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  <a:p>
            <a:pPr fontAlgn="base"/>
            <a:r>
              <a:rPr lang="ko-KR" altLang="en-US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그런 다른 방식의 새로운 모드를 만들 필요가 있다</a:t>
            </a: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.</a:t>
            </a:r>
          </a:p>
          <a:p>
            <a:pPr fontAlgn="base"/>
            <a:r>
              <a:rPr lang="ko-KR" altLang="en-US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스네이크</a:t>
            </a:r>
            <a:r>
              <a:rPr lang="ko-KR" altLang="en-US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오프에서는 모드가 적은 부분을 가져와서 우리가 게임을 만들 때도</a:t>
            </a:r>
            <a:endParaRPr lang="en-US" altLang="ko-KR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  <a:p>
            <a:pPr fontAlgn="base"/>
            <a:r>
              <a:rPr lang="ko-KR" altLang="en-US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유저들이 쉽게 접할 수 있도록 모드의 종류를 최소화 해서 적용하였다</a:t>
            </a: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. </a:t>
            </a:r>
            <a:endParaRPr lang="ko-KR" altLang="en-US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6807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34538" y="92409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065876" y="1339734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526216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82973" y="2475230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34757" y="537342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637976" y="6400776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962060" y="6169648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0144112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0804512" y="983672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1721776" y="561917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1508092" y="197681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0763548" y="6451552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1833536" y="505777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7009" y="26427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SNAKE-19</a:t>
            </a:r>
            <a:endParaRPr lang="ko-KR" altLang="en-US" sz="24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11893" y="411952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B2363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기존게임</a:t>
            </a:r>
            <a:r>
              <a:rPr lang="ko-KR" altLang="en-US" sz="4400" dirty="0">
                <a:solidFill>
                  <a:srgbClr val="B2363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코드 분석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8674872" y="325576"/>
            <a:ext cx="23647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4E156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SATGE 4 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연구 배경</a:t>
            </a:r>
            <a:endParaRPr lang="en-US" altLang="ko-KR" sz="20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6216" y="1361259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1. </a:t>
            </a:r>
            <a:r>
              <a:rPr lang="en-US" altLang="ko-KR" sz="2800" dirty="0" err="1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gotoxy</a:t>
            </a:r>
            <a:r>
              <a:rPr lang="en-US" altLang="ko-KR" sz="28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() </a:t>
            </a:r>
            <a:r>
              <a:rPr lang="ko-KR" altLang="en-US" sz="28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함수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12781" y="2204531"/>
            <a:ext cx="104823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 latinLnBrk="0"/>
            <a:r>
              <a:rPr lang="en-US" altLang="ko-KR" sz="22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- </a:t>
            </a:r>
            <a:r>
              <a:rPr lang="en-US" altLang="ko-KR" sz="2200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gotoxy</a:t>
            </a:r>
            <a:r>
              <a:rPr lang="en-US" altLang="ko-KR" sz="22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() </a:t>
            </a:r>
            <a:r>
              <a:rPr lang="ko-KR" altLang="en-US" sz="22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함수는 커서의 위치 제어 함수이다</a:t>
            </a:r>
            <a:r>
              <a:rPr lang="en-US" altLang="ko-KR" sz="22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.</a:t>
            </a:r>
            <a:endParaRPr lang="ko-KR" altLang="en-US" sz="22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  <a:p>
            <a:pPr fontAlgn="base" latinLnBrk="0"/>
            <a:r>
              <a:rPr lang="ko-KR" altLang="en-US" sz="22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라이브러리 함수가 아니므로 </a:t>
            </a:r>
            <a:r>
              <a:rPr lang="en-US" altLang="ko-KR" sz="2200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Windows.h</a:t>
            </a:r>
            <a:r>
              <a:rPr lang="en-US" altLang="ko-KR" sz="22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</a:t>
            </a:r>
            <a:r>
              <a:rPr lang="ko-KR" altLang="en-US" sz="22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헤더 파일을 입력해야 사용가능 하다</a:t>
            </a:r>
            <a:r>
              <a:rPr lang="en-US" altLang="ko-KR" sz="22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. </a:t>
            </a:r>
            <a:endParaRPr lang="ko-KR" altLang="en-US" sz="22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12781" y="3713449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 latinLnBrk="0"/>
            <a:r>
              <a:rPr lang="en-US" altLang="ko-KR" sz="22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- </a:t>
            </a:r>
            <a:r>
              <a:rPr lang="ko-KR" altLang="en-US" sz="2200" dirty="0">
                <a:solidFill>
                  <a:srgbClr val="F4E156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함수 원형</a:t>
            </a:r>
            <a:endParaRPr lang="en-US" altLang="ko-KR" sz="2200" dirty="0">
              <a:solidFill>
                <a:srgbClr val="F4E156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  <a:p>
            <a:pPr fontAlgn="base" latinLnBrk="0"/>
            <a:r>
              <a:rPr lang="en-US" altLang="ko-KR" sz="22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 void </a:t>
            </a:r>
            <a:r>
              <a:rPr lang="en-US" altLang="ko-KR" sz="2200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gotoxy</a:t>
            </a:r>
            <a:r>
              <a:rPr lang="en-US" altLang="ko-KR" sz="22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(</a:t>
            </a:r>
            <a:r>
              <a:rPr lang="en-US" altLang="ko-KR" sz="2200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int</a:t>
            </a:r>
            <a:r>
              <a:rPr lang="en-US" altLang="ko-KR" sz="22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x, </a:t>
            </a:r>
            <a:r>
              <a:rPr lang="en-US" altLang="ko-KR" sz="2200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int</a:t>
            </a:r>
            <a:r>
              <a:rPr lang="en-US" altLang="ko-KR" sz="22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y)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12781" y="4615540"/>
            <a:ext cx="59683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 latinLnBrk="0"/>
            <a:r>
              <a:rPr lang="en-US" altLang="ko-KR" sz="22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- </a:t>
            </a:r>
            <a:r>
              <a:rPr lang="ko-KR" altLang="en-US" sz="2200" dirty="0">
                <a:solidFill>
                  <a:srgbClr val="F4E156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함수 인자</a:t>
            </a:r>
            <a:endParaRPr lang="en-US" altLang="ko-KR" sz="2200" dirty="0">
              <a:solidFill>
                <a:srgbClr val="F4E156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  <a:p>
            <a:pPr fontAlgn="base" latinLnBrk="0"/>
            <a:r>
              <a:rPr lang="en-US" altLang="ko-KR" sz="22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 </a:t>
            </a:r>
            <a:r>
              <a:rPr lang="en-US" altLang="ko-KR" sz="2200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int</a:t>
            </a:r>
            <a:r>
              <a:rPr lang="en-US" altLang="ko-KR" sz="22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x :</a:t>
            </a:r>
            <a:r>
              <a:rPr lang="ko-KR" altLang="en-US" sz="22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화면에서 가로 위치를 지정</a:t>
            </a:r>
            <a:r>
              <a:rPr lang="en-US" altLang="ko-KR" sz="22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(1~80)</a:t>
            </a:r>
          </a:p>
          <a:p>
            <a:pPr fontAlgn="base" latinLnBrk="0"/>
            <a:r>
              <a:rPr lang="en-US" altLang="ko-KR" sz="22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 </a:t>
            </a:r>
            <a:r>
              <a:rPr lang="en-US" altLang="ko-KR" sz="2200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int</a:t>
            </a:r>
            <a:r>
              <a:rPr lang="en-US" altLang="ko-KR" sz="22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y : </a:t>
            </a:r>
            <a:r>
              <a:rPr lang="ko-KR" altLang="en-US" sz="22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화면에서 세로 위치를 지정</a:t>
            </a:r>
            <a:r>
              <a:rPr lang="en-US" altLang="ko-KR" sz="22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(1~24)</a:t>
            </a:r>
          </a:p>
        </p:txBody>
      </p:sp>
    </p:spTree>
    <p:extLst>
      <p:ext uri="{BB962C8B-B14F-4D97-AF65-F5344CB8AC3E}">
        <p14:creationId xmlns:p14="http://schemas.microsoft.com/office/powerpoint/2010/main" val="4240097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34538" y="92409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065876" y="1339734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526216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82973" y="2475230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34757" y="537342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637976" y="6400776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962060" y="6169648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0144112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0804512" y="983672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1721776" y="561917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1508092" y="197681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0763548" y="6451552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1833536" y="505777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7009" y="26427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SNAKE-19</a:t>
            </a:r>
            <a:endParaRPr lang="ko-KR" altLang="en-US" sz="24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674872" y="325576"/>
            <a:ext cx="23647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4E156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SATGE 4 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연구 배경</a:t>
            </a:r>
            <a:endParaRPr lang="en-US" altLang="ko-KR" sz="20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02863" y="758855"/>
            <a:ext cx="9574793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ko-KR" altLang="en-US" sz="22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기본적인 </a:t>
            </a:r>
            <a:r>
              <a:rPr lang="en-US" altLang="ko-KR" sz="2200" dirty="0" err="1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gotoxy</a:t>
            </a:r>
            <a:r>
              <a:rPr lang="en-US" altLang="ko-KR" sz="22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() </a:t>
            </a:r>
            <a:r>
              <a:rPr lang="ko-KR" altLang="en-US" sz="22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함수의 형태</a:t>
            </a:r>
            <a:endParaRPr lang="en-US" altLang="ko-KR" sz="2200" dirty="0">
              <a:solidFill>
                <a:srgbClr val="F4E156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fontAlgn="base" latinLnBrk="0"/>
            <a:endParaRPr lang="en-US" altLang="ko-KR" sz="24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  <a:cs typeface="둥근모꼴" panose="020B0500000000000000" pitchFamily="50" charset="-127"/>
            </a:endParaRPr>
          </a:p>
          <a:p>
            <a:pPr fontAlgn="base"/>
            <a:r>
              <a:rPr lang="en-US" altLang="ko-KR" sz="24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void </a:t>
            </a:r>
            <a:r>
              <a:rPr lang="en-US" altLang="ko-KR" sz="2400" dirty="0" err="1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gotoxy</a:t>
            </a:r>
            <a:r>
              <a:rPr lang="en-US" altLang="ko-KR" sz="24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(</a:t>
            </a:r>
            <a:r>
              <a:rPr lang="en-US" altLang="ko-KR" sz="2400" dirty="0" err="1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int</a:t>
            </a:r>
            <a:r>
              <a:rPr lang="en-US" altLang="ko-KR" sz="24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x, </a:t>
            </a:r>
            <a:r>
              <a:rPr lang="en-US" altLang="ko-KR" sz="2400" dirty="0" err="1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int</a:t>
            </a:r>
            <a:r>
              <a:rPr lang="en-US" altLang="ko-KR" sz="24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y)</a:t>
            </a:r>
          </a:p>
          <a:p>
            <a:pPr fontAlgn="base"/>
            <a:r>
              <a:rPr lang="en-US" altLang="ko-KR" sz="24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{</a:t>
            </a:r>
          </a:p>
          <a:p>
            <a:pPr fontAlgn="base"/>
            <a:r>
              <a:rPr lang="en-US" altLang="ko-KR" sz="24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COORD </a:t>
            </a:r>
            <a:r>
              <a:rPr lang="en-US" altLang="ko-KR" sz="2400" dirty="0" err="1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Pos</a:t>
            </a:r>
            <a:r>
              <a:rPr lang="en-US" altLang="ko-KR" sz="24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;</a:t>
            </a:r>
          </a:p>
          <a:p>
            <a:pPr fontAlgn="base"/>
            <a:r>
              <a:rPr lang="en-US" altLang="ko-KR" sz="2400" dirty="0" err="1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Pos.X</a:t>
            </a:r>
            <a:r>
              <a:rPr lang="en-US" altLang="ko-KR" sz="24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= x;</a:t>
            </a:r>
          </a:p>
          <a:p>
            <a:pPr fontAlgn="base"/>
            <a:r>
              <a:rPr lang="en-US" altLang="ko-KR" sz="2400" dirty="0" err="1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Pos.Y</a:t>
            </a:r>
            <a:r>
              <a:rPr lang="en-US" altLang="ko-KR" sz="24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= y;</a:t>
            </a:r>
          </a:p>
          <a:p>
            <a:pPr fontAlgn="base"/>
            <a:r>
              <a:rPr lang="en-US" altLang="ko-KR" sz="2400" dirty="0" err="1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SetConsoleCursorPosition</a:t>
            </a:r>
            <a:r>
              <a:rPr lang="en-US" altLang="ko-KR" sz="24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(</a:t>
            </a:r>
            <a:r>
              <a:rPr lang="en-US" altLang="ko-KR" sz="2400" dirty="0" err="1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GetStdHandle</a:t>
            </a:r>
            <a:r>
              <a:rPr lang="en-US" altLang="ko-KR" sz="24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(STD_OUTPUT_HANDLE),</a:t>
            </a:r>
            <a:r>
              <a:rPr lang="en-US" altLang="ko-KR" sz="2400" dirty="0" err="1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Pos</a:t>
            </a:r>
            <a:r>
              <a:rPr lang="en-US" altLang="ko-KR" sz="24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);</a:t>
            </a:r>
          </a:p>
          <a:p>
            <a:pPr fontAlgn="base"/>
            <a:r>
              <a:rPr lang="en-US" altLang="ko-KR" sz="24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31094" y="4467327"/>
            <a:ext cx="8785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 latinLnBrk="0">
              <a:buFontTx/>
              <a:buChar char="-"/>
            </a:pPr>
            <a:r>
              <a:rPr lang="en-US" altLang="ko-KR" dirty="0" err="1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SetConsoleCursorPosition</a:t>
            </a:r>
            <a:r>
              <a:rPr lang="en-US" altLang="ko-KR" dirty="0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() </a:t>
            </a:r>
            <a:r>
              <a:rPr lang="ko-KR" altLang="en-US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함수는 지정된 콘솔 화면 버퍼에서</a:t>
            </a:r>
            <a:endParaRPr lang="en-US" altLang="ko-KR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  <a:p>
            <a:pPr fontAlgn="base" latinLnBrk="0"/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 </a:t>
            </a:r>
            <a:r>
              <a:rPr lang="ko-KR" altLang="en-US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커서위치를</a:t>
            </a:r>
            <a:r>
              <a:rPr lang="ko-KR" altLang="en-US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설정하며</a:t>
            </a: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이 함수의 호출은 필수사항이다</a:t>
            </a: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31094" y="5169538"/>
            <a:ext cx="8321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 latinLnBrk="0">
              <a:buFontTx/>
              <a:buChar char="-"/>
            </a:pPr>
            <a:r>
              <a:rPr lang="en-US" altLang="ko-KR" dirty="0" err="1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GetStdHandle</a:t>
            </a:r>
            <a:r>
              <a:rPr lang="en-US" altLang="ko-KR" dirty="0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()</a:t>
            </a:r>
            <a:r>
              <a:rPr lang="ko-KR" altLang="en-US" dirty="0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함수는 실제 핸들을 반환하는 함수이며 그 안에 </a:t>
            </a:r>
            <a:r>
              <a:rPr lang="ko-KR" altLang="en-US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파라미터로</a:t>
            </a:r>
            <a:r>
              <a:rPr lang="ko-KR" altLang="en-US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종류를 정해주면 핸들 값을 반환한다</a:t>
            </a: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.</a:t>
            </a:r>
          </a:p>
          <a:p>
            <a:pPr fontAlgn="base" latinLnBrk="0"/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 </a:t>
            </a:r>
            <a:r>
              <a:rPr lang="ko-KR" altLang="en-US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인자로 </a:t>
            </a: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STD_OUTPUT_HANDLE</a:t>
            </a:r>
            <a:r>
              <a:rPr lang="ko-KR" altLang="en-US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를 주면 표준 콘솔 출력의 핸들을 반환해준다</a:t>
            </a: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2979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34538" y="92409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065876" y="1339734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526216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82973" y="2475230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34757" y="537342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637976" y="6400776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962060" y="6169648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0144112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0804512" y="983672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1721776" y="561917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1508092" y="197681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0763548" y="6451552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1833536" y="505777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7009" y="26427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SNAKE-19</a:t>
            </a:r>
            <a:endParaRPr lang="ko-KR" altLang="en-US" sz="24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674872" y="325576"/>
            <a:ext cx="23647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4E156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SATGE 4 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연구 배경</a:t>
            </a:r>
            <a:endParaRPr lang="en-US" altLang="ko-KR" sz="20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8095" y="1395147"/>
            <a:ext cx="4903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2. </a:t>
            </a:r>
            <a:r>
              <a:rPr lang="ko-KR" altLang="en-US" sz="32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키보드 플레이어 구문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92243" y="2908961"/>
            <a:ext cx="103412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- </a:t>
            </a: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방향키 </a:t>
            </a:r>
            <a:r>
              <a:rPr lang="ko-KR" altLang="en-US" sz="2400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입력제어</a:t>
            </a: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kbhit</a:t>
            </a:r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()</a:t>
            </a: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과 </a:t>
            </a:r>
            <a:r>
              <a:rPr lang="en-US" altLang="ko-KR" sz="2400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getch</a:t>
            </a:r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() </a:t>
            </a: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함수 </a:t>
            </a:r>
          </a:p>
          <a:p>
            <a:pPr lvl="0" fontAlgn="base"/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- </a:t>
            </a: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보통 키보드로 입력을 받을 때는 </a:t>
            </a:r>
            <a:r>
              <a:rPr lang="en-US" altLang="ko-KR" sz="2400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scanf</a:t>
            </a:r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함수를 사용하지만</a:t>
            </a:r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,</a:t>
            </a:r>
          </a:p>
          <a:p>
            <a:pPr lvl="0" fontAlgn="base"/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 게임의 </a:t>
            </a:r>
            <a:r>
              <a:rPr lang="ko-KR" altLang="en-US" sz="2400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조작키를</a:t>
            </a: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입력 받을 경우에는 </a:t>
            </a:r>
            <a:r>
              <a:rPr lang="en-US" altLang="ko-KR" sz="2400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kbhit</a:t>
            </a:r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()</a:t>
            </a: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과 </a:t>
            </a:r>
            <a:r>
              <a:rPr lang="en-US" altLang="ko-KR" sz="2400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getch</a:t>
            </a:r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()</a:t>
            </a: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를 사용한다</a:t>
            </a:r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.</a:t>
            </a:r>
            <a:endParaRPr lang="ko-KR" altLang="en-US" sz="24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3556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34538" y="92409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065876" y="1339734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526216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82973" y="2475230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34757" y="537342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637976" y="6400776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962060" y="6169648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0144112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0804512" y="983672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1721776" y="561917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1508092" y="197681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0763548" y="6451552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1833536" y="505777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7009" y="26427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SNAKE-19</a:t>
            </a:r>
            <a:endParaRPr lang="ko-KR" altLang="en-US" sz="24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674872" y="325576"/>
            <a:ext cx="23647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4E156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SATGE 4 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연구 배경</a:t>
            </a:r>
            <a:endParaRPr lang="en-US" altLang="ko-KR" sz="20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82096" y="1227974"/>
            <a:ext cx="3672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2-1.</a:t>
            </a:r>
            <a:r>
              <a:rPr lang="ko-KR" altLang="en-US" sz="32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en-US" altLang="ko-KR" sz="3200" dirty="0" err="1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kbhit</a:t>
            </a:r>
            <a:r>
              <a:rPr lang="en-US" altLang="ko-KR" sz="32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() </a:t>
            </a:r>
            <a:r>
              <a:rPr lang="ko-KR" altLang="en-US" sz="32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함수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145976" y="1976812"/>
            <a:ext cx="765466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 fontAlgn="base">
              <a:buFontTx/>
              <a:buChar char="-"/>
            </a:pPr>
            <a:r>
              <a:rPr lang="en-US" altLang="ko-KR" sz="2000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kbhit</a:t>
            </a:r>
            <a:r>
              <a:rPr lang="en-US" altLang="ko-KR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() 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함수는 현재 키보드가 입력된 상태인지를 조사한다</a:t>
            </a:r>
            <a:r>
              <a:rPr lang="en-US" altLang="ko-KR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.</a:t>
            </a:r>
          </a:p>
          <a:p>
            <a:pPr lvl="0" fontAlgn="base"/>
            <a:r>
              <a:rPr lang="en-US" altLang="ko-KR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 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즉</a:t>
            </a:r>
            <a:r>
              <a:rPr lang="en-US" altLang="ko-KR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눌렸느냐 안 </a:t>
            </a:r>
            <a:r>
              <a:rPr lang="ko-KR" altLang="en-US" sz="2000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눌렸느냐를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알아볼 수 있는 함수이다</a:t>
            </a:r>
            <a:r>
              <a:rPr lang="en-US" altLang="ko-KR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.</a:t>
            </a:r>
          </a:p>
          <a:p>
            <a:pPr lvl="0" fontAlgn="base"/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 또한 </a:t>
            </a:r>
            <a:r>
              <a:rPr lang="en-US" altLang="ko-KR" sz="2000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kbhit</a:t>
            </a:r>
            <a:r>
              <a:rPr lang="en-US" altLang="ko-KR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() 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함수는 키의 입력이 없으면 생략한다</a:t>
            </a:r>
            <a:r>
              <a:rPr lang="en-US" altLang="ko-KR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. </a:t>
            </a:r>
          </a:p>
          <a:p>
            <a:pPr lvl="0" fontAlgn="base"/>
            <a:endParaRPr lang="ko-KR" altLang="en-US" sz="20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  <a:p>
            <a:pPr marL="285750" lvl="0" indent="-285750" fontAlgn="base">
              <a:buFontTx/>
              <a:buChar char="-"/>
            </a:pPr>
            <a:r>
              <a:rPr lang="en-US" altLang="ko-KR" sz="2000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kbhit</a:t>
            </a:r>
            <a:r>
              <a:rPr lang="en-US" altLang="ko-KR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() 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함수의 장점은 </a:t>
            </a:r>
            <a:r>
              <a:rPr lang="en-US" altLang="ko-KR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waiting 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함수가 아니라는 점이다</a:t>
            </a:r>
            <a:r>
              <a:rPr lang="en-US" altLang="ko-KR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.</a:t>
            </a:r>
          </a:p>
          <a:p>
            <a:pPr lvl="0" fontAlgn="base"/>
            <a:r>
              <a:rPr lang="en-US" altLang="ko-KR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 </a:t>
            </a:r>
            <a:r>
              <a:rPr lang="en-US" altLang="ko-KR" sz="2000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kbhit</a:t>
            </a:r>
            <a:r>
              <a:rPr lang="en-US" altLang="ko-KR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() 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함수는 입력이 있든 없든 바로 반환하기 때문에</a:t>
            </a:r>
            <a:endParaRPr lang="en-US" altLang="ko-KR" sz="20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  <a:p>
            <a:pPr lvl="0" fontAlgn="base"/>
            <a:r>
              <a:rPr lang="en-US" altLang="ko-KR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 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반환 값에 따라 작업을 진행할 수 있다</a:t>
            </a:r>
            <a:r>
              <a:rPr lang="en-US" altLang="ko-KR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.</a:t>
            </a:r>
            <a:endParaRPr lang="ko-KR" altLang="en-US" sz="20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5976" y="4378176"/>
            <a:ext cx="27238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 latinLnBrk="0"/>
            <a:r>
              <a:rPr lang="en-US" altLang="ko-KR" sz="2200" dirty="0">
                <a:solidFill>
                  <a:srgbClr val="F4E156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- </a:t>
            </a:r>
            <a:r>
              <a:rPr lang="ko-KR" altLang="en-US" sz="2200" dirty="0">
                <a:solidFill>
                  <a:srgbClr val="F4E156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함수 원형</a:t>
            </a:r>
            <a:endParaRPr lang="en-US" altLang="ko-KR" sz="2200" dirty="0">
              <a:solidFill>
                <a:srgbClr val="F4E156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  <a:p>
            <a:pPr fontAlgn="base"/>
            <a:r>
              <a:rPr lang="en-US" altLang="ko-KR" sz="22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 </a:t>
            </a:r>
            <a:r>
              <a:rPr lang="en-US" altLang="ko-KR" sz="2200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int</a:t>
            </a:r>
            <a:r>
              <a:rPr lang="en-US" altLang="ko-KR" sz="22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</a:t>
            </a:r>
            <a:r>
              <a:rPr lang="en-US" altLang="ko-KR" sz="2200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kbhit</a:t>
            </a:r>
            <a:r>
              <a:rPr lang="en-US" altLang="ko-KR" sz="22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(void)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45976" y="5280267"/>
            <a:ext cx="59683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 latinLnBrk="0"/>
            <a:r>
              <a:rPr lang="en-US" altLang="ko-KR" sz="2200" dirty="0">
                <a:solidFill>
                  <a:srgbClr val="F4E156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- </a:t>
            </a:r>
            <a:r>
              <a:rPr lang="ko-KR" altLang="en-US" sz="2200" dirty="0" err="1">
                <a:solidFill>
                  <a:srgbClr val="F4E156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변환값</a:t>
            </a:r>
            <a:r>
              <a:rPr lang="en-US" altLang="ko-KR" sz="2200" dirty="0">
                <a:solidFill>
                  <a:srgbClr val="F4E156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(return)</a:t>
            </a:r>
          </a:p>
          <a:p>
            <a:pPr fontAlgn="base"/>
            <a:r>
              <a:rPr lang="ko-KR" altLang="en-US" sz="22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 키 입력 여부</a:t>
            </a:r>
            <a:r>
              <a:rPr lang="en-US" altLang="ko-KR" sz="22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, </a:t>
            </a:r>
            <a:r>
              <a:rPr lang="ko-KR" altLang="en-US" sz="22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입력이 있으면 </a:t>
            </a:r>
            <a:r>
              <a:rPr lang="en-US" altLang="ko-KR" sz="22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1, </a:t>
            </a:r>
            <a:r>
              <a:rPr lang="ko-KR" altLang="en-US" sz="22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없으면 </a:t>
            </a:r>
            <a:r>
              <a:rPr lang="en-US" altLang="ko-KR" sz="22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0</a:t>
            </a:r>
            <a:endParaRPr lang="ko-KR" altLang="en-US" sz="22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36562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34538" y="92409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065876" y="1339734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526216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82973" y="2475230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34757" y="537342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637976" y="6400776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962060" y="6169648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0144112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0804512" y="983672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1721776" y="561917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1508092" y="197681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0763548" y="6451552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1833536" y="505777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7009" y="26427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SNAKE-19</a:t>
            </a:r>
            <a:endParaRPr lang="ko-KR" altLang="en-US" sz="24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674872" y="325576"/>
            <a:ext cx="23647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4E156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SATGE 4 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연구 배경</a:t>
            </a:r>
            <a:endParaRPr lang="en-US" altLang="ko-KR" sz="20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82096" y="1227974"/>
            <a:ext cx="3672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2-2.</a:t>
            </a:r>
            <a:r>
              <a:rPr lang="ko-KR" altLang="en-US" sz="32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en-US" altLang="ko-KR" sz="3200" dirty="0" err="1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getch</a:t>
            </a:r>
            <a:r>
              <a:rPr lang="en-US" altLang="ko-KR" sz="32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() </a:t>
            </a:r>
            <a:r>
              <a:rPr lang="ko-KR" altLang="en-US" sz="32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함수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49736" y="2007061"/>
            <a:ext cx="80073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 fontAlgn="base">
              <a:buFontTx/>
              <a:buChar char="-"/>
            </a:pP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키보드의 입력을 받는 함수로</a:t>
            </a:r>
            <a:r>
              <a:rPr lang="en-US" altLang="ko-KR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, </a:t>
            </a:r>
            <a:r>
              <a:rPr lang="en-US" altLang="ko-KR" sz="2000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scanf</a:t>
            </a:r>
            <a:r>
              <a:rPr lang="en-US" altLang="ko-KR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()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와 다른 점은</a:t>
            </a:r>
            <a:endParaRPr lang="en-US" altLang="ko-KR" sz="20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  <a:p>
            <a:pPr lvl="0" fontAlgn="base"/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 입력한 키보드의 내용이 화면에 보이지 않는다</a:t>
            </a:r>
            <a:r>
              <a:rPr lang="en-US" altLang="ko-KR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.</a:t>
            </a:r>
          </a:p>
          <a:p>
            <a:pPr lvl="0" fontAlgn="base"/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 그리고 </a:t>
            </a:r>
            <a:r>
              <a:rPr lang="en-US" altLang="ko-KR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Enter key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를 통해 입력을 확인하지 않고 키를 누른 순간</a:t>
            </a:r>
            <a:endParaRPr lang="en-US" altLang="ko-KR" sz="20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  <a:p>
            <a:pPr lvl="0" fontAlgn="base"/>
            <a:r>
              <a:rPr lang="en-US" altLang="ko-KR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 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입력 버퍼에 값이 들어가게 된다</a:t>
            </a:r>
            <a:r>
              <a:rPr lang="en-US" altLang="ko-KR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.</a:t>
            </a:r>
            <a:endParaRPr lang="ko-KR" altLang="en-US" sz="20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49736" y="3701896"/>
            <a:ext cx="27238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 latinLnBrk="0"/>
            <a:r>
              <a:rPr lang="en-US" altLang="ko-KR" sz="2200" dirty="0">
                <a:solidFill>
                  <a:srgbClr val="F4E156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- </a:t>
            </a:r>
            <a:r>
              <a:rPr lang="ko-KR" altLang="en-US" sz="2200" dirty="0">
                <a:solidFill>
                  <a:srgbClr val="F4E156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함수 원형</a:t>
            </a:r>
            <a:endParaRPr lang="en-US" altLang="ko-KR" sz="2200" dirty="0">
              <a:solidFill>
                <a:srgbClr val="F4E156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  <a:p>
            <a:pPr fontAlgn="base"/>
            <a:r>
              <a:rPr lang="en-US" altLang="ko-KR" sz="22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 </a:t>
            </a:r>
            <a:r>
              <a:rPr lang="en-US" altLang="ko-KR" sz="2200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int</a:t>
            </a:r>
            <a:r>
              <a:rPr lang="en-US" altLang="ko-KR" sz="22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</a:t>
            </a:r>
            <a:r>
              <a:rPr lang="en-US" altLang="ko-KR" sz="2200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getch</a:t>
            </a:r>
            <a:r>
              <a:rPr lang="en-US" altLang="ko-KR" sz="22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(void)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49736" y="4603987"/>
            <a:ext cx="39934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 latinLnBrk="0"/>
            <a:r>
              <a:rPr lang="en-US" altLang="ko-KR" sz="2200" dirty="0">
                <a:solidFill>
                  <a:srgbClr val="F4E156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- </a:t>
            </a:r>
            <a:r>
              <a:rPr lang="ko-KR" altLang="en-US" sz="2200" dirty="0" err="1">
                <a:solidFill>
                  <a:srgbClr val="F4E156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변환값</a:t>
            </a:r>
            <a:r>
              <a:rPr lang="en-US" altLang="ko-KR" sz="2200" dirty="0">
                <a:solidFill>
                  <a:srgbClr val="F4E156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(return)</a:t>
            </a:r>
          </a:p>
          <a:p>
            <a:pPr fontAlgn="base"/>
            <a:r>
              <a:rPr lang="ko-KR" altLang="en-US" sz="22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 입력된 키의 </a:t>
            </a:r>
            <a:r>
              <a:rPr lang="ko-KR" altLang="en-US" sz="2200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아스키코드</a:t>
            </a:r>
            <a:r>
              <a:rPr lang="ko-KR" altLang="en-US" sz="22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값</a:t>
            </a:r>
          </a:p>
        </p:txBody>
      </p:sp>
    </p:spTree>
    <p:extLst>
      <p:ext uri="{BB962C8B-B14F-4D97-AF65-F5344CB8AC3E}">
        <p14:creationId xmlns:p14="http://schemas.microsoft.com/office/powerpoint/2010/main" val="27538951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34538" y="92409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065876" y="1339734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526216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82973" y="2475230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34757" y="537342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637976" y="6400776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962060" y="6169648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0144112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0804512" y="983672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1721776" y="561917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1508092" y="197681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0763548" y="6451552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1833536" y="505777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7009" y="26427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SNAKE-19</a:t>
            </a:r>
            <a:endParaRPr lang="ko-KR" altLang="en-US" sz="24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674872" y="325576"/>
            <a:ext cx="23647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4E156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SATGE 4 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연구 배경</a:t>
            </a:r>
            <a:endParaRPr lang="en-US" altLang="ko-KR" sz="20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8095" y="1395147"/>
            <a:ext cx="4903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2. </a:t>
            </a:r>
            <a:r>
              <a:rPr lang="ko-KR" altLang="en-US" sz="32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키보드 플레이어 구문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04895" y="2669152"/>
            <a:ext cx="113030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fontAlgn="base">
              <a:buFontTx/>
              <a:buChar char="-"/>
            </a:pPr>
            <a:r>
              <a:rPr lang="ko-KR" altLang="en-US" sz="2400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기존게임</a:t>
            </a: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코드를 보면</a:t>
            </a:r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, if</a:t>
            </a: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문과 </a:t>
            </a:r>
            <a:r>
              <a:rPr lang="en-US" altLang="ko-KR" sz="2400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kibit</a:t>
            </a:r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()</a:t>
            </a: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을 이용해 키보드 입력을 감지하고</a:t>
            </a:r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, </a:t>
            </a:r>
          </a:p>
          <a:p>
            <a:pPr lvl="0" fontAlgn="base"/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 </a:t>
            </a:r>
            <a:r>
              <a:rPr lang="en-US" altLang="ko-KR" sz="2400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getch</a:t>
            </a:r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()</a:t>
            </a: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로 </a:t>
            </a:r>
            <a:r>
              <a:rPr lang="ko-KR" altLang="en-US" sz="2400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아스키코드</a:t>
            </a: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값을 가져온 후</a:t>
            </a:r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,</a:t>
            </a:r>
          </a:p>
          <a:p>
            <a:pPr lvl="0" fontAlgn="base"/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 switch ~ case</a:t>
            </a: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를 이용해 동작을 정의했다</a:t>
            </a:r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. </a:t>
            </a:r>
            <a:endParaRPr lang="ko-KR" altLang="en-US" sz="24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  <a:p>
            <a:pPr lvl="0" fontAlgn="base"/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 </a:t>
            </a:r>
            <a:r>
              <a:rPr lang="en-US" altLang="ko-KR" sz="2400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kbhit</a:t>
            </a:r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(), </a:t>
            </a:r>
            <a:r>
              <a:rPr lang="en-US" altLang="ko-KR" sz="2400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getch</a:t>
            </a:r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()</a:t>
            </a: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은 </a:t>
            </a:r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&lt;</a:t>
            </a:r>
            <a:r>
              <a:rPr lang="en-US" altLang="ko-KR" sz="2400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conio.h</a:t>
            </a:r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에 정의되어 있으므로</a:t>
            </a:r>
            <a:endParaRPr lang="en-US" altLang="ko-KR" sz="24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  <a:p>
            <a:pPr lvl="0" fontAlgn="base"/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 &lt;</a:t>
            </a:r>
            <a:r>
              <a:rPr lang="en-US" altLang="ko-KR" sz="2400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conio.h</a:t>
            </a:r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를 </a:t>
            </a:r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include </a:t>
            </a: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한다</a:t>
            </a:r>
          </a:p>
        </p:txBody>
      </p:sp>
    </p:spTree>
    <p:extLst>
      <p:ext uri="{BB962C8B-B14F-4D97-AF65-F5344CB8AC3E}">
        <p14:creationId xmlns:p14="http://schemas.microsoft.com/office/powerpoint/2010/main" val="1892332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34538" y="92409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065876" y="1339734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526216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82973" y="2475230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34757" y="537342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637976" y="6400776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962060" y="6169648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0144112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0804512" y="983672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1721776" y="561917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1508092" y="197681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0763548" y="6451552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1833536" y="505777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7009" y="26427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SNAKE-19</a:t>
            </a:r>
            <a:endParaRPr lang="ko-KR" altLang="en-US" sz="24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743679" y="290258"/>
            <a:ext cx="4719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4E156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SATGE 1 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프로젝트 소개</a:t>
            </a:r>
            <a:endParaRPr lang="en-US" altLang="ko-KR" sz="20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53271" y="354136"/>
            <a:ext cx="38523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rgbClr val="B2363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프로젝트 요약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455096" y="1757144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프로젝트 명 </a:t>
            </a:r>
            <a:r>
              <a:rPr lang="en-US" altLang="ko-KR" sz="28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: </a:t>
            </a:r>
            <a:endParaRPr lang="ko-KR" altLang="en-US" sz="2800" dirty="0">
              <a:solidFill>
                <a:srgbClr val="F4E156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455096" y="298613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팀       명 </a:t>
            </a:r>
            <a:r>
              <a:rPr lang="en-US" altLang="ko-KR" sz="28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: </a:t>
            </a:r>
            <a:endParaRPr lang="ko-KR" altLang="en-US" sz="2800" dirty="0">
              <a:solidFill>
                <a:srgbClr val="F4E156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455096" y="4200322"/>
            <a:ext cx="2518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결과물 유형 </a:t>
            </a:r>
            <a:r>
              <a:rPr lang="en-US" altLang="ko-KR" sz="28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:</a:t>
            </a:r>
            <a:endParaRPr lang="ko-KR" altLang="en-US" sz="2800" dirty="0">
              <a:solidFill>
                <a:srgbClr val="F4E156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455096" y="5429308"/>
            <a:ext cx="2518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제작   기간 </a:t>
            </a:r>
            <a:r>
              <a:rPr lang="en-US" altLang="ko-KR" sz="28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:</a:t>
            </a:r>
            <a:endParaRPr lang="ko-KR" altLang="en-US" sz="2800" dirty="0">
              <a:solidFill>
                <a:srgbClr val="F4E156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235705" y="1757144"/>
            <a:ext cx="2518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스네이크</a:t>
            </a:r>
            <a:r>
              <a:rPr lang="ko-KR" altLang="en-US" sz="28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게임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235705" y="2990059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코로나 </a:t>
            </a:r>
            <a:r>
              <a:rPr lang="ko-KR" altLang="en-US" sz="2800" dirty="0" err="1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싫조</a:t>
            </a:r>
            <a:r>
              <a:rPr lang="ko-KR" altLang="en-US" sz="28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153271" y="4165780"/>
            <a:ext cx="6186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24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Win32 </a:t>
            </a:r>
            <a:r>
              <a:rPr lang="ko-KR" altLang="en-US" sz="24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콘솔 응용 프로그램 실행파일</a:t>
            </a:r>
            <a:r>
              <a:rPr lang="en-US" altLang="ko-KR" sz="24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(.exe)</a:t>
            </a:r>
          </a:p>
          <a:p>
            <a:pPr fontAlgn="base"/>
            <a:r>
              <a:rPr lang="ko-KR" altLang="en-US" sz="24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콘솔 화면을 이용한 게임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235705" y="5398695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 latinLnBrk="0"/>
            <a:r>
              <a:rPr lang="en-US" altLang="ko-KR" sz="28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2020.09. 07 ～ 2020. 11 . 10 (약 10주)</a:t>
            </a:r>
          </a:p>
        </p:txBody>
      </p:sp>
    </p:spTree>
    <p:extLst>
      <p:ext uri="{BB962C8B-B14F-4D97-AF65-F5344CB8AC3E}">
        <p14:creationId xmlns:p14="http://schemas.microsoft.com/office/powerpoint/2010/main" val="734825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34538" y="92409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065876" y="1339734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526216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82973" y="2475230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34757" y="537342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637976" y="6400776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962060" y="6169648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0144112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0804512" y="983672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1721776" y="561917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1508092" y="197681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0763548" y="6451552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1833536" y="505777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7009" y="26427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SNAKE-19</a:t>
            </a:r>
            <a:endParaRPr lang="ko-KR" altLang="en-US" sz="24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674872" y="325576"/>
            <a:ext cx="23647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4E156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SATGE 4 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연구 배경</a:t>
            </a:r>
            <a:endParaRPr lang="en-US" altLang="ko-KR" sz="20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8095" y="1395147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3. </a:t>
            </a:r>
            <a:r>
              <a:rPr lang="en-US" altLang="ko-KR" sz="3200" dirty="0" err="1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move_snake</a:t>
            </a:r>
            <a:r>
              <a:rPr lang="en-US" altLang="ko-KR" sz="32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() </a:t>
            </a:r>
            <a:r>
              <a:rPr lang="ko-KR" altLang="en-US" sz="32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함수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547147" y="2580665"/>
            <a:ext cx="100727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Tx/>
              <a:buChar char="-"/>
            </a:pP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뱀 캐릭터의 움직임과 위치를 설정하는 함수 </a:t>
            </a:r>
            <a:r>
              <a:rPr lang="en-US" altLang="ko-KR" sz="2400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move_snake</a:t>
            </a:r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()</a:t>
            </a: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는</a:t>
            </a:r>
            <a:endParaRPr lang="en-US" altLang="ko-KR" sz="24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  <a:p>
            <a:pPr fontAlgn="base"/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 UP,LEFT, RIGHT, DOWN </a:t>
            </a: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네 개의 방향키에 따라</a:t>
            </a:r>
            <a:endParaRPr lang="en-US" altLang="ko-KR" sz="24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  <a:p>
            <a:pPr fontAlgn="base"/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 뱀의 </a:t>
            </a:r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x, y </a:t>
            </a: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좌표를 어떻게 변화시킬 것이며</a:t>
            </a:r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,</a:t>
            </a:r>
          </a:p>
          <a:p>
            <a:pPr fontAlgn="base"/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 장애물과 충돌했을 때의 위치는 어떻게 설정할 것인지에 대한</a:t>
            </a:r>
            <a:endParaRPr lang="en-US" altLang="ko-KR" sz="24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  <a:p>
            <a:pPr fontAlgn="base"/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 </a:t>
            </a: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내용을 다루고 있다</a:t>
            </a:r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. </a:t>
            </a:r>
            <a:endParaRPr lang="ko-KR" altLang="en-US" sz="24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16429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34538" y="92409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065876" y="1339734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526216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82973" y="2475230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34757" y="537342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637976" y="6400776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962060" y="6169648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0144112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0804512" y="983672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1721776" y="561917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1508092" y="197681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0763548" y="6451552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1833536" y="505777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7009" y="26427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SNAKE-19</a:t>
            </a:r>
            <a:endParaRPr lang="ko-KR" altLang="en-US" sz="24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674872" y="325576"/>
            <a:ext cx="23647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4E156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SATGE 4 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연구 배경</a:t>
            </a:r>
            <a:endParaRPr lang="en-US" altLang="ko-KR" sz="20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6216" y="1549376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3-1. </a:t>
            </a:r>
            <a:r>
              <a:rPr lang="ko-KR" altLang="en-US" sz="32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사용된 함수들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47147" y="2580665"/>
            <a:ext cx="100727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en-US" altLang="ko-KR" sz="2800" dirty="0" err="1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strike_check</a:t>
            </a:r>
            <a:r>
              <a:rPr lang="en-US" altLang="ko-KR" sz="2800" dirty="0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() </a:t>
            </a:r>
            <a:r>
              <a:rPr lang="en-US" altLang="ko-KR" sz="28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</a:t>
            </a:r>
            <a:r>
              <a:rPr lang="ko-KR" altLang="en-US" sz="2800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상황별</a:t>
            </a:r>
            <a:r>
              <a:rPr lang="ko-KR" altLang="en-US" sz="28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반응 설정 함수</a:t>
            </a:r>
          </a:p>
          <a:p>
            <a:pPr lvl="0" fontAlgn="base"/>
            <a:r>
              <a:rPr lang="en-US" altLang="ko-KR" sz="2800" dirty="0" err="1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gotoxy</a:t>
            </a:r>
            <a:r>
              <a:rPr lang="en-US" altLang="ko-KR" sz="2800" dirty="0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() </a:t>
            </a:r>
            <a:r>
              <a:rPr lang="en-US" altLang="ko-KR" sz="28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      </a:t>
            </a:r>
            <a:r>
              <a:rPr lang="ko-KR" altLang="en-US" sz="28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커서 위치 제어 함수</a:t>
            </a:r>
          </a:p>
          <a:p>
            <a:pPr lvl="0" fontAlgn="base"/>
            <a:r>
              <a:rPr lang="en-US" altLang="ko-KR" sz="2800" dirty="0" err="1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fflush</a:t>
            </a:r>
            <a:r>
              <a:rPr lang="en-US" altLang="ko-KR" sz="2800" dirty="0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() </a:t>
            </a:r>
            <a:r>
              <a:rPr lang="en-US" altLang="ko-KR" sz="28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      </a:t>
            </a:r>
            <a:r>
              <a:rPr lang="ko-KR" altLang="en-US" sz="28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파일 스트림 버퍼를 지우는 함수</a:t>
            </a:r>
          </a:p>
          <a:p>
            <a:pPr lvl="0" fontAlgn="base"/>
            <a:r>
              <a:rPr lang="en-US" altLang="ko-KR" sz="2800" dirty="0" err="1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SetColor</a:t>
            </a:r>
            <a:r>
              <a:rPr lang="en-US" altLang="ko-KR" sz="2800" dirty="0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() </a:t>
            </a:r>
            <a:r>
              <a:rPr lang="en-US" altLang="ko-KR" sz="28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    </a:t>
            </a:r>
            <a:r>
              <a:rPr lang="ko-KR" altLang="en-US" sz="28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콘솔 내 색깔 설정</a:t>
            </a:r>
          </a:p>
          <a:p>
            <a:pPr lvl="0" fontAlgn="base"/>
            <a:r>
              <a:rPr lang="en-US" altLang="ko-KR" sz="2800" dirty="0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free() </a:t>
            </a:r>
            <a:r>
              <a:rPr lang="en-US" altLang="ko-KR" sz="28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        </a:t>
            </a:r>
            <a:r>
              <a:rPr lang="ko-KR" altLang="en-US" sz="28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동적으로 할당한 메모리를 해제하는 함수</a:t>
            </a:r>
          </a:p>
        </p:txBody>
      </p:sp>
    </p:spTree>
    <p:extLst>
      <p:ext uri="{BB962C8B-B14F-4D97-AF65-F5344CB8AC3E}">
        <p14:creationId xmlns:p14="http://schemas.microsoft.com/office/powerpoint/2010/main" val="25468116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34538" y="92409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065876" y="1339734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526216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82973" y="2475230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34757" y="537342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637976" y="6400776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962060" y="6169648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0144112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0804512" y="983672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1721776" y="561917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1508092" y="197681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0763548" y="6451552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1833536" y="505777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7009" y="26427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SNAKE-19</a:t>
            </a:r>
            <a:endParaRPr lang="ko-KR" altLang="en-US" sz="24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674872" y="325576"/>
            <a:ext cx="23647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4E156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SATGE 4 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연구 배경</a:t>
            </a:r>
            <a:endParaRPr lang="en-US" altLang="ko-KR" sz="20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49736" y="1025480"/>
            <a:ext cx="6750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base"/>
            <a:r>
              <a:rPr lang="en-US" altLang="ko-KR" sz="32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3-2. switch(direction)-case </a:t>
            </a:r>
            <a:r>
              <a:rPr lang="ko-KR" altLang="en-US" sz="32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구문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71064" y="1994153"/>
            <a:ext cx="1557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case 1:</a:t>
            </a:r>
          </a:p>
          <a:p>
            <a:pPr fontAlgn="base"/>
            <a:r>
              <a:rPr lang="en-US" altLang="ko-KR" sz="2400" dirty="0" err="1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tmp_y</a:t>
            </a:r>
            <a:r>
              <a:rPr lang="en-US" altLang="ko-KR" sz="2400" dirty="0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--;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71063" y="4009341"/>
            <a:ext cx="1557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case 3:</a:t>
            </a:r>
          </a:p>
          <a:p>
            <a:pPr fontAlgn="base"/>
            <a:r>
              <a:rPr lang="en-US" altLang="ko-KR" sz="2400" dirty="0" err="1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tmp_x</a:t>
            </a:r>
            <a:r>
              <a:rPr lang="en-US" altLang="ko-KR" sz="2400" dirty="0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++;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71063" y="2954471"/>
            <a:ext cx="1557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case 2: </a:t>
            </a:r>
          </a:p>
          <a:p>
            <a:pPr fontAlgn="base"/>
            <a:r>
              <a:rPr lang="en-US" altLang="ko-KR" sz="2400" dirty="0" err="1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tmp_x</a:t>
            </a:r>
            <a:r>
              <a:rPr lang="en-US" altLang="ko-KR" sz="2400" dirty="0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--;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71063" y="4983295"/>
            <a:ext cx="1557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case 4:</a:t>
            </a:r>
          </a:p>
          <a:p>
            <a:pPr fontAlgn="base"/>
            <a:r>
              <a:rPr lang="en-US" altLang="ko-KR" sz="2400" dirty="0" err="1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tmp_y</a:t>
            </a:r>
            <a:r>
              <a:rPr lang="en-US" altLang="ko-KR" sz="2400" dirty="0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++;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16424" y="2024610"/>
            <a:ext cx="1557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y</a:t>
            </a: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좌표 </a:t>
            </a:r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-1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16424" y="3139136"/>
            <a:ext cx="1557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x</a:t>
            </a: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좌표 </a:t>
            </a:r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-1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16424" y="4194006"/>
            <a:ext cx="1557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x</a:t>
            </a: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좌표 </a:t>
            </a:r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+1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16424" y="5092983"/>
            <a:ext cx="1557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y</a:t>
            </a: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좌표 </a:t>
            </a:r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+1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420790" y="2032194"/>
            <a:ext cx="67712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2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 어떤 방향키를 누르는지에 따라</a:t>
            </a:r>
            <a:r>
              <a:rPr lang="en-US" altLang="ko-KR" sz="22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</a:t>
            </a:r>
          </a:p>
          <a:p>
            <a:pPr fontAlgn="base"/>
            <a:r>
              <a:rPr lang="en-US" altLang="ko-KR" sz="22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 </a:t>
            </a:r>
            <a:r>
              <a:rPr lang="ko-KR" altLang="en-US" sz="22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뱀 머리의 위치를 나타내는 </a:t>
            </a:r>
            <a:r>
              <a:rPr lang="en-US" altLang="ko-KR" sz="22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x, y </a:t>
            </a:r>
            <a:r>
              <a:rPr lang="ko-KR" altLang="en-US" sz="22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좌표가 바뀌게</a:t>
            </a:r>
            <a:endParaRPr lang="en-US" altLang="ko-KR" sz="22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  <a:p>
            <a:pPr fontAlgn="base"/>
            <a:r>
              <a:rPr lang="ko-KR" altLang="en-US" sz="22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 되는데</a:t>
            </a:r>
            <a:r>
              <a:rPr lang="en-US" altLang="ko-KR" sz="22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, </a:t>
            </a:r>
            <a:r>
              <a:rPr lang="ko-KR" altLang="en-US" sz="22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이를 </a:t>
            </a:r>
            <a:r>
              <a:rPr lang="en-US" altLang="ko-KR" sz="2200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swith</a:t>
            </a:r>
            <a:r>
              <a:rPr lang="en-US" altLang="ko-KR" sz="22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-case </a:t>
            </a:r>
            <a:r>
              <a:rPr lang="ko-KR" altLang="en-US" sz="22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구문으로 표현했다</a:t>
            </a:r>
            <a:r>
              <a:rPr lang="en-US" altLang="ko-KR" sz="22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.</a:t>
            </a:r>
          </a:p>
          <a:p>
            <a:pPr fontAlgn="base"/>
            <a:endParaRPr lang="en-US" altLang="ko-KR" sz="22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  <a:p>
            <a:pPr fontAlgn="base"/>
            <a:r>
              <a:rPr lang="en-US" altLang="ko-KR" sz="22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 case </a:t>
            </a:r>
            <a:r>
              <a:rPr lang="ko-KR" altLang="en-US" sz="22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별로 각각 </a:t>
            </a:r>
            <a:r>
              <a:rPr lang="en-US" altLang="ko-KR" sz="22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case 1</a:t>
            </a:r>
            <a:r>
              <a:rPr lang="ko-KR" altLang="en-US" sz="22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은 위쪽 방향키</a:t>
            </a:r>
            <a:r>
              <a:rPr lang="en-US" altLang="ko-KR" sz="22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, </a:t>
            </a:r>
          </a:p>
          <a:p>
            <a:pPr fontAlgn="base"/>
            <a:r>
              <a:rPr lang="en-US" altLang="ko-KR" sz="22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 case 2</a:t>
            </a:r>
            <a:r>
              <a:rPr lang="ko-KR" altLang="en-US" sz="22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는 왼쪽 방향키</a:t>
            </a:r>
            <a:r>
              <a:rPr lang="en-US" altLang="ko-KR" sz="22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, </a:t>
            </a:r>
          </a:p>
          <a:p>
            <a:pPr fontAlgn="base"/>
            <a:r>
              <a:rPr lang="en-US" altLang="ko-KR" sz="22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 case 3</a:t>
            </a:r>
            <a:r>
              <a:rPr lang="ko-KR" altLang="en-US" sz="22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은 오른쪽 방향키</a:t>
            </a:r>
            <a:r>
              <a:rPr lang="en-US" altLang="ko-KR" sz="22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, </a:t>
            </a:r>
          </a:p>
          <a:p>
            <a:pPr fontAlgn="base"/>
            <a:r>
              <a:rPr lang="en-US" altLang="ko-KR" sz="22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 case 4</a:t>
            </a:r>
            <a:r>
              <a:rPr lang="ko-KR" altLang="en-US" sz="22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는 아래쪽 방향키를 눌렀을 때의 변화를</a:t>
            </a:r>
            <a:endParaRPr lang="en-US" altLang="ko-KR" sz="22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  <a:p>
            <a:pPr fontAlgn="base"/>
            <a:r>
              <a:rPr lang="ko-KR" altLang="en-US" sz="22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 나타낸 것이다</a:t>
            </a:r>
            <a:r>
              <a:rPr lang="en-US" altLang="ko-KR" sz="22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.</a:t>
            </a:r>
            <a:endParaRPr lang="ko-KR" altLang="en-US" sz="22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90455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34538" y="92409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065876" y="1339734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526216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82973" y="2475230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34757" y="537342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637976" y="6400776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962060" y="6169648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0144112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0804512" y="983672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1721776" y="561917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1508092" y="197681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0763548" y="6451552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1833536" y="505777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7009" y="26427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SNAKE-19</a:t>
            </a:r>
            <a:endParaRPr lang="ko-KR" altLang="en-US" sz="24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468786" y="264279"/>
            <a:ext cx="23647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4E156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SATGE 4 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연구 배경</a:t>
            </a:r>
            <a:endParaRPr lang="en-US" altLang="ko-KR" sz="20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93856" y="830697"/>
            <a:ext cx="6135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base"/>
            <a:r>
              <a:rPr lang="en-US" altLang="ko-KR" sz="32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3-3. </a:t>
            </a:r>
            <a:r>
              <a:rPr lang="ko-KR" altLang="en-US" sz="32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캐릭터 모양 출력 및 설정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98937" y="1415472"/>
            <a:ext cx="677121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SetColor</a:t>
            </a: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(GRAY);</a:t>
            </a:r>
          </a:p>
          <a:p>
            <a:pPr fontAlgn="base"/>
            <a:r>
              <a:rPr lang="en-US" altLang="ko-KR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gotoxy</a:t>
            </a: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((</a:t>
            </a:r>
            <a:r>
              <a:rPr lang="en-US" altLang="ko-KR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snake_head</a:t>
            </a: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-&gt;x * 2) + </a:t>
            </a:r>
            <a:r>
              <a:rPr lang="en-US" altLang="ko-KR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abs_x</a:t>
            </a: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, </a:t>
            </a:r>
            <a:r>
              <a:rPr lang="en-US" altLang="ko-KR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snake_head</a:t>
            </a: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-&gt;y + </a:t>
            </a:r>
            <a:r>
              <a:rPr lang="en-US" altLang="ko-KR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abs_y</a:t>
            </a: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);</a:t>
            </a:r>
          </a:p>
          <a:p>
            <a:pPr fontAlgn="base"/>
            <a:r>
              <a:rPr lang="en-US" altLang="ko-KR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printf</a:t>
            </a: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("○");</a:t>
            </a:r>
          </a:p>
          <a:p>
            <a:pPr fontAlgn="base"/>
            <a:r>
              <a:rPr lang="en-US" altLang="ko-KR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gotoxy</a:t>
            </a: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(</a:t>
            </a:r>
            <a:r>
              <a:rPr lang="en-US" altLang="ko-KR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tmp_x</a:t>
            </a: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* 2 + </a:t>
            </a:r>
            <a:r>
              <a:rPr lang="en-US" altLang="ko-KR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abs_x</a:t>
            </a: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, </a:t>
            </a:r>
            <a:r>
              <a:rPr lang="en-US" altLang="ko-KR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tmp_y</a:t>
            </a: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+ </a:t>
            </a:r>
            <a:r>
              <a:rPr lang="en-US" altLang="ko-KR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abs_y</a:t>
            </a: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); </a:t>
            </a:r>
          </a:p>
          <a:p>
            <a:pPr fontAlgn="base"/>
            <a:r>
              <a:rPr lang="en-US" altLang="ko-KR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printf</a:t>
            </a: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("●");</a:t>
            </a:r>
          </a:p>
          <a:p>
            <a:pPr fontAlgn="base"/>
            <a:r>
              <a:rPr lang="en-US" altLang="ko-KR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gotoxy</a:t>
            </a: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(77, 23); </a:t>
            </a:r>
          </a:p>
          <a:p>
            <a:pPr fontAlgn="base"/>
            <a:r>
              <a:rPr lang="en-US" altLang="ko-KR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SetColor</a:t>
            </a: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(BLACK);</a:t>
            </a:r>
          </a:p>
          <a:p>
            <a:pPr fontAlgn="base"/>
            <a:r>
              <a:rPr lang="en-US" altLang="ko-KR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tmp_body</a:t>
            </a: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= (</a:t>
            </a:r>
            <a:r>
              <a:rPr lang="en-US" altLang="ko-KR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struct</a:t>
            </a: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BODY*)</a:t>
            </a:r>
            <a:r>
              <a:rPr lang="en-US" altLang="ko-KR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malloc</a:t>
            </a: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(</a:t>
            </a:r>
            <a:r>
              <a:rPr lang="en-US" altLang="ko-KR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sizeof</a:t>
            </a: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(</a:t>
            </a:r>
            <a:r>
              <a:rPr lang="en-US" altLang="ko-KR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struct</a:t>
            </a: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BODY));</a:t>
            </a:r>
          </a:p>
          <a:p>
            <a:pPr fontAlgn="base"/>
            <a:r>
              <a:rPr lang="en-US" altLang="ko-KR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tmp_body</a:t>
            </a: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-&gt;x = </a:t>
            </a:r>
            <a:r>
              <a:rPr lang="en-US" altLang="ko-KR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tmp_x</a:t>
            </a: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;</a:t>
            </a:r>
          </a:p>
          <a:p>
            <a:pPr fontAlgn="base"/>
            <a:r>
              <a:rPr lang="en-US" altLang="ko-KR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tmp_body</a:t>
            </a: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-&gt;y = </a:t>
            </a:r>
            <a:r>
              <a:rPr lang="en-US" altLang="ko-KR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tmp_y</a:t>
            </a: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;</a:t>
            </a:r>
          </a:p>
          <a:p>
            <a:pPr fontAlgn="base"/>
            <a:r>
              <a:rPr lang="en-US" altLang="ko-KR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tmp_body</a:t>
            </a: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-&gt;next = </a:t>
            </a:r>
            <a:r>
              <a:rPr lang="en-US" altLang="ko-KR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snake_head</a:t>
            </a: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;</a:t>
            </a:r>
          </a:p>
          <a:p>
            <a:pPr fontAlgn="base"/>
            <a:r>
              <a:rPr lang="en-US" altLang="ko-KR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snake_head</a:t>
            </a: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= </a:t>
            </a:r>
            <a:r>
              <a:rPr lang="en-US" altLang="ko-KR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tmp_body</a:t>
            </a: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;</a:t>
            </a:r>
          </a:p>
          <a:p>
            <a:pPr fontAlgn="base"/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while (</a:t>
            </a:r>
            <a:r>
              <a:rPr lang="en-US" altLang="ko-KR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tmp_body</a:t>
            </a: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-&gt;next != </a:t>
            </a:r>
            <a:r>
              <a:rPr lang="en-US" altLang="ko-KR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snake_tail</a:t>
            </a: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) //</a:t>
            </a:r>
            <a:r>
              <a:rPr lang="ko-KR" altLang="en-US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꼬리노드</a:t>
            </a:r>
            <a:r>
              <a:rPr lang="ko-KR" altLang="en-US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지우기</a:t>
            </a:r>
          </a:p>
          <a:p>
            <a:pPr fontAlgn="base"/>
            <a:r>
              <a:rPr lang="ko-KR" altLang="en-US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	</a:t>
            </a:r>
            <a:r>
              <a:rPr lang="en-US" altLang="ko-KR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tmp_body</a:t>
            </a: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= </a:t>
            </a:r>
            <a:r>
              <a:rPr lang="en-US" altLang="ko-KR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tmp_body</a:t>
            </a: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-&gt;next;</a:t>
            </a:r>
          </a:p>
          <a:p>
            <a:pPr fontAlgn="base"/>
            <a:r>
              <a:rPr lang="en-US" altLang="ko-KR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tmp_body</a:t>
            </a: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-&gt;next = NULL;</a:t>
            </a:r>
          </a:p>
          <a:p>
            <a:pPr fontAlgn="base"/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free(</a:t>
            </a:r>
            <a:r>
              <a:rPr lang="en-US" altLang="ko-KR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snake_tail</a:t>
            </a: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);</a:t>
            </a:r>
          </a:p>
          <a:p>
            <a:pPr fontAlgn="base"/>
            <a:r>
              <a:rPr lang="en-US" altLang="ko-KR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snake_tail</a:t>
            </a: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= </a:t>
            </a:r>
            <a:r>
              <a:rPr lang="en-US" altLang="ko-KR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tmp_body</a:t>
            </a: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;</a:t>
            </a:r>
          </a:p>
          <a:p>
            <a:pPr fontAlgn="base"/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return </a:t>
            </a:r>
            <a:r>
              <a:rPr lang="en-US" altLang="ko-KR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i</a:t>
            </a: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;</a:t>
            </a:r>
          </a:p>
          <a:p>
            <a:pPr fontAlgn="base"/>
            <a:endParaRPr lang="en-US" altLang="ko-KR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68310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34538" y="92409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065876" y="1339734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526216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82973" y="2475230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34757" y="537342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637976" y="6400776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962060" y="6169648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0144112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0804512" y="983672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1721776" y="561917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1508092" y="197681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0763548" y="6451552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1833536" y="505777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7009" y="26427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SNAKE-19</a:t>
            </a:r>
            <a:endParaRPr lang="ko-KR" altLang="en-US" sz="24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674872" y="325576"/>
            <a:ext cx="23647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4E156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SATGE 4 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연구 배경</a:t>
            </a:r>
            <a:endParaRPr lang="en-US" altLang="ko-KR" sz="20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49736" y="1547789"/>
            <a:ext cx="6135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base"/>
            <a:r>
              <a:rPr lang="en-US" altLang="ko-KR" sz="32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3-3. </a:t>
            </a:r>
            <a:r>
              <a:rPr lang="ko-KR" altLang="en-US" sz="32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캐릭터 모양 출력 및 설정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046829" y="2873675"/>
            <a:ext cx="9517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Tx/>
              <a:buChar char="-"/>
            </a:pP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출력할 캐릭터</a:t>
            </a:r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뱀</a:t>
            </a:r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)</a:t>
            </a: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의 머리와 몸체 부분을 표현한 부분이다</a:t>
            </a:r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.</a:t>
            </a:r>
          </a:p>
          <a:p>
            <a:pPr fontAlgn="base"/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 이동하거나 방향키를 눌러 방향을 바꿨을 때</a:t>
            </a:r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,</a:t>
            </a:r>
          </a:p>
          <a:p>
            <a:pPr fontAlgn="base"/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 캐릭터의 모양을 어떻게 설정할 것인지에 대해 나타내고 있다</a:t>
            </a:r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.</a:t>
            </a:r>
            <a:endParaRPr lang="ko-KR" altLang="en-US" sz="24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00884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34538" y="92409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065876" y="1339734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526216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82973" y="2475230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34757" y="537342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637976" y="6400776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962060" y="6169648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0144112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0804512" y="983672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1721776" y="561917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1508092" y="197681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0763548" y="6451552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1833536" y="505777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7009" y="26427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SNAKE-19</a:t>
            </a:r>
            <a:endParaRPr lang="ko-KR" altLang="en-US" sz="24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40571" y="486009"/>
            <a:ext cx="69557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err="1">
                <a:solidFill>
                  <a:srgbClr val="B2363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기존게임</a:t>
            </a:r>
            <a:r>
              <a:rPr lang="ko-KR" altLang="en-US" sz="4400" dirty="0">
                <a:solidFill>
                  <a:srgbClr val="B2363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ko-KR" altLang="en-US" sz="4400" dirty="0" err="1">
                <a:solidFill>
                  <a:srgbClr val="B2363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함수계층도</a:t>
            </a:r>
            <a:r>
              <a:rPr lang="ko-KR" altLang="en-US" sz="4400" dirty="0">
                <a:solidFill>
                  <a:srgbClr val="B2363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분석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/>
          <a:srcRect l="32833" t="22000" r="33334" b="21111"/>
          <a:stretch/>
        </p:blipFill>
        <p:spPr>
          <a:xfrm>
            <a:off x="1322892" y="1388865"/>
            <a:ext cx="5299052" cy="501191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33718" t="34900" r="51282" b="27265"/>
          <a:stretch/>
        </p:blipFill>
        <p:spPr>
          <a:xfrm>
            <a:off x="4024000" y="2762382"/>
            <a:ext cx="2743200" cy="3892062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4"/>
          <a:srcRect l="33168" t="23630" r="48999" b="12814"/>
          <a:stretch/>
        </p:blipFill>
        <p:spPr>
          <a:xfrm>
            <a:off x="7656839" y="1342403"/>
            <a:ext cx="2604370" cy="5220909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9468786" y="264279"/>
            <a:ext cx="23647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4E156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SATGE 4 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연구 배경</a:t>
            </a:r>
            <a:endParaRPr lang="en-US" altLang="ko-KR" sz="20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67655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34538" y="92409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065876" y="1339734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526216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82973" y="2475230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34757" y="537342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637976" y="6400776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962060" y="6169648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0144112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0804512" y="983672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1721776" y="561917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1508092" y="197681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0763548" y="6451552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1833536" y="505777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7009" y="26427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SNAKE-19</a:t>
            </a:r>
            <a:endParaRPr lang="ko-KR" altLang="en-US" sz="24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40571" y="486009"/>
            <a:ext cx="69557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err="1">
                <a:solidFill>
                  <a:srgbClr val="B2363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기존게임</a:t>
            </a:r>
            <a:r>
              <a:rPr lang="ko-KR" altLang="en-US" sz="4400" dirty="0">
                <a:solidFill>
                  <a:srgbClr val="B2363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ko-KR" altLang="en-US" sz="4400" dirty="0" err="1">
                <a:solidFill>
                  <a:srgbClr val="B2363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함수계층도</a:t>
            </a:r>
            <a:r>
              <a:rPr lang="ko-KR" altLang="en-US" sz="4400" dirty="0">
                <a:solidFill>
                  <a:srgbClr val="B2363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분석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3490" y="2199222"/>
            <a:ext cx="1141851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2400" dirty="0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- </a:t>
            </a:r>
            <a:r>
              <a:rPr lang="en-US" altLang="ko-KR" sz="2400" dirty="0" err="1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gotoxy</a:t>
            </a:r>
            <a:r>
              <a:rPr lang="en-US" altLang="ko-KR" sz="2400" dirty="0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(): </a:t>
            </a: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커서의 위치 제어 함수</a:t>
            </a:r>
          </a:p>
          <a:p>
            <a:pPr lvl="0" fontAlgn="base"/>
            <a:r>
              <a:rPr lang="en-US" altLang="ko-KR" sz="2400" dirty="0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- </a:t>
            </a:r>
            <a:r>
              <a:rPr lang="en-US" altLang="ko-KR" sz="2400" dirty="0" err="1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SetConsoleCursorPosition</a:t>
            </a:r>
            <a:r>
              <a:rPr lang="en-US" altLang="ko-KR" sz="2400" dirty="0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(): </a:t>
            </a: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첫 번째 인자로 핸들 값을 주고</a:t>
            </a:r>
            <a:endParaRPr lang="en-US" altLang="ko-KR" sz="24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  <a:p>
            <a:pPr lvl="0" fontAlgn="base"/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 두 번째 인자로 위치 값을 주면 정해진 위치로 커서가 이동하도록 하는 함수</a:t>
            </a:r>
          </a:p>
          <a:p>
            <a:pPr lvl="0" fontAlgn="base"/>
            <a:r>
              <a:rPr lang="en-US" altLang="ko-KR" sz="2400" dirty="0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- </a:t>
            </a:r>
            <a:r>
              <a:rPr lang="en-US" altLang="ko-KR" sz="2400" dirty="0" err="1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GetStdHandle</a:t>
            </a:r>
            <a:r>
              <a:rPr lang="en-US" altLang="ko-KR" sz="2400" dirty="0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(): </a:t>
            </a: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실제 핸들을 반환하는 함수</a:t>
            </a:r>
          </a:p>
          <a:p>
            <a:pPr fontAlgn="base"/>
            <a:r>
              <a:rPr lang="en-US" altLang="ko-KR" sz="2400" dirty="0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- </a:t>
            </a:r>
            <a:r>
              <a:rPr lang="en-US" altLang="ko-KR" sz="2400" dirty="0" err="1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strike_check</a:t>
            </a:r>
            <a:r>
              <a:rPr lang="en-US" altLang="ko-KR" sz="2400" dirty="0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() : </a:t>
            </a:r>
            <a:r>
              <a:rPr lang="ko-KR" altLang="en-US" sz="2400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상황별</a:t>
            </a: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반응 설정 함수</a:t>
            </a:r>
          </a:p>
          <a:p>
            <a:pPr fontAlgn="base"/>
            <a:r>
              <a:rPr lang="en-US" altLang="ko-KR" sz="2400" dirty="0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- </a:t>
            </a:r>
            <a:r>
              <a:rPr lang="en-US" altLang="ko-KR" sz="2400" dirty="0" err="1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SetColor</a:t>
            </a:r>
            <a:r>
              <a:rPr lang="en-US" altLang="ko-KR" sz="2400" dirty="0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() : </a:t>
            </a:r>
            <a:r>
              <a:rPr lang="ko-KR" altLang="en-US" sz="2400" dirty="0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콘솔 내 색깔 설정</a:t>
            </a:r>
          </a:p>
          <a:p>
            <a:pPr fontAlgn="base"/>
            <a:r>
              <a:rPr lang="en-US" altLang="ko-KR" sz="2400" dirty="0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- free() : </a:t>
            </a: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동적으로 할당한 메모리를 해제하는 함수</a:t>
            </a:r>
          </a:p>
          <a:p>
            <a:endParaRPr lang="ko-KR" altLang="en-US" sz="24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468786" y="264279"/>
            <a:ext cx="23647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4E156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SATGE 4 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연구 배경</a:t>
            </a:r>
            <a:endParaRPr lang="en-US" altLang="ko-KR" sz="20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00145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34538" y="92409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065876" y="1339734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526216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82973" y="2475230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34757" y="537342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637976" y="6400776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962060" y="6169648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0144112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0804512" y="983672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1721776" y="561917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1508092" y="197681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0763548" y="6451552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1833536" y="505777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7009" y="26427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SNAKE-19</a:t>
            </a:r>
            <a:endParaRPr lang="ko-KR" altLang="en-US" sz="24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28767" y="446295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rgbClr val="B2363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개작 게임 분석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0418" y="1250900"/>
            <a:ext cx="3454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FFFF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코드 오류 문제 해결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390686" y="59330"/>
            <a:ext cx="48013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4E156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SATGE 5 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개작게임 분석 및</a:t>
            </a:r>
            <a:r>
              <a:rPr lang="ko-KR" altLang="en-US" sz="2000" dirty="0">
                <a:solidFill>
                  <a:srgbClr val="F4E156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함수 계층도</a:t>
            </a:r>
            <a:endParaRPr lang="en-US" altLang="ko-KR" sz="20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B8C30E0-3F0A-440D-B793-C451CCAC0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11" y="1814246"/>
            <a:ext cx="7098121" cy="148956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16C1DB9-2B8F-42B0-8F69-927C7A6D06D5}"/>
              </a:ext>
            </a:extLst>
          </p:cNvPr>
          <p:cNvSpPr txBox="1"/>
          <p:nvPr/>
        </p:nvSpPr>
        <p:spPr>
          <a:xfrm>
            <a:off x="1077183" y="3329238"/>
            <a:ext cx="7187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- 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상수 식에 함수 호출을 사용할 수 없다고 오류가 난다</a:t>
            </a:r>
            <a:r>
              <a:rPr lang="en-US" altLang="ko-KR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.</a:t>
            </a:r>
            <a:endParaRPr lang="ko-KR" altLang="en-US" sz="20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4307504-618E-43D0-87A7-20B021CC7F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756" y="4072045"/>
            <a:ext cx="7098121" cy="165888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7C41B68-7677-4EEC-8350-543DD9851597}"/>
              </a:ext>
            </a:extLst>
          </p:cNvPr>
          <p:cNvSpPr txBox="1"/>
          <p:nvPr/>
        </p:nvSpPr>
        <p:spPr>
          <a:xfrm>
            <a:off x="1065111" y="5773576"/>
            <a:ext cx="107676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SetConsoleTextAttribute라는</a:t>
            </a:r>
            <a:r>
              <a:rPr lang="en-US" altLang="ko-KR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함수의</a:t>
            </a:r>
            <a:r>
              <a:rPr lang="en-US" altLang="ko-KR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첫 </a:t>
            </a:r>
            <a:r>
              <a:rPr lang="en-US" altLang="ko-KR" sz="2000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번째</a:t>
            </a:r>
            <a:r>
              <a:rPr lang="en-US" altLang="ko-KR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매개변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수로</a:t>
            </a:r>
            <a:r>
              <a:rPr lang="en-US" altLang="ko-KR" sz="2000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GetStdHandle</a:t>
            </a:r>
            <a:r>
              <a:rPr lang="en-US" altLang="ko-KR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(STD_OUTPUT_HANDLE)을 </a:t>
            </a:r>
            <a:r>
              <a:rPr lang="en-US" altLang="ko-KR" sz="2000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넣어서</a:t>
            </a:r>
            <a:r>
              <a:rPr lang="en-US" altLang="ko-KR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함수</a:t>
            </a:r>
            <a:r>
              <a:rPr lang="en-US" altLang="ko-KR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자체를</a:t>
            </a:r>
            <a:r>
              <a:rPr lang="en-US" altLang="ko-KR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불러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오도록 하였다</a:t>
            </a:r>
            <a:r>
              <a:rPr lang="en-US" altLang="ko-KR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.</a:t>
            </a:r>
          </a:p>
          <a:p>
            <a:endParaRPr lang="ko-KR" altLang="en-US" sz="20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80183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34538" y="92409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065876" y="1339734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526216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82973" y="2475230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34757" y="537342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637976" y="6400776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962060" y="6169648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0144112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0804512" y="983672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1721776" y="561917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1508092" y="197681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0763548" y="6451552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1833536" y="505777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7009" y="26427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SNAKE-19</a:t>
            </a:r>
            <a:endParaRPr lang="ko-KR" altLang="en-US" sz="24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47004" y="512591"/>
            <a:ext cx="32880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B2363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함수 계층도</a:t>
            </a:r>
            <a:endParaRPr lang="ko-KR" altLang="en-US" sz="4400" dirty="0">
              <a:solidFill>
                <a:srgbClr val="B23636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0418" y="1250900"/>
            <a:ext cx="2505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rgbClr val="FFFF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함수 계층도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390686" y="59330"/>
            <a:ext cx="49295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4E156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SATGE 5 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개작게임 분석 및</a:t>
            </a:r>
            <a:r>
              <a:rPr lang="ko-KR" altLang="en-US" sz="2000" dirty="0">
                <a:solidFill>
                  <a:srgbClr val="F4E156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함수 계층도</a:t>
            </a:r>
            <a:endParaRPr lang="en-US" altLang="ko-KR" sz="20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6B793E-4CB5-40F8-9CB1-8CEF73B04B04}"/>
              </a:ext>
            </a:extLst>
          </p:cNvPr>
          <p:cNvSpPr txBox="1"/>
          <p:nvPr/>
        </p:nvSpPr>
        <p:spPr>
          <a:xfrm>
            <a:off x="1017940" y="2033384"/>
            <a:ext cx="95220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- </a:t>
            </a:r>
            <a:r>
              <a:rPr lang="ko-KR" altLang="en-US" sz="2400" dirty="0">
                <a:latin typeface="DOSMyungjo" panose="02000604000000000000" pitchFamily="2" charset="-127"/>
                <a:ea typeface="DOSMyungjo" panose="02000604000000000000" pitchFamily="2" charset="-127"/>
              </a:rPr>
              <a:t>검정색 상자</a:t>
            </a:r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: C </a:t>
            </a: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기본 함수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- </a:t>
            </a:r>
            <a:r>
              <a:rPr lang="ko-KR" altLang="en-US" sz="2400" dirty="0">
                <a:solidFill>
                  <a:schemeClr val="accent6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초록색 상자</a:t>
            </a:r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: &lt;</a:t>
            </a:r>
            <a:r>
              <a:rPr lang="en-US" altLang="ko-KR" sz="2400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conio.h</a:t>
            </a:r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&gt;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- </a:t>
            </a:r>
            <a:r>
              <a:rPr lang="ko-KR" altLang="en-US" sz="2400" dirty="0">
                <a:solidFill>
                  <a:schemeClr val="accent5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파란색 상자</a:t>
            </a:r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: &lt;</a:t>
            </a:r>
            <a:r>
              <a:rPr lang="en-US" altLang="ko-KR" sz="2400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stdlib.h</a:t>
            </a:r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&gt;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- </a:t>
            </a:r>
            <a:r>
              <a:rPr lang="ko-KR" altLang="en-US" sz="2400" dirty="0">
                <a:solidFill>
                  <a:srgbClr val="FFCCFF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핑크색 상자</a:t>
            </a:r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: &lt;</a:t>
            </a:r>
            <a:r>
              <a:rPr lang="en-US" altLang="ko-KR" sz="2400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unistd.h</a:t>
            </a:r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&gt;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- </a:t>
            </a:r>
            <a:r>
              <a:rPr lang="ko-KR" altLang="en-US" sz="2400" dirty="0">
                <a:solidFill>
                  <a:srgbClr val="C00000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빨간색 상자</a:t>
            </a:r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: &lt;</a:t>
            </a:r>
            <a:r>
              <a:rPr lang="en-US" altLang="ko-KR" sz="2400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windows.h</a:t>
            </a:r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&gt;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- </a:t>
            </a:r>
            <a:r>
              <a:rPr lang="ko-KR" altLang="en-US" sz="2400" dirty="0">
                <a:solidFill>
                  <a:srgbClr val="FFFF00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노란색 상자</a:t>
            </a:r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: &lt;</a:t>
            </a:r>
            <a:r>
              <a:rPr lang="en-US" altLang="ko-KR" sz="2400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wincon.h</a:t>
            </a:r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&gt;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- </a:t>
            </a:r>
            <a:r>
              <a:rPr lang="ko-KR" altLang="en-US" sz="2400" dirty="0">
                <a:solidFill>
                  <a:srgbClr val="7030A0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보라색 상자</a:t>
            </a:r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사용자 정의 함수</a:t>
            </a:r>
            <a:endParaRPr lang="en-US" altLang="ko-KR" sz="24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-&gt; </a:t>
            </a: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호출 계층도는 </a:t>
            </a:r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main() </a:t>
            </a: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함수로부터 시작하여 게임 기본 구조인 </a:t>
            </a:r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11</a:t>
            </a: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가지 함수들을 중심으로 작성하였다</a:t>
            </a:r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78218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34538" y="92409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065876" y="1339734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526216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82973" y="2475230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34757" y="537342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637976" y="6400776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962060" y="6169648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0144112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0804512" y="983672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1721776" y="561917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1508092" y="197681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0763548" y="6451552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1833536" y="505777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7009" y="26427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SNAKE-19</a:t>
            </a:r>
            <a:endParaRPr lang="ko-KR" altLang="en-US" sz="24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6298" y="764763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rgbClr val="FFFF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main </a:t>
            </a:r>
            <a:r>
              <a:rPr lang="ko-KR" altLang="en-US" sz="2800" dirty="0">
                <a:solidFill>
                  <a:srgbClr val="FFFF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함수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390686" y="59330"/>
            <a:ext cx="48013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4E156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SATGE 5 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개작게임 분석 및</a:t>
            </a:r>
            <a:r>
              <a:rPr lang="ko-KR" altLang="en-US" sz="2000" dirty="0">
                <a:solidFill>
                  <a:srgbClr val="F4E156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함수 계층도</a:t>
            </a:r>
            <a:endParaRPr lang="en-US" altLang="ko-KR" sz="20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801BA0A-BD74-4BC8-BB54-9E1AF16F4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60" y="1332167"/>
            <a:ext cx="11205604" cy="431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376684976" descr="EMB00004fdc9397">
            <a:extLst>
              <a:ext uri="{FF2B5EF4-FFF2-40B4-BE49-F238E27FC236}">
                <a16:creationId xmlns:a16="http://schemas.microsoft.com/office/drawing/2014/main" id="{E8BF313F-92EF-4AF8-9839-001D29360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60" y="1751194"/>
            <a:ext cx="5578109" cy="368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828E41-7C10-4CA7-8A60-7AA6081D2D1A}"/>
              </a:ext>
            </a:extLst>
          </p:cNvPr>
          <p:cNvSpPr txBox="1"/>
          <p:nvPr/>
        </p:nvSpPr>
        <p:spPr>
          <a:xfrm>
            <a:off x="7079670" y="2299653"/>
            <a:ext cx="45484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게임의 주 루틴</a:t>
            </a:r>
            <a:endParaRPr lang="en-US" altLang="ko-KR" sz="24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while </a:t>
            </a:r>
            <a:r>
              <a:rPr lang="ko-KR" altLang="en-US" sz="2400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반복문</a:t>
            </a:r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안에 있는 함수들을 반복하여 호출하도록 하고 있고</a:t>
            </a:r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동시에 사용자로부터의 입력을 계속 받고 있다</a:t>
            </a:r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.</a:t>
            </a:r>
            <a:endParaRPr lang="ko-KR" altLang="en-US" sz="24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4153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34538" y="92409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065876" y="1339734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526216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82973" y="2475230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34757" y="537342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637976" y="6400776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962060" y="6169648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0144112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0804512" y="983672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1721776" y="561917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1508092" y="197681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0763548" y="6451552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1833536" y="505777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7009" y="26427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SNAKE-19</a:t>
            </a:r>
            <a:endParaRPr lang="ko-KR" altLang="en-US" sz="24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743679" y="290258"/>
            <a:ext cx="4719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4E156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SATGE 1 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프로젝트 소개</a:t>
            </a:r>
            <a:endParaRPr lang="en-US" altLang="ko-KR" sz="20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53271" y="354136"/>
            <a:ext cx="38523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rgbClr val="B2363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프로젝트 요약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858546" y="4450848"/>
            <a:ext cx="890500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ko-KR" altLang="en-US" sz="2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저희 </a:t>
            </a:r>
            <a:r>
              <a:rPr lang="ko-KR" altLang="en-US" sz="2000" dirty="0" err="1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코로나싫조</a:t>
            </a:r>
            <a:r>
              <a:rPr lang="ko-KR" altLang="en-US" sz="2000" dirty="0" err="1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는</a:t>
            </a:r>
            <a:r>
              <a:rPr lang="ko-KR" altLang="en-US" sz="2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이번 </a:t>
            </a:r>
            <a:r>
              <a:rPr lang="ko-KR" altLang="en-US" sz="2000" dirty="0" err="1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게임수학</a:t>
            </a:r>
            <a:r>
              <a:rPr lang="ko-KR" altLang="en-US" sz="2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과목을 통해</a:t>
            </a:r>
            <a:endParaRPr lang="en-US" altLang="ko-KR" sz="20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ctr" fontAlgn="base"/>
            <a:r>
              <a:rPr lang="ko-KR" altLang="en-US" sz="2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기존의 </a:t>
            </a:r>
            <a:r>
              <a:rPr lang="en-US" altLang="ko-KR" sz="2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</a:t>
            </a:r>
            <a:r>
              <a:rPr lang="ko-KR" altLang="en-US" sz="2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언어 기반 콘솔 창에 구현된 </a:t>
            </a:r>
            <a:r>
              <a:rPr lang="ko-KR" altLang="en-US" sz="2000" dirty="0" err="1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스네이크</a:t>
            </a:r>
            <a:r>
              <a:rPr lang="ko-KR" altLang="en-US" sz="20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게임</a:t>
            </a:r>
            <a:r>
              <a:rPr lang="ko-KR" altLang="en-US" sz="2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을 분석하고</a:t>
            </a:r>
            <a:endParaRPr lang="en-US" altLang="ko-KR" sz="20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ctr" fontAlgn="base"/>
            <a:r>
              <a:rPr lang="ko-KR" altLang="en-US" sz="2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부족한 점을 채워 넣어 좀 더 완성도 높은 게임을 제작하고자 합니다</a:t>
            </a:r>
            <a:r>
              <a:rPr lang="en-US" altLang="ko-KR" sz="2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.</a:t>
            </a:r>
          </a:p>
          <a:p>
            <a:pPr algn="ctr" fontAlgn="base"/>
            <a:r>
              <a:rPr lang="ko-KR" altLang="en-US" sz="2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스토리를 넣어 재미를 더하고 인터페이스를 구상해</a:t>
            </a:r>
            <a:endParaRPr lang="en-US" altLang="ko-KR" sz="20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ctr" fontAlgn="base"/>
            <a:r>
              <a:rPr lang="ko-KR" altLang="en-US" sz="2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저희 조 만의 </a:t>
            </a:r>
            <a:r>
              <a:rPr lang="ko-KR" altLang="en-US" sz="20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업그레이드</a:t>
            </a:r>
            <a:r>
              <a:rPr lang="ko-KR" altLang="en-US" sz="2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된 </a:t>
            </a:r>
            <a:r>
              <a:rPr lang="ko-KR" altLang="en-US" sz="2000" dirty="0" err="1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스네이크</a:t>
            </a:r>
            <a:r>
              <a:rPr lang="ko-KR" altLang="en-US" sz="2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게임을 제작하는 것이 목표입니다</a:t>
            </a:r>
            <a:r>
              <a:rPr lang="en-US" altLang="ko-KR" sz="2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.</a:t>
            </a:r>
            <a:endParaRPr lang="ko-KR" altLang="en-US" sz="20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751" y="1273525"/>
            <a:ext cx="3027375" cy="302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6166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34538" y="92409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065876" y="1339734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526216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82973" y="2475230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34757" y="537342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637976" y="6400776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962060" y="6169648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0144112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0804512" y="983672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1721776" y="561917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1508092" y="197681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0763548" y="6451552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1833536" y="505777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7009" y="26427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SNAKE-19</a:t>
            </a:r>
            <a:endParaRPr lang="ko-KR" altLang="en-US" sz="24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6298" y="764763"/>
            <a:ext cx="2505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solidFill>
                  <a:srgbClr val="FFFF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Init</a:t>
            </a:r>
            <a:r>
              <a:rPr lang="en-US" altLang="ko-KR" sz="2800" dirty="0">
                <a:solidFill>
                  <a:srgbClr val="FFFF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() </a:t>
            </a:r>
            <a:r>
              <a:rPr lang="ko-KR" altLang="en-US" sz="2800" dirty="0">
                <a:solidFill>
                  <a:srgbClr val="FFFF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함수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390686" y="59330"/>
            <a:ext cx="48013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4E156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SATGE 5 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개작게임 분석 및</a:t>
            </a:r>
            <a:r>
              <a:rPr lang="ko-KR" altLang="en-US" sz="2000" dirty="0">
                <a:solidFill>
                  <a:srgbClr val="F4E156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함수 계층도</a:t>
            </a:r>
            <a:endParaRPr lang="en-US" altLang="ko-KR" sz="20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801BA0A-BD74-4BC8-BB54-9E1AF16F4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60" y="1332167"/>
            <a:ext cx="11205604" cy="431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828E41-7C10-4CA7-8A60-7AA6081D2D1A}"/>
              </a:ext>
            </a:extLst>
          </p:cNvPr>
          <p:cNvSpPr txBox="1"/>
          <p:nvPr/>
        </p:nvSpPr>
        <p:spPr>
          <a:xfrm>
            <a:off x="7079670" y="2299653"/>
            <a:ext cx="45484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- </a:t>
            </a:r>
            <a:r>
              <a:rPr lang="en-US" altLang="ko-KR" sz="2400" dirty="0" err="1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init</a:t>
            </a:r>
            <a:r>
              <a:rPr lang="en-US" altLang="ko-KR" sz="2400" dirty="0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() </a:t>
            </a:r>
            <a:r>
              <a:rPr lang="ko-KR" altLang="en-US" sz="2400" dirty="0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함수</a:t>
            </a:r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게임의 초기화를 담당</a:t>
            </a:r>
            <a:endParaRPr lang="en-US" altLang="ko-KR" sz="24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  <a:p>
            <a:pPr fontAlgn="base"/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- </a:t>
            </a:r>
            <a:r>
              <a:rPr lang="en-US" altLang="ko-KR" sz="2400" dirty="0" err="1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srand</a:t>
            </a:r>
            <a:r>
              <a:rPr lang="en-US" altLang="ko-KR" sz="2400" dirty="0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</a:t>
            </a:r>
            <a:r>
              <a:rPr lang="ko-KR" altLang="en-US" sz="2400" dirty="0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함수</a:t>
            </a:r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시간의 난수를 생성하고 전역 변수를 초기화</a:t>
            </a:r>
            <a:endParaRPr lang="en-US" altLang="ko-KR" sz="24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그 다음</a:t>
            </a:r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뱀의 초기 값을 입력한다</a:t>
            </a:r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.</a:t>
            </a:r>
            <a:endParaRPr lang="ko-KR" altLang="en-US" sz="24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9E05B99-F297-4427-B3CC-D4A43075D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636" y="109543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576568456" descr="EMB00004fdc939c">
            <a:extLst>
              <a:ext uri="{FF2B5EF4-FFF2-40B4-BE49-F238E27FC236}">
                <a16:creationId xmlns:a16="http://schemas.microsoft.com/office/drawing/2014/main" id="{4A5DA725-264A-44AE-92AE-6EDBE9CD0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636" y="1552632"/>
            <a:ext cx="5400675" cy="425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9952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34538" y="92409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065876" y="1339734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526216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82973" y="2475230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34757" y="537342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637976" y="6400776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962060" y="6169648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0144112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0804512" y="983672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1721776" y="561917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1508092" y="197681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0763548" y="6451552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1833536" y="505777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7009" y="26427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SNAKE-19</a:t>
            </a:r>
            <a:endParaRPr lang="ko-KR" altLang="en-US" sz="24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6298" y="764763"/>
            <a:ext cx="2505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solidFill>
                  <a:srgbClr val="FFFF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gotoxy</a:t>
            </a:r>
            <a:r>
              <a:rPr lang="en-US" altLang="ko-KR" sz="2800" dirty="0">
                <a:solidFill>
                  <a:srgbClr val="FFFF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ko-KR" altLang="en-US" sz="2800" dirty="0">
                <a:solidFill>
                  <a:srgbClr val="FFFF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함수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390686" y="59330"/>
            <a:ext cx="48013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4E156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SATGE 5 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개작게임 분석 및</a:t>
            </a:r>
            <a:r>
              <a:rPr lang="ko-KR" altLang="en-US" sz="2000" dirty="0">
                <a:solidFill>
                  <a:srgbClr val="F4E156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함수 계층도</a:t>
            </a:r>
            <a:endParaRPr lang="en-US" altLang="ko-KR" sz="20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801BA0A-BD74-4BC8-BB54-9E1AF16F4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60" y="1332167"/>
            <a:ext cx="11205604" cy="431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828E41-7C10-4CA7-8A60-7AA6081D2D1A}"/>
              </a:ext>
            </a:extLst>
          </p:cNvPr>
          <p:cNvSpPr txBox="1"/>
          <p:nvPr/>
        </p:nvSpPr>
        <p:spPr>
          <a:xfrm>
            <a:off x="7071360" y="2600628"/>
            <a:ext cx="45484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- </a:t>
            </a:r>
            <a:r>
              <a:rPr lang="en-US" altLang="ko-KR" sz="2400" dirty="0" err="1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GetStdHandle</a:t>
            </a:r>
            <a:r>
              <a:rPr lang="en-US" altLang="ko-KR" sz="2400" dirty="0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()</a:t>
            </a:r>
            <a:r>
              <a:rPr lang="ko-KR" altLang="en-US" sz="2400" dirty="0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함수</a:t>
            </a:r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실제 핸들을 반환하는 함수</a:t>
            </a:r>
          </a:p>
          <a:p>
            <a:pPr fontAlgn="base"/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- </a:t>
            </a:r>
            <a:r>
              <a:rPr lang="en-US" altLang="ko-KR" sz="2400" dirty="0" err="1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SetConsoleCursorPosition</a:t>
            </a:r>
            <a:r>
              <a:rPr lang="en-US" altLang="ko-KR" sz="2400" dirty="0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() </a:t>
            </a:r>
            <a:r>
              <a:rPr lang="ko-KR" altLang="en-US" sz="2400" dirty="0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함수</a:t>
            </a:r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커서 위치를 제어할 때 사용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9E05B99-F297-4427-B3CC-D4A43075D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636" y="109543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7F413E8-4E9E-48E0-8578-CE34BF22A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820" y="118540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576574720" descr="EMB00004fdc939f">
            <a:extLst>
              <a:ext uri="{FF2B5EF4-FFF2-40B4-BE49-F238E27FC236}">
                <a16:creationId xmlns:a16="http://schemas.microsoft.com/office/drawing/2014/main" id="{EAAFA31B-C917-4604-AD0A-4E34DEE20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56" y="1734575"/>
            <a:ext cx="5400675" cy="420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4531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34538" y="92409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065876" y="1339734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526216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82973" y="2475230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34757" y="537342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637976" y="6400776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962060" y="6169648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0144112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0804512" y="983672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1721776" y="561917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1508092" y="197681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0763548" y="6451552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1833536" y="505777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7009" y="26427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SNAKE-19</a:t>
            </a:r>
            <a:endParaRPr lang="ko-KR" altLang="en-US" sz="24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6298" y="764763"/>
            <a:ext cx="3223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solidFill>
                  <a:srgbClr val="FFFF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SetColor</a:t>
            </a:r>
            <a:r>
              <a:rPr lang="en-US" altLang="ko-KR" sz="2800" dirty="0">
                <a:solidFill>
                  <a:srgbClr val="FFFF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() </a:t>
            </a:r>
            <a:r>
              <a:rPr lang="ko-KR" altLang="en-US" sz="2800" dirty="0">
                <a:solidFill>
                  <a:srgbClr val="FFFF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함수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390686" y="59330"/>
            <a:ext cx="48013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4E156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SATGE 5 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개작게임 분석 및</a:t>
            </a:r>
            <a:r>
              <a:rPr lang="ko-KR" altLang="en-US" sz="2000" dirty="0">
                <a:solidFill>
                  <a:srgbClr val="F4E156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함수 계층도</a:t>
            </a:r>
            <a:endParaRPr lang="en-US" altLang="ko-KR" sz="20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801BA0A-BD74-4BC8-BB54-9E1AF16F4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60" y="1332167"/>
            <a:ext cx="11205604" cy="431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828E41-7C10-4CA7-8A60-7AA6081D2D1A}"/>
              </a:ext>
            </a:extLst>
          </p:cNvPr>
          <p:cNvSpPr txBox="1"/>
          <p:nvPr/>
        </p:nvSpPr>
        <p:spPr>
          <a:xfrm>
            <a:off x="7015480" y="2203662"/>
            <a:ext cx="45484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Tx/>
              <a:buChar char="-"/>
            </a:pPr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</a:t>
            </a:r>
            <a:r>
              <a:rPr lang="en-US" altLang="ko-KR" sz="2400" dirty="0" err="1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GetStdHandle</a:t>
            </a:r>
            <a:r>
              <a:rPr lang="en-US" altLang="ko-KR" sz="2400" dirty="0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() </a:t>
            </a:r>
            <a:r>
              <a:rPr lang="ko-KR" altLang="en-US" sz="2400" dirty="0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함수</a:t>
            </a: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를 선언해서 표준 핸들 값을 반환</a:t>
            </a:r>
            <a:endParaRPr lang="en-US" altLang="ko-KR" sz="24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</a:t>
            </a:r>
            <a:r>
              <a:rPr lang="en-US" altLang="ko-KR" sz="2400" dirty="0" err="1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SetConsoleTextAttribute</a:t>
            </a:r>
            <a:r>
              <a:rPr lang="en-US" altLang="ko-KR" sz="2400" dirty="0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() </a:t>
            </a:r>
            <a:r>
              <a:rPr lang="ko-KR" altLang="en-US" sz="2400" dirty="0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함수</a:t>
            </a: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의 두 번째 전달 인자에다가 값을 넣어주어서 배경 색상과 글자 색상을 바꿀 수 있다</a:t>
            </a:r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.</a:t>
            </a:r>
            <a:endParaRPr lang="ko-KR" altLang="en-US" sz="24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9E05B99-F297-4427-B3CC-D4A43075D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636" y="109543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7F413E8-4E9E-48E0-8578-CE34BF22A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820" y="118540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2831989-9DEF-4B86-836E-5F54445D4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876" y="167487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575934696" descr="EMB00004fdc93b8">
            <a:extLst>
              <a:ext uri="{FF2B5EF4-FFF2-40B4-BE49-F238E27FC236}">
                <a16:creationId xmlns:a16="http://schemas.microsoft.com/office/drawing/2014/main" id="{C72CA98C-F59C-49A0-83D6-533DCB2D0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09" y="1962488"/>
            <a:ext cx="6215504" cy="326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6362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34538" y="92409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065876" y="1339734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526216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82973" y="2475230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34757" y="537342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637976" y="6400776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962060" y="6169648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0144112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0804512" y="983672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1721776" y="561917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1508092" y="197681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0763548" y="6451552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1833536" y="505777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7009" y="26427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SNAKE-19</a:t>
            </a:r>
            <a:endParaRPr lang="ko-KR" altLang="en-US" sz="24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6298" y="764763"/>
            <a:ext cx="41216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solidFill>
                  <a:srgbClr val="FFFF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show_gameover</a:t>
            </a:r>
            <a:r>
              <a:rPr lang="en-US" altLang="ko-KR" sz="2800" dirty="0">
                <a:solidFill>
                  <a:srgbClr val="FFFF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() </a:t>
            </a:r>
            <a:r>
              <a:rPr lang="ko-KR" altLang="en-US" sz="2800" dirty="0">
                <a:solidFill>
                  <a:srgbClr val="FFFF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함수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390686" y="59330"/>
            <a:ext cx="48013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4E156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SATGE 5 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개작게임 분석 및</a:t>
            </a:r>
            <a:r>
              <a:rPr lang="ko-KR" altLang="en-US" sz="2000" dirty="0">
                <a:solidFill>
                  <a:srgbClr val="F4E156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함수 계층도</a:t>
            </a:r>
            <a:endParaRPr lang="en-US" altLang="ko-KR" sz="20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801BA0A-BD74-4BC8-BB54-9E1AF16F4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60" y="1332167"/>
            <a:ext cx="11205604" cy="431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828E41-7C10-4CA7-8A60-7AA6081D2D1A}"/>
              </a:ext>
            </a:extLst>
          </p:cNvPr>
          <p:cNvSpPr txBox="1"/>
          <p:nvPr/>
        </p:nvSpPr>
        <p:spPr>
          <a:xfrm>
            <a:off x="6627353" y="2351762"/>
            <a:ext cx="53816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- </a:t>
            </a:r>
            <a:r>
              <a:rPr lang="en-US" altLang="ko-KR" sz="2000" dirty="0" err="1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SetColor</a:t>
            </a:r>
            <a:r>
              <a:rPr lang="en-US" altLang="ko-KR" sz="2000" dirty="0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()</a:t>
            </a:r>
            <a:r>
              <a:rPr lang="en-US" altLang="ko-KR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색상 설정</a:t>
            </a:r>
            <a:endParaRPr lang="en-US" altLang="ko-KR" sz="20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  <a:p>
            <a:pPr fontAlgn="base"/>
            <a:r>
              <a:rPr lang="en-US" altLang="ko-KR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- </a:t>
            </a:r>
            <a:r>
              <a:rPr lang="en-US" altLang="ko-KR" sz="2000" dirty="0" err="1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gotoxy</a:t>
            </a:r>
            <a:r>
              <a:rPr lang="en-US" altLang="ko-KR" sz="2000" dirty="0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() </a:t>
            </a:r>
            <a:r>
              <a:rPr lang="ko-KR" altLang="en-US" sz="2000" dirty="0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함수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로 커서 위치를 지정</a:t>
            </a:r>
          </a:p>
          <a:p>
            <a:pPr fontAlgn="base"/>
            <a:r>
              <a:rPr lang="en-US" altLang="ko-KR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- </a:t>
            </a:r>
            <a:r>
              <a:rPr lang="en-US" altLang="ko-KR" sz="2000" dirty="0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sleep()</a:t>
            </a:r>
            <a:r>
              <a:rPr lang="en-US" altLang="ko-KR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완성된 화면을 </a:t>
            </a:r>
            <a:r>
              <a:rPr lang="en-US" altLang="ko-KR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1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초 동안     </a:t>
            </a:r>
            <a:endParaRPr lang="en-US" altLang="ko-KR" sz="20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  <a:p>
            <a:pPr fontAlgn="base"/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보여준다</a:t>
            </a:r>
            <a:r>
              <a:rPr lang="en-US" altLang="ko-KR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.</a:t>
            </a:r>
            <a:endParaRPr lang="ko-KR" altLang="en-US" sz="20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  <a:p>
            <a:pPr fontAlgn="base"/>
            <a:r>
              <a:rPr lang="en-US" altLang="ko-KR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- </a:t>
            </a:r>
            <a:r>
              <a:rPr lang="en-US" altLang="ko-KR" sz="2000" dirty="0" err="1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getche</a:t>
            </a:r>
            <a:r>
              <a:rPr lang="en-US" altLang="ko-KR" sz="2000" dirty="0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() </a:t>
            </a:r>
            <a:r>
              <a:rPr lang="ko-KR" altLang="en-US" sz="2000" dirty="0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함수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로 값을 입력 받는다</a:t>
            </a:r>
            <a:r>
              <a:rPr lang="en-US" altLang="ko-KR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.</a:t>
            </a:r>
          </a:p>
          <a:p>
            <a:pPr fontAlgn="base"/>
            <a:r>
              <a:rPr lang="en-US" altLang="ko-KR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- </a:t>
            </a:r>
            <a:r>
              <a:rPr lang="en-US" altLang="ko-KR" sz="2000" dirty="0" err="1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fflush</a:t>
            </a:r>
            <a:r>
              <a:rPr lang="en-US" altLang="ko-KR" sz="2000" dirty="0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(stdin)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으로 입력 버퍼를 지워준다</a:t>
            </a:r>
            <a:r>
              <a:rPr lang="en-US" altLang="ko-KR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.</a:t>
            </a:r>
            <a:endParaRPr lang="ko-KR" altLang="en-US" sz="20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  <a:p>
            <a:pPr fontAlgn="base"/>
            <a:r>
              <a:rPr lang="en-US" altLang="ko-KR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- </a:t>
            </a:r>
            <a:r>
              <a:rPr lang="en-US" altLang="ko-KR" sz="2000" dirty="0" err="1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fflush</a:t>
            </a:r>
            <a:r>
              <a:rPr lang="en-US" altLang="ko-KR" sz="2000" dirty="0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(</a:t>
            </a:r>
            <a:r>
              <a:rPr lang="en-US" altLang="ko-KR" sz="2000" dirty="0" err="1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stdout</a:t>
            </a:r>
            <a:r>
              <a:rPr lang="en-US" altLang="ko-KR" sz="2000" dirty="0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)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로 출력 버퍼를 지워줘서 제대로 입력 받을 수 있도록 한다</a:t>
            </a:r>
            <a:r>
              <a:rPr lang="en-US" altLang="ko-KR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.</a:t>
            </a:r>
            <a:endParaRPr lang="ko-KR" altLang="en-US" sz="20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  <a:p>
            <a:pPr fontAlgn="base"/>
            <a:r>
              <a:rPr lang="en-US" altLang="ko-KR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- </a:t>
            </a:r>
            <a:r>
              <a:rPr lang="en-US" altLang="ko-KR" sz="2000" dirty="0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system(“</a:t>
            </a:r>
            <a:r>
              <a:rPr lang="en-US" altLang="ko-KR" sz="2000" dirty="0" err="1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cls</a:t>
            </a:r>
            <a:r>
              <a:rPr lang="en-US" altLang="ko-KR" sz="2000" dirty="0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”)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로 화면을 클리어해준다</a:t>
            </a:r>
            <a:r>
              <a:rPr lang="en-US" altLang="ko-KR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. </a:t>
            </a:r>
            <a:endParaRPr lang="ko-KR" altLang="en-US" sz="20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9E05B99-F297-4427-B3CC-D4A43075D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636" y="109543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7F413E8-4E9E-48E0-8578-CE34BF22A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820" y="118540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2831989-9DEF-4B86-836E-5F54445D4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876" y="167487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8F9EAF9E-817D-44E2-B8B5-333D04F40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113" y="1127068"/>
            <a:ext cx="13286226" cy="585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575933760" descr="EMB00004fdc93b9">
            <a:extLst>
              <a:ext uri="{FF2B5EF4-FFF2-40B4-BE49-F238E27FC236}">
                <a16:creationId xmlns:a16="http://schemas.microsoft.com/office/drawing/2014/main" id="{BBDAE072-7255-460E-81EB-B3DD6AC8F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113" y="1584269"/>
            <a:ext cx="5070174" cy="47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6384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34538" y="92409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065876" y="1339734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526216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82973" y="2475230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34757" y="537342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637976" y="6400776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962060" y="6169648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0144112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0804512" y="983672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1721776" y="561917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1508092" y="197681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0763548" y="6451552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1833536" y="505777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7009" y="26427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SNAKE-19</a:t>
            </a:r>
            <a:endParaRPr lang="ko-KR" altLang="en-US" sz="24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6298" y="764763"/>
            <a:ext cx="3583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solidFill>
                  <a:srgbClr val="FFFF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move_snake</a:t>
            </a:r>
            <a:r>
              <a:rPr lang="en-US" altLang="ko-KR" sz="2800" dirty="0">
                <a:solidFill>
                  <a:srgbClr val="FFFF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() </a:t>
            </a:r>
            <a:r>
              <a:rPr lang="ko-KR" altLang="en-US" sz="2800" dirty="0">
                <a:solidFill>
                  <a:srgbClr val="FFFF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함수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390686" y="59330"/>
            <a:ext cx="48013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4E156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SATGE 5 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개작게임 분석 및</a:t>
            </a:r>
            <a:r>
              <a:rPr lang="ko-KR" altLang="en-US" sz="2000" dirty="0">
                <a:solidFill>
                  <a:srgbClr val="F4E156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함수 계층도</a:t>
            </a:r>
            <a:endParaRPr lang="en-US" altLang="ko-KR" sz="20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801BA0A-BD74-4BC8-BB54-9E1AF16F4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60" y="1332167"/>
            <a:ext cx="11205604" cy="431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828E41-7C10-4CA7-8A60-7AA6081D2D1A}"/>
              </a:ext>
            </a:extLst>
          </p:cNvPr>
          <p:cNvSpPr txBox="1"/>
          <p:nvPr/>
        </p:nvSpPr>
        <p:spPr>
          <a:xfrm>
            <a:off x="6074510" y="1935702"/>
            <a:ext cx="538167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- 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구조체로 몸에 해당하는 변수를 만든다</a:t>
            </a:r>
            <a:r>
              <a:rPr lang="en-US" altLang="ko-KR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.</a:t>
            </a:r>
          </a:p>
          <a:p>
            <a:pPr fontAlgn="base"/>
            <a:r>
              <a:rPr lang="en-US" altLang="ko-KR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- </a:t>
            </a:r>
            <a:r>
              <a:rPr lang="en-US" altLang="ko-KR" sz="2000" dirty="0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switch </a:t>
            </a:r>
            <a:r>
              <a:rPr lang="ko-KR" altLang="en-US" sz="2000" dirty="0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조건문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으로 뱀이 움직이는 방향을 설정</a:t>
            </a:r>
          </a:p>
          <a:p>
            <a:pPr fontAlgn="base"/>
            <a:r>
              <a:rPr lang="en-US" altLang="ko-KR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- </a:t>
            </a:r>
            <a:r>
              <a:rPr lang="en-US" altLang="ko-KR" sz="2000" dirty="0" err="1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gotoxy</a:t>
            </a:r>
            <a:r>
              <a:rPr lang="en-US" altLang="ko-KR" sz="2000" dirty="0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() </a:t>
            </a:r>
            <a:r>
              <a:rPr lang="ko-KR" altLang="en-US" sz="2000" dirty="0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함수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를 통해서 뱀이 이동한 후의 잔상을 지우고 화면이 깨지는 것을 막고 출력 버퍼 값을 지워준다</a:t>
            </a:r>
            <a:r>
              <a:rPr lang="en-US" altLang="ko-KR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.</a:t>
            </a:r>
            <a:endParaRPr lang="ko-KR" altLang="en-US" sz="20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  <a:p>
            <a:pPr fontAlgn="base"/>
            <a:r>
              <a:rPr lang="en-US" altLang="ko-KR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- 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머리 모양은 </a:t>
            </a:r>
            <a:r>
              <a:rPr lang="en-US" altLang="ko-KR" sz="2000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gotoxy</a:t>
            </a:r>
            <a:r>
              <a:rPr lang="en-US" altLang="ko-KR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() 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함수로 프린트 해준다</a:t>
            </a:r>
            <a:r>
              <a:rPr lang="en-US" altLang="ko-KR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.</a:t>
            </a:r>
            <a:endParaRPr lang="ko-KR" altLang="en-US" sz="20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  <a:p>
            <a:pPr fontAlgn="base"/>
            <a:r>
              <a:rPr lang="en-US" altLang="ko-KR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- </a:t>
            </a:r>
            <a:r>
              <a:rPr lang="en-US" altLang="ko-KR" sz="2000" dirty="0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malloc</a:t>
            </a:r>
            <a:r>
              <a:rPr lang="ko-KR" altLang="en-US" sz="2000" dirty="0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함수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로 머리 부분의 새로운 노드를 만든다</a:t>
            </a:r>
          </a:p>
          <a:p>
            <a:pPr fontAlgn="base"/>
            <a:r>
              <a:rPr lang="en-US" altLang="ko-KR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- </a:t>
            </a:r>
            <a:r>
              <a:rPr lang="en-US" altLang="ko-KR" sz="2000" dirty="0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while </a:t>
            </a:r>
            <a:r>
              <a:rPr lang="ko-KR" altLang="en-US" sz="2000" dirty="0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반복문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으로 꼬리 노드를 지워준다</a:t>
            </a:r>
          </a:p>
          <a:p>
            <a:pPr fontAlgn="base"/>
            <a:r>
              <a:rPr lang="en-US" altLang="ko-KR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- </a:t>
            </a:r>
            <a:r>
              <a:rPr lang="en-US" altLang="ko-KR" sz="2000" dirty="0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free() </a:t>
            </a:r>
            <a:r>
              <a:rPr lang="ko-KR" altLang="en-US" sz="2000" dirty="0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함수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로 뱀의 꼬리를 </a:t>
            </a:r>
            <a:r>
              <a:rPr lang="en-US" altLang="ko-KR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malloc 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함수로 만든 값을 시스템에 반환해준다</a:t>
            </a:r>
            <a:r>
              <a:rPr lang="en-US" altLang="ko-KR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. </a:t>
            </a:r>
            <a:endParaRPr lang="ko-KR" altLang="en-US" sz="20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  <a:p>
            <a:pPr fontAlgn="base"/>
            <a:endParaRPr lang="ko-KR" altLang="en-US" sz="20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9E05B99-F297-4427-B3CC-D4A43075D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636" y="109543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7F413E8-4E9E-48E0-8578-CE34BF22A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820" y="118540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2831989-9DEF-4B86-836E-5F54445D4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876" y="167487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8F9EAF9E-817D-44E2-B8B5-333D04F40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113" y="1127068"/>
            <a:ext cx="13286226" cy="585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06EC5445-70B9-43F2-8596-898EC4F1B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696" y="1050756"/>
            <a:ext cx="8490031" cy="380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376682744" descr="EMB00004fdc93c0">
            <a:extLst>
              <a:ext uri="{FF2B5EF4-FFF2-40B4-BE49-F238E27FC236}">
                <a16:creationId xmlns:a16="http://schemas.microsoft.com/office/drawing/2014/main" id="{341253FB-9871-4656-928D-9E87302C9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697" y="1507956"/>
            <a:ext cx="4499494" cy="489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6547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34538" y="92409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065876" y="1339734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526216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82973" y="2475230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34757" y="537342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637976" y="6400776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962060" y="6169648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0144112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0804512" y="983672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1721776" y="561917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1508092" y="197681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0763548" y="6451552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1833536" y="505777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7009" y="26427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SNAKE-19</a:t>
            </a:r>
            <a:endParaRPr lang="ko-KR" altLang="en-US" sz="24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6298" y="764763"/>
            <a:ext cx="3942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solidFill>
                  <a:srgbClr val="FFFF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strike_check</a:t>
            </a:r>
            <a:r>
              <a:rPr lang="en-US" altLang="ko-KR" sz="2800" dirty="0">
                <a:solidFill>
                  <a:srgbClr val="FFFF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() </a:t>
            </a:r>
            <a:r>
              <a:rPr lang="ko-KR" altLang="en-US" sz="2800" dirty="0">
                <a:solidFill>
                  <a:srgbClr val="FFFF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함수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390686" y="59330"/>
            <a:ext cx="48013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4E156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SATGE 5 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개작게임 분석 및</a:t>
            </a:r>
            <a:r>
              <a:rPr lang="ko-KR" altLang="en-US" sz="2000" dirty="0">
                <a:solidFill>
                  <a:srgbClr val="F4E156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함수 계층도</a:t>
            </a:r>
            <a:endParaRPr lang="en-US" altLang="ko-KR" sz="20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801BA0A-BD74-4BC8-BB54-9E1AF16F4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60" y="1332167"/>
            <a:ext cx="11205604" cy="431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828E41-7C10-4CA7-8A60-7AA6081D2D1A}"/>
              </a:ext>
            </a:extLst>
          </p:cNvPr>
          <p:cNvSpPr txBox="1"/>
          <p:nvPr/>
        </p:nvSpPr>
        <p:spPr>
          <a:xfrm>
            <a:off x="1193113" y="2194396"/>
            <a:ext cx="99484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- </a:t>
            </a:r>
            <a:r>
              <a:rPr lang="en-US" altLang="ko-KR" sz="2400" dirty="0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if </a:t>
            </a:r>
            <a:r>
              <a:rPr lang="ko-KR" altLang="en-US" sz="2400" dirty="0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조건문</a:t>
            </a: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으로 머리가 벽에 부딪히는지 검사</a:t>
            </a:r>
            <a:endParaRPr lang="en-US" altLang="ko-KR" sz="24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  <a:p>
            <a:pPr marL="342900" indent="-342900" fontAlgn="base">
              <a:buFontTx/>
              <a:buChar char="-"/>
            </a:pPr>
            <a:endParaRPr lang="ko-KR" altLang="en-US" sz="24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  <a:p>
            <a:pPr fontAlgn="base"/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- </a:t>
            </a:r>
            <a:r>
              <a:rPr lang="en-US" altLang="ko-KR" sz="2400" dirty="0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while </a:t>
            </a:r>
            <a:r>
              <a:rPr lang="ko-KR" altLang="en-US" sz="2400" dirty="0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반복문</a:t>
            </a: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으로 조건문에 해당하면 </a:t>
            </a:r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1</a:t>
            </a: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을 반환 아니면 다음으로 넘어간다</a:t>
            </a:r>
            <a:endParaRPr lang="en-US" altLang="ko-KR" sz="24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  <a:p>
            <a:pPr marL="342900" indent="-342900" fontAlgn="base">
              <a:buFontTx/>
              <a:buChar char="-"/>
            </a:pPr>
            <a:endParaRPr lang="ko-KR" altLang="en-US" sz="24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  <a:p>
            <a:pPr fontAlgn="base"/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- </a:t>
            </a: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먹이를 획득했을 때 </a:t>
            </a:r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2</a:t>
            </a: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를 반환한다</a:t>
            </a:r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. </a:t>
            </a:r>
            <a:endParaRPr lang="ko-KR" altLang="en-US" sz="24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  <a:p>
            <a:pPr fontAlgn="base"/>
            <a:endParaRPr lang="ko-KR" altLang="en-US" sz="24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9E05B99-F297-4427-B3CC-D4A43075D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636" y="109543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7F413E8-4E9E-48E0-8578-CE34BF22A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820" y="118540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2831989-9DEF-4B86-836E-5F54445D4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876" y="167487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8F9EAF9E-817D-44E2-B8B5-333D04F40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113" y="1127068"/>
            <a:ext cx="13286226" cy="585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06EC5445-70B9-43F2-8596-898EC4F1B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696" y="1050756"/>
            <a:ext cx="8490031" cy="380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1991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34538" y="92409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065876" y="1339734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526216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82973" y="2475230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34757" y="537342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637976" y="6400776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962060" y="6169648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0144112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0804512" y="983672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1721776" y="561917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1508092" y="197681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0763548" y="6451552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1833536" y="505777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7009" y="26427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SNAKE-19</a:t>
            </a:r>
            <a:endParaRPr lang="ko-KR" altLang="en-US" sz="24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6298" y="764763"/>
            <a:ext cx="340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solidFill>
                  <a:srgbClr val="FFFF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make_food</a:t>
            </a:r>
            <a:r>
              <a:rPr lang="en-US" altLang="ko-KR" sz="2800" dirty="0">
                <a:solidFill>
                  <a:srgbClr val="FFFF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() </a:t>
            </a:r>
            <a:r>
              <a:rPr lang="ko-KR" altLang="en-US" sz="2800" dirty="0">
                <a:solidFill>
                  <a:srgbClr val="FFFF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함수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390686" y="59330"/>
            <a:ext cx="48013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4E156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SATGE 5 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개작게임 분석 및</a:t>
            </a:r>
            <a:r>
              <a:rPr lang="ko-KR" altLang="en-US" sz="2000" dirty="0">
                <a:solidFill>
                  <a:srgbClr val="F4E156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함수 계층도</a:t>
            </a:r>
            <a:endParaRPr lang="en-US" altLang="ko-KR" sz="20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801BA0A-BD74-4BC8-BB54-9E1AF16F4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60" y="1332167"/>
            <a:ext cx="11205604" cy="431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828E41-7C10-4CA7-8A60-7AA6081D2D1A}"/>
              </a:ext>
            </a:extLst>
          </p:cNvPr>
          <p:cNvSpPr txBox="1"/>
          <p:nvPr/>
        </p:nvSpPr>
        <p:spPr>
          <a:xfrm>
            <a:off x="6074510" y="2075720"/>
            <a:ext cx="53816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- </a:t>
            </a:r>
            <a:r>
              <a:rPr lang="en-US" altLang="ko-KR" sz="2400" dirty="0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rand() </a:t>
            </a:r>
            <a:r>
              <a:rPr lang="ko-KR" altLang="en-US" sz="2400" dirty="0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함수</a:t>
            </a: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로 음식을 랜덤하게</a:t>
            </a:r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만든다</a:t>
            </a:r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.</a:t>
            </a:r>
            <a:endParaRPr lang="ko-KR" altLang="en-US" sz="24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  <a:p>
            <a:pPr fontAlgn="base"/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- while</a:t>
            </a: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문으로 </a:t>
            </a:r>
            <a:r>
              <a:rPr lang="en-US" altLang="ko-KR" sz="2400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strike_check</a:t>
            </a: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함수에서 값이 </a:t>
            </a:r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1</a:t>
            </a: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이 반환되면 난수를 다시 만든다</a:t>
            </a:r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.</a:t>
            </a:r>
            <a:endParaRPr lang="ko-KR" altLang="en-US" sz="24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  <a:p>
            <a:pPr fontAlgn="base"/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- </a:t>
            </a: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먹이의 색을 지정해주고 </a:t>
            </a:r>
            <a:r>
              <a:rPr lang="en-US" altLang="ko-KR" sz="2400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gotoxy</a:t>
            </a:r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() </a:t>
            </a: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함수로 위치를 지정해준 다음에 모양을 프린트해준다</a:t>
            </a:r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. </a:t>
            </a:r>
            <a:endParaRPr lang="ko-KR" altLang="en-US" sz="24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  <a:p>
            <a:pPr fontAlgn="base"/>
            <a:endParaRPr lang="ko-KR" altLang="en-US" sz="24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9E05B99-F297-4427-B3CC-D4A43075D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636" y="109543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7F413E8-4E9E-48E0-8578-CE34BF22A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820" y="118540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2831989-9DEF-4B86-836E-5F54445D4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876" y="167487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8F9EAF9E-817D-44E2-B8B5-333D04F40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113" y="1127068"/>
            <a:ext cx="13286226" cy="585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06EC5445-70B9-43F2-8596-898EC4F1B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696" y="1050756"/>
            <a:ext cx="8490031" cy="380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67EACAC-80FF-4270-8549-3F8CA9780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297" y="1154904"/>
            <a:ext cx="10326063" cy="414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1" name="_x377089832" descr="EMB00004fdc93c1">
            <a:extLst>
              <a:ext uri="{FF2B5EF4-FFF2-40B4-BE49-F238E27FC236}">
                <a16:creationId xmlns:a16="http://schemas.microsoft.com/office/drawing/2014/main" id="{AC74B519-BA39-460C-A888-F0E0BED6B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98" y="1612104"/>
            <a:ext cx="4892954" cy="455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4646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34538" y="92409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065876" y="1339734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526216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82973" y="2475230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34757" y="537342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637976" y="6400776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962060" y="6169648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0144112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0804512" y="983672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1721776" y="561917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1508092" y="197681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0763548" y="6451552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1833536" y="505777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7009" y="26427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SNAKE-19</a:t>
            </a:r>
            <a:endParaRPr lang="ko-KR" altLang="en-US" sz="24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6298" y="764763"/>
            <a:ext cx="3223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solidFill>
                  <a:srgbClr val="FFFF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free_all</a:t>
            </a:r>
            <a:r>
              <a:rPr lang="en-US" altLang="ko-KR" sz="2800" dirty="0">
                <a:solidFill>
                  <a:srgbClr val="FFFF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() </a:t>
            </a:r>
            <a:r>
              <a:rPr lang="ko-KR" altLang="en-US" sz="2800" dirty="0">
                <a:solidFill>
                  <a:srgbClr val="FFFF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함수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390686" y="59330"/>
            <a:ext cx="48013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4E156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SATGE 5 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개작게임 분석 및</a:t>
            </a:r>
            <a:r>
              <a:rPr lang="ko-KR" altLang="en-US" sz="2000" dirty="0">
                <a:solidFill>
                  <a:srgbClr val="F4E156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함수 계층도</a:t>
            </a:r>
            <a:endParaRPr lang="en-US" altLang="ko-KR" sz="20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801BA0A-BD74-4BC8-BB54-9E1AF16F4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60" y="1332167"/>
            <a:ext cx="11205604" cy="431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828E41-7C10-4CA7-8A60-7AA6081D2D1A}"/>
              </a:ext>
            </a:extLst>
          </p:cNvPr>
          <p:cNvSpPr txBox="1"/>
          <p:nvPr/>
        </p:nvSpPr>
        <p:spPr>
          <a:xfrm>
            <a:off x="6074510" y="2095607"/>
            <a:ext cx="53816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- </a:t>
            </a: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변수에 뱀의 머리의 값을 대입 해준다</a:t>
            </a:r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.</a:t>
            </a:r>
          </a:p>
          <a:p>
            <a:pPr fontAlgn="base"/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- </a:t>
            </a: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뱀의 머리가 다음으로 넘어가는 멤버에 접근하는 것을 </a:t>
            </a:r>
            <a:r>
              <a:rPr lang="ko-KR" altLang="en-US" sz="2400" dirty="0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두 번째 변수</a:t>
            </a: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로 생성한다</a:t>
            </a:r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. </a:t>
            </a:r>
          </a:p>
          <a:p>
            <a:pPr fontAlgn="base"/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- while</a:t>
            </a: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문에서 두 번째 변수가 </a:t>
            </a:r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null</a:t>
            </a: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이 아니면 </a:t>
            </a:r>
            <a:r>
              <a:rPr lang="en-US" altLang="ko-KR" sz="2400" dirty="0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free() </a:t>
            </a:r>
            <a:r>
              <a:rPr lang="ko-KR" altLang="en-US" sz="2400" dirty="0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함수로 시스템에 반환</a:t>
            </a: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해주고 다시 처음부터 반복한다</a:t>
            </a:r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. 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9E05B99-F297-4427-B3CC-D4A43075D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636" y="109543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7F413E8-4E9E-48E0-8578-CE34BF22A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820" y="118540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2831989-9DEF-4B86-836E-5F54445D4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876" y="167487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8F9EAF9E-817D-44E2-B8B5-333D04F40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113" y="1127068"/>
            <a:ext cx="13286226" cy="585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06EC5445-70B9-43F2-8596-898EC4F1B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696" y="1050756"/>
            <a:ext cx="8490031" cy="380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67EACAC-80FF-4270-8549-3F8CA9780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297" y="1154904"/>
            <a:ext cx="10326063" cy="414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08C04DC6-53E2-4624-B022-D4007A733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579" y="1678124"/>
            <a:ext cx="11072605" cy="464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A39A917E-B0E1-46A0-917F-775C6E7E6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570" y="1127068"/>
            <a:ext cx="12257802" cy="512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" name="_x377090552" descr="EMB00004fdc93c2">
            <a:extLst>
              <a:ext uri="{FF2B5EF4-FFF2-40B4-BE49-F238E27FC236}">
                <a16:creationId xmlns:a16="http://schemas.microsoft.com/office/drawing/2014/main" id="{F3C79546-2AB0-4BD3-AFB9-3FCEAEBC3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79" y="2251245"/>
            <a:ext cx="5482407" cy="248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5688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34538" y="92409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065876" y="1339734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526216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82973" y="2475230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34757" y="537342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637976" y="6400776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962060" y="6169648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0144112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0804512" y="983672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1721776" y="561917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1508092" y="197681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0763548" y="6451552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1833536" y="505777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7009" y="26427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SNAKE-19</a:t>
            </a:r>
            <a:endParaRPr lang="ko-KR" altLang="en-US" sz="24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6298" y="764763"/>
            <a:ext cx="340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solidFill>
                  <a:srgbClr val="FFFF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make_tail</a:t>
            </a:r>
            <a:r>
              <a:rPr lang="en-US" altLang="ko-KR" sz="2800" dirty="0">
                <a:solidFill>
                  <a:srgbClr val="FFFF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() </a:t>
            </a:r>
            <a:r>
              <a:rPr lang="ko-KR" altLang="en-US" sz="2800" dirty="0">
                <a:solidFill>
                  <a:srgbClr val="FFFF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함수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390686" y="59330"/>
            <a:ext cx="48013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4E156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SATGE 5 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개작게임 분석 및</a:t>
            </a:r>
            <a:r>
              <a:rPr lang="ko-KR" altLang="en-US" sz="2000" dirty="0">
                <a:solidFill>
                  <a:srgbClr val="F4E156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함수 계층도</a:t>
            </a:r>
            <a:endParaRPr lang="en-US" altLang="ko-KR" sz="20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801BA0A-BD74-4BC8-BB54-9E1AF16F4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60" y="1332167"/>
            <a:ext cx="11205604" cy="431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828E41-7C10-4CA7-8A60-7AA6081D2D1A}"/>
              </a:ext>
            </a:extLst>
          </p:cNvPr>
          <p:cNvSpPr txBox="1"/>
          <p:nvPr/>
        </p:nvSpPr>
        <p:spPr>
          <a:xfrm>
            <a:off x="6126418" y="2475230"/>
            <a:ext cx="53816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- </a:t>
            </a: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뱀이 향하는 방향을 </a:t>
            </a:r>
            <a:r>
              <a:rPr lang="en-US" altLang="ko-KR" sz="2400" dirty="0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switch</a:t>
            </a:r>
            <a:r>
              <a:rPr lang="ko-KR" altLang="en-US" sz="2400" dirty="0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문</a:t>
            </a: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으로 생성한다</a:t>
            </a:r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.</a:t>
            </a:r>
            <a:endParaRPr lang="ko-KR" altLang="en-US" sz="24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  <a:p>
            <a:pPr fontAlgn="base"/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- </a:t>
            </a:r>
            <a:r>
              <a:rPr lang="en-US" altLang="ko-KR" sz="2400" dirty="0" err="1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strike_check</a:t>
            </a:r>
            <a:r>
              <a:rPr lang="ko-KR" altLang="en-US" sz="2400" dirty="0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함수</a:t>
            </a: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를</a:t>
            </a:r>
            <a:r>
              <a:rPr lang="ko-KR" altLang="en-US" sz="2400" dirty="0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이용하여</a:t>
            </a:r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충돌을 만들기 위해 </a:t>
            </a:r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1</a:t>
            </a: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을 반환한다</a:t>
            </a:r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.</a:t>
            </a:r>
          </a:p>
          <a:p>
            <a:pPr fontAlgn="base"/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- </a:t>
            </a:r>
            <a:r>
              <a:rPr lang="en-US" altLang="ko-KR" sz="2400" dirty="0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malloc </a:t>
            </a:r>
            <a:r>
              <a:rPr lang="ko-KR" altLang="en-US" sz="2400" dirty="0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함수</a:t>
            </a: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로 머리 부분의 새로운 노드를 만든다</a:t>
            </a:r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.</a:t>
            </a:r>
            <a:endParaRPr lang="ko-KR" altLang="en-US" sz="24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9E05B99-F297-4427-B3CC-D4A43075D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636" y="109543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7F413E8-4E9E-48E0-8578-CE34BF22A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820" y="118540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2831989-9DEF-4B86-836E-5F54445D4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876" y="167487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8F9EAF9E-817D-44E2-B8B5-333D04F40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113" y="1127068"/>
            <a:ext cx="13286226" cy="585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06EC5445-70B9-43F2-8596-898EC4F1B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696" y="1050756"/>
            <a:ext cx="8490031" cy="380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67EACAC-80FF-4270-8549-3F8CA9780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297" y="1154904"/>
            <a:ext cx="10326063" cy="414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08C04DC6-53E2-4624-B022-D4007A733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579" y="1678124"/>
            <a:ext cx="11072605" cy="464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543BD2E-DC4B-458A-BFC1-436974314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296" y="1185406"/>
            <a:ext cx="13016588" cy="522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91" name="_x371724592" descr="EMB00004fdc93c5">
            <a:extLst>
              <a:ext uri="{FF2B5EF4-FFF2-40B4-BE49-F238E27FC236}">
                <a16:creationId xmlns:a16="http://schemas.microsoft.com/office/drawing/2014/main" id="{753B0C4A-87E3-4943-869B-B06E06256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96" y="1642606"/>
            <a:ext cx="5066109" cy="440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0438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34538" y="92409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065876" y="1339734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526216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82973" y="2475230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34757" y="537342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637976" y="6400776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962060" y="6169648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0144112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0804512" y="983672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1721776" y="561917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1508092" y="197681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0763548" y="6451552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1833536" y="505777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7009" y="26427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SNAKE-19</a:t>
            </a:r>
            <a:endParaRPr lang="ko-KR" altLang="en-US" sz="24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95622" y="565229"/>
            <a:ext cx="21595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rgbClr val="B2363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개작 전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8560536" y="64224"/>
            <a:ext cx="3390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4E156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SATGE 6 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개작 전과 후 비교</a:t>
            </a:r>
            <a:endParaRPr lang="en-US" altLang="ko-KR" sz="20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158636D-88A3-4AA4-B2FB-95E727898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599" y="1430273"/>
            <a:ext cx="23973336" cy="88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337" name="_x572252944" descr="EMB00004fdc93c6">
            <a:extLst>
              <a:ext uri="{FF2B5EF4-FFF2-40B4-BE49-F238E27FC236}">
                <a16:creationId xmlns:a16="http://schemas.microsoft.com/office/drawing/2014/main" id="{4CFD9948-5914-40F1-BB79-3B6156FBD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98" y="1887474"/>
            <a:ext cx="4603641" cy="416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BD4A27-1CA5-418F-9F1A-CE831BBEFF5C}"/>
              </a:ext>
            </a:extLst>
          </p:cNvPr>
          <p:cNvSpPr txBox="1"/>
          <p:nvPr/>
        </p:nvSpPr>
        <p:spPr>
          <a:xfrm>
            <a:off x="5928360" y="2630750"/>
            <a:ext cx="53644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- </a:t>
            </a: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프로그램 실행과 동시에 게임이 진행된다</a:t>
            </a:r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.</a:t>
            </a:r>
          </a:p>
          <a:p>
            <a:endParaRPr lang="en-US" altLang="ko-KR" sz="24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- </a:t>
            </a: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아이템을 먹을수록 꼬리가 늘어나고 벽에 부딪히면 게임 오버와 함께 아무 동작도 할 수 없다</a:t>
            </a:r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3851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34538" y="92409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065876" y="1339734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526216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82973" y="2475230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34757" y="537342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637976" y="6400776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962060" y="6169648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0144112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0804512" y="983672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1721776" y="561917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1508092" y="197681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0763548" y="6451552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1833536" y="505777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7009" y="26427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SNAKE-19</a:t>
            </a:r>
            <a:endParaRPr lang="ko-KR" altLang="en-US" sz="24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743679" y="290258"/>
            <a:ext cx="4719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4E156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SATGE 1 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프로젝트 소개</a:t>
            </a:r>
            <a:endParaRPr lang="en-US" altLang="ko-KR" sz="20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53271" y="354136"/>
            <a:ext cx="38523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rgbClr val="B2363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프로젝트 요약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063228" y="2068868"/>
            <a:ext cx="603242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ko-KR" altLang="en-US" sz="24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스토리 구상은 저희 </a:t>
            </a:r>
            <a:r>
              <a:rPr lang="ko-KR" altLang="en-US" sz="2400" dirty="0" err="1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코로나싫조</a:t>
            </a:r>
            <a:r>
              <a:rPr lang="ko-KR" altLang="en-US" sz="2400" dirty="0" err="1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에</a:t>
            </a:r>
            <a:r>
              <a:rPr lang="ko-KR" altLang="en-US" sz="24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걸맞게</a:t>
            </a:r>
            <a:endParaRPr lang="en-US" altLang="ko-KR" sz="24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ctr" fontAlgn="base"/>
            <a:endParaRPr lang="en-US" altLang="ko-KR" sz="24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ctr" fontAlgn="base"/>
            <a:r>
              <a:rPr lang="ko-KR" altLang="en-US" sz="24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먼 훗날 </a:t>
            </a:r>
            <a:r>
              <a:rPr lang="ko-KR" altLang="en-US" sz="24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코로나</a:t>
            </a:r>
            <a:r>
              <a:rPr lang="en-US" altLang="ko-KR" sz="24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19</a:t>
            </a:r>
            <a:r>
              <a:rPr lang="ko-KR" altLang="en-US" sz="24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가 심각해져</a:t>
            </a:r>
            <a:endParaRPr lang="en-US" altLang="ko-KR" sz="24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ctr" fontAlgn="base"/>
            <a:endParaRPr lang="en-US" altLang="ko-KR" sz="24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ctr" fontAlgn="base"/>
            <a:r>
              <a:rPr lang="ko-KR" altLang="en-US" sz="24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밖으로 쉽게 나가지 못하는 상황에</a:t>
            </a:r>
            <a:endParaRPr lang="en-US" altLang="ko-KR" sz="24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ctr" fontAlgn="base"/>
            <a:endParaRPr lang="en-US" altLang="ko-KR" sz="24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ctr" fontAlgn="base"/>
            <a:r>
              <a:rPr lang="ko-KR" altLang="en-US" sz="24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집에 </a:t>
            </a:r>
            <a:r>
              <a:rPr lang="ko-KR" altLang="en-US" sz="24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식량</a:t>
            </a:r>
            <a:r>
              <a:rPr lang="ko-KR" altLang="en-US" sz="24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이 다 떨어져 </a:t>
            </a:r>
            <a:r>
              <a:rPr lang="ko-KR" altLang="en-US" sz="24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바이러</a:t>
            </a:r>
            <a:r>
              <a:rPr lang="ko-KR" altLang="en-US" sz="24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스를 피해</a:t>
            </a:r>
            <a:endParaRPr lang="en-US" altLang="ko-KR" sz="24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ctr" fontAlgn="base"/>
            <a:r>
              <a:rPr lang="ko-KR" altLang="en-US" sz="24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endParaRPr lang="en-US" altLang="ko-KR" sz="24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ctr" fontAlgn="base"/>
            <a:r>
              <a:rPr lang="ko-KR" altLang="en-US" sz="24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식량을 구하러 가는 것이 </a:t>
            </a:r>
            <a:r>
              <a:rPr lang="ko-KR" altLang="en-US" sz="24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목표</a:t>
            </a:r>
            <a:r>
              <a:rPr lang="ko-KR" altLang="en-US" sz="24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입니다</a:t>
            </a:r>
            <a:r>
              <a:rPr lang="en-US" altLang="ko-KR" sz="24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.</a:t>
            </a:r>
            <a:endParaRPr lang="ko-KR" altLang="en-US" sz="24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16599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34538" y="92409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065876" y="1339734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526216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82973" y="2475230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34757" y="537342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637976" y="6400776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962060" y="6169648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0144112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0804512" y="983672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1721776" y="561917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1508092" y="197681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0763548" y="6451552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1833536" y="505777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7009" y="26427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SNAKE-19</a:t>
            </a:r>
            <a:endParaRPr lang="ko-KR" altLang="en-US" sz="24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95622" y="565229"/>
            <a:ext cx="21595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rgbClr val="B2363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개작 후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8560536" y="64224"/>
            <a:ext cx="3390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4E156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SATGE 6 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개작 전과 후 비교</a:t>
            </a:r>
            <a:endParaRPr lang="en-US" altLang="ko-KR" sz="20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158636D-88A3-4AA4-B2FB-95E727898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599" y="1430273"/>
            <a:ext cx="23973336" cy="88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BD4A27-1CA5-418F-9F1A-CE831BBEFF5C}"/>
              </a:ext>
            </a:extLst>
          </p:cNvPr>
          <p:cNvSpPr txBox="1"/>
          <p:nvPr/>
        </p:nvSpPr>
        <p:spPr>
          <a:xfrm>
            <a:off x="6161856" y="2405875"/>
            <a:ext cx="53644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- </a:t>
            </a:r>
            <a:r>
              <a:rPr lang="en-US" altLang="ko-KR" sz="2400" dirty="0" err="1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int</a:t>
            </a:r>
            <a:r>
              <a:rPr lang="ko-KR" altLang="en-US" sz="2400" dirty="0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</a:t>
            </a:r>
            <a:r>
              <a:rPr lang="en-US" altLang="ko-KR" sz="2400" dirty="0" err="1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MainMenu</a:t>
            </a:r>
            <a:r>
              <a:rPr lang="en-US" altLang="ko-KR" sz="2400" dirty="0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()</a:t>
            </a:r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: SNAKE-19</a:t>
            </a: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로고와 게임 시작 화면과 게임 방법을 고를 수 있게 한다</a:t>
            </a:r>
            <a:endParaRPr lang="en-US" altLang="ko-KR" sz="24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- </a:t>
            </a:r>
            <a:r>
              <a:rPr lang="en-US" altLang="ko-KR" sz="2400" dirty="0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void </a:t>
            </a:r>
            <a:r>
              <a:rPr lang="en-US" altLang="ko-KR" sz="2400" dirty="0" err="1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game_explain</a:t>
            </a:r>
            <a:r>
              <a:rPr lang="en-US" altLang="ko-KR" sz="2400" dirty="0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()</a:t>
            </a:r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게임 방법 관련 함수이며</a:t>
            </a:r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맨 처음에 게임의 스토리를 알 수 있게 한다</a:t>
            </a:r>
          </a:p>
          <a:p>
            <a:endParaRPr lang="en-US" altLang="ko-KR" sz="24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283DB28-1599-441E-B2D6-5E4ADDC5C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492" y="1315620"/>
            <a:ext cx="20576896" cy="883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361" name="_x572253304" descr="EMB00004fdc93c7">
            <a:extLst>
              <a:ext uri="{FF2B5EF4-FFF2-40B4-BE49-F238E27FC236}">
                <a16:creationId xmlns:a16="http://schemas.microsoft.com/office/drawing/2014/main" id="{2C1BAC37-DBA1-4602-AF65-B63E8A338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04" y="1772821"/>
            <a:ext cx="5607952" cy="397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3872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34538" y="92409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065876" y="1339734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526216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82973" y="2475230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34757" y="537342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637976" y="6400776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962060" y="6169648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0144112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0804512" y="983672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1721776" y="561917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1508092" y="197681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0763548" y="6451552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1833536" y="505777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7009" y="26427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SNAKE-19</a:t>
            </a:r>
            <a:endParaRPr lang="ko-KR" altLang="en-US" sz="24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95622" y="565229"/>
            <a:ext cx="21595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rgbClr val="B2363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개작 후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8560536" y="64224"/>
            <a:ext cx="3390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4E156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SATGE 6 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개작 전과 후 비교</a:t>
            </a:r>
            <a:endParaRPr lang="en-US" altLang="ko-KR" sz="20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158636D-88A3-4AA4-B2FB-95E727898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599" y="1430273"/>
            <a:ext cx="23973336" cy="88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BD4A27-1CA5-418F-9F1A-CE831BBEFF5C}"/>
              </a:ext>
            </a:extLst>
          </p:cNvPr>
          <p:cNvSpPr txBox="1"/>
          <p:nvPr/>
        </p:nvSpPr>
        <p:spPr>
          <a:xfrm>
            <a:off x="1065876" y="1680426"/>
            <a:ext cx="102319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- </a:t>
            </a:r>
            <a:r>
              <a:rPr lang="en-US" altLang="ko-KR" sz="2400" dirty="0" err="1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keytemp</a:t>
            </a:r>
            <a:r>
              <a:rPr lang="ko-KR" altLang="en-US" sz="2400" dirty="0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변수</a:t>
            </a: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를 사용해서 화살표 </a:t>
            </a:r>
            <a:r>
              <a:rPr lang="en-US" altLang="ko-KR" sz="2400" dirty="0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-&gt;</a:t>
            </a: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를 입력 받으면 그 다음 화면으로 넘어가서 </a:t>
            </a:r>
            <a:r>
              <a:rPr lang="ko-KR" altLang="en-US" sz="2400" dirty="0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목표</a:t>
            </a: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와 </a:t>
            </a:r>
            <a:r>
              <a:rPr lang="ko-KR" altLang="en-US" sz="2400" dirty="0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주의사항</a:t>
            </a: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이 프린트된다</a:t>
            </a:r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.</a:t>
            </a:r>
          </a:p>
          <a:p>
            <a:pPr fontAlgn="base" latinLnBrk="0"/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- </a:t>
            </a: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또 한 번의 화살표 </a:t>
            </a:r>
            <a:r>
              <a:rPr lang="en-US" altLang="ko-KR" sz="2400" dirty="0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-&gt;</a:t>
            </a: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를 입력 받으면 게임 설명화면이 종료되고 </a:t>
            </a:r>
            <a:r>
              <a:rPr lang="ko-KR" altLang="en-US" sz="2400" dirty="0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게임 방법 화면</a:t>
            </a: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이 나오게 된다</a:t>
            </a:r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.</a:t>
            </a:r>
          </a:p>
          <a:p>
            <a:pPr fontAlgn="base" latinLnBrk="0"/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- </a:t>
            </a: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게임 방법 화면은 게임을 플레이하는 </a:t>
            </a:r>
            <a:r>
              <a:rPr lang="ko-KR" altLang="en-US" sz="2400" dirty="0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조작키</a:t>
            </a: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와 </a:t>
            </a:r>
            <a:r>
              <a:rPr lang="ko-KR" altLang="en-US" sz="2400" dirty="0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게임 오버 조건</a:t>
            </a: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이 프린트되며 화살표 </a:t>
            </a:r>
            <a:r>
              <a:rPr lang="en-US" altLang="ko-KR" sz="2400" dirty="0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-&gt;</a:t>
            </a: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를 입력 받으면 </a:t>
            </a:r>
            <a:r>
              <a:rPr lang="ko-KR" altLang="en-US" sz="2400" dirty="0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게임 시작화면</a:t>
            </a: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이 뜰 수 있게끔 만들었다</a:t>
            </a:r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.</a:t>
            </a:r>
            <a:endParaRPr lang="ko-KR" altLang="en-US" sz="24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- </a:t>
            </a:r>
            <a:r>
              <a:rPr lang="en-US" altLang="ko-KR" sz="2400" dirty="0" err="1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gameover</a:t>
            </a:r>
            <a:r>
              <a:rPr lang="en-US" altLang="ko-KR" sz="2400" dirty="0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</a:t>
            </a:r>
            <a:r>
              <a:rPr lang="ko-KR" altLang="en-US" sz="2400" dirty="0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화면</a:t>
            </a: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은  </a:t>
            </a:r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Sleep(1000);</a:t>
            </a: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을 사용해 </a:t>
            </a:r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1</a:t>
            </a: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초 동안 대기시키고</a:t>
            </a:r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게임의 스토리와 맞게 </a:t>
            </a:r>
            <a:r>
              <a:rPr lang="ko-KR" altLang="en-US" sz="2400" dirty="0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코로나 예방수칙</a:t>
            </a: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을 띄웠다</a:t>
            </a:r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.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-</a:t>
            </a: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</a:t>
            </a:r>
            <a:r>
              <a:rPr lang="en-US" altLang="ko-KR" sz="2400" dirty="0" err="1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keytemp</a:t>
            </a: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를 사용해 </a:t>
            </a:r>
            <a:r>
              <a:rPr lang="en-US" altLang="ko-KR" sz="2400" dirty="0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-&gt;</a:t>
            </a: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키를 입력 받으면 </a:t>
            </a:r>
            <a:r>
              <a:rPr lang="ko-KR" altLang="en-US" sz="2400" dirty="0">
                <a:solidFill>
                  <a:srgbClr val="AA72D4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게임을 다시 시작</a:t>
            </a:r>
            <a:r>
              <a:rPr lang="ko-KR" altLang="en-US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할 수 있게끔 만들었다</a:t>
            </a:r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.</a:t>
            </a:r>
            <a:endParaRPr lang="ko-KR" altLang="en-US" sz="24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283DB28-1599-441E-B2D6-5E4ADDC5C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492" y="1315620"/>
            <a:ext cx="20576896" cy="883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195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34538" y="92409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065876" y="1339734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526216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82973" y="2475230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34757" y="537342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637976" y="6400776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962060" y="6169648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0144112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0804512" y="983672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1721776" y="561917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1508092" y="197681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0763548" y="6451552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1833536" y="505777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7009" y="26427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SNAKE-19</a:t>
            </a:r>
            <a:endParaRPr lang="ko-KR" altLang="en-US" sz="24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37811" y="578208"/>
            <a:ext cx="32880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B2363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기술적 측면</a:t>
            </a:r>
            <a:endParaRPr lang="ko-KR" altLang="en-US" sz="4400" dirty="0">
              <a:solidFill>
                <a:srgbClr val="B23636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755738" y="75436"/>
            <a:ext cx="45448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4E156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SATGE 7 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연구 결과에 대한 기대효과</a:t>
            </a:r>
            <a:endParaRPr lang="en-US" altLang="ko-KR" sz="20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158636D-88A3-4AA4-B2FB-95E727898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599" y="1430273"/>
            <a:ext cx="23973336" cy="88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BD4A27-1CA5-418F-9F1A-CE831BBEFF5C}"/>
              </a:ext>
            </a:extLst>
          </p:cNvPr>
          <p:cNvSpPr txBox="1"/>
          <p:nvPr/>
        </p:nvSpPr>
        <p:spPr>
          <a:xfrm>
            <a:off x="1017940" y="1757142"/>
            <a:ext cx="10442217" cy="4053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 latinLnBrk="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각 물체들의 위치 및 이동을 이해하고 다룸으로써 수학적</a:t>
            </a:r>
            <a:r>
              <a:rPr lang="en-US" altLang="ko-KR" sz="2800" b="1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·</a:t>
            </a:r>
            <a:r>
              <a:rPr lang="ko-KR" altLang="en-US" sz="2800" b="1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물리적 사고력을 증진시킬 수 있다</a:t>
            </a:r>
            <a:r>
              <a:rPr lang="en-US" altLang="ko-KR" sz="2800" b="1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.</a:t>
            </a:r>
            <a:endParaRPr lang="ko-KR" altLang="en-US" sz="2800" b="1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  <a:p>
            <a:pPr marL="285750" indent="-285750" fontAlgn="base" latinLnBrk="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게임의 개작을 통해 소스코드 리뷰 능력과 이를 통한 응용력을 기를 수 있다</a:t>
            </a:r>
            <a:r>
              <a:rPr lang="en-US" altLang="ko-KR" sz="28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.</a:t>
            </a:r>
            <a:endParaRPr lang="ko-KR" altLang="en-US" sz="28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  <a:p>
            <a:pPr marL="285750" indent="-285750" fontAlgn="base" latinLnBrk="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현재 프로젝트와 유사한 다른 어플리케이션들을 조사하여 장단점을 찾아내고 이를 통해 프로젝트의 적용점과 보완점을 마련한다</a:t>
            </a:r>
            <a:r>
              <a:rPr lang="en-US" altLang="ko-KR" sz="28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. </a:t>
            </a:r>
            <a:endParaRPr lang="ko-KR" altLang="en-US" sz="28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  <a:p>
            <a:pPr marL="285750" indent="-285750" fontAlgn="base" latinLnBrk="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레벨 에디터와 여러 함수들</a:t>
            </a:r>
            <a:r>
              <a:rPr lang="en-US" altLang="ko-KR" sz="28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, </a:t>
            </a:r>
            <a:r>
              <a:rPr lang="ko-KR" altLang="en-US" sz="28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구조체를 학습하여 게임의 구성 요소와 작동 방식을 이해할 수 있다</a:t>
            </a:r>
            <a:r>
              <a:rPr lang="en-US" altLang="ko-KR" sz="28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.</a:t>
            </a:r>
            <a:endParaRPr lang="ko-KR" altLang="en-US" sz="28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283DB28-1599-441E-B2D6-5E4ADDC5C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492" y="1315620"/>
            <a:ext cx="20576896" cy="883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6102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34538" y="92409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065876" y="1339734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526216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82973" y="2475230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34757" y="537342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637976" y="6400776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962060" y="6169648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0144112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0804512" y="983672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1721776" y="561917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1508092" y="197681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0763548" y="6451552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1833536" y="505777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7009" y="26427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SNAKE-19</a:t>
            </a:r>
            <a:endParaRPr lang="ko-KR" altLang="en-US" sz="24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42586" y="603505"/>
            <a:ext cx="45929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err="1">
                <a:solidFill>
                  <a:srgbClr val="B2363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경제</a:t>
            </a:r>
            <a:r>
              <a:rPr lang="ko-KR" altLang="en-US" sz="4400" dirty="0" err="1">
                <a:solidFill>
                  <a:srgbClr val="B2363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  <a:sym typeface="Wingdings" panose="05000000000000000000" pitchFamily="2" charset="2"/>
              </a:rPr>
              <a:t></a:t>
            </a:r>
            <a:r>
              <a:rPr lang="ko-KR" altLang="en-US" sz="4400" dirty="0" err="1">
                <a:solidFill>
                  <a:srgbClr val="B2363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산업적</a:t>
            </a:r>
            <a:r>
              <a:rPr lang="ko-KR" altLang="en-US" sz="4400" dirty="0">
                <a:solidFill>
                  <a:srgbClr val="B2363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측면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755738" y="75436"/>
            <a:ext cx="45448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4E156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SATGE 7 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연구 결과에 대한 기대효과</a:t>
            </a:r>
            <a:endParaRPr lang="en-US" altLang="ko-KR" sz="20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158636D-88A3-4AA4-B2FB-95E727898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599" y="1430273"/>
            <a:ext cx="23973336" cy="88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BD4A27-1CA5-418F-9F1A-CE831BBEFF5C}"/>
              </a:ext>
            </a:extLst>
          </p:cNvPr>
          <p:cNvSpPr txBox="1"/>
          <p:nvPr/>
        </p:nvSpPr>
        <p:spPr>
          <a:xfrm>
            <a:off x="1017939" y="1673192"/>
            <a:ext cx="104422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 latinLnBrk="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프로젝트를 진행하며 기존의 어플리케이션보다 더욱 견고해진 결과물을 도출해 낼 수 있다</a:t>
            </a:r>
            <a:r>
              <a:rPr lang="en-US" altLang="ko-KR" sz="28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.</a:t>
            </a:r>
            <a:endParaRPr lang="ko-KR" altLang="en-US" sz="28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  <a:p>
            <a:pPr marL="457200" indent="-457200" fontAlgn="base" latinLnBrk="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게임 문화 사업이 더 발전할 수 있다</a:t>
            </a:r>
            <a:r>
              <a:rPr lang="en-US" altLang="ko-KR" sz="28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.</a:t>
            </a:r>
            <a:endParaRPr lang="ko-KR" altLang="en-US" sz="28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283DB28-1599-441E-B2D6-5E4ADDC5C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492" y="1315620"/>
            <a:ext cx="20576896" cy="883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D9D551-B58F-4A86-A43F-7975CAD3C3C4}"/>
              </a:ext>
            </a:extLst>
          </p:cNvPr>
          <p:cNvSpPr txBox="1"/>
          <p:nvPr/>
        </p:nvSpPr>
        <p:spPr>
          <a:xfrm>
            <a:off x="3942586" y="3627022"/>
            <a:ext cx="45929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err="1">
                <a:solidFill>
                  <a:srgbClr val="B2363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  <a:sym typeface="Wingdings" panose="05000000000000000000" pitchFamily="2" charset="2"/>
              </a:rPr>
              <a:t>사회문화</a:t>
            </a:r>
            <a:r>
              <a:rPr lang="ko-KR" altLang="en-US" sz="4400" dirty="0" err="1">
                <a:solidFill>
                  <a:srgbClr val="B2363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적</a:t>
            </a:r>
            <a:r>
              <a:rPr lang="ko-KR" altLang="en-US" sz="4400" dirty="0">
                <a:solidFill>
                  <a:srgbClr val="B2363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측면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C79AFA-EA8B-49C1-8C0E-6C9B8E08CEEB}"/>
              </a:ext>
            </a:extLst>
          </p:cNvPr>
          <p:cNvSpPr txBox="1"/>
          <p:nvPr/>
        </p:nvSpPr>
        <p:spPr>
          <a:xfrm>
            <a:off x="1121756" y="4920221"/>
            <a:ext cx="104422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 latinLnBrk="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소통과 역할분담을 하는 팀 활동을 경험한다</a:t>
            </a:r>
            <a:r>
              <a:rPr lang="en-US" altLang="ko-KR" sz="28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.</a:t>
            </a:r>
          </a:p>
          <a:p>
            <a:pPr marL="457200" indent="-457200" fontAlgn="base" latinLnBrk="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게임을 만드는 것과 동시에 수학적 공부가 가능하다 </a:t>
            </a:r>
          </a:p>
        </p:txBody>
      </p:sp>
    </p:spTree>
    <p:extLst>
      <p:ext uri="{BB962C8B-B14F-4D97-AF65-F5344CB8AC3E}">
        <p14:creationId xmlns:p14="http://schemas.microsoft.com/office/powerpoint/2010/main" val="33475695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34538" y="92409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065876" y="1339734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526216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82973" y="2475230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34757" y="537342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637976" y="6400776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962060" y="6169648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0144112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0804512" y="983672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1721776" y="561917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1508092" y="197681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0763548" y="6451552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1833536" y="505777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7009" y="26427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SNAKE-19</a:t>
            </a:r>
            <a:endParaRPr lang="ko-KR" altLang="en-US" sz="24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955490" y="42488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4E156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SATGE </a:t>
            </a:r>
            <a:r>
              <a:rPr lang="en-US" altLang="ko-KR" sz="2000">
                <a:solidFill>
                  <a:srgbClr val="F4E156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8 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참고문헌</a:t>
            </a:r>
            <a:endParaRPr lang="en-US" altLang="ko-KR" sz="20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158636D-88A3-4AA4-B2FB-95E727898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599" y="1430273"/>
            <a:ext cx="23973336" cy="88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BD4A27-1CA5-418F-9F1A-CE831BBEFF5C}"/>
              </a:ext>
            </a:extLst>
          </p:cNvPr>
          <p:cNvSpPr txBox="1"/>
          <p:nvPr/>
        </p:nvSpPr>
        <p:spPr>
          <a:xfrm>
            <a:off x="1017940" y="813699"/>
            <a:ext cx="1044221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 latinLnBrk="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[1] </a:t>
            </a:r>
            <a:r>
              <a:rPr lang="ko-KR" altLang="en-US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로버트 </a:t>
            </a:r>
            <a:r>
              <a:rPr lang="ko-KR" altLang="en-US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나이스트롬</a:t>
            </a: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(2018), </a:t>
            </a:r>
            <a:r>
              <a:rPr lang="ko-KR" altLang="en-US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게임 프로그래밍 패턴</a:t>
            </a: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더 빠르고 깔끔한 게임 코드를 구현하는 </a:t>
            </a: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13</a:t>
            </a:r>
            <a:r>
              <a:rPr lang="ko-KR" altLang="en-US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가지 디자인 패턴</a:t>
            </a: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박일 역</a:t>
            </a: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서울</a:t>
            </a: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: </a:t>
            </a:r>
            <a:r>
              <a:rPr lang="ko-KR" altLang="en-US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한빛미디어</a:t>
            </a:r>
            <a:endParaRPr lang="ko-KR" altLang="en-US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  <a:p>
            <a:pPr marL="457200" indent="-457200" fontAlgn="base" latinLnBrk="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[2] </a:t>
            </a:r>
            <a:r>
              <a:rPr lang="ko-KR" altLang="en-US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제이슨 </a:t>
            </a:r>
            <a:r>
              <a:rPr lang="ko-KR" altLang="en-US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그레고리</a:t>
            </a: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(2014), </a:t>
            </a:r>
            <a:r>
              <a:rPr lang="ko-KR" altLang="en-US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게임 엔진 아키텍처</a:t>
            </a: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게임 프로그래머가 꼭 알아야 할 게임 엔진 이론과 실무</a:t>
            </a: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박상희 역</a:t>
            </a: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의왕</a:t>
            </a: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: </a:t>
            </a:r>
            <a:r>
              <a:rPr lang="ko-KR" altLang="en-US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에이콘</a:t>
            </a:r>
            <a:endParaRPr lang="ko-KR" altLang="en-US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  <a:p>
            <a:pPr marL="457200" indent="-457200" fontAlgn="base" latinLnBrk="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[3] </a:t>
            </a:r>
            <a:r>
              <a:rPr lang="ko-KR" altLang="en-US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이태성</a:t>
            </a: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(2010), C</a:t>
            </a:r>
            <a:r>
              <a:rPr lang="ko-KR" altLang="en-US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를 이용한 게임프로그래밍 </a:t>
            </a: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= Game programming using C, </a:t>
            </a:r>
            <a:r>
              <a:rPr lang="ko-KR" altLang="en-US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울산</a:t>
            </a: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: </a:t>
            </a:r>
            <a:r>
              <a:rPr lang="ko-KR" altLang="en-US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나우커뮤니케이션</a:t>
            </a:r>
            <a:endParaRPr lang="ko-KR" altLang="en-US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  <a:p>
            <a:pPr marL="457200" indent="-457200" fontAlgn="base" latinLnBrk="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[4] </a:t>
            </a:r>
            <a:r>
              <a:rPr lang="ko-KR" altLang="en-US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박현명</a:t>
            </a: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(2018), </a:t>
            </a:r>
            <a:r>
              <a:rPr lang="ko-KR" altLang="en-US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프로그래밍 언어에 대한 이해와 컴퓨팅 사고력의 향상을 위한 소프트웨어 교육용 게임에 대한 연구</a:t>
            </a: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아주대학교 일반대학원</a:t>
            </a: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, 794.8 </a:t>
            </a:r>
            <a:r>
              <a:rPr lang="ko-KR" altLang="en-US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판사항</a:t>
            </a: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(22), p1-92</a:t>
            </a:r>
          </a:p>
          <a:p>
            <a:pPr marL="457200" indent="-457200" fontAlgn="base" latinLnBrk="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[5] </a:t>
            </a:r>
            <a:r>
              <a:rPr lang="ko-KR" altLang="en-US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김경식</a:t>
            </a: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(2002), </a:t>
            </a:r>
            <a:r>
              <a:rPr lang="ko-KR" altLang="en-US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게임프로그래밍의 교육 방향</a:t>
            </a: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한국게임학회</a:t>
            </a: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, 2</a:t>
            </a:r>
            <a:r>
              <a:rPr lang="ko-KR" altLang="en-US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권 </a:t>
            </a: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2</a:t>
            </a:r>
            <a:r>
              <a:rPr lang="ko-KR" altLang="en-US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호</a:t>
            </a: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, p.9-15(</a:t>
            </a:r>
            <a:r>
              <a:rPr lang="ko-KR" altLang="en-US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총 </a:t>
            </a: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15</a:t>
            </a:r>
            <a:r>
              <a:rPr lang="ko-KR" altLang="en-US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페이지</a:t>
            </a: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)</a:t>
            </a:r>
          </a:p>
          <a:p>
            <a:pPr marL="457200" indent="-457200" fontAlgn="base" latinLnBrk="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[6] </a:t>
            </a:r>
            <a:r>
              <a:rPr lang="ko-KR" altLang="en-US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김종훈</a:t>
            </a: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신재훈</a:t>
            </a: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(2001), </a:t>
            </a:r>
            <a:r>
              <a:rPr lang="ko-KR" altLang="en-US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게임 프로그램 이해를 통한 체계적 </a:t>
            </a: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"</a:t>
            </a:r>
            <a:r>
              <a:rPr lang="ko-KR" altLang="en-US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프로그래밍</a:t>
            </a: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" </a:t>
            </a:r>
            <a:r>
              <a:rPr lang="ko-KR" altLang="en-US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교수 자료 개발</a:t>
            </a: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한국정보교육학회</a:t>
            </a: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, 5</a:t>
            </a:r>
            <a:r>
              <a:rPr lang="ko-KR" altLang="en-US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권 </a:t>
            </a: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호</a:t>
            </a: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, pp.133-142(</a:t>
            </a:r>
            <a:r>
              <a:rPr lang="ko-KR" altLang="en-US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총 </a:t>
            </a: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142</a:t>
            </a:r>
            <a:r>
              <a:rPr lang="ko-KR" altLang="en-US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페이지</a:t>
            </a: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)</a:t>
            </a:r>
          </a:p>
          <a:p>
            <a:pPr marL="457200" indent="-457200" fontAlgn="base" latinLnBrk="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[7] (CGP) 11</a:t>
            </a:r>
            <a:r>
              <a:rPr lang="ko-KR" altLang="en-US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장 </a:t>
            </a: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Snake </a:t>
            </a:r>
            <a:r>
              <a:rPr lang="ko-KR" altLang="en-US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게임 툴 만들기</a:t>
            </a: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, 2020.09.17, https://nowcampus.tistory.com/entry/11%EC%9E%A5-Snake-%EA%B2%8C%EC%9E%84-%ED%88%B4-%EB%A7%8C%EB%93%A4%EA%B8%B0, </a:t>
            </a:r>
            <a:r>
              <a:rPr lang="ko-KR" altLang="en-US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스네이크</a:t>
            </a:r>
            <a:r>
              <a:rPr lang="ko-KR" altLang="en-US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게임 툴 설명</a:t>
            </a:r>
          </a:p>
          <a:p>
            <a:pPr marL="457200" indent="-457200" fontAlgn="base" latinLnBrk="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[8] (CGP) 12</a:t>
            </a:r>
            <a:r>
              <a:rPr lang="ko-KR" altLang="en-US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장 </a:t>
            </a: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Snake </a:t>
            </a:r>
            <a:r>
              <a:rPr lang="ko-KR" altLang="en-US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게임</a:t>
            </a: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, 2020.09.17, https://nowcampus.tistory.com/entry/12%EC%9E%A5-Snake-%EA%B2%8C%EC%9E%84, </a:t>
            </a:r>
            <a:r>
              <a:rPr lang="ko-KR" altLang="en-US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스네이크</a:t>
            </a:r>
            <a:r>
              <a:rPr lang="ko-KR" altLang="en-US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게임 소스 코드와 상세 설명</a:t>
            </a:r>
          </a:p>
          <a:p>
            <a:pPr marL="457200" indent="-457200" fontAlgn="base" latinLnBrk="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[9] [Snake Game] 0. </a:t>
            </a:r>
            <a:r>
              <a:rPr lang="ko-KR" altLang="en-US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뱀 게임</a:t>
            </a: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(Snake Game), 2020.09.17., https://thisisvegetable.tistory.com/17?category=767984, </a:t>
            </a:r>
            <a:r>
              <a:rPr lang="ko-KR" altLang="en-US" dirty="0" err="1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스네이크</a:t>
            </a:r>
            <a:r>
              <a:rPr lang="ko-KR" altLang="en-US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 게임이란 무엇인가</a:t>
            </a:r>
            <a:r>
              <a:rPr lang="en-US" altLang="ko-KR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?</a:t>
            </a:r>
            <a:endParaRPr lang="ko-KR" altLang="en-US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283DB28-1599-441E-B2D6-5E4ADDC5C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492" y="1315620"/>
            <a:ext cx="20576896" cy="883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2020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A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464299"/>
            <a:ext cx="12192000" cy="359125"/>
          </a:xfrm>
          <a:prstGeom prst="rect">
            <a:avLst/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다리꼴 11"/>
          <p:cNvSpPr/>
          <p:nvPr/>
        </p:nvSpPr>
        <p:spPr>
          <a:xfrm rot="5400000" flipH="1">
            <a:off x="-1956496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사다리꼴 10"/>
          <p:cNvSpPr/>
          <p:nvPr/>
        </p:nvSpPr>
        <p:spPr>
          <a:xfrm rot="16200000">
            <a:off x="7695503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15685" y="350921"/>
            <a:ext cx="10960630" cy="5996033"/>
          </a:xfrm>
          <a:prstGeom prst="roundRect">
            <a:avLst>
              <a:gd name="adj" fmla="val 8346"/>
            </a:avLst>
          </a:prstGeom>
          <a:solidFill>
            <a:srgbClr val="38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4800" dirty="0">
              <a:solidFill>
                <a:prstClr val="white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051295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112588" y="6341470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25" name="타원 24"/>
          <p:cNvSpPr/>
          <p:nvPr/>
        </p:nvSpPr>
        <p:spPr>
          <a:xfrm>
            <a:off x="2103543" y="6300252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693298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754591" y="6341470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30" name="타원 29"/>
          <p:cNvSpPr/>
          <p:nvPr/>
        </p:nvSpPr>
        <p:spPr>
          <a:xfrm>
            <a:off x="9005326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9066619" y="6329669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32" name="타원 31"/>
          <p:cNvSpPr/>
          <p:nvPr/>
        </p:nvSpPr>
        <p:spPr>
          <a:xfrm>
            <a:off x="8057574" y="6288451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272561" y="5905847"/>
            <a:ext cx="127775" cy="646773"/>
          </a:xfrm>
          <a:prstGeom prst="roundRect">
            <a:avLst>
              <a:gd name="adj" fmla="val 2266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8104219" y="5784244"/>
            <a:ext cx="464458" cy="464458"/>
            <a:chOff x="2264229" y="5109029"/>
            <a:chExt cx="464458" cy="464458"/>
          </a:xfrm>
        </p:grpSpPr>
        <p:sp>
          <p:nvSpPr>
            <p:cNvPr id="35" name="자유형 34"/>
            <p:cNvSpPr/>
            <p:nvPr/>
          </p:nvSpPr>
          <p:spPr>
            <a:xfrm>
              <a:off x="2264229" y="5109029"/>
              <a:ext cx="389967" cy="407781"/>
            </a:xfrm>
            <a:custGeom>
              <a:avLst/>
              <a:gdLst>
                <a:gd name="connsiteX0" fmla="*/ 232229 w 389967"/>
                <a:gd name="connsiteY0" fmla="*/ 0 h 407781"/>
                <a:gd name="connsiteX1" fmla="*/ 322623 w 389967"/>
                <a:gd name="connsiteY1" fmla="*/ 18250 h 407781"/>
                <a:gd name="connsiteX2" fmla="*/ 331726 w 389967"/>
                <a:gd name="connsiteY2" fmla="*/ 23191 h 407781"/>
                <a:gd name="connsiteX3" fmla="*/ 350306 w 389967"/>
                <a:gd name="connsiteY3" fmla="*/ 45710 h 407781"/>
                <a:gd name="connsiteX4" fmla="*/ 389967 w 389967"/>
                <a:gd name="connsiteY4" fmla="*/ 175552 h 407781"/>
                <a:gd name="connsiteX5" fmla="*/ 157738 w 389967"/>
                <a:gd name="connsiteY5" fmla="*/ 407781 h 407781"/>
                <a:gd name="connsiteX6" fmla="*/ 67344 w 389967"/>
                <a:gd name="connsiteY6" fmla="*/ 389531 h 407781"/>
                <a:gd name="connsiteX7" fmla="*/ 58241 w 389967"/>
                <a:gd name="connsiteY7" fmla="*/ 384590 h 407781"/>
                <a:gd name="connsiteX8" fmla="*/ 39661 w 389967"/>
                <a:gd name="connsiteY8" fmla="*/ 362071 h 407781"/>
                <a:gd name="connsiteX9" fmla="*/ 0 w 389967"/>
                <a:gd name="connsiteY9" fmla="*/ 232229 h 407781"/>
                <a:gd name="connsiteX10" fmla="*/ 232229 w 389967"/>
                <a:gd name="connsiteY10" fmla="*/ 0 h 407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9967" h="407781">
                  <a:moveTo>
                    <a:pt x="232229" y="0"/>
                  </a:moveTo>
                  <a:cubicBezTo>
                    <a:pt x="264293" y="0"/>
                    <a:pt x="294840" y="6498"/>
                    <a:pt x="322623" y="18250"/>
                  </a:cubicBezTo>
                  <a:lnTo>
                    <a:pt x="331726" y="23191"/>
                  </a:lnTo>
                  <a:lnTo>
                    <a:pt x="350306" y="45710"/>
                  </a:lnTo>
                  <a:cubicBezTo>
                    <a:pt x="375346" y="82775"/>
                    <a:pt x="389967" y="127456"/>
                    <a:pt x="389967" y="175552"/>
                  </a:cubicBezTo>
                  <a:cubicBezTo>
                    <a:pt x="389967" y="303809"/>
                    <a:pt x="285995" y="407781"/>
                    <a:pt x="157738" y="407781"/>
                  </a:cubicBezTo>
                  <a:cubicBezTo>
                    <a:pt x="125674" y="407781"/>
                    <a:pt x="95127" y="401283"/>
                    <a:pt x="67344" y="389531"/>
                  </a:cubicBezTo>
                  <a:lnTo>
                    <a:pt x="58241" y="384590"/>
                  </a:lnTo>
                  <a:lnTo>
                    <a:pt x="39661" y="362071"/>
                  </a:lnTo>
                  <a:cubicBezTo>
                    <a:pt x="14621" y="325007"/>
                    <a:pt x="0" y="280326"/>
                    <a:pt x="0" y="232229"/>
                  </a:cubicBezTo>
                  <a:cubicBezTo>
                    <a:pt x="0" y="103972"/>
                    <a:pt x="103972" y="0"/>
                    <a:pt x="232229" y="0"/>
                  </a:cubicBezTo>
                  <a:close/>
                </a:path>
              </a:pathLst>
            </a:custGeom>
            <a:solidFill>
              <a:srgbClr val="FE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>
              <a:off x="2322470" y="5132220"/>
              <a:ext cx="406217" cy="441267"/>
            </a:xfrm>
            <a:custGeom>
              <a:avLst/>
              <a:gdLst>
                <a:gd name="connsiteX0" fmla="*/ 273485 w 406217"/>
                <a:gd name="connsiteY0" fmla="*/ 0 h 441267"/>
                <a:gd name="connsiteX1" fmla="*/ 303830 w 406217"/>
                <a:gd name="connsiteY1" fmla="*/ 16470 h 441267"/>
                <a:gd name="connsiteX2" fmla="*/ 406217 w 406217"/>
                <a:gd name="connsiteY2" fmla="*/ 209038 h 441267"/>
                <a:gd name="connsiteX3" fmla="*/ 173988 w 406217"/>
                <a:gd name="connsiteY3" fmla="*/ 441267 h 441267"/>
                <a:gd name="connsiteX4" fmla="*/ 9777 w 406217"/>
                <a:gd name="connsiteY4" fmla="*/ 373249 h 441267"/>
                <a:gd name="connsiteX5" fmla="*/ 0 w 406217"/>
                <a:gd name="connsiteY5" fmla="*/ 361399 h 441267"/>
                <a:gd name="connsiteX6" fmla="*/ 9103 w 406217"/>
                <a:gd name="connsiteY6" fmla="*/ 366340 h 441267"/>
                <a:gd name="connsiteX7" fmla="*/ 99497 w 406217"/>
                <a:gd name="connsiteY7" fmla="*/ 384590 h 441267"/>
                <a:gd name="connsiteX8" fmla="*/ 331726 w 406217"/>
                <a:gd name="connsiteY8" fmla="*/ 152361 h 441267"/>
                <a:gd name="connsiteX9" fmla="*/ 292065 w 406217"/>
                <a:gd name="connsiteY9" fmla="*/ 22519 h 441267"/>
                <a:gd name="connsiteX10" fmla="*/ 273485 w 406217"/>
                <a:gd name="connsiteY10" fmla="*/ 0 h 44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217" h="441267">
                  <a:moveTo>
                    <a:pt x="273485" y="0"/>
                  </a:moveTo>
                  <a:lnTo>
                    <a:pt x="303830" y="16470"/>
                  </a:lnTo>
                  <a:cubicBezTo>
                    <a:pt x="365603" y="58203"/>
                    <a:pt x="406217" y="128878"/>
                    <a:pt x="406217" y="209038"/>
                  </a:cubicBezTo>
                  <a:cubicBezTo>
                    <a:pt x="406217" y="337295"/>
                    <a:pt x="302245" y="441267"/>
                    <a:pt x="173988" y="441267"/>
                  </a:cubicBezTo>
                  <a:cubicBezTo>
                    <a:pt x="109860" y="441267"/>
                    <a:pt x="51802" y="415274"/>
                    <a:pt x="9777" y="373249"/>
                  </a:cubicBezTo>
                  <a:lnTo>
                    <a:pt x="0" y="361399"/>
                  </a:lnTo>
                  <a:lnTo>
                    <a:pt x="9103" y="366340"/>
                  </a:lnTo>
                  <a:cubicBezTo>
                    <a:pt x="36886" y="378092"/>
                    <a:pt x="67433" y="384590"/>
                    <a:pt x="99497" y="384590"/>
                  </a:cubicBezTo>
                  <a:cubicBezTo>
                    <a:pt x="227754" y="384590"/>
                    <a:pt x="331726" y="280618"/>
                    <a:pt x="331726" y="152361"/>
                  </a:cubicBezTo>
                  <a:cubicBezTo>
                    <a:pt x="331726" y="104265"/>
                    <a:pt x="317105" y="59584"/>
                    <a:pt x="292065" y="22519"/>
                  </a:cubicBezTo>
                  <a:lnTo>
                    <a:pt x="273485" y="0"/>
                  </a:lnTo>
                  <a:close/>
                </a:path>
              </a:pathLst>
            </a:custGeom>
            <a:solidFill>
              <a:srgbClr val="B419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2367705" y="5187183"/>
              <a:ext cx="111970" cy="11197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타원 37"/>
          <p:cNvSpPr/>
          <p:nvPr/>
        </p:nvSpPr>
        <p:spPr>
          <a:xfrm>
            <a:off x="9647329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9708622" y="6329669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grpSp>
        <p:nvGrpSpPr>
          <p:cNvPr id="40" name="그룹 39"/>
          <p:cNvGrpSpPr/>
          <p:nvPr/>
        </p:nvGrpSpPr>
        <p:grpSpPr>
          <a:xfrm rot="900000">
            <a:off x="2240159" y="5807837"/>
            <a:ext cx="464458" cy="768376"/>
            <a:chOff x="2150188" y="5796045"/>
            <a:chExt cx="464458" cy="768376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43" name="자유형 42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2150188" y="5796045"/>
            <a:ext cx="464458" cy="768376"/>
            <a:chOff x="2150188" y="5796045"/>
            <a:chExt cx="464458" cy="768376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18" name="자유형 17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 15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3399538" y="941252"/>
            <a:ext cx="53929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Thank You!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D071B7-304A-4E2D-A130-4804BE290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320" y="2855022"/>
            <a:ext cx="2389360" cy="238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84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emph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34538" y="92409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065876" y="1339734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526216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82973" y="2475230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34757" y="537342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637976" y="6400776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962060" y="6169648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0144112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0804512" y="983672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1721776" y="561917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1508092" y="197681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0763548" y="6451552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1833536" y="505777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7009" y="26427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SNAKE-19</a:t>
            </a:r>
            <a:endParaRPr lang="ko-KR" altLang="en-US" sz="24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743679" y="290258"/>
            <a:ext cx="4719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4E156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SATGE 1 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프로젝트 소개</a:t>
            </a:r>
            <a:endParaRPr lang="en-US" altLang="ko-KR" sz="20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53271" y="354136"/>
            <a:ext cx="38523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rgbClr val="B2363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프로젝트 요약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96984" y="4955989"/>
            <a:ext cx="98796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ko-KR" altLang="en-US" sz="24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게임방식</a:t>
            </a:r>
            <a:r>
              <a:rPr lang="ko-KR" altLang="en-US" sz="24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은 </a:t>
            </a:r>
            <a:r>
              <a:rPr lang="ko-KR" altLang="en-US" sz="2400" dirty="0" err="1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스네이크</a:t>
            </a:r>
            <a:r>
              <a:rPr lang="ko-KR" altLang="en-US" sz="24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게임방식을 따라서 </a:t>
            </a:r>
            <a:r>
              <a:rPr lang="ko-KR" altLang="en-US" sz="24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방향키</a:t>
            </a:r>
            <a:r>
              <a:rPr lang="ko-KR" altLang="en-US" sz="24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를 통해</a:t>
            </a:r>
            <a:endParaRPr lang="en-US" altLang="ko-KR" sz="24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ctr" fontAlgn="base"/>
            <a:r>
              <a:rPr lang="ko-KR" altLang="en-US" sz="24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맵 곳곳에 있는 바이러스를 피해서 </a:t>
            </a:r>
            <a:r>
              <a:rPr lang="ko-KR" altLang="en-US" sz="24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식량</a:t>
            </a:r>
            <a:r>
              <a:rPr lang="ko-KR" altLang="en-US" sz="24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을 </a:t>
            </a:r>
            <a:r>
              <a:rPr lang="ko-KR" altLang="en-US" sz="2400" dirty="0" err="1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구해나가는</a:t>
            </a:r>
            <a:r>
              <a:rPr lang="ko-KR" altLang="en-US" sz="24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방식입니다</a:t>
            </a:r>
            <a:r>
              <a:rPr lang="en-US" altLang="ko-KR" sz="24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.</a:t>
            </a:r>
            <a:endParaRPr lang="ko-KR" altLang="en-US" sz="24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69" y="1451494"/>
            <a:ext cx="3217939" cy="321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49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34538" y="92409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065876" y="1339734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526216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82973" y="2475230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34757" y="537342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637976" y="6400776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962060" y="6169648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0144112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0804512" y="983672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1721776" y="561917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1508092" y="197681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0763548" y="6451552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1833536" y="505777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7009" y="26427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SNAKE-19</a:t>
            </a:r>
            <a:endParaRPr lang="ko-KR" altLang="en-US" sz="24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743679" y="290258"/>
            <a:ext cx="4719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4E156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SATGE 1 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프로젝트 소개</a:t>
            </a:r>
            <a:endParaRPr lang="en-US" altLang="ko-KR" sz="20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53271" y="354136"/>
            <a:ext cx="38523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rgbClr val="B2363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프로젝트 요약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570669" y="1887015"/>
            <a:ext cx="9289723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ko-KR" altLang="en-US" sz="2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인터페이스 구상은 </a:t>
            </a:r>
            <a:r>
              <a:rPr lang="ko-KR" altLang="en-US" sz="20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 시작 </a:t>
            </a:r>
            <a:r>
              <a:rPr lang="ko-KR" altLang="en-US" sz="2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시 </a:t>
            </a:r>
            <a:r>
              <a:rPr lang="ko-KR" altLang="en-US" sz="2000" dirty="0" err="1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게임시작과</a:t>
            </a:r>
            <a:r>
              <a:rPr lang="ko-KR" altLang="en-US" sz="2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게임방법을</a:t>
            </a:r>
            <a:r>
              <a:rPr lang="ko-KR" altLang="en-US" sz="2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고를 수 있게 하고</a:t>
            </a:r>
            <a:r>
              <a:rPr lang="en-US" altLang="ko-KR" sz="2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,</a:t>
            </a:r>
          </a:p>
          <a:p>
            <a:pPr algn="ctr" fontAlgn="base"/>
            <a:endParaRPr lang="en-US" altLang="ko-KR" sz="20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ctr" fontAlgn="base"/>
            <a:r>
              <a:rPr lang="ko-KR" altLang="en-US" sz="20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 방식을 </a:t>
            </a:r>
            <a:r>
              <a:rPr lang="ko-KR" altLang="en-US" sz="2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선택 시 </a:t>
            </a:r>
            <a:r>
              <a:rPr lang="ko-KR" altLang="en-US" sz="20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스토리</a:t>
            </a:r>
            <a:r>
              <a:rPr lang="ko-KR" altLang="en-US" sz="2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라인을 설명할 것이며</a:t>
            </a:r>
            <a:endParaRPr lang="en-US" altLang="ko-KR" sz="20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ctr" fontAlgn="base"/>
            <a:endParaRPr lang="en-US" altLang="ko-KR" sz="20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ctr" fontAlgn="base"/>
            <a:r>
              <a:rPr lang="ko-KR" altLang="en-US" sz="2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화살표</a:t>
            </a:r>
            <a:r>
              <a:rPr lang="en-US" altLang="ko-KR" sz="2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-&gt;</a:t>
            </a:r>
            <a:r>
              <a:rPr lang="ko-KR" altLang="en-US" sz="2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버튼을 누르면 </a:t>
            </a:r>
            <a:r>
              <a:rPr lang="ko-KR" altLang="en-US" sz="20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게임방법</a:t>
            </a:r>
            <a:r>
              <a:rPr lang="en-US" altLang="ko-KR" sz="2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, </a:t>
            </a:r>
            <a:r>
              <a:rPr lang="ko-KR" altLang="en-US" sz="20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게임설명</a:t>
            </a:r>
            <a:r>
              <a:rPr lang="ko-KR" altLang="en-US" sz="2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을 하게 만들고</a:t>
            </a:r>
            <a:endParaRPr lang="en-US" altLang="ko-KR" sz="20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ctr" fontAlgn="base"/>
            <a:endParaRPr lang="en-US" altLang="ko-KR" sz="20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ctr" fontAlgn="base"/>
            <a:r>
              <a:rPr lang="ko-KR" altLang="en-US" sz="20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인게임</a:t>
            </a:r>
            <a:r>
              <a:rPr lang="ko-KR" altLang="en-US" sz="2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에서는 벽과</a:t>
            </a:r>
            <a:r>
              <a:rPr lang="en-US" altLang="ko-KR" sz="2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식량 배치를 통해 게임을 진행시키며</a:t>
            </a:r>
            <a:endParaRPr lang="en-US" altLang="ko-KR" sz="20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ctr" fontAlgn="base"/>
            <a:endParaRPr lang="en-US" altLang="ko-KR" sz="20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ctr" fontAlgn="base"/>
            <a:r>
              <a:rPr lang="ko-KR" altLang="en-US" sz="2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실패 시 </a:t>
            </a:r>
            <a:r>
              <a:rPr lang="ko-KR" altLang="en-US" sz="20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 오버</a:t>
            </a:r>
            <a:r>
              <a:rPr lang="ko-KR" altLang="en-US" sz="2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화면과 우측에 </a:t>
            </a:r>
            <a:r>
              <a:rPr lang="ko-KR" altLang="en-US" sz="20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코로나 예방 수칙</a:t>
            </a:r>
            <a:r>
              <a:rPr lang="ko-KR" altLang="en-US" sz="2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을 띄워</a:t>
            </a:r>
            <a:endParaRPr lang="en-US" altLang="ko-KR" sz="20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ctr" fontAlgn="base"/>
            <a:endParaRPr lang="en-US" altLang="ko-KR" sz="20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ctr" fontAlgn="base"/>
            <a:r>
              <a:rPr lang="ko-KR" altLang="en-US" sz="2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이번 코로나 수칙을 상기시키도록 구상했습니다</a:t>
            </a:r>
            <a:r>
              <a:rPr lang="en-US" altLang="ko-KR" sz="2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.</a:t>
            </a:r>
            <a:endParaRPr lang="ko-KR" altLang="en-US" sz="20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0390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34538" y="92409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065876" y="1339734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526216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82973" y="2475230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34757" y="537342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637976" y="6400776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962060" y="6169648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0144112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0804512" y="983672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1721776" y="561917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1508092" y="197681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0763548" y="6451552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1833536" y="505777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7009" y="26427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SNAKE-19</a:t>
            </a:r>
            <a:endParaRPr lang="ko-KR" altLang="en-US" sz="24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743679" y="290258"/>
            <a:ext cx="4719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4E156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SATGE 1 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프로젝트 소개</a:t>
            </a:r>
            <a:endParaRPr lang="en-US" altLang="ko-KR" sz="20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28711" y="358878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B2363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프로젝트 팀 구성원</a:t>
            </a:r>
            <a:endParaRPr lang="ko-KR" altLang="en-US" sz="4400" dirty="0">
              <a:solidFill>
                <a:srgbClr val="B23636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94136" y="1870778"/>
            <a:ext cx="2877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20191024 </a:t>
            </a:r>
            <a:r>
              <a:rPr lang="ko-KR" altLang="en-US" sz="28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조민지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94135" y="3943076"/>
            <a:ext cx="2877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20190968 </a:t>
            </a:r>
            <a:r>
              <a:rPr lang="ko-KR" altLang="en-US" sz="2800" dirty="0" err="1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김은빈</a:t>
            </a:r>
            <a:endParaRPr lang="ko-KR" altLang="en-US" sz="2800" dirty="0">
              <a:solidFill>
                <a:srgbClr val="F4E156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94135" y="2889670"/>
            <a:ext cx="2877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20181006 </a:t>
            </a:r>
            <a:r>
              <a:rPr lang="ko-KR" altLang="en-US" sz="2800" dirty="0" err="1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윤홍비</a:t>
            </a:r>
            <a:endParaRPr lang="ko-KR" altLang="en-US" sz="2800" dirty="0">
              <a:solidFill>
                <a:srgbClr val="F4E156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94135" y="4961968"/>
            <a:ext cx="2877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20191006 </a:t>
            </a:r>
            <a:r>
              <a:rPr lang="ko-KR" altLang="en-US" sz="28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이재이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51705" y="1941413"/>
            <a:ext cx="55451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총괄</a:t>
            </a:r>
            <a:r>
              <a:rPr lang="en-US" altLang="ko-KR" sz="22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, </a:t>
            </a:r>
            <a:r>
              <a:rPr lang="ko-KR" altLang="en-US" sz="2200" dirty="0" err="1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제안서작성</a:t>
            </a:r>
            <a:r>
              <a:rPr lang="en-US" altLang="ko-KR" sz="22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, </a:t>
            </a:r>
            <a:r>
              <a:rPr lang="ko-KR" altLang="en-US" sz="22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아이디어</a:t>
            </a:r>
            <a:r>
              <a:rPr lang="en-US" altLang="ko-KR" sz="22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, </a:t>
            </a:r>
            <a:r>
              <a:rPr lang="ko-KR" altLang="en-US" sz="22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발표</a:t>
            </a:r>
            <a:r>
              <a:rPr lang="en-US" altLang="ko-KR" sz="22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, </a:t>
            </a:r>
            <a:r>
              <a:rPr lang="ko-KR" altLang="en-US" sz="22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코딩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04552" y="4024951"/>
            <a:ext cx="65325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자료수집</a:t>
            </a:r>
            <a:r>
              <a:rPr lang="en-US" altLang="ko-KR" sz="22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, </a:t>
            </a:r>
            <a:r>
              <a:rPr lang="ko-KR" altLang="en-US" sz="22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코딩</a:t>
            </a:r>
            <a:r>
              <a:rPr lang="en-US" altLang="ko-KR" sz="22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, </a:t>
            </a:r>
            <a:r>
              <a:rPr lang="ko-KR" altLang="en-US" sz="2200" dirty="0" err="1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제안서작성</a:t>
            </a:r>
            <a:r>
              <a:rPr lang="en-US" altLang="ko-KR" sz="22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, </a:t>
            </a:r>
            <a:r>
              <a:rPr lang="ko-KR" altLang="en-US" sz="22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아이디어</a:t>
            </a:r>
            <a:r>
              <a:rPr lang="en-US" altLang="ko-KR" sz="22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, </a:t>
            </a:r>
            <a:r>
              <a:rPr lang="en-US" altLang="ko-KR" sz="2200" dirty="0" err="1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ppt</a:t>
            </a:r>
            <a:r>
              <a:rPr lang="ko-KR" altLang="en-US" sz="22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제작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304552" y="2960473"/>
            <a:ext cx="51219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코딩</a:t>
            </a:r>
            <a:r>
              <a:rPr lang="en-US" altLang="ko-KR" sz="22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, </a:t>
            </a:r>
            <a:r>
              <a:rPr lang="ko-KR" altLang="en-US" sz="22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아이디어</a:t>
            </a:r>
            <a:r>
              <a:rPr lang="en-US" altLang="ko-KR" sz="22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, </a:t>
            </a:r>
            <a:r>
              <a:rPr lang="en-US" altLang="ko-KR" sz="2200" dirty="0" err="1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ppt</a:t>
            </a:r>
            <a:r>
              <a:rPr lang="ko-KR" altLang="en-US" sz="22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제작</a:t>
            </a:r>
            <a:r>
              <a:rPr lang="en-US" altLang="ko-KR" sz="22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, </a:t>
            </a:r>
            <a:r>
              <a:rPr lang="ko-KR" altLang="en-US" sz="2200" dirty="0" err="1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제안서작성</a:t>
            </a:r>
            <a:endParaRPr lang="ko-KR" altLang="en-US" sz="22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45516" y="4999099"/>
            <a:ext cx="61093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자료수집</a:t>
            </a:r>
            <a:r>
              <a:rPr lang="en-US" altLang="ko-KR" sz="22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, </a:t>
            </a:r>
            <a:r>
              <a:rPr lang="ko-KR" altLang="en-US" sz="22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코딩</a:t>
            </a:r>
            <a:r>
              <a:rPr lang="en-US" altLang="ko-KR" sz="22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, </a:t>
            </a:r>
            <a:r>
              <a:rPr lang="ko-KR" altLang="en-US" sz="2200" dirty="0" err="1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제안서작성</a:t>
            </a:r>
            <a:r>
              <a:rPr lang="en-US" altLang="ko-KR" sz="22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, </a:t>
            </a:r>
            <a:r>
              <a:rPr lang="ko-KR" altLang="en-US" sz="22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아이디어</a:t>
            </a:r>
            <a:r>
              <a:rPr lang="en-US" altLang="ko-KR" sz="22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, </a:t>
            </a:r>
            <a:r>
              <a:rPr lang="ko-KR" altLang="en-US" sz="22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발표</a:t>
            </a:r>
          </a:p>
        </p:txBody>
      </p:sp>
    </p:spTree>
    <p:extLst>
      <p:ext uri="{BB962C8B-B14F-4D97-AF65-F5344CB8AC3E}">
        <p14:creationId xmlns:p14="http://schemas.microsoft.com/office/powerpoint/2010/main" val="2898068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34538" y="92409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065876" y="1339734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526216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82973" y="2475230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34757" y="537342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637976" y="6400776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962060" y="6169648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0144112" y="1227974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0804512" y="983672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1721776" y="561917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1508092" y="1976812"/>
            <a:ext cx="111760" cy="111760"/>
          </a:xfrm>
          <a:prstGeom prst="rect">
            <a:avLst/>
          </a:prstGeom>
          <a:solidFill>
            <a:srgbClr val="F4E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0763548" y="6451552"/>
            <a:ext cx="111760" cy="111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1833536" y="5057778"/>
            <a:ext cx="111760" cy="11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7009" y="26427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SNAKE-19</a:t>
            </a:r>
            <a:endParaRPr lang="ko-KR" altLang="en-US" sz="24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500549" y="316393"/>
            <a:ext cx="4719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4E156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SATGE 2 </a:t>
            </a:r>
            <a:r>
              <a:rPr lang="ko-KR" altLang="en-US" sz="2000" dirty="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</a:rPr>
              <a:t>연구 목적 및 필요성</a:t>
            </a:r>
            <a:endParaRPr lang="en-US" altLang="ko-KR" sz="2000" dirty="0">
              <a:solidFill>
                <a:schemeClr val="bg1"/>
              </a:solidFill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13172" y="370646"/>
            <a:ext cx="38523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B2363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프로젝트 개요</a:t>
            </a:r>
            <a:endParaRPr lang="ko-KR" altLang="en-US" sz="4400" dirty="0">
              <a:solidFill>
                <a:srgbClr val="B23636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26216" y="4786341"/>
            <a:ext cx="95462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ko-KR" altLang="en-US" sz="2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저희 조 이름에 맞게 짠 </a:t>
            </a:r>
            <a:r>
              <a:rPr lang="ko-KR" altLang="en-US" sz="20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스토리</a:t>
            </a:r>
            <a:r>
              <a:rPr lang="ko-KR" altLang="en-US" sz="2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에 따라서 게임이 진행됩니다</a:t>
            </a:r>
            <a:r>
              <a:rPr lang="en-US" altLang="ko-KR" sz="2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.</a:t>
            </a:r>
          </a:p>
          <a:p>
            <a:pPr algn="ctr" fontAlgn="base"/>
            <a:r>
              <a:rPr lang="ko-KR" altLang="en-US" sz="20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방향 키</a:t>
            </a:r>
            <a:r>
              <a:rPr lang="ko-KR" altLang="en-US" sz="2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로 이동 방향을 조정하며 꼬리를 늘리기 위해 </a:t>
            </a:r>
            <a:r>
              <a:rPr lang="ko-KR" altLang="en-US" sz="20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식량을 확보</a:t>
            </a:r>
            <a:r>
              <a:rPr lang="ko-KR" altLang="en-US" sz="2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해야 합니다</a:t>
            </a:r>
            <a:r>
              <a:rPr lang="en-US" altLang="ko-KR" sz="2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.</a:t>
            </a:r>
          </a:p>
          <a:p>
            <a:pPr algn="ctr" fontAlgn="base"/>
            <a:r>
              <a:rPr lang="ko-KR" altLang="en-US" sz="2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긴장감을 주기 위해 캐릭터가 </a:t>
            </a:r>
            <a:r>
              <a:rPr lang="ko-KR" altLang="en-US" sz="20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벽</a:t>
            </a:r>
            <a:r>
              <a:rPr lang="ko-KR" altLang="en-US" sz="2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에 닿을 경우</a:t>
            </a:r>
            <a:r>
              <a:rPr lang="en-US" altLang="ko-KR" sz="2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게임이 </a:t>
            </a:r>
            <a:r>
              <a:rPr lang="ko-KR" altLang="en-US" sz="20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오버</a:t>
            </a:r>
            <a:r>
              <a:rPr lang="ko-KR" altLang="en-US" sz="2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됩니다</a:t>
            </a:r>
            <a:r>
              <a:rPr lang="en-US" altLang="ko-KR" sz="2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.</a:t>
            </a:r>
          </a:p>
          <a:p>
            <a:pPr algn="ctr" fontAlgn="base"/>
            <a:r>
              <a:rPr lang="ko-KR" altLang="en-US" sz="2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실패하면 </a:t>
            </a:r>
            <a:r>
              <a:rPr lang="ko-KR" altLang="en-US" sz="20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코로나 예방 수칙</a:t>
            </a:r>
            <a:r>
              <a:rPr lang="ko-KR" altLang="en-US" sz="2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과 함께 창이 떠서 </a:t>
            </a:r>
            <a:r>
              <a:rPr lang="ko-KR" altLang="en-US" sz="2000" dirty="0">
                <a:solidFill>
                  <a:srgbClr val="F4E15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교육적</a:t>
            </a:r>
            <a:r>
              <a:rPr lang="ko-KR" altLang="en-US" sz="2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인 부분도 있습니다</a:t>
            </a:r>
            <a:r>
              <a:rPr lang="en-US" altLang="ko-KR" sz="2000" dirty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.</a:t>
            </a:r>
            <a:endParaRPr lang="ko-KR" altLang="en-US" sz="20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419" y="680755"/>
            <a:ext cx="4377023" cy="437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87914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1355</TotalTime>
  <Words>2764</Words>
  <Application>Microsoft Office PowerPoint</Application>
  <PresentationFormat>와이드스크린</PresentationFormat>
  <Paragraphs>463</Paragraphs>
  <Slides>55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1" baseType="lpstr">
      <vt:lpstr>Arial</vt:lpstr>
      <vt:lpstr>DOSMyungjo</vt:lpstr>
      <vt:lpstr>Wingdings</vt:lpstr>
      <vt:lpstr>둥근모꼴</vt:lpstr>
      <vt:lpstr>맑은 고딕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MYHOME</cp:lastModifiedBy>
  <cp:revision>46</cp:revision>
  <dcterms:created xsi:type="dcterms:W3CDTF">2020-06-22T03:32:06Z</dcterms:created>
  <dcterms:modified xsi:type="dcterms:W3CDTF">2020-11-15T06:36:22Z</dcterms:modified>
</cp:coreProperties>
</file>