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1" r:id="rId4"/>
    <p:sldId id="263" r:id="rId5"/>
    <p:sldId id="265" r:id="rId6"/>
    <p:sldId id="267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DD"/>
    <a:srgbClr val="78808D"/>
    <a:srgbClr val="42506D"/>
    <a:srgbClr val="8C9EB6"/>
    <a:srgbClr val="A5A6AD"/>
    <a:srgbClr val="9FA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7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7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4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8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-mean-blog.com/ko/blog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617364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936089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11437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116638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112489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133152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13138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128727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23492" y="1327500"/>
            <a:ext cx="7345016" cy="214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MVC 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패턴과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SPA &amp; PWA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Ad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soft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4</a:t>
            </a:r>
            <a:r>
              <a:rPr lang="ko-KR" altLang="en-US" sz="1000" kern="0" dirty="0">
                <a:solidFill>
                  <a:prstClr val="white"/>
                </a:solidFill>
              </a:rPr>
              <a:t>주차 신입 교육과정 </a:t>
            </a:r>
            <a:r>
              <a:rPr lang="en-US" altLang="ko-KR" sz="1000" kern="0" dirty="0">
                <a:solidFill>
                  <a:prstClr val="white"/>
                </a:solidFill>
              </a:rPr>
              <a:t>– </a:t>
            </a:r>
            <a:r>
              <a:rPr lang="ko-KR" altLang="en-US" sz="1000" kern="0" dirty="0">
                <a:solidFill>
                  <a:prstClr val="white"/>
                </a:solidFill>
              </a:rPr>
              <a:t>김은비 사원</a:t>
            </a:r>
            <a:endParaRPr lang="ko-KR" altLang="en-US" sz="6600" kern="0" dirty="0">
              <a:solidFill>
                <a:prstClr val="white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09957"/>
              </p:ext>
            </p:extLst>
          </p:nvPr>
        </p:nvGraphicFramePr>
        <p:xfrm>
          <a:off x="4825191" y="3903103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1241800" y="1748312"/>
            <a:ext cx="4998697" cy="393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디자인 패턴이 있기 전에는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하나의 클래스 안에 온갖 코드가 기능별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성격에 따라 작성되어 코드가 복잡하며 또한 다른 개발자가 투입되면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분석이 어렵고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유지보수가 쉽지 않았다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MVC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패턴이란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이러한 단점을 보안하기 위한 소프트웨어 디자인 패턴 중 하나이며 각 역할에 따라 확실하게 코드를 분리하고 작성하여 유지보수를 용이하게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확장성과 유연성을 높이기 위한 기법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데이터가  추가되면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Model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부분만 수정하고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UI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수정되면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부분만 수정한다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Controller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두 부분을 관장하기 때문에 일부 수정이 필요하나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기존처럼 폼에서의 무분별한 하드 코딩이 필요 없다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363A0-0CC6-47C5-A1EC-D009C1330315}"/>
              </a:ext>
            </a:extLst>
          </p:cNvPr>
          <p:cNvSpPr/>
          <p:nvPr/>
        </p:nvSpPr>
        <p:spPr>
          <a:xfrm>
            <a:off x="1527989" y="375821"/>
            <a:ext cx="318662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MVC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 패턴이란</a:t>
            </a:r>
            <a:endParaRPr lang="en-US" altLang="ko-KR" sz="3200" b="1" i="1" kern="0" dirty="0">
              <a:solidFill>
                <a:srgbClr val="44546A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3AC8D-EE65-42DF-AD3C-C464537AF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9826" y="1748312"/>
            <a:ext cx="4595800" cy="3139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4FD5D-BDFD-43B7-BDC6-0A7CAE021EC9}"/>
              </a:ext>
            </a:extLst>
          </p:cNvPr>
          <p:cNvSpPr txBox="1"/>
          <p:nvPr/>
        </p:nvSpPr>
        <p:spPr>
          <a:xfrm>
            <a:off x="7258958" y="4431710"/>
            <a:ext cx="1108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데이터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자료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5F83B-D340-4A43-8CC3-FCFC8899C3B1}"/>
              </a:ext>
            </a:extLst>
          </p:cNvPr>
          <p:cNvSpPr txBox="1"/>
          <p:nvPr/>
        </p:nvSpPr>
        <p:spPr>
          <a:xfrm>
            <a:off x="10083639" y="4431710"/>
            <a:ext cx="150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유저 인터페이스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47E41-FE44-4971-813E-AFE60D4237D0}"/>
              </a:ext>
            </a:extLst>
          </p:cNvPr>
          <p:cNvSpPr txBox="1"/>
          <p:nvPr/>
        </p:nvSpPr>
        <p:spPr>
          <a:xfrm>
            <a:off x="8533943" y="1877932"/>
            <a:ext cx="150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브릿지 역할</a:t>
            </a:r>
          </a:p>
        </p:txBody>
      </p:sp>
    </p:spTree>
    <p:extLst>
      <p:ext uri="{BB962C8B-B14F-4D97-AF65-F5344CB8AC3E}">
        <p14:creationId xmlns:p14="http://schemas.microsoft.com/office/powerpoint/2010/main" val="333140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M</a:t>
            </a:r>
            <a:r>
              <a:rPr lang="en-US" altLang="ko-KR" sz="3000" b="1" i="1" kern="0" dirty="0">
                <a:solidFill>
                  <a:srgbClr val="8C9EB6"/>
                </a:solidFill>
              </a:rPr>
              <a:t>odel</a:t>
            </a:r>
            <a:r>
              <a:rPr lang="en-US" altLang="ko-KR" sz="3000" b="1" i="1" kern="0" dirty="0">
                <a:solidFill>
                  <a:srgbClr val="44546A"/>
                </a:solidFill>
              </a:rPr>
              <a:t>-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V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iew</a:t>
            </a:r>
            <a:r>
              <a:rPr lang="en-US" altLang="ko-KR" sz="3000" b="1" i="1" kern="0" dirty="0">
                <a:solidFill>
                  <a:srgbClr val="44546A"/>
                </a:solidFill>
              </a:rPr>
              <a:t>-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C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ontroller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95761" y="1573054"/>
            <a:ext cx="4998697" cy="469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(Model)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프로그램에 사용되는 데이터를 의미하며 데이터베이스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문자열과 같은 변수들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 모델에는 뷰나 컨트롤러의 정보가 전혀 없으며 단지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정보만 반환하거나 설정할 수 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뷰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(View)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다이얼로그에 존재하는 텍스트박스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라벨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버튼 등 사용자 인터페이스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(User interface)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요소들을 의미한다 사용자가 제어하고 데이터를 확인할 수 있는 영역이며 별도의 데이터를 보관하지 않는다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뷰에서 입력을 받고 출력해주는 모든 데이터는 모델을 사용한다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컨트롤러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(Controller)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모델과 뷰를 관장하는 브릿지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(Bridge)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역할을 수행한다 사용자가 버튼을 클릭하면 이벤트는 뷰에서 발생하지만 내부 처리는 컨트롤러에서 관리하며 입력이 발생하면 이에 대한 통지를 담당한다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2539FF-1894-4A19-8F30-7052825CD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9826" y="1748312"/>
            <a:ext cx="4595800" cy="313950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630B24-D473-486E-BA09-EE1E2F3DE7C5}"/>
              </a:ext>
            </a:extLst>
          </p:cNvPr>
          <p:cNvSpPr/>
          <p:nvPr/>
        </p:nvSpPr>
        <p:spPr>
          <a:xfrm>
            <a:off x="7576419" y="4887817"/>
            <a:ext cx="341982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Model</a:t>
            </a:r>
            <a:r>
              <a:rPr lang="ko-KR" altLang="en-US" sz="1100" dirty="0">
                <a:solidFill>
                  <a:srgbClr val="FF0000"/>
                </a:solidFill>
              </a:rPr>
              <a:t>과 </a:t>
            </a:r>
            <a:r>
              <a:rPr lang="en-US" altLang="ko-KR" sz="1100" dirty="0">
                <a:solidFill>
                  <a:srgbClr val="FF0000"/>
                </a:solidFill>
              </a:rPr>
              <a:t>View</a:t>
            </a:r>
            <a:r>
              <a:rPr lang="ko-KR" altLang="en-US" sz="1100" dirty="0">
                <a:solidFill>
                  <a:srgbClr val="FF0000"/>
                </a:solidFill>
              </a:rPr>
              <a:t>는 서로에 접근할 수 없다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6A9D5-E10E-4065-8D89-2A9CDFDB9BB3}"/>
              </a:ext>
            </a:extLst>
          </p:cNvPr>
          <p:cNvSpPr txBox="1"/>
          <p:nvPr/>
        </p:nvSpPr>
        <p:spPr>
          <a:xfrm>
            <a:off x="7258958" y="4431710"/>
            <a:ext cx="1108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데이터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자료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83B1C-82B6-43BB-B0CF-3CB9137DD6E3}"/>
              </a:ext>
            </a:extLst>
          </p:cNvPr>
          <p:cNvSpPr txBox="1"/>
          <p:nvPr/>
        </p:nvSpPr>
        <p:spPr>
          <a:xfrm>
            <a:off x="10083639" y="4431710"/>
            <a:ext cx="150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유저 인터페이스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7E545-46A6-4E50-9890-473DD54BD8BF}"/>
              </a:ext>
            </a:extLst>
          </p:cNvPr>
          <p:cNvSpPr txBox="1"/>
          <p:nvPr/>
        </p:nvSpPr>
        <p:spPr>
          <a:xfrm>
            <a:off x="8533943" y="1877932"/>
            <a:ext cx="150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브릿지 역할</a:t>
            </a:r>
          </a:p>
        </p:txBody>
      </p:sp>
    </p:spTree>
    <p:extLst>
      <p:ext uri="{BB962C8B-B14F-4D97-AF65-F5344CB8AC3E}">
        <p14:creationId xmlns:p14="http://schemas.microsoft.com/office/powerpoint/2010/main" val="80284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ingle</a:t>
            </a:r>
            <a:r>
              <a:rPr lang="ko-KR" altLang="en-US" sz="30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P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age</a:t>
            </a:r>
            <a:r>
              <a:rPr lang="ko-KR" altLang="en-US" sz="30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A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pplication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10281" y="1841110"/>
            <a:ext cx="5149948" cy="425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이전의 기존 웹은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MPA(Multi Page Application)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브라우저의 요청 시 마다 서버로부터 리소스를 받아 해석하고 화면에 보여주며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SSR</a:t>
            </a:r>
            <a:r>
              <a:rPr lang="en-US" altLang="ko-KR" sz="1400" dirty="0">
                <a:solidFill>
                  <a:srgbClr val="42506D"/>
                </a:solidFill>
              </a:rPr>
              <a:t>(Server</a:t>
            </a:r>
            <a:r>
              <a:rPr lang="ko-KR" altLang="en-US" sz="1400" dirty="0">
                <a:solidFill>
                  <a:srgbClr val="42506D"/>
                </a:solidFill>
              </a:rPr>
              <a:t> </a:t>
            </a:r>
            <a:r>
              <a:rPr lang="en-US" altLang="ko-KR" sz="1400" dirty="0">
                <a:solidFill>
                  <a:srgbClr val="42506D"/>
                </a:solidFill>
              </a:rPr>
              <a:t>Side</a:t>
            </a:r>
            <a:r>
              <a:rPr lang="ko-KR" altLang="en-US" sz="1400" dirty="0">
                <a:solidFill>
                  <a:srgbClr val="42506D"/>
                </a:solidFill>
              </a:rPr>
              <a:t> </a:t>
            </a:r>
            <a:r>
              <a:rPr lang="en-US" altLang="ko-KR" sz="1400" dirty="0">
                <a:solidFill>
                  <a:srgbClr val="42506D"/>
                </a:solidFill>
              </a:rPr>
              <a:t>Rendering)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방식이었다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최초 한번 페이지 전체를 로딩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이후부터는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DOM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조작할 수 있는 자바스크립트를 이용하여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매번 새로운 페이지를 불러오지 않고 하나의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HTML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페이지를 동적으로 다시 작성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하는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CRS</a:t>
            </a:r>
            <a:r>
              <a:rPr lang="en-US" altLang="ko-KR" sz="1400" dirty="0">
                <a:solidFill>
                  <a:srgbClr val="42506D"/>
                </a:solidFill>
              </a:rPr>
              <a:t>(Client Side Rendering)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방식을 사용하며 사용자와 소통할 수 있는 웹 어플리케이션을 의미한다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186DCC-280C-4EB0-91D5-ED4A55727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56" y="1319644"/>
            <a:ext cx="4957044" cy="43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167856" y="-209208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Rendering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0317" y="1694415"/>
            <a:ext cx="5149948" cy="411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2506D"/>
                </a:solidFill>
              </a:rPr>
              <a:t>SSR</a:t>
            </a:r>
            <a:r>
              <a:rPr lang="en-US" altLang="ko-KR" sz="1600" b="1" dirty="0">
                <a:solidFill>
                  <a:srgbClr val="78808D"/>
                </a:solidFill>
              </a:rPr>
              <a:t>(Server</a:t>
            </a:r>
            <a:r>
              <a:rPr lang="ko-KR" altLang="en-US" sz="1600" b="1" dirty="0">
                <a:solidFill>
                  <a:srgbClr val="78808D"/>
                </a:solidFill>
              </a:rPr>
              <a:t> </a:t>
            </a:r>
            <a:r>
              <a:rPr lang="en-US" altLang="ko-KR" sz="1600" b="1" dirty="0">
                <a:solidFill>
                  <a:srgbClr val="78808D"/>
                </a:solidFill>
              </a:rPr>
              <a:t>Side</a:t>
            </a:r>
            <a:r>
              <a:rPr lang="ko-KR" altLang="en-US" sz="1600" b="1" dirty="0">
                <a:solidFill>
                  <a:srgbClr val="78808D"/>
                </a:solidFill>
              </a:rPr>
              <a:t> </a:t>
            </a:r>
            <a:r>
              <a:rPr lang="en-US" altLang="ko-KR" sz="1600" b="1" dirty="0">
                <a:solidFill>
                  <a:srgbClr val="78808D"/>
                </a:solidFill>
              </a:rPr>
              <a:t>Rendering)</a:t>
            </a:r>
            <a:r>
              <a:rPr lang="ko-KR" altLang="en-US" sz="1600" b="1" dirty="0">
                <a:solidFill>
                  <a:srgbClr val="42506D"/>
                </a:solidFill>
              </a:rPr>
              <a:t> </a:t>
            </a:r>
            <a:endParaRPr lang="en-US" altLang="ko-KR" sz="1600" b="1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42506D"/>
                </a:solidFill>
              </a:rPr>
              <a:t>브라우저는 단지 서버에 </a:t>
            </a:r>
            <a:r>
              <a:rPr lang="en-US" altLang="ko-KR" sz="1400" dirty="0">
                <a:solidFill>
                  <a:srgbClr val="42506D"/>
                </a:solidFill>
              </a:rPr>
              <a:t>HTML</a:t>
            </a:r>
            <a:r>
              <a:rPr lang="ko-KR" altLang="en-US" sz="1400" dirty="0">
                <a:solidFill>
                  <a:srgbClr val="42506D"/>
                </a:solidFill>
              </a:rPr>
              <a:t>을 요청한 후에 보여주기만 할 뿐</a:t>
            </a:r>
            <a:r>
              <a:rPr lang="en-US" altLang="ko-KR" sz="1400" dirty="0">
                <a:solidFill>
                  <a:srgbClr val="42506D"/>
                </a:solidFill>
              </a:rPr>
              <a:t>, </a:t>
            </a:r>
            <a:r>
              <a:rPr lang="ko-KR" altLang="en-US" sz="1400" dirty="0">
                <a:solidFill>
                  <a:srgbClr val="42506D"/>
                </a:solidFill>
              </a:rPr>
              <a:t>요청에 대한 처리는 전부 서버에서 담당</a:t>
            </a: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2506D"/>
                </a:solidFill>
              </a:rPr>
              <a:t>CSR</a:t>
            </a:r>
            <a:r>
              <a:rPr lang="en-US" altLang="ko-KR" sz="1600" b="1" dirty="0">
                <a:solidFill>
                  <a:srgbClr val="78808D"/>
                </a:solidFill>
              </a:rPr>
              <a:t>(Client Side Rendering)</a:t>
            </a:r>
            <a:r>
              <a:rPr lang="ko-KR" altLang="en-US" sz="1400" dirty="0">
                <a:solidFill>
                  <a:srgbClr val="78808D"/>
                </a:solidFill>
              </a:rPr>
              <a:t> 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42506D"/>
                </a:solidFill>
              </a:rPr>
              <a:t>서버는 단지 </a:t>
            </a:r>
            <a:r>
              <a:rPr lang="en-US" altLang="ko-KR" sz="1400" dirty="0">
                <a:solidFill>
                  <a:srgbClr val="42506D"/>
                </a:solidFill>
              </a:rPr>
              <a:t>JSON </a:t>
            </a:r>
            <a:r>
              <a:rPr lang="ko-KR" altLang="en-US" sz="1400" dirty="0">
                <a:solidFill>
                  <a:srgbClr val="42506D"/>
                </a:solidFill>
              </a:rPr>
              <a:t>파일을 보내주는 역할을 하고 </a:t>
            </a:r>
            <a:r>
              <a:rPr lang="en-US" altLang="ko-KR" sz="1400" dirty="0">
                <a:solidFill>
                  <a:srgbClr val="42506D"/>
                </a:solidFill>
              </a:rPr>
              <a:t>HTML</a:t>
            </a:r>
            <a:r>
              <a:rPr lang="ko-KR" altLang="en-US" sz="1400" dirty="0">
                <a:solidFill>
                  <a:srgbClr val="42506D"/>
                </a:solidFill>
              </a:rPr>
              <a:t>을 그리는 역할은 브라우저 측에서 자바스크립트로 수행</a:t>
            </a: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0C698C-C89C-4CBA-AA59-9275B3CEC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44" y="1787861"/>
            <a:ext cx="2408464" cy="3435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869ABA-CE53-40C2-B94D-4E72BDCD1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41" y="1694415"/>
            <a:ext cx="2237193" cy="34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06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167856" y="-209208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9" y="375821"/>
            <a:ext cx="392219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SPA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의 장점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0317" y="2065788"/>
            <a:ext cx="5149948" cy="275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기존 형태의 웹이 주던 딱딱하고 끊기는 느낌을 주지 않으며 부드럽고 자연스러운 사용자 경험</a:t>
            </a:r>
            <a:r>
              <a:rPr lang="en-US" altLang="ko-KR" sz="1300" dirty="0">
                <a:solidFill>
                  <a:srgbClr val="42506D"/>
                </a:solidFill>
              </a:rPr>
              <a:t>(UX)</a:t>
            </a:r>
            <a:r>
              <a:rPr lang="ko-KR" altLang="en-US" sz="1300" dirty="0">
                <a:solidFill>
                  <a:srgbClr val="42506D"/>
                </a:solidFill>
              </a:rPr>
              <a:t>을 줄 수 있다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필요한 리소스만 부분적으로 로딩 하여 데이터를 적게 사용하며 모바일 네트워크에서도 빠른 속도로 렌더링이 가능하다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컴포넌트별 개발이 용이하여</a:t>
            </a:r>
            <a:r>
              <a:rPr lang="en-US" altLang="ko-KR" sz="1300" dirty="0">
                <a:solidFill>
                  <a:srgbClr val="42506D"/>
                </a:solidFill>
              </a:rPr>
              <a:t> </a:t>
            </a:r>
            <a:r>
              <a:rPr lang="ko-KR" altLang="en-US" sz="1300" dirty="0">
                <a:solidFill>
                  <a:srgbClr val="42506D"/>
                </a:solidFill>
              </a:rPr>
              <a:t>생산성이 좋다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EFAEBB-1B99-411F-98B5-4B2650B7C3FC}"/>
              </a:ext>
            </a:extLst>
          </p:cNvPr>
          <p:cNvSpPr/>
          <p:nvPr/>
        </p:nvSpPr>
        <p:spPr>
          <a:xfrm>
            <a:off x="6734956" y="2014050"/>
            <a:ext cx="5149948" cy="30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서버가 할 일을 대신하는 자바스크립트의 역할이 막중 해지며 규모가 커질수록 파일이 커진다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자바스크립트를 실행하지 않는 일반 크롤러</a:t>
            </a:r>
            <a:r>
              <a:rPr lang="en-US" altLang="ko-KR" sz="1300" dirty="0">
                <a:solidFill>
                  <a:srgbClr val="42506D"/>
                </a:solidFill>
              </a:rPr>
              <a:t>(</a:t>
            </a:r>
            <a:r>
              <a:rPr lang="ko-KR" altLang="en-US" sz="1300" dirty="0">
                <a:solidFill>
                  <a:srgbClr val="42506D"/>
                </a:solidFill>
              </a:rPr>
              <a:t>검색엔진</a:t>
            </a:r>
            <a:r>
              <a:rPr lang="en-US" altLang="ko-KR" sz="1300" dirty="0">
                <a:solidFill>
                  <a:srgbClr val="42506D"/>
                </a:solidFill>
              </a:rPr>
              <a:t>)</a:t>
            </a:r>
            <a:r>
              <a:rPr lang="ko-KR" altLang="en-US" sz="1300" dirty="0">
                <a:solidFill>
                  <a:srgbClr val="42506D"/>
                </a:solidFill>
              </a:rPr>
              <a:t> 에서는 페이지의 정보를 제대로 수집해 가지 못하는 </a:t>
            </a:r>
            <a:r>
              <a:rPr lang="en-US" altLang="ko-KR" sz="1300" dirty="0">
                <a:solidFill>
                  <a:srgbClr val="42506D"/>
                </a:solidFill>
              </a:rPr>
              <a:t>SEO </a:t>
            </a:r>
            <a:r>
              <a:rPr lang="ko-KR" altLang="en-US" sz="1300" dirty="0">
                <a:solidFill>
                  <a:srgbClr val="42506D"/>
                </a:solidFill>
              </a:rPr>
              <a:t>문제가 있다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42506D"/>
                </a:solidFill>
              </a:rPr>
              <a:t>HTML </a:t>
            </a:r>
            <a:r>
              <a:rPr lang="ko-KR" altLang="en-US" sz="1300" dirty="0">
                <a:solidFill>
                  <a:srgbClr val="42506D"/>
                </a:solidFill>
              </a:rPr>
              <a:t>다운 </a:t>
            </a:r>
            <a:r>
              <a:rPr lang="en-US" altLang="ko-KR" sz="1300" dirty="0">
                <a:solidFill>
                  <a:srgbClr val="42506D"/>
                </a:solidFill>
              </a:rPr>
              <a:t>+ JS</a:t>
            </a:r>
            <a:r>
              <a:rPr lang="ko-KR" altLang="en-US" sz="1300" dirty="0">
                <a:solidFill>
                  <a:srgbClr val="42506D"/>
                </a:solidFill>
              </a:rPr>
              <a:t>파일 </a:t>
            </a:r>
            <a:r>
              <a:rPr lang="en-US" altLang="ko-KR" sz="1300" dirty="0">
                <a:solidFill>
                  <a:srgbClr val="42506D"/>
                </a:solidFill>
              </a:rPr>
              <a:t>+ </a:t>
            </a:r>
            <a:r>
              <a:rPr lang="ko-KR" altLang="en-US" sz="1300" dirty="0">
                <a:solidFill>
                  <a:srgbClr val="42506D"/>
                </a:solidFill>
              </a:rPr>
              <a:t>각종 리소스 다운을 받을 후 브라우저에서 렌더링 하기 때문에 초기 구동 속도가 느리다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C09AB4-C106-46D1-A48E-8EC5AED57370}"/>
              </a:ext>
            </a:extLst>
          </p:cNvPr>
          <p:cNvSpPr/>
          <p:nvPr/>
        </p:nvSpPr>
        <p:spPr>
          <a:xfrm>
            <a:off x="7068710" y="375821"/>
            <a:ext cx="392219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SPA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의 단점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33" name="직사각형 32">
            <a:hlinkClick r:id="rId3"/>
            <a:extLst>
              <a:ext uri="{FF2B5EF4-FFF2-40B4-BE49-F238E27FC236}">
                <a16:creationId xmlns:a16="http://schemas.microsoft.com/office/drawing/2014/main" id="{ADB12F77-3B6C-4544-9F86-F5527427AA66}"/>
              </a:ext>
            </a:extLst>
          </p:cNvPr>
          <p:cNvSpPr/>
          <p:nvPr/>
        </p:nvSpPr>
        <p:spPr>
          <a:xfrm>
            <a:off x="2075898" y="6142287"/>
            <a:ext cx="3251476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42506D"/>
                </a:solidFill>
              </a:rPr>
              <a:t>https://www.a-mean-blog.com/ko/blog</a:t>
            </a:r>
          </a:p>
        </p:txBody>
      </p:sp>
    </p:spTree>
    <p:extLst>
      <p:ext uri="{BB962C8B-B14F-4D97-AF65-F5344CB8AC3E}">
        <p14:creationId xmlns:p14="http://schemas.microsoft.com/office/powerpoint/2010/main" val="3777097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P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rogressive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W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eb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A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pps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10281" y="1542588"/>
            <a:ext cx="5135428" cy="492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PWA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웹을 통해 전달되는 응용 소프트웨어로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수준으로 점진적으로 발전해 나가는 웹을 지향하며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궁극적으로는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수준과 같은 사용자 경험을 웹에서 제공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하는 것이 목적이다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마치 앱처럼 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홈스크린에 아이콘을 설치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하여 쉽게 바로가기를 실현 하면서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설치 시 스토어에서 다운로드하거나 업데이트하는 과정이 없다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A0DD"/>
                </a:solidFill>
              </a:rPr>
              <a:t>Service Worker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사용하여 처음 접속 시 웹 사이트 파일을 캐싱 하여 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Offline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이거나 속도가 느린 상태에서도 정보를 제공하며 또한 푸시 알림과 백그라운드 동기화 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API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로의 접근 제공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PWA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에서만 사용이 가능하여 보다 안전하다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5C5F96-E366-47E5-9DC5-A6BACB7C51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20" y="1824119"/>
            <a:ext cx="5086175" cy="32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6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Service Worker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양쪽 모서리가 둥근 사각형 34">
            <a:extLst>
              <a:ext uri="{FF2B5EF4-FFF2-40B4-BE49-F238E27FC236}">
                <a16:creationId xmlns:a16="http://schemas.microsoft.com/office/drawing/2014/main" id="{DC1801C8-D242-4911-A040-A7F5CB072818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441CCB-A33F-4468-A5A9-933C612C2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80" y="1862775"/>
            <a:ext cx="5007256" cy="30599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A95CF5-2559-474F-BD46-2083388431D1}"/>
              </a:ext>
            </a:extLst>
          </p:cNvPr>
          <p:cNvSpPr/>
          <p:nvPr/>
        </p:nvSpPr>
        <p:spPr>
          <a:xfrm>
            <a:off x="1210281" y="1542588"/>
            <a:ext cx="5135428" cy="4185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Service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Worker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브라우저가 백그라운드에서 실행하는 스크립트로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페이지와는 별개로 작동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온라인 상태에서는 서버통신을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오프라인 환경에서는 미리 저장해 놓은 캐시를 사용하여 화면에 보여준다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캐시와 상호작용 하여 인터넷 연결 없이도 정보를 화면에 뿌려 보여줄 수 있게 된다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백그라운드 동기화로 브라우저가 열려 있는지 여부와 관계없이 동작하며 푸시 알림을 구현할 수 있다 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66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617364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936089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11437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116638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112489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133152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13138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128727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23492" y="1915203"/>
            <a:ext cx="734501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000" b="1" i="1" kern="0" dirty="0">
                <a:solidFill>
                  <a:prstClr val="white"/>
                </a:solidFill>
              </a:rPr>
              <a:t>Q</a:t>
            </a:r>
            <a:r>
              <a:rPr lang="ko-KR" altLang="en-US" sz="50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5000" b="1" i="1" kern="0" dirty="0">
                <a:solidFill>
                  <a:prstClr val="white"/>
                </a:solidFill>
              </a:rPr>
              <a:t>&amp;</a:t>
            </a:r>
            <a:r>
              <a:rPr lang="ko-KR" altLang="en-US" sz="50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5000" b="1" i="1" kern="0" dirty="0">
                <a:solidFill>
                  <a:prstClr val="white"/>
                </a:solidFill>
              </a:rPr>
              <a:t>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Ad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soft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4</a:t>
            </a:r>
            <a:r>
              <a:rPr lang="ko-KR" altLang="en-US" sz="1000" kern="0" dirty="0">
                <a:solidFill>
                  <a:prstClr val="white"/>
                </a:solidFill>
              </a:rPr>
              <a:t>주차 신입 교육과정 </a:t>
            </a:r>
            <a:r>
              <a:rPr lang="en-US" altLang="ko-KR" sz="1000" kern="0" dirty="0">
                <a:solidFill>
                  <a:prstClr val="white"/>
                </a:solidFill>
              </a:rPr>
              <a:t>– </a:t>
            </a:r>
            <a:r>
              <a:rPr lang="ko-KR" altLang="en-US" sz="1000" kern="0" dirty="0">
                <a:solidFill>
                  <a:prstClr val="white"/>
                </a:solidFill>
              </a:rPr>
              <a:t>김은비 사원</a:t>
            </a:r>
            <a:endParaRPr lang="ko-KR" altLang="en-US" sz="6600" kern="0" dirty="0">
              <a:solidFill>
                <a:prstClr val="white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4825191" y="3903103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72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589</Words>
  <Application>Microsoft Office PowerPoint</Application>
  <PresentationFormat>와이드스크린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kimeunbee</cp:lastModifiedBy>
  <cp:revision>45</cp:revision>
  <dcterms:created xsi:type="dcterms:W3CDTF">2020-02-17T06:02:03Z</dcterms:created>
  <dcterms:modified xsi:type="dcterms:W3CDTF">2020-10-27T09:24:51Z</dcterms:modified>
</cp:coreProperties>
</file>