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5" r:id="rId3"/>
    <p:sldId id="267" r:id="rId4"/>
    <p:sldId id="283" r:id="rId5"/>
    <p:sldId id="284" r:id="rId6"/>
    <p:sldId id="285" r:id="rId7"/>
    <p:sldId id="286" r:id="rId8"/>
    <p:sldId id="287" r:id="rId9"/>
    <p:sldId id="258" r:id="rId10"/>
    <p:sldId id="281" r:id="rId11"/>
    <p:sldId id="268" r:id="rId12"/>
    <p:sldId id="278" r:id="rId13"/>
    <p:sldId id="269" r:id="rId14"/>
    <p:sldId id="274" r:id="rId15"/>
    <p:sldId id="270" r:id="rId16"/>
    <p:sldId id="273" r:id="rId17"/>
    <p:sldId id="27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867"/>
    <a:srgbClr val="78808D"/>
    <a:srgbClr val="00B0F0"/>
    <a:srgbClr val="000000"/>
    <a:srgbClr val="DAE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4" autoAdjust="0"/>
    <p:restoredTop sz="88642" autoAdjust="0"/>
  </p:normalViewPr>
  <p:slideViewPr>
    <p:cSldViewPr snapToGrid="0">
      <p:cViewPr varScale="1">
        <p:scale>
          <a:sx n="101" d="100"/>
          <a:sy n="101" d="100"/>
        </p:scale>
        <p:origin x="11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12F1-E604-4649-8B6B-3B6B742F24E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DE0F4-936B-496D-9BAC-34F4E2CAB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3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0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2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4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2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DE0F4-936B-496D-9BAC-34F4E2CAB2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6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TCP/IP 4 Layer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3</a:t>
            </a:r>
            <a:r>
              <a:rPr lang="ko-KR" altLang="en-US" sz="1200" kern="0" dirty="0">
                <a:solidFill>
                  <a:prstClr val="white"/>
                </a:solidFill>
              </a:rPr>
              <a:t>주차 교육과정 </a:t>
            </a:r>
            <a:r>
              <a:rPr lang="en-US" altLang="ko-KR" sz="1200" kern="0" dirty="0">
                <a:solidFill>
                  <a:prstClr val="white"/>
                </a:solidFill>
              </a:rPr>
              <a:t>- tcp/ip 4</a:t>
            </a:r>
            <a:r>
              <a:rPr lang="ko-KR" altLang="en-US" sz="1200" kern="0" dirty="0">
                <a:solidFill>
                  <a:prstClr val="white"/>
                </a:solidFill>
              </a:rPr>
              <a:t>계층</a:t>
            </a:r>
            <a:r>
              <a:rPr lang="en-US" altLang="ko-KR" sz="1200" kern="0" dirty="0">
                <a:solidFill>
                  <a:prstClr val="white"/>
                </a:solidFill>
              </a:rPr>
              <a:t>,</a:t>
            </a:r>
            <a:r>
              <a:rPr lang="ko-KR" altLang="en-US" sz="1200" kern="0" dirty="0">
                <a:solidFill>
                  <a:prstClr val="white"/>
                </a:solidFill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</a:rPr>
              <a:t>Ajax,</a:t>
            </a:r>
            <a:r>
              <a:rPr lang="ko-KR" altLang="en-US" sz="1200" kern="0" dirty="0">
                <a:solidFill>
                  <a:prstClr val="white"/>
                </a:solidFill>
              </a:rPr>
              <a:t> 형상관리 툴 </a:t>
            </a:r>
            <a:r>
              <a:rPr lang="en-US" altLang="ko-KR" sz="1200" kern="0" dirty="0">
                <a:solidFill>
                  <a:prstClr val="white"/>
                </a:solidFill>
              </a:rPr>
              <a:t>Git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707209" y="5787397"/>
            <a:ext cx="1683653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Internet Protocol Suite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2839662" y="5787397"/>
            <a:ext cx="2669094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OSI 7 Layer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 4 Layer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모델에 따른 계층의 연관성</a:t>
            </a: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동기</a:t>
            </a:r>
            <a:r>
              <a:rPr lang="en-US" altLang="ko-KR" sz="1600" b="1" dirty="0">
                <a:solidFill>
                  <a:srgbClr val="00B0F0"/>
                </a:solidFill>
              </a:rPr>
              <a:t>(synchronous)</a:t>
            </a:r>
            <a:r>
              <a:rPr lang="en-US" altLang="ko-KR" sz="2500" b="1" dirty="0">
                <a:solidFill>
                  <a:srgbClr val="00B0F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직렬적으로 태스크</a:t>
            </a:r>
            <a:r>
              <a:rPr lang="en-US" altLang="ko-KR" sz="1300" dirty="0">
                <a:solidFill>
                  <a:srgbClr val="78808D"/>
                </a:solidFill>
              </a:rPr>
              <a:t>(task)</a:t>
            </a:r>
            <a:r>
              <a:rPr lang="ko-KR" altLang="en-US" sz="1300" dirty="0">
                <a:solidFill>
                  <a:srgbClr val="78808D"/>
                </a:solidFill>
              </a:rPr>
              <a:t>를 수행한다</a:t>
            </a:r>
            <a:r>
              <a:rPr lang="en-US" altLang="ko-KR" sz="1300" dirty="0">
                <a:solidFill>
                  <a:srgbClr val="78808D"/>
                </a:solidFill>
              </a:rPr>
              <a:t>. </a:t>
            </a:r>
            <a:r>
              <a:rPr lang="ko-KR" altLang="en-US" sz="1300" dirty="0">
                <a:solidFill>
                  <a:srgbClr val="78808D"/>
                </a:solidFill>
              </a:rPr>
              <a:t> </a:t>
            </a:r>
            <a:r>
              <a:rPr lang="ko-KR" altLang="en-US" sz="1300" b="1" dirty="0">
                <a:solidFill>
                  <a:srgbClr val="78808D"/>
                </a:solidFill>
              </a:rPr>
              <a:t>작업이</a:t>
            </a:r>
            <a:r>
              <a:rPr lang="ko-KR" altLang="en-US" sz="1300" dirty="0">
                <a:solidFill>
                  <a:srgbClr val="78808D"/>
                </a:solidFill>
              </a:rPr>
              <a:t> </a:t>
            </a:r>
            <a:r>
              <a:rPr lang="ko-KR" altLang="en-US" sz="1300" b="1" dirty="0">
                <a:solidFill>
                  <a:srgbClr val="78808D"/>
                </a:solidFill>
              </a:rPr>
              <a:t>순차적으로 실행</a:t>
            </a:r>
            <a:r>
              <a:rPr lang="ko-KR" altLang="en-US" sz="1300" dirty="0">
                <a:solidFill>
                  <a:srgbClr val="78808D"/>
                </a:solidFill>
              </a:rPr>
              <a:t>되며 어떤 작업이 수행 중이면 다음 작업은 대기하게 된다</a:t>
            </a:r>
            <a:r>
              <a:rPr lang="en-US" altLang="ko-KR" sz="130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비동기</a:t>
            </a:r>
            <a:r>
              <a:rPr lang="en-US" altLang="ko-KR" sz="1600" b="1" dirty="0">
                <a:solidFill>
                  <a:srgbClr val="00B0F0"/>
                </a:solidFill>
              </a:rPr>
              <a:t>(Asynchronous)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병렬적으로 태스크</a:t>
            </a:r>
            <a:r>
              <a:rPr lang="en-US" altLang="ko-KR" sz="1300" dirty="0">
                <a:solidFill>
                  <a:srgbClr val="78808D"/>
                </a:solidFill>
              </a:rPr>
              <a:t>(task)</a:t>
            </a:r>
            <a:r>
              <a:rPr lang="ko-KR" altLang="en-US" sz="1300" dirty="0">
                <a:solidFill>
                  <a:srgbClr val="78808D"/>
                </a:solidFill>
              </a:rPr>
              <a:t>를 수행한다</a:t>
            </a:r>
            <a:r>
              <a:rPr lang="en-US" altLang="ko-KR" sz="1300" dirty="0">
                <a:solidFill>
                  <a:srgbClr val="78808D"/>
                </a:solidFill>
              </a:rPr>
              <a:t>.  </a:t>
            </a:r>
            <a:r>
              <a:rPr lang="ko-KR" altLang="en-US" sz="1300" dirty="0">
                <a:solidFill>
                  <a:srgbClr val="78808D"/>
                </a:solidFill>
              </a:rPr>
              <a:t>작업이 종료되지 않은 상태라 하더라도 </a:t>
            </a:r>
            <a:r>
              <a:rPr lang="ko-KR" altLang="en-US" sz="1300" b="1" dirty="0">
                <a:solidFill>
                  <a:srgbClr val="78808D"/>
                </a:solidFill>
              </a:rPr>
              <a:t>대기하지 않고 다음 작업을 실행</a:t>
            </a:r>
            <a:r>
              <a:rPr lang="ko-KR" altLang="en-US" sz="1300" dirty="0">
                <a:solidFill>
                  <a:srgbClr val="78808D"/>
                </a:solidFill>
              </a:rPr>
              <a:t>한다</a:t>
            </a:r>
            <a:endParaRPr lang="en-US" altLang="ko-KR" sz="1300" dirty="0">
              <a:solidFill>
                <a:srgbClr val="78808D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2C190-2E4F-45AD-9D43-A1F74F4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b="5962"/>
          <a:stretch/>
        </p:blipFill>
        <p:spPr>
          <a:xfrm>
            <a:off x="7075503" y="2463468"/>
            <a:ext cx="4601626" cy="286675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0DD112-D6F8-40D2-B846-13A856F4C2CA}"/>
              </a:ext>
            </a:extLst>
          </p:cNvPr>
          <p:cNvCxnSpPr>
            <a:cxnSpLocks/>
          </p:cNvCxnSpPr>
          <p:nvPr/>
        </p:nvCxnSpPr>
        <p:spPr>
          <a:xfrm>
            <a:off x="410766" y="3941685"/>
            <a:ext cx="6057146" cy="0"/>
          </a:xfrm>
          <a:prstGeom prst="line">
            <a:avLst/>
          </a:prstGeom>
          <a:ln w="25400">
            <a:solidFill>
              <a:srgbClr val="788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2199996"/>
            <a:ext cx="5301842" cy="817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 </a:t>
            </a:r>
            <a:r>
              <a:rPr lang="ko-KR" altLang="en-US" sz="2000" b="1" dirty="0">
                <a:solidFill>
                  <a:srgbClr val="00B0F0"/>
                </a:solidFill>
              </a:rPr>
              <a:t>의 장점</a:t>
            </a: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E08BE-C0FC-41B2-861A-3917A531F547}"/>
              </a:ext>
            </a:extLst>
          </p:cNvPr>
          <p:cNvSpPr/>
          <p:nvPr/>
        </p:nvSpPr>
        <p:spPr>
          <a:xfrm>
            <a:off x="7407479" y="1745070"/>
            <a:ext cx="4160124" cy="383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214867"/>
                </a:solidFill>
              </a:rPr>
              <a:t>Ajax </a:t>
            </a:r>
            <a:r>
              <a:rPr lang="ko-KR" altLang="en-US" sz="2000" b="1" dirty="0">
                <a:solidFill>
                  <a:srgbClr val="214867"/>
                </a:solidFill>
              </a:rPr>
              <a:t>의 단점</a:t>
            </a:r>
            <a:endParaRPr lang="en-US" altLang="ko-KR" sz="2000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Ajax</a:t>
            </a:r>
            <a:r>
              <a:rPr lang="ko-KR" altLang="en-US" sz="1200" b="1" dirty="0">
                <a:solidFill>
                  <a:srgbClr val="78808D"/>
                </a:solidFill>
              </a:rPr>
              <a:t>를 쓸 수 없는 브라우저</a:t>
            </a:r>
            <a:r>
              <a:rPr lang="ko-KR" altLang="en-US" sz="1200" dirty="0">
                <a:solidFill>
                  <a:srgbClr val="78808D"/>
                </a:solidFill>
              </a:rPr>
              <a:t>에 대한 문제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페이지 이동 없는 통신으로 인한 </a:t>
            </a:r>
            <a:r>
              <a:rPr lang="ko-KR" altLang="en-US" sz="1200" b="1" dirty="0">
                <a:solidFill>
                  <a:srgbClr val="78808D"/>
                </a:solidFill>
              </a:rPr>
              <a:t>보안상의 문제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스크립트로 작성되므로 </a:t>
            </a:r>
            <a:r>
              <a:rPr lang="ko-KR" altLang="en-US" sz="1200" b="1" dirty="0">
                <a:solidFill>
                  <a:srgbClr val="78808D"/>
                </a:solidFill>
              </a:rPr>
              <a:t>디버깅이 용지 하지 않다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요청 남발 시 역으로 </a:t>
            </a:r>
            <a:r>
              <a:rPr lang="ko-KR" altLang="en-US" sz="1200" b="1" dirty="0">
                <a:solidFill>
                  <a:srgbClr val="78808D"/>
                </a:solidFill>
              </a:rPr>
              <a:t>서버 부하</a:t>
            </a:r>
            <a:r>
              <a:rPr lang="ko-KR" altLang="en-US" sz="1200" dirty="0">
                <a:solidFill>
                  <a:srgbClr val="78808D"/>
                </a:solidFill>
              </a:rPr>
              <a:t>가 늘 수 있다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43D13C-FCBC-4C49-BD31-BBC4991777FF}"/>
              </a:ext>
            </a:extLst>
          </p:cNvPr>
          <p:cNvSpPr/>
          <p:nvPr/>
        </p:nvSpPr>
        <p:spPr>
          <a:xfrm>
            <a:off x="931179" y="2486025"/>
            <a:ext cx="5301842" cy="3171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Ajax</a:t>
            </a:r>
            <a:r>
              <a:rPr lang="ko-KR" altLang="en-US" sz="1200" dirty="0">
                <a:solidFill>
                  <a:srgbClr val="78808D"/>
                </a:solidFill>
              </a:rPr>
              <a:t>를 사용함으로써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서버 측에 데이터를 요청한 후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그 </a:t>
            </a:r>
            <a:r>
              <a:rPr lang="ko-KR" altLang="en-US" sz="1200" b="1" dirty="0">
                <a:solidFill>
                  <a:srgbClr val="78808D"/>
                </a:solidFill>
              </a:rPr>
              <a:t>데이터의 수신이 완료될 때까지 기다리지 않고</a:t>
            </a:r>
            <a:r>
              <a:rPr lang="en-US" altLang="ko-KR" sz="1200" b="1" dirty="0">
                <a:solidFill>
                  <a:srgbClr val="78808D"/>
                </a:solidFill>
              </a:rPr>
              <a:t>, </a:t>
            </a:r>
            <a:r>
              <a:rPr lang="ko-KR" altLang="en-US" sz="1200" b="1" dirty="0">
                <a:solidFill>
                  <a:srgbClr val="78808D"/>
                </a:solidFill>
              </a:rPr>
              <a:t>다른 작업을 바로 진행</a:t>
            </a:r>
            <a:r>
              <a:rPr lang="ko-KR" altLang="en-US" sz="1200" dirty="0">
                <a:solidFill>
                  <a:srgbClr val="78808D"/>
                </a:solidFill>
              </a:rPr>
              <a:t>할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웹 페이지를 자유롭게 구성할 수 있게 되었고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불필요한 </a:t>
            </a:r>
            <a:r>
              <a:rPr lang="ko-KR" altLang="en-US" sz="1200" b="1" dirty="0">
                <a:solidFill>
                  <a:srgbClr val="78808D"/>
                </a:solidFill>
              </a:rPr>
              <a:t>잦은 페이지 로딩을 줄일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  <a:endParaRPr lang="en-US" altLang="ko-KR" sz="1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Git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3-2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– git </a:t>
            </a:r>
            <a:r>
              <a:rPr lang="ko-KR" altLang="en-US" sz="1200" kern="0" dirty="0">
                <a:solidFill>
                  <a:prstClr val="white"/>
                </a:solidFill>
              </a:rPr>
              <a:t>이란</a:t>
            </a:r>
            <a:r>
              <a:rPr lang="en-US" altLang="ko-KR" sz="1200" kern="0" dirty="0">
                <a:solidFill>
                  <a:prstClr val="white"/>
                </a:solidFill>
              </a:rPr>
              <a:t>, git</a:t>
            </a:r>
            <a:r>
              <a:rPr lang="ko-KR" altLang="en-US" sz="1200" kern="0" dirty="0">
                <a:solidFill>
                  <a:prstClr val="white"/>
                </a:solidFill>
              </a:rPr>
              <a:t>의 구조와 명령어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707209" y="5787397"/>
            <a:ext cx="1683653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버전관리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2839662" y="5787397"/>
            <a:ext cx="2669094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구조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두개의 저장소와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파일의 세가지의 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5362114" y="5782184"/>
            <a:ext cx="2039178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Git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개념 및 명령어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임시저장소와 명령어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8C2FB6-70CF-43B1-B877-2DD128078C7E}"/>
              </a:ext>
            </a:extLst>
          </p:cNvPr>
          <p:cNvSpPr/>
          <p:nvPr/>
        </p:nvSpPr>
        <p:spPr>
          <a:xfrm>
            <a:off x="8276325" y="5787397"/>
            <a:ext cx="148846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Branch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브랜치와 병합</a:t>
            </a:r>
          </a:p>
        </p:txBody>
      </p:sp>
    </p:spTree>
    <p:extLst>
      <p:ext uri="{BB962C8B-B14F-4D97-AF65-F5344CB8AC3E}">
        <p14:creationId xmlns:p14="http://schemas.microsoft.com/office/powerpoint/2010/main" val="412834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 </a:t>
            </a:r>
            <a:r>
              <a:rPr lang="ko-KR" altLang="en-US" sz="2000" b="1" dirty="0">
                <a:solidFill>
                  <a:srgbClr val="00B0F0"/>
                </a:solidFill>
              </a:rPr>
              <a:t>이란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78808D"/>
                </a:solidFill>
              </a:rPr>
              <a:t>컴퓨터 파일의 변경사항을 추적하고 여러 명의 사용자들 간 파일들의 작업을 조율하기 위한 </a:t>
            </a:r>
            <a:r>
              <a:rPr lang="ko-KR" altLang="en-US" sz="1400" b="1" dirty="0">
                <a:solidFill>
                  <a:srgbClr val="78808D"/>
                </a:solidFill>
              </a:rPr>
              <a:t>분산 버전 관리 시스템</a:t>
            </a:r>
            <a:r>
              <a:rPr lang="ko-KR" altLang="en-US" sz="1400" dirty="0">
                <a:solidFill>
                  <a:srgbClr val="78808D"/>
                </a:solidFill>
              </a:rPr>
              <a:t>이다</a:t>
            </a:r>
            <a:r>
              <a:rPr lang="en-US" altLang="ko-KR" sz="14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코드 변경 사항 내역을 기록하고 관리할 수 있다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작업 중 필요 시 이전 사항으로 </a:t>
            </a:r>
            <a:r>
              <a:rPr lang="en-US" altLang="ko-KR" sz="1100" dirty="0">
                <a:solidFill>
                  <a:srgbClr val="78808D"/>
                </a:solidFill>
              </a:rPr>
              <a:t>rollback</a:t>
            </a:r>
            <a:r>
              <a:rPr lang="ko-KR" altLang="en-US" sz="1100" dirty="0">
                <a:solidFill>
                  <a:srgbClr val="78808D"/>
                </a:solidFill>
              </a:rPr>
              <a:t>할 수 있다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팀 단위로 개발 진행 시 체계적</a:t>
            </a:r>
            <a:r>
              <a:rPr lang="en-US" altLang="ko-KR" sz="1100" dirty="0">
                <a:solidFill>
                  <a:srgbClr val="78808D"/>
                </a:solidFill>
              </a:rPr>
              <a:t>, </a:t>
            </a:r>
            <a:r>
              <a:rPr lang="ko-KR" altLang="en-US" sz="1100" dirty="0">
                <a:solidFill>
                  <a:srgbClr val="78808D"/>
                </a:solidFill>
              </a:rPr>
              <a:t>효율적인 작업이 가능하다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78808D"/>
                </a:solidFill>
              </a:rPr>
              <a:t>한 프로젝트의 여러 저장소가 각각 독립적으로 완전한 데이터를 갖고 있을 수 </a:t>
            </a:r>
            <a:r>
              <a:rPr lang="en-US" altLang="ko-KR" sz="1100" dirty="0">
                <a:solidFill>
                  <a:srgbClr val="78808D"/>
                </a:solidFill>
              </a:rPr>
              <a:t>    </a:t>
            </a:r>
            <a:r>
              <a:rPr lang="ko-KR" altLang="en-US" sz="1100" dirty="0">
                <a:solidFill>
                  <a:srgbClr val="78808D"/>
                </a:solidFill>
              </a:rPr>
              <a:t>있으며 원격 저장소 없이 로컬 저장소만으로도 버전 관리를 할 수도 있다</a:t>
            </a:r>
            <a:r>
              <a:rPr lang="en-US" altLang="ko-KR" sz="11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06A946-2A06-4B2A-BD9E-0EBCEE44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51" y="1680176"/>
            <a:ext cx="3803163" cy="44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구조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</a:t>
            </a:r>
            <a:r>
              <a:rPr lang="ko-KR" altLang="en-US" sz="2500" b="1" dirty="0">
                <a:solidFill>
                  <a:srgbClr val="00B0F0"/>
                </a:solidFill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</a:rPr>
              <a:t>프로젝트의 세가지 단계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78808D"/>
                </a:solidFill>
              </a:rPr>
              <a:t>Git</a:t>
            </a:r>
            <a:r>
              <a:rPr lang="ko-KR" altLang="en-US" sz="1400" dirty="0">
                <a:solidFill>
                  <a:srgbClr val="78808D"/>
                </a:solidFill>
              </a:rPr>
              <a:t>은 개인 개발을 넘어</a:t>
            </a:r>
            <a:r>
              <a:rPr lang="en-US" altLang="ko-KR" sz="1400" dirty="0">
                <a:solidFill>
                  <a:srgbClr val="78808D"/>
                </a:solidFill>
              </a:rPr>
              <a:t>, </a:t>
            </a:r>
            <a:r>
              <a:rPr lang="ko-KR" altLang="en-US" sz="1400" dirty="0">
                <a:solidFill>
                  <a:srgbClr val="78808D"/>
                </a:solidFill>
              </a:rPr>
              <a:t>공동 개발에서 효율적인 코드 형상 관리를 하기위해 </a:t>
            </a:r>
            <a:r>
              <a:rPr lang="ko-KR" altLang="en-US" sz="1400" b="1" dirty="0">
                <a:solidFill>
                  <a:srgbClr val="78808D"/>
                </a:solidFill>
              </a:rPr>
              <a:t>파일을 세 가지 상태로 관리</a:t>
            </a:r>
            <a:r>
              <a:rPr lang="ko-KR" altLang="en-US" sz="1400" dirty="0">
                <a:solidFill>
                  <a:srgbClr val="78808D"/>
                </a:solidFill>
              </a:rPr>
              <a:t>한다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Unmodified</a:t>
            </a:r>
            <a:r>
              <a:rPr lang="ko-KR" altLang="en-US" sz="1200" b="1" dirty="0">
                <a:solidFill>
                  <a:srgbClr val="78808D"/>
                </a:solidFill>
              </a:rPr>
              <a:t> </a:t>
            </a:r>
            <a:r>
              <a:rPr lang="en-US" altLang="ko-KR" sz="1200" b="1" dirty="0">
                <a:solidFill>
                  <a:srgbClr val="78808D"/>
                </a:solidFill>
              </a:rPr>
              <a:t>: </a:t>
            </a:r>
            <a:r>
              <a:rPr lang="ko-KR" altLang="en-US" sz="1200" dirty="0">
                <a:solidFill>
                  <a:srgbClr val="78808D"/>
                </a:solidFill>
              </a:rPr>
              <a:t>데이터가 로컬 데이터베이스에 안전하게 저장 되어 있으며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어떤 수정이나 변화가 없는 상태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Modified</a:t>
            </a:r>
            <a:r>
              <a:rPr lang="ko-KR" altLang="en-US" sz="1200" b="1" dirty="0">
                <a:solidFill>
                  <a:srgbClr val="78808D"/>
                </a:solidFill>
              </a:rPr>
              <a:t> </a:t>
            </a:r>
            <a:r>
              <a:rPr lang="en-US" altLang="ko-KR" sz="1200" b="1" dirty="0">
                <a:solidFill>
                  <a:srgbClr val="78808D"/>
                </a:solidFill>
              </a:rPr>
              <a:t>: </a:t>
            </a:r>
            <a:r>
              <a:rPr lang="ko-KR" altLang="en-US" sz="1200" dirty="0">
                <a:solidFill>
                  <a:srgbClr val="78808D"/>
                </a:solidFill>
              </a:rPr>
              <a:t>수정한 파일을 아직 로컬 데이터베이스에 커밋</a:t>
            </a:r>
            <a:r>
              <a:rPr lang="en-US" altLang="ko-KR" sz="1200" dirty="0">
                <a:solidFill>
                  <a:srgbClr val="78808D"/>
                </a:solidFill>
              </a:rPr>
              <a:t>(commit)</a:t>
            </a:r>
            <a:r>
              <a:rPr lang="ko-KR" altLang="en-US" sz="1200" dirty="0">
                <a:solidFill>
                  <a:srgbClr val="78808D"/>
                </a:solidFill>
              </a:rPr>
              <a:t>하지 않은 것을 말한다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78808D"/>
                </a:solidFill>
              </a:rPr>
              <a:t>Staged : </a:t>
            </a:r>
            <a:r>
              <a:rPr lang="ko-KR" altLang="en-US" sz="1200" dirty="0">
                <a:solidFill>
                  <a:srgbClr val="78808D"/>
                </a:solidFill>
              </a:rPr>
              <a:t>현재</a:t>
            </a:r>
            <a:r>
              <a:rPr lang="en-US" altLang="ko-KR" sz="1200" dirty="0">
                <a:solidFill>
                  <a:srgbClr val="78808D"/>
                </a:solidFill>
              </a:rPr>
              <a:t> </a:t>
            </a:r>
            <a:r>
              <a:rPr lang="ko-KR" altLang="en-US" sz="1200" dirty="0">
                <a:solidFill>
                  <a:srgbClr val="78808D"/>
                </a:solidFill>
              </a:rPr>
              <a:t>수정한</a:t>
            </a:r>
            <a:r>
              <a:rPr lang="en-US" altLang="ko-KR" sz="1200" dirty="0">
                <a:solidFill>
                  <a:srgbClr val="78808D"/>
                </a:solidFill>
              </a:rPr>
              <a:t> </a:t>
            </a:r>
            <a:r>
              <a:rPr lang="ko-KR" altLang="en-US" sz="1200" dirty="0">
                <a:solidFill>
                  <a:srgbClr val="78808D"/>
                </a:solidFill>
              </a:rPr>
              <a:t>파일을 곧 커밋할 것이라고 표시한 상태를 의미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E69E45-969B-460E-9DC7-C80CCFE2E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2521" y="2041864"/>
            <a:ext cx="4447544" cy="37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구조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Git</a:t>
            </a:r>
            <a:r>
              <a:rPr lang="ko-KR" altLang="en-US" sz="2000" b="1" dirty="0">
                <a:solidFill>
                  <a:srgbClr val="00B0F0"/>
                </a:solidFill>
              </a:rPr>
              <a:t> 두개의 저장소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78808D"/>
                </a:solidFill>
              </a:rPr>
              <a:t>Git</a:t>
            </a:r>
            <a:r>
              <a:rPr lang="ko-KR" altLang="en-US" sz="1400" dirty="0">
                <a:solidFill>
                  <a:srgbClr val="78808D"/>
                </a:solidFill>
              </a:rPr>
              <a:t>의 저장소</a:t>
            </a:r>
            <a:r>
              <a:rPr lang="en-US" altLang="ko-KR" sz="1400" dirty="0">
                <a:solidFill>
                  <a:srgbClr val="78808D"/>
                </a:solidFill>
              </a:rPr>
              <a:t>(repository)</a:t>
            </a:r>
            <a:r>
              <a:rPr lang="ko-KR" altLang="en-US" sz="1400" dirty="0">
                <a:solidFill>
                  <a:srgbClr val="78808D"/>
                </a:solidFill>
              </a:rPr>
              <a:t>는 크게 </a:t>
            </a:r>
            <a:r>
              <a:rPr lang="en-US" altLang="ko-KR" sz="1400" b="1" dirty="0">
                <a:solidFill>
                  <a:srgbClr val="78808D"/>
                </a:solidFill>
              </a:rPr>
              <a:t>Local repositor</a:t>
            </a:r>
            <a:r>
              <a:rPr lang="ko-KR" altLang="en-US" sz="1400" dirty="0">
                <a:solidFill>
                  <a:srgbClr val="78808D"/>
                </a:solidFill>
              </a:rPr>
              <a:t>와</a:t>
            </a:r>
            <a:r>
              <a:rPr lang="ko-KR" altLang="en-US" sz="1400" b="1" dirty="0">
                <a:solidFill>
                  <a:srgbClr val="78808D"/>
                </a:solidFill>
              </a:rPr>
              <a:t> </a:t>
            </a:r>
            <a:endParaRPr lang="en-US" altLang="ko-KR" sz="14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Remote repositor</a:t>
            </a:r>
            <a:r>
              <a:rPr lang="ko-KR" altLang="en-US" sz="1400" dirty="0">
                <a:solidFill>
                  <a:srgbClr val="78808D"/>
                </a:solidFill>
              </a:rPr>
              <a:t>가 있다</a:t>
            </a:r>
            <a:endParaRPr lang="en-US" altLang="ko-KR" sz="1200" b="1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Local repository : </a:t>
            </a:r>
            <a:r>
              <a:rPr lang="ko-KR" altLang="en-US" sz="1200" dirty="0">
                <a:solidFill>
                  <a:srgbClr val="78808D"/>
                </a:solidFill>
              </a:rPr>
              <a:t>개인 </a:t>
            </a:r>
            <a:r>
              <a:rPr lang="en-US" altLang="ko-KR" sz="1200" dirty="0">
                <a:solidFill>
                  <a:srgbClr val="78808D"/>
                </a:solidFill>
              </a:rPr>
              <a:t>PC</a:t>
            </a:r>
            <a:r>
              <a:rPr lang="ko-KR" altLang="en-US" sz="1200" dirty="0">
                <a:solidFill>
                  <a:srgbClr val="78808D"/>
                </a:solidFill>
              </a:rPr>
              <a:t>에 설정된 </a:t>
            </a:r>
            <a:r>
              <a:rPr lang="en-US" altLang="ko-KR" sz="1200" dirty="0">
                <a:solidFill>
                  <a:srgbClr val="78808D"/>
                </a:solidFill>
              </a:rPr>
              <a:t>Git repository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Remote repository : remote repository</a:t>
            </a:r>
            <a:r>
              <a:rPr lang="ko-KR" altLang="en-US" sz="1200" dirty="0">
                <a:solidFill>
                  <a:srgbClr val="78808D"/>
                </a:solidFill>
              </a:rPr>
              <a:t>를 운용하는 서버에 있는 </a:t>
            </a:r>
            <a:r>
              <a:rPr lang="en-US" altLang="ko-KR" sz="1200" dirty="0">
                <a:solidFill>
                  <a:srgbClr val="78808D"/>
                </a:solidFill>
              </a:rPr>
              <a:t>Git repository</a:t>
            </a:r>
            <a:r>
              <a:rPr lang="ko-KR" altLang="en-US" sz="1200" dirty="0">
                <a:solidFill>
                  <a:srgbClr val="78808D"/>
                </a:solidFill>
              </a:rPr>
              <a:t>로 일종의 백업 클라우드 개념이다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E69E45-969B-460E-9DC7-C80CCFE2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62" y="2181660"/>
            <a:ext cx="4610542" cy="34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4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의 개념 및 명령어</a:t>
            </a: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Git</a:t>
            </a:r>
            <a:r>
              <a:rPr lang="ko-KR" altLang="en-US" sz="900" dirty="0">
                <a:solidFill>
                  <a:schemeClr val="bg1"/>
                </a:solidFill>
              </a:rPr>
              <a:t>을 사용한 개인 저장소 관리</a:t>
            </a:r>
            <a:r>
              <a:rPr lang="en-US" altLang="ko-KR" sz="900" dirty="0">
                <a:solidFill>
                  <a:schemeClr val="bg1"/>
                </a:solidFill>
              </a:rPr>
              <a:t> 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5176007"/>
            <a:ext cx="11370470" cy="1518408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386655" y="5175160"/>
            <a:ext cx="394577" cy="51672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82685"/>
            <a:ext cx="394579" cy="51172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2645546" y="5175159"/>
            <a:ext cx="9135685" cy="151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소스코드 전체를 </a:t>
            </a:r>
            <a:r>
              <a:rPr lang="en-US" altLang="ko-KR" sz="1200" dirty="0">
                <a:solidFill>
                  <a:srgbClr val="78808D"/>
                </a:solidFill>
              </a:rPr>
              <a:t>remote repository</a:t>
            </a:r>
            <a:r>
              <a:rPr lang="ko-KR" altLang="en-US" sz="1200" dirty="0">
                <a:solidFill>
                  <a:srgbClr val="78808D"/>
                </a:solidFill>
              </a:rPr>
              <a:t>에서 내려 받거나 새로운</a:t>
            </a:r>
            <a:r>
              <a:rPr lang="en-US" altLang="ko-KR" sz="1200" dirty="0">
                <a:solidFill>
                  <a:srgbClr val="78808D"/>
                </a:solidFill>
              </a:rPr>
              <a:t> local repository</a:t>
            </a:r>
            <a:r>
              <a:rPr lang="ko-KR" altLang="en-US" sz="1200" dirty="0">
                <a:solidFill>
                  <a:srgbClr val="78808D"/>
                </a:solidFill>
              </a:rPr>
              <a:t>를 생성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소스코드의 파일을 수정하거나 더한다 </a:t>
            </a:r>
            <a:r>
              <a:rPr lang="en-US" altLang="ko-KR" sz="1200" dirty="0">
                <a:solidFill>
                  <a:srgbClr val="78808D"/>
                </a:solidFill>
              </a:rPr>
              <a:t>(Working Directory</a:t>
            </a:r>
            <a:r>
              <a:rPr lang="ko-KR" altLang="en-US" sz="1200" dirty="0">
                <a:solidFill>
                  <a:srgbClr val="78808D"/>
                </a:solidFill>
              </a:rPr>
              <a:t>에서 실제 개발 과정 진행</a:t>
            </a:r>
            <a:r>
              <a:rPr lang="en-US" altLang="ko-KR" sz="1200" dirty="0">
                <a:solidFill>
                  <a:srgbClr val="78808D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수정한 코드 파일을 </a:t>
            </a:r>
            <a:r>
              <a:rPr lang="en-US" altLang="ko-KR" sz="1200" dirty="0">
                <a:solidFill>
                  <a:srgbClr val="78808D"/>
                </a:solidFill>
              </a:rPr>
              <a:t>add</a:t>
            </a:r>
            <a:r>
              <a:rPr lang="ko-KR" altLang="en-US" sz="1200" dirty="0">
                <a:solidFill>
                  <a:srgbClr val="78808D"/>
                </a:solidFill>
              </a:rPr>
              <a:t>하여 </a:t>
            </a:r>
            <a:r>
              <a:rPr lang="en-US" altLang="ko-KR" sz="1200" dirty="0">
                <a:solidFill>
                  <a:srgbClr val="78808D"/>
                </a:solidFill>
              </a:rPr>
              <a:t>Staging Area(local repository</a:t>
            </a:r>
            <a:r>
              <a:rPr lang="ko-KR" altLang="en-US" sz="1200" dirty="0">
                <a:solidFill>
                  <a:srgbClr val="78808D"/>
                </a:solidFill>
              </a:rPr>
              <a:t>에 저장될 예정인 임시저장소 개념</a:t>
            </a:r>
            <a:r>
              <a:rPr lang="en-US" altLang="ko-KR" sz="1200" dirty="0">
                <a:solidFill>
                  <a:srgbClr val="78808D"/>
                </a:solidFill>
              </a:rPr>
              <a:t>)</a:t>
            </a:r>
            <a:r>
              <a:rPr lang="ko-KR" altLang="en-US" sz="1200" dirty="0">
                <a:solidFill>
                  <a:srgbClr val="78808D"/>
                </a:solidFill>
              </a:rPr>
              <a:t>에 올린다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계속 개발을 진행하여 </a:t>
            </a:r>
            <a:r>
              <a:rPr lang="en-US" altLang="ko-KR" sz="1200" dirty="0">
                <a:solidFill>
                  <a:srgbClr val="78808D"/>
                </a:solidFill>
              </a:rPr>
              <a:t>2</a:t>
            </a:r>
            <a:r>
              <a:rPr lang="ko-KR" altLang="en-US" sz="1200" dirty="0">
                <a:solidFill>
                  <a:srgbClr val="78808D"/>
                </a:solidFill>
              </a:rPr>
              <a:t>와 </a:t>
            </a:r>
            <a:r>
              <a:rPr lang="en-US" altLang="ko-KR" sz="1200" dirty="0">
                <a:solidFill>
                  <a:srgbClr val="78808D"/>
                </a:solidFill>
              </a:rPr>
              <a:t>3</a:t>
            </a:r>
            <a:r>
              <a:rPr lang="ko-KR" altLang="en-US" sz="1200" dirty="0">
                <a:solidFill>
                  <a:srgbClr val="78808D"/>
                </a:solidFill>
              </a:rPr>
              <a:t>의 과정을 반복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78808D"/>
                </a:solidFill>
              </a:rPr>
              <a:t>개발이 완료되면 </a:t>
            </a:r>
            <a:r>
              <a:rPr lang="en-US" altLang="ko-KR" sz="1200" dirty="0">
                <a:solidFill>
                  <a:srgbClr val="78808D"/>
                </a:solidFill>
              </a:rPr>
              <a:t>commit</a:t>
            </a:r>
            <a:r>
              <a:rPr lang="ko-KR" altLang="en-US" sz="1200" dirty="0">
                <a:solidFill>
                  <a:srgbClr val="78808D"/>
                </a:solidFill>
              </a:rPr>
              <a:t>하여 </a:t>
            </a:r>
            <a:r>
              <a:rPr lang="en-US" altLang="ko-KR" sz="1200" dirty="0">
                <a:solidFill>
                  <a:srgbClr val="78808D"/>
                </a:solidFill>
              </a:rPr>
              <a:t>Staging Area</a:t>
            </a:r>
            <a:r>
              <a:rPr lang="ko-KR" altLang="en-US" sz="1200" dirty="0">
                <a:solidFill>
                  <a:srgbClr val="78808D"/>
                </a:solidFill>
              </a:rPr>
              <a:t>의 최종 파일을 </a:t>
            </a:r>
            <a:r>
              <a:rPr lang="en-US" altLang="ko-KR" sz="1200" dirty="0">
                <a:solidFill>
                  <a:srgbClr val="78808D"/>
                </a:solidFill>
              </a:rPr>
              <a:t>local repository</a:t>
            </a:r>
            <a:r>
              <a:rPr lang="ko-KR" altLang="en-US" sz="1200" dirty="0">
                <a:solidFill>
                  <a:srgbClr val="78808D"/>
                </a:solidFill>
              </a:rPr>
              <a:t>에 올린다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9B9147-A66C-4872-AF5A-EC68234851F3}"/>
              </a:ext>
            </a:extLst>
          </p:cNvPr>
          <p:cNvGrpSpPr/>
          <p:nvPr/>
        </p:nvGrpSpPr>
        <p:grpSpPr>
          <a:xfrm>
            <a:off x="1734497" y="1081190"/>
            <a:ext cx="8723006" cy="3816989"/>
            <a:chOff x="1734497" y="1000390"/>
            <a:chExt cx="8723006" cy="38169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231C85-7C38-4544-B845-64ABFEE3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97" y="1000390"/>
              <a:ext cx="8723006" cy="38169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B63A1B-D24D-442F-9D16-A33971489EAC}"/>
                </a:ext>
              </a:extLst>
            </p:cNvPr>
            <p:cNvSpPr/>
            <p:nvPr/>
          </p:nvSpPr>
          <p:spPr>
            <a:xfrm>
              <a:off x="3976382" y="3074799"/>
              <a:ext cx="729842" cy="227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A47128-3D9E-4032-8F4B-3D6E757A3DC7}"/>
                </a:ext>
              </a:extLst>
            </p:cNvPr>
            <p:cNvSpPr/>
            <p:nvPr/>
          </p:nvSpPr>
          <p:spPr>
            <a:xfrm>
              <a:off x="5130477" y="4027694"/>
              <a:ext cx="1225934" cy="189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782BF2-8751-42A2-A303-602C6FA2C42A}"/>
                </a:ext>
              </a:extLst>
            </p:cNvPr>
            <p:cNvSpPr/>
            <p:nvPr/>
          </p:nvSpPr>
          <p:spPr>
            <a:xfrm>
              <a:off x="8424095" y="3429000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9C59D6-71DC-4244-8156-9693155DD8D7}"/>
                </a:ext>
              </a:extLst>
            </p:cNvPr>
            <p:cNvSpPr/>
            <p:nvPr/>
          </p:nvSpPr>
          <p:spPr>
            <a:xfrm>
              <a:off x="5769671" y="4520954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53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296933" y="1556976"/>
            <a:ext cx="5484007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Git </a:t>
            </a:r>
          </a:p>
          <a:p>
            <a:pPr algn="ctr" latinLnBrk="0">
              <a:defRPr/>
            </a:pPr>
            <a:r>
              <a:rPr lang="ko-KR" altLang="en-US" sz="900" kern="0" dirty="0">
                <a:solidFill>
                  <a:prstClr val="white"/>
                </a:solidFill>
              </a:rPr>
              <a:t>형상 관리 도구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5484007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66734" y="4562733"/>
            <a:ext cx="4679463" cy="143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B0F0"/>
                </a:solidFill>
              </a:rPr>
              <a:t>브랜치</a:t>
            </a:r>
            <a:r>
              <a:rPr lang="en-US" altLang="ko-KR" sz="1800" b="1" dirty="0">
                <a:solidFill>
                  <a:srgbClr val="00B0F0"/>
                </a:solidFill>
              </a:rPr>
              <a:t>(Branch)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독립적으로 어떤 작업을 진행하기 위한 개념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필요에 의해 만들어지는 각각의 브랜치는 다른 브랜치의 영향을 받지 않기 때문에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여러 작업을 동시에 진행 할 수 있다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C911955-7639-4F73-A92B-5E8FD6C9814D}"/>
              </a:ext>
            </a:extLst>
          </p:cNvPr>
          <p:cNvGrpSpPr/>
          <p:nvPr/>
        </p:nvGrpSpPr>
        <p:grpSpPr>
          <a:xfrm>
            <a:off x="6576715" y="1769915"/>
            <a:ext cx="4924442" cy="2154824"/>
            <a:chOff x="1734497" y="1000390"/>
            <a:chExt cx="8723006" cy="381698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1279868-0363-4D61-B5E3-9E82A809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97" y="1000390"/>
              <a:ext cx="8723006" cy="3816989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0DDBAAA-B841-473D-9ECF-DCC92B88FFB6}"/>
                </a:ext>
              </a:extLst>
            </p:cNvPr>
            <p:cNvSpPr/>
            <p:nvPr/>
          </p:nvSpPr>
          <p:spPr>
            <a:xfrm>
              <a:off x="3976382" y="3074799"/>
              <a:ext cx="729842" cy="2276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88694C-0DC6-405C-B637-09AA73686F51}"/>
                </a:ext>
              </a:extLst>
            </p:cNvPr>
            <p:cNvSpPr/>
            <p:nvPr/>
          </p:nvSpPr>
          <p:spPr>
            <a:xfrm>
              <a:off x="5130477" y="4027694"/>
              <a:ext cx="1225934" cy="189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404CC82-F066-4A0D-A655-FFF98CD0E8DE}"/>
                </a:ext>
              </a:extLst>
            </p:cNvPr>
            <p:cNvSpPr/>
            <p:nvPr/>
          </p:nvSpPr>
          <p:spPr>
            <a:xfrm>
              <a:off x="8424095" y="3429000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1B868A0-84FB-448F-AF3F-EBBF3EA67900}"/>
                </a:ext>
              </a:extLst>
            </p:cNvPr>
            <p:cNvSpPr/>
            <p:nvPr/>
          </p:nvSpPr>
          <p:spPr>
            <a:xfrm>
              <a:off x="5769671" y="4520954"/>
              <a:ext cx="729842" cy="22769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48BED7-A5AB-4BCC-9607-B89065CECD59}"/>
              </a:ext>
            </a:extLst>
          </p:cNvPr>
          <p:cNvGrpSpPr/>
          <p:nvPr/>
        </p:nvGrpSpPr>
        <p:grpSpPr>
          <a:xfrm>
            <a:off x="813037" y="1688888"/>
            <a:ext cx="4679463" cy="2895433"/>
            <a:chOff x="5944223" y="1703877"/>
            <a:chExt cx="5892591" cy="333732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9EC0DCE-7823-437B-AB9E-D9F9CDF5B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223" y="1703877"/>
              <a:ext cx="5892591" cy="333732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823D76-3A81-4464-AF7A-9C3DD582D9C5}"/>
                </a:ext>
              </a:extLst>
            </p:cNvPr>
            <p:cNvSpPr/>
            <p:nvPr/>
          </p:nvSpPr>
          <p:spPr>
            <a:xfrm>
              <a:off x="7203291" y="3582265"/>
              <a:ext cx="1035187" cy="3777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merge</a:t>
              </a:r>
              <a:endParaRPr lang="ko-KR" altLang="en-US" sz="13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A9D83B4-C76F-4D64-9588-F381AEBA74B2}"/>
                </a:ext>
              </a:extLst>
            </p:cNvPr>
            <p:cNvCxnSpPr/>
            <p:nvPr/>
          </p:nvCxnSpPr>
          <p:spPr>
            <a:xfrm flipV="1">
              <a:off x="8380520" y="3586579"/>
              <a:ext cx="337352" cy="142042"/>
            </a:xfrm>
            <a:prstGeom prst="straightConnector1">
              <a:avLst/>
            </a:prstGeom>
            <a:ln w="2921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60F6C3-0307-4587-A561-62AB48539F92}"/>
              </a:ext>
            </a:extLst>
          </p:cNvPr>
          <p:cNvSpPr/>
          <p:nvPr/>
        </p:nvSpPr>
        <p:spPr>
          <a:xfrm>
            <a:off x="6846215" y="4506462"/>
            <a:ext cx="4679463" cy="143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Fetch</a:t>
            </a:r>
            <a:endParaRPr lang="en-US" altLang="ko-KR" sz="18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원격 저장소의 최신 이력을 이름 없는 브랜치로 로컬에 가져오며 해당 브랜치는 </a:t>
            </a:r>
            <a:r>
              <a:rPr lang="en-US" altLang="ko-KR" sz="1050" dirty="0">
                <a:solidFill>
                  <a:srgbClr val="78808D"/>
                </a:solidFill>
              </a:rPr>
              <a:t>‘FETCH_HEAD’</a:t>
            </a:r>
            <a:r>
              <a:rPr lang="ko-KR" altLang="en-US" sz="1050" dirty="0">
                <a:solidFill>
                  <a:srgbClr val="78808D"/>
                </a:solidFill>
              </a:rPr>
              <a:t>의 이름으로 체크아웃 가능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Pull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원격 저장소의 내용을 가져와 자동으로 현재 소스에 병합 작업을 진행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28B71CE-1321-4676-8C75-82559E02E291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1588FAD-58F7-4EC3-90B7-5A66338E1A91}"/>
              </a:ext>
            </a:extLst>
          </p:cNvPr>
          <p:cNvSpPr/>
          <p:nvPr/>
        </p:nvSpPr>
        <p:spPr>
          <a:xfrm>
            <a:off x="6296933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248821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43621" y="1847266"/>
            <a:ext cx="9248514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감사합니다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!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7801936" y="1556976"/>
            <a:ext cx="3979004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6921212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704675" y="1753298"/>
            <a:ext cx="6417578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B0F0"/>
                </a:solidFill>
              </a:rPr>
              <a:t>TCP/IP Protocol Suite </a:t>
            </a:r>
            <a:r>
              <a:rPr lang="en-US" altLang="ko-KR" sz="1600" b="1" dirty="0">
                <a:solidFill>
                  <a:srgbClr val="00B0F0"/>
                </a:solidFill>
              </a:rPr>
              <a:t>(Internet Protocol Suite)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인터넷 프로토콜 스위트는 인터넷에서 컴퓨터들이 서로 정보를 주고받는 데 쓰이는 프로토콜</a:t>
            </a:r>
            <a:r>
              <a:rPr lang="en-US" altLang="ko-KR" sz="1050" dirty="0">
                <a:solidFill>
                  <a:srgbClr val="78808D"/>
                </a:solidFill>
              </a:rPr>
              <a:t>(</a:t>
            </a:r>
            <a:r>
              <a:rPr lang="ko-KR" altLang="en-US" sz="1050" dirty="0">
                <a:solidFill>
                  <a:srgbClr val="78808D"/>
                </a:solidFill>
              </a:rPr>
              <a:t>통신규약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의 모음이다</a:t>
            </a:r>
            <a:r>
              <a:rPr lang="en-US" altLang="ko-KR" sz="1050" dirty="0">
                <a:solidFill>
                  <a:srgbClr val="78808D"/>
                </a:solidFill>
              </a:rPr>
              <a:t>.  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 중 </a:t>
            </a: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와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가 가장 많이 쓰이기 때문에 </a:t>
            </a:r>
            <a:r>
              <a:rPr lang="en-US" altLang="ko-KR" sz="1050" dirty="0">
                <a:solidFill>
                  <a:srgbClr val="78808D"/>
                </a:solidFill>
              </a:rPr>
              <a:t>TCP/IP </a:t>
            </a:r>
            <a:r>
              <a:rPr lang="ko-KR" altLang="en-US" sz="1050" dirty="0">
                <a:solidFill>
                  <a:srgbClr val="78808D"/>
                </a:solidFill>
              </a:rPr>
              <a:t>프로토콜 슈트라고도 불린다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는 패킷 통신 방식의 인터넷 프로토콜인 </a:t>
            </a:r>
            <a:r>
              <a:rPr lang="en-US" altLang="ko-KR" sz="1050" dirty="0">
                <a:solidFill>
                  <a:srgbClr val="78808D"/>
                </a:solidFill>
              </a:rPr>
              <a:t>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와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전송조절 프로토콜인 </a:t>
            </a:r>
            <a:r>
              <a:rPr lang="en-US" altLang="ko-KR" sz="1050" dirty="0">
                <a:solidFill>
                  <a:srgbClr val="78808D"/>
                </a:solidFill>
              </a:rPr>
              <a:t>TCP(</a:t>
            </a:r>
            <a:r>
              <a:rPr lang="ko-KR" altLang="en-US" sz="1050" dirty="0">
                <a:solidFill>
                  <a:srgbClr val="78808D"/>
                </a:solidFill>
              </a:rPr>
              <a:t>전송 제어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로 이루어져 있다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는 패킷 전달 여부를 보증하지 않고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패킷을 보낸 순서와 받는 순서가 다를 수 있다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는 </a:t>
            </a:r>
            <a:r>
              <a:rPr lang="en-US" altLang="ko-KR" sz="1050" dirty="0">
                <a:solidFill>
                  <a:srgbClr val="78808D"/>
                </a:solidFill>
              </a:rPr>
              <a:t>IP 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동작하는 프로토콜로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데이터의 전달을 보증하고 보낸 순서대로 받게 해준다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를 기반으로 한 많은 수의 애플리케이션 프로토콜들</a:t>
            </a:r>
            <a:r>
              <a:rPr lang="en-US" altLang="ko-KR" sz="1050" dirty="0">
                <a:solidFill>
                  <a:srgbClr val="78808D"/>
                </a:solidFill>
              </a:rPr>
              <a:t>(HTTP, FTP,SMTP </a:t>
            </a:r>
            <a:r>
              <a:rPr lang="ko-KR" altLang="en-US" sz="1050" dirty="0">
                <a:solidFill>
                  <a:srgbClr val="78808D"/>
                </a:solidFill>
              </a:rPr>
              <a:t>등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이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동작하기 때문에 묶어서 </a:t>
            </a: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로 부른다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6686026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90F1FA-F18B-4413-AD9E-A5AF53BE2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7" y="1965530"/>
            <a:ext cx="3353268" cy="2648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F4E8A9-0D81-4CDB-ACA1-74FF4D14A114}"/>
              </a:ext>
            </a:extLst>
          </p:cNvPr>
          <p:cNvSpPr/>
          <p:nvPr/>
        </p:nvSpPr>
        <p:spPr>
          <a:xfrm>
            <a:off x="8134057" y="4985954"/>
            <a:ext cx="3353268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에 쓰이는 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각 프로토콜들의 연관관계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88F6A9-1F8B-4CA0-8F16-E2BBA7C3F513}"/>
              </a:ext>
            </a:extLst>
          </p:cNvPr>
          <p:cNvSpPr/>
          <p:nvPr/>
        </p:nvSpPr>
        <p:spPr>
          <a:xfrm>
            <a:off x="7667538" y="1728131"/>
            <a:ext cx="4303552" cy="270125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OSI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7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Layer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와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TCP/IP 4 Layer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63DAE0C-ABEC-45F4-8A01-CB4425F2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4" y="1574059"/>
            <a:ext cx="7037040" cy="2920371"/>
          </a:xfrm>
          <a:prstGeom prst="rect">
            <a:avLst/>
          </a:prstGeom>
        </p:spPr>
      </p:pic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4714875"/>
            <a:ext cx="11370470" cy="1979540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296650" y="4714872"/>
            <a:ext cx="484582" cy="60007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05525"/>
            <a:ext cx="465536" cy="58888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4272794" y="4714874"/>
            <a:ext cx="7508438" cy="1979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응용계층</a:t>
            </a:r>
            <a:r>
              <a:rPr lang="en-US" altLang="ko-KR" sz="1050" dirty="0">
                <a:solidFill>
                  <a:srgbClr val="78808D"/>
                </a:solidFill>
              </a:rPr>
              <a:t>(Application)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</a:t>
            </a:r>
            <a:r>
              <a:rPr lang="en-US" altLang="ko-KR" sz="1050" b="1" dirty="0">
                <a:solidFill>
                  <a:srgbClr val="78808D"/>
                </a:solidFill>
              </a:rPr>
              <a:t>HTTP</a:t>
            </a:r>
            <a:r>
              <a:rPr lang="en-US" altLang="ko-KR" sz="1050" dirty="0">
                <a:solidFill>
                  <a:srgbClr val="78808D"/>
                </a:solidFill>
              </a:rPr>
              <a:t>, FTP, Telnet, SMTP</a:t>
            </a:r>
            <a:r>
              <a:rPr lang="ko-KR" altLang="en-US" sz="1050" dirty="0">
                <a:solidFill>
                  <a:srgbClr val="78808D"/>
                </a:solidFill>
              </a:rPr>
              <a:t>등 네트워크를 사용하는 응용프로그램으로 이뤄진다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전송계층</a:t>
            </a:r>
            <a:r>
              <a:rPr lang="en-US" altLang="ko-KR" sz="1050" dirty="0">
                <a:solidFill>
                  <a:srgbClr val="78808D"/>
                </a:solidFill>
              </a:rPr>
              <a:t>(Transport)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</a:t>
            </a:r>
            <a:r>
              <a:rPr lang="en-US" altLang="ko-KR" sz="1050" b="1" dirty="0">
                <a:solidFill>
                  <a:srgbClr val="78808D"/>
                </a:solidFill>
              </a:rPr>
              <a:t> TCP</a:t>
            </a:r>
            <a:r>
              <a:rPr lang="en-US" altLang="ko-KR" sz="1050" dirty="0">
                <a:solidFill>
                  <a:srgbClr val="78808D"/>
                </a:solidFill>
              </a:rPr>
              <a:t>, UDP </a:t>
            </a:r>
            <a:r>
              <a:rPr lang="ko-KR" altLang="en-US" sz="1050" dirty="0">
                <a:solidFill>
                  <a:srgbClr val="78808D"/>
                </a:solidFill>
              </a:rPr>
              <a:t>등 시스템을 연결하고 데이터를 전송하는 역할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인터넷계층</a:t>
            </a:r>
            <a:r>
              <a:rPr lang="en-US" altLang="ko-KR" sz="1050" dirty="0">
                <a:solidFill>
                  <a:srgbClr val="78808D"/>
                </a:solidFill>
              </a:rPr>
              <a:t>(Internet)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ICMP, IGMP, </a:t>
            </a:r>
            <a:r>
              <a:rPr lang="en-US" altLang="ko-KR" sz="1050" b="1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등 데이터를 정의하고 데이터의 경로를 라우팅한다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물리계층</a:t>
            </a:r>
            <a:r>
              <a:rPr lang="en-US" altLang="ko-KR" sz="1050" dirty="0">
                <a:solidFill>
                  <a:srgbClr val="78808D"/>
                </a:solidFill>
              </a:rPr>
              <a:t>(Network Interface)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Ethernet, ATM</a:t>
            </a:r>
            <a:r>
              <a:rPr lang="ko-KR" altLang="en-US" sz="1050" dirty="0">
                <a:solidFill>
                  <a:srgbClr val="78808D"/>
                </a:solidFill>
              </a:rPr>
              <a:t>등 네트워크 하드웨어를 의미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E3F939-3793-4F25-8A6A-E5D97F9F2621}"/>
              </a:ext>
            </a:extLst>
          </p:cNvPr>
          <p:cNvSpPr/>
          <p:nvPr/>
        </p:nvSpPr>
        <p:spPr>
          <a:xfrm>
            <a:off x="805343" y="4714874"/>
            <a:ext cx="3166581" cy="1979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OSI</a:t>
            </a:r>
            <a:r>
              <a:rPr lang="ko-KR" altLang="en-US" sz="1100" b="1" dirty="0">
                <a:solidFill>
                  <a:srgbClr val="00B0F0"/>
                </a:solidFill>
              </a:rPr>
              <a:t> </a:t>
            </a:r>
            <a:r>
              <a:rPr lang="ko-KR" altLang="en-US" sz="1100" dirty="0">
                <a:solidFill>
                  <a:srgbClr val="78808D"/>
                </a:solidFill>
              </a:rPr>
              <a:t>네트워크 연결 통신의 절차를 </a:t>
            </a:r>
            <a:r>
              <a:rPr lang="en-US" altLang="ko-KR" sz="1100" dirty="0">
                <a:solidFill>
                  <a:srgbClr val="78808D"/>
                </a:solidFill>
              </a:rPr>
              <a:t>7</a:t>
            </a:r>
            <a:r>
              <a:rPr lang="ko-KR" altLang="en-US" sz="1100" dirty="0">
                <a:solidFill>
                  <a:srgbClr val="78808D"/>
                </a:solidFill>
              </a:rPr>
              <a:t>계층으로 표준화 하여 정리한 개념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TCP/IP</a:t>
            </a:r>
            <a:r>
              <a:rPr lang="ko-KR" altLang="en-US" sz="1100" dirty="0">
                <a:solidFill>
                  <a:srgbClr val="78808D"/>
                </a:solidFill>
              </a:rPr>
              <a:t>은</a:t>
            </a:r>
            <a:r>
              <a:rPr lang="ko-KR" altLang="en-US" sz="1100" b="1" dirty="0">
                <a:solidFill>
                  <a:srgbClr val="00B0F0"/>
                </a:solidFill>
              </a:rPr>
              <a:t> </a:t>
            </a:r>
            <a:r>
              <a:rPr lang="ko-KR" altLang="en-US" sz="1100" dirty="0">
                <a:solidFill>
                  <a:srgbClr val="78808D"/>
                </a:solidFill>
              </a:rPr>
              <a:t>범용적으로 사용하는 </a:t>
            </a:r>
            <a:r>
              <a:rPr lang="en-US" altLang="ko-KR" sz="1100" dirty="0">
                <a:solidFill>
                  <a:srgbClr val="78808D"/>
                </a:solidFill>
              </a:rPr>
              <a:t>TCP</a:t>
            </a:r>
            <a:r>
              <a:rPr lang="ko-KR" altLang="en-US" sz="1100" dirty="0">
                <a:solidFill>
                  <a:srgbClr val="78808D"/>
                </a:solidFill>
              </a:rPr>
              <a:t>프로토콜과 </a:t>
            </a:r>
            <a:r>
              <a:rPr lang="en-US" altLang="ko-KR" sz="1100" dirty="0">
                <a:solidFill>
                  <a:srgbClr val="78808D"/>
                </a:solidFill>
              </a:rPr>
              <a:t>IP</a:t>
            </a:r>
            <a:r>
              <a:rPr lang="ko-KR" altLang="en-US" sz="1100" dirty="0">
                <a:solidFill>
                  <a:srgbClr val="78808D"/>
                </a:solidFill>
              </a:rPr>
              <a:t>프로토콜을 </a:t>
            </a:r>
            <a:r>
              <a:rPr lang="en-US" altLang="ko-KR" sz="1100" dirty="0">
                <a:solidFill>
                  <a:srgbClr val="78808D"/>
                </a:solidFill>
              </a:rPr>
              <a:t>OSI7</a:t>
            </a:r>
            <a:r>
              <a:rPr lang="ko-KR" altLang="en-US" sz="1100" dirty="0">
                <a:solidFill>
                  <a:srgbClr val="78808D"/>
                </a:solidFill>
              </a:rPr>
              <a:t>계층 형식에 맞추어 간략화 시킨 모델</a:t>
            </a:r>
            <a:endParaRPr lang="en-US" altLang="ko-KR" sz="1100" dirty="0">
              <a:solidFill>
                <a:srgbClr val="78808D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B9231A-2A81-42A7-A5AC-F89B70CA8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8" y="2095130"/>
            <a:ext cx="4023822" cy="19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5618559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657732" y="1753298"/>
            <a:ext cx="5124625" cy="418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어플리케이션</a:t>
            </a:r>
            <a:r>
              <a:rPr lang="en-US" altLang="ko-KR" sz="2000" b="1" dirty="0">
                <a:solidFill>
                  <a:srgbClr val="00B0F0"/>
                </a:solidFill>
              </a:rPr>
              <a:t>(Application)</a:t>
            </a:r>
            <a:r>
              <a:rPr lang="ko-KR" altLang="en-US" sz="2000" b="1" dirty="0">
                <a:solidFill>
                  <a:srgbClr val="00B0F0"/>
                </a:solidFill>
              </a:rPr>
              <a:t> 레이어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78808D"/>
                </a:solidFill>
              </a:rPr>
              <a:t>사용자가 확인하는 브라우저</a:t>
            </a:r>
            <a:r>
              <a:rPr lang="en-US" altLang="ko-KR" sz="1300" dirty="0">
                <a:solidFill>
                  <a:srgbClr val="78808D"/>
                </a:solidFill>
              </a:rPr>
              <a:t>, </a:t>
            </a:r>
            <a:r>
              <a:rPr lang="ko-KR" altLang="en-US" sz="1300" dirty="0">
                <a:solidFill>
                  <a:srgbClr val="78808D"/>
                </a:solidFill>
              </a:rPr>
              <a:t>메일 등 네트워크를 활용하는 다양한 응용 프로그램이 포함되어 있으며</a:t>
            </a:r>
            <a:r>
              <a:rPr lang="en-US" altLang="ko-KR" sz="1300" dirty="0">
                <a:solidFill>
                  <a:srgbClr val="78808D"/>
                </a:solidFill>
              </a:rPr>
              <a:t>,</a:t>
            </a:r>
            <a:r>
              <a:rPr lang="ko-KR" altLang="en-US" sz="1300" dirty="0">
                <a:solidFill>
                  <a:srgbClr val="78808D"/>
                </a:solidFill>
              </a:rPr>
              <a:t> 대표적으로 </a:t>
            </a:r>
            <a:r>
              <a:rPr lang="en-US" altLang="ko-KR" sz="1300" b="1" dirty="0">
                <a:solidFill>
                  <a:srgbClr val="78808D"/>
                </a:solidFill>
              </a:rPr>
              <a:t>HTTP, HTTPS</a:t>
            </a:r>
            <a:r>
              <a:rPr lang="ko-KR" altLang="en-US" sz="1300" b="1" dirty="0">
                <a:solidFill>
                  <a:srgbClr val="78808D"/>
                </a:solidFill>
              </a:rPr>
              <a:t>와 같은 프로토콜을 이용하여 메시지를 전달</a:t>
            </a:r>
            <a:r>
              <a:rPr lang="ko-KR" altLang="en-US" sz="1300" dirty="0">
                <a:solidFill>
                  <a:srgbClr val="78808D"/>
                </a:solidFill>
              </a:rPr>
              <a:t>한다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78808D"/>
                </a:solidFill>
              </a:rPr>
              <a:t>표현계층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데이터를 더 빠르고 안전하게 전송하기 위한 압축</a:t>
            </a:r>
            <a:r>
              <a:rPr lang="en-US" altLang="ko-KR" sz="1300" dirty="0">
                <a:solidFill>
                  <a:srgbClr val="78808D"/>
                </a:solidFill>
              </a:rPr>
              <a:t>, </a:t>
            </a:r>
            <a:r>
              <a:rPr lang="ko-KR" altLang="en-US" sz="1300" dirty="0">
                <a:solidFill>
                  <a:srgbClr val="78808D"/>
                </a:solidFill>
              </a:rPr>
              <a:t>또한 더 안전하게 전송하기 위한 암호화</a:t>
            </a:r>
            <a:r>
              <a:rPr lang="en-US" altLang="ko-KR" sz="1300" dirty="0">
                <a:solidFill>
                  <a:srgbClr val="78808D"/>
                </a:solidFill>
              </a:rPr>
              <a:t>/</a:t>
            </a:r>
            <a:r>
              <a:rPr lang="ko-KR" altLang="en-US" sz="1300" dirty="0">
                <a:solidFill>
                  <a:srgbClr val="78808D"/>
                </a:solidFill>
              </a:rPr>
              <a:t>복호화의 작업을 하는 단계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7880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78808D"/>
                </a:solidFill>
              </a:rPr>
              <a:t>세션계층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데이터가 서로 만나는 환경을 조성해주며 서버에 인증이 필요한 경우 접근 권한을 부여하거나 부여하지 않는다 </a:t>
            </a:r>
            <a:endParaRPr lang="en-US" altLang="ko-KR" sz="130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5383373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73046B-F946-4CB7-B0FE-A8ED776D4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87" y="1753298"/>
            <a:ext cx="4591937" cy="1833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136D69-7EF7-4091-9ADA-FCF52B60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61" y="3873810"/>
            <a:ext cx="4735987" cy="2076203"/>
          </a:xfrm>
          <a:prstGeom prst="rect">
            <a:avLst/>
          </a:prstGeom>
        </p:spPr>
      </p:pic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6373973" y="1556976"/>
            <a:ext cx="5406967" cy="4679740"/>
          </a:xfrm>
          <a:prstGeom prst="snip2DiagRect">
            <a:avLst>
              <a:gd name="adj1" fmla="val 0"/>
              <a:gd name="adj2" fmla="val 13442"/>
            </a:avLst>
          </a:prstGeom>
          <a:noFill/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2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5618559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657732" y="1753298"/>
            <a:ext cx="5124625" cy="418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전송</a:t>
            </a:r>
            <a:r>
              <a:rPr lang="en-US" altLang="ko-KR" sz="2000" b="1" dirty="0">
                <a:solidFill>
                  <a:srgbClr val="00B0F0"/>
                </a:solidFill>
              </a:rPr>
              <a:t>(Transport)</a:t>
            </a:r>
            <a:r>
              <a:rPr lang="ko-KR" altLang="en-US" sz="2000" b="1" dirty="0">
                <a:solidFill>
                  <a:srgbClr val="00B0F0"/>
                </a:solidFill>
              </a:rPr>
              <a:t> 레이어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어플리케이션 레이어에서 데이터를 받은 전송계층은 </a:t>
            </a:r>
            <a:r>
              <a:rPr lang="en-US" altLang="ko-KR" sz="1300" b="1" dirty="0">
                <a:solidFill>
                  <a:srgbClr val="78808D"/>
                </a:solidFill>
              </a:rPr>
              <a:t>TCP</a:t>
            </a:r>
            <a:r>
              <a:rPr lang="ko-KR" altLang="en-US" sz="1300" b="1" dirty="0">
                <a:solidFill>
                  <a:srgbClr val="78808D"/>
                </a:solidFill>
              </a:rPr>
              <a:t>프로토콜을 이용</a:t>
            </a:r>
            <a:r>
              <a:rPr lang="ko-KR" altLang="en-US" sz="1300" dirty="0">
                <a:solidFill>
                  <a:srgbClr val="78808D"/>
                </a:solidFill>
              </a:rPr>
              <a:t>하여 세션데이터로부터 적당한 크기로 받은 </a:t>
            </a:r>
            <a:r>
              <a:rPr lang="ko-KR" altLang="en-US" sz="1300" b="1" dirty="0">
                <a:solidFill>
                  <a:srgbClr val="78808D"/>
                </a:solidFill>
              </a:rPr>
              <a:t>데이터를 잘게 쪼갠 후 일련번호를 부여</a:t>
            </a:r>
            <a:r>
              <a:rPr lang="ko-KR" altLang="en-US" sz="1300" dirty="0">
                <a:solidFill>
                  <a:srgbClr val="78808D"/>
                </a:solidFill>
              </a:rPr>
              <a:t>한다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rgbClr val="78808D"/>
                </a:solidFill>
              </a:rPr>
              <a:t>UDP</a:t>
            </a:r>
            <a:r>
              <a:rPr lang="ko-KR" altLang="en-US" sz="1300" dirty="0">
                <a:solidFill>
                  <a:srgbClr val="78808D"/>
                </a:solidFill>
              </a:rPr>
              <a:t>도 이 계층에 속하지만 </a:t>
            </a:r>
            <a:r>
              <a:rPr lang="en-US" altLang="ko-KR" sz="1300" dirty="0">
                <a:solidFill>
                  <a:srgbClr val="78808D"/>
                </a:solidFill>
              </a:rPr>
              <a:t>TCP</a:t>
            </a:r>
            <a:r>
              <a:rPr lang="ko-KR" altLang="en-US" sz="1300" dirty="0">
                <a:solidFill>
                  <a:srgbClr val="78808D"/>
                </a:solidFill>
              </a:rPr>
              <a:t>와 다른 점은 데이터의 순서를 붙이고 일련번호를 부여하지 않기 때문에 순차성</a:t>
            </a:r>
            <a:r>
              <a:rPr lang="en-US" altLang="ko-KR" sz="1300" dirty="0">
                <a:solidFill>
                  <a:srgbClr val="78808D"/>
                </a:solidFill>
              </a:rPr>
              <a:t>, </a:t>
            </a:r>
            <a:r>
              <a:rPr lang="ko-KR" altLang="en-US" sz="1300" dirty="0">
                <a:solidFill>
                  <a:srgbClr val="78808D"/>
                </a:solidFill>
              </a:rPr>
              <a:t>안정성을 보장하긴 힘들지만 속도가 상당히 빠르다</a:t>
            </a:r>
            <a:endParaRPr lang="en-US" altLang="ko-KR" sz="130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5383373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6373973" y="1556976"/>
            <a:ext cx="5406967" cy="4679740"/>
          </a:xfrm>
          <a:prstGeom prst="snip2DiagRect">
            <a:avLst>
              <a:gd name="adj1" fmla="val 0"/>
              <a:gd name="adj2" fmla="val 13442"/>
            </a:avLst>
          </a:prstGeom>
          <a:noFill/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996D7A-6EED-4988-A3D4-56518E58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79" y="2292478"/>
            <a:ext cx="5010354" cy="31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9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5618559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657732" y="1753298"/>
            <a:ext cx="5124625" cy="418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인터넷</a:t>
            </a:r>
            <a:r>
              <a:rPr lang="en-US" altLang="ko-KR" sz="2000" b="1" dirty="0">
                <a:solidFill>
                  <a:srgbClr val="00B0F0"/>
                </a:solidFill>
              </a:rPr>
              <a:t>(Internet)</a:t>
            </a:r>
            <a:r>
              <a:rPr lang="ko-KR" altLang="en-US" sz="2000" b="1" dirty="0">
                <a:solidFill>
                  <a:srgbClr val="00B0F0"/>
                </a:solidFill>
              </a:rPr>
              <a:t> 레이어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데이터가 들어있는 패킷이 서울에서 뉴욕까지 가는 경로는 상당히 많다 그러한 경로를 어떻게 설정해서 나아갈지 결정하게 하는 계층이며 각 단말을 구분하도록 할당되는 </a:t>
            </a:r>
            <a:r>
              <a:rPr lang="en-US" altLang="ko-KR" sz="1300" dirty="0">
                <a:solidFill>
                  <a:srgbClr val="78808D"/>
                </a:solidFill>
              </a:rPr>
              <a:t>IP</a:t>
            </a:r>
            <a:r>
              <a:rPr lang="ko-KR" altLang="en-US" sz="1300" dirty="0">
                <a:solidFill>
                  <a:srgbClr val="78808D"/>
                </a:solidFill>
              </a:rPr>
              <a:t>주소를 기반으로 네트워크를 구분하는 라우팅 기능이 있다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라우터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패킷을 목적지까지 전달하기 위해 다음 네트워크 지점을 결정하는 장치나 컴퓨터 내의 소프트웨어</a:t>
            </a:r>
            <a:endParaRPr lang="en-US" altLang="ko-KR" sz="130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5383373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996D7A-6EED-4988-A3D4-56518E58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687" y="1820573"/>
            <a:ext cx="4521537" cy="4055399"/>
          </a:xfrm>
          <a:prstGeom prst="rect">
            <a:avLst/>
          </a:prstGeom>
        </p:spPr>
      </p:pic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6373973" y="1556976"/>
            <a:ext cx="5406967" cy="4679740"/>
          </a:xfrm>
          <a:prstGeom prst="snip2DiagRect">
            <a:avLst>
              <a:gd name="adj1" fmla="val 0"/>
              <a:gd name="adj2" fmla="val 13442"/>
            </a:avLst>
          </a:prstGeom>
          <a:noFill/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5618559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657732" y="1753298"/>
            <a:ext cx="5124625" cy="418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F0"/>
                </a:solidFill>
              </a:rPr>
              <a:t>네트워크 인터페이스</a:t>
            </a:r>
            <a:r>
              <a:rPr lang="en-US" altLang="ko-KR" sz="2000" b="1" dirty="0">
                <a:solidFill>
                  <a:srgbClr val="00B0F0"/>
                </a:solidFill>
              </a:rPr>
              <a:t>(Network</a:t>
            </a:r>
            <a:r>
              <a:rPr lang="ko-KR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ko-KR" sz="2000" b="1" dirty="0">
                <a:solidFill>
                  <a:srgbClr val="00B0F0"/>
                </a:solidFill>
              </a:rPr>
              <a:t>Interface)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물리계층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전기</a:t>
            </a:r>
            <a:r>
              <a:rPr lang="en-US" altLang="ko-KR" sz="1300" dirty="0">
                <a:solidFill>
                  <a:srgbClr val="78808D"/>
                </a:solidFill>
              </a:rPr>
              <a:t>, </a:t>
            </a:r>
            <a:r>
              <a:rPr lang="ko-KR" altLang="en-US" sz="1300" dirty="0">
                <a:solidFill>
                  <a:srgbClr val="78808D"/>
                </a:solidFill>
              </a:rPr>
              <a:t>물리신호에 대한 계층이며 단순하게 장비를 가동시키기 위한 전기 공급부터 무선 통신을 위한 주파수까지 다양한 전기적</a:t>
            </a:r>
            <a:r>
              <a:rPr lang="en-US" altLang="ko-KR" sz="1300" dirty="0">
                <a:solidFill>
                  <a:srgbClr val="78808D"/>
                </a:solidFill>
              </a:rPr>
              <a:t>/</a:t>
            </a:r>
            <a:r>
              <a:rPr lang="ko-KR" altLang="en-US" sz="1300" dirty="0">
                <a:solidFill>
                  <a:srgbClr val="78808D"/>
                </a:solidFill>
              </a:rPr>
              <a:t>물리적인 것들이 포함된다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78808D"/>
                </a:solidFill>
              </a:rPr>
              <a:t>데이터 링크 계층 </a:t>
            </a:r>
            <a:r>
              <a:rPr lang="en-US" altLang="ko-KR" sz="1300" dirty="0">
                <a:solidFill>
                  <a:srgbClr val="78808D"/>
                </a:solidFill>
              </a:rPr>
              <a:t>: </a:t>
            </a:r>
            <a:r>
              <a:rPr lang="ko-KR" altLang="en-US" sz="1300" dirty="0">
                <a:solidFill>
                  <a:srgbClr val="78808D"/>
                </a:solidFill>
              </a:rPr>
              <a:t>데이터를 신뢰성 있게 전송하는 계층이며 또한 물리주소</a:t>
            </a:r>
            <a:r>
              <a:rPr lang="en-US" altLang="ko-KR" sz="1300" dirty="0">
                <a:solidFill>
                  <a:srgbClr val="78808D"/>
                </a:solidFill>
              </a:rPr>
              <a:t>(MAC</a:t>
            </a:r>
            <a:r>
              <a:rPr lang="ko-KR" altLang="en-US" sz="1300" dirty="0">
                <a:solidFill>
                  <a:srgbClr val="78808D"/>
                </a:solidFill>
              </a:rPr>
              <a:t>주소</a:t>
            </a:r>
            <a:r>
              <a:rPr lang="en-US" altLang="ko-KR" sz="1300" dirty="0">
                <a:solidFill>
                  <a:srgbClr val="78808D"/>
                </a:solidFill>
              </a:rPr>
              <a:t>)</a:t>
            </a:r>
            <a:r>
              <a:rPr lang="ko-KR" altLang="en-US" sz="1300" dirty="0">
                <a:solidFill>
                  <a:srgbClr val="78808D"/>
                </a:solidFill>
              </a:rPr>
              <a:t>를 참조하여 각 장비간 전송을 한다</a:t>
            </a:r>
            <a:endParaRPr lang="en-US" altLang="ko-KR" sz="13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5383373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996D7A-6EED-4988-A3D4-56518E58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3864" y="2163412"/>
            <a:ext cx="5347183" cy="1194388"/>
          </a:xfrm>
          <a:prstGeom prst="rect">
            <a:avLst/>
          </a:prstGeom>
        </p:spPr>
      </p:pic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6373973" y="1556976"/>
            <a:ext cx="5406967" cy="4679740"/>
          </a:xfrm>
          <a:prstGeom prst="snip2DiagRect">
            <a:avLst>
              <a:gd name="adj1" fmla="val 0"/>
              <a:gd name="adj2" fmla="val 13442"/>
            </a:avLst>
          </a:prstGeom>
          <a:noFill/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D9AFF9-6E1E-47E0-AC6C-5DD9686F5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64" y="3500201"/>
            <a:ext cx="3375252" cy="14527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A331F0-6835-46BE-B36E-768E25EFB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474" y="4893256"/>
            <a:ext cx="281979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924851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Ajax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- tcp/ip 4</a:t>
            </a:r>
            <a:r>
              <a:rPr lang="ko-KR" altLang="en-US" sz="1200" kern="0" dirty="0">
                <a:solidFill>
                  <a:prstClr val="white"/>
                </a:solidFill>
              </a:rPr>
              <a:t>계층과 </a:t>
            </a:r>
            <a:r>
              <a:rPr lang="en-US" altLang="ko-KR" sz="1200" kern="0" dirty="0">
                <a:solidFill>
                  <a:prstClr val="white"/>
                </a:solidFill>
              </a:rPr>
              <a:t>http </a:t>
            </a:r>
            <a:r>
              <a:rPr lang="ko-KR" altLang="en-US" sz="1200" kern="0" dirty="0">
                <a:solidFill>
                  <a:prstClr val="white"/>
                </a:solidFill>
              </a:rPr>
              <a:t>프로토콜 차이</a:t>
            </a:r>
            <a:r>
              <a:rPr lang="en-US" altLang="ko-KR" sz="1200" kern="0" dirty="0">
                <a:solidFill>
                  <a:prstClr val="white"/>
                </a:solidFill>
              </a:rPr>
              <a:t>, Ajax</a:t>
            </a:r>
            <a:r>
              <a:rPr lang="ko-KR" altLang="en-US" sz="1200" kern="0" dirty="0">
                <a:solidFill>
                  <a:prstClr val="white"/>
                </a:solidFill>
              </a:rPr>
              <a:t>란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852285" y="5751256"/>
            <a:ext cx="112928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Ajax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CCFA7E-50FE-4063-B168-343A0BC5BF6B}"/>
              </a:ext>
            </a:extLst>
          </p:cNvPr>
          <p:cNvSpPr/>
          <p:nvPr/>
        </p:nvSpPr>
        <p:spPr>
          <a:xfrm>
            <a:off x="3243060" y="5751255"/>
            <a:ext cx="159690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동기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비동기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1570DD-899E-4C7E-8B75-446AE53ABB9A}"/>
              </a:ext>
            </a:extLst>
          </p:cNvPr>
          <p:cNvSpPr/>
          <p:nvPr/>
        </p:nvSpPr>
        <p:spPr>
          <a:xfrm>
            <a:off x="6096000" y="5751255"/>
            <a:ext cx="198702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Ajax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장점과 단점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8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</a:t>
            </a:r>
            <a:r>
              <a:rPr lang="en-US" altLang="ko-KR" sz="1600" b="1" dirty="0">
                <a:solidFill>
                  <a:srgbClr val="00B0F0"/>
                </a:solidFill>
              </a:rPr>
              <a:t>(Asynchronous JavaScript and XML)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78808D"/>
                </a:solidFill>
              </a:rPr>
              <a:t>Ajax</a:t>
            </a:r>
            <a:r>
              <a:rPr lang="ko-KR" altLang="en-US" sz="1200" b="1" dirty="0">
                <a:solidFill>
                  <a:srgbClr val="78808D"/>
                </a:solidFill>
              </a:rPr>
              <a:t>는 웹 페이지 전체를 다시 로딩 하지 않고도</a:t>
            </a:r>
            <a:r>
              <a:rPr lang="en-US" altLang="ko-KR" sz="1200" b="1" dirty="0">
                <a:solidFill>
                  <a:srgbClr val="78808D"/>
                </a:solidFill>
              </a:rPr>
              <a:t>, </a:t>
            </a:r>
            <a:r>
              <a:rPr lang="ko-KR" altLang="en-US" sz="1200" b="1" dirty="0">
                <a:solidFill>
                  <a:srgbClr val="78808D"/>
                </a:solidFill>
              </a:rPr>
              <a:t>웹 페이지의 일부분만을 갱신할 수 있도록 해주는 개발 기법이다 </a:t>
            </a:r>
            <a:r>
              <a:rPr lang="ko-KR" altLang="en-US" sz="1200" dirty="0">
                <a:solidFill>
                  <a:srgbClr val="78808D"/>
                </a:solidFill>
              </a:rPr>
              <a:t>하나의 특정한 기술을 말하는 것이 아니며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함께 사용하는 기술의 묶음을 지칭하는 용어이다</a:t>
            </a:r>
            <a:r>
              <a:rPr lang="en-US" altLang="ko-KR" sz="1200" dirty="0">
                <a:solidFill>
                  <a:srgbClr val="78808D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페이지의 표현을 위한 </a:t>
            </a:r>
            <a:r>
              <a:rPr lang="en-US" altLang="ko-KR" sz="1050" b="1" dirty="0">
                <a:solidFill>
                  <a:srgbClr val="78808D"/>
                </a:solidFill>
              </a:rPr>
              <a:t>HTML</a:t>
            </a:r>
            <a:r>
              <a:rPr lang="ko-KR" altLang="en-US" sz="1050" dirty="0">
                <a:solidFill>
                  <a:srgbClr val="78808D"/>
                </a:solidFill>
              </a:rPr>
              <a:t>과 </a:t>
            </a:r>
            <a:r>
              <a:rPr lang="en-US" altLang="ko-KR" sz="1050" b="1" dirty="0">
                <a:solidFill>
                  <a:srgbClr val="78808D"/>
                </a:solidFill>
              </a:rPr>
              <a:t>CSS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데이터에 접근하거나 화면 구성을 동적으로 조작하기 위해 사용되는 </a:t>
            </a:r>
            <a:r>
              <a:rPr lang="en-US" altLang="ko-KR" sz="1050" b="1" dirty="0">
                <a:solidFill>
                  <a:srgbClr val="78808D"/>
                </a:solidFill>
              </a:rPr>
              <a:t>DOM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데이터의 교환을 위한 </a:t>
            </a:r>
            <a:r>
              <a:rPr lang="en-US" altLang="ko-KR" sz="1050" b="1" dirty="0">
                <a:solidFill>
                  <a:srgbClr val="78808D"/>
                </a:solidFill>
              </a:rPr>
              <a:t>JSON</a:t>
            </a:r>
            <a:r>
              <a:rPr lang="ko-KR" altLang="en-US" sz="1050" dirty="0">
                <a:solidFill>
                  <a:srgbClr val="78808D"/>
                </a:solidFill>
              </a:rPr>
              <a:t>이나 </a:t>
            </a:r>
            <a:r>
              <a:rPr lang="en-US" altLang="ko-KR" sz="1050" b="1" dirty="0">
                <a:solidFill>
                  <a:srgbClr val="78808D"/>
                </a:solidFill>
              </a:rPr>
              <a:t>XML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서버와의 비동기식 통신을 위한 </a:t>
            </a:r>
            <a:r>
              <a:rPr lang="en-US" altLang="ko-KR" sz="1050" b="1" dirty="0">
                <a:solidFill>
                  <a:srgbClr val="78808D"/>
                </a:solidFill>
              </a:rPr>
              <a:t>XML Http Request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객체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위에서 언급한 모든 기술을 결합하여 사용자의 작업 흐름을 제어하는데 사용되는 </a:t>
            </a:r>
            <a:r>
              <a:rPr lang="ko-KR" altLang="en-US" sz="1050" b="1" dirty="0">
                <a:solidFill>
                  <a:srgbClr val="78808D"/>
                </a:solidFill>
              </a:rPr>
              <a:t>자바스크립트</a:t>
            </a:r>
            <a:r>
              <a:rPr lang="en-US" altLang="ko-KR" sz="1050" dirty="0">
                <a:solidFill>
                  <a:srgbClr val="78808D"/>
                </a:solidFill>
              </a:rPr>
              <a:t>(</a:t>
            </a:r>
            <a:r>
              <a:rPr lang="ko-KR" altLang="en-US" sz="1050" dirty="0">
                <a:solidFill>
                  <a:srgbClr val="78808D"/>
                </a:solidFill>
              </a:rPr>
              <a:t>웹 페이지의 특정 부분을 클릭하거나 입력했을 때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팝업 창 띄우기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애니메이션 효과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통신 등의 다양한 기능들을 추가할 수 있는 스크립트 언어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2C190-2E4F-45AD-9D43-A1F74F4A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51" y="2499582"/>
            <a:ext cx="4582164" cy="248637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BC65F-9B6D-4E3B-A72B-E18FB1FB6681}"/>
              </a:ext>
            </a:extLst>
          </p:cNvPr>
          <p:cNvSpPr/>
          <p:nvPr/>
        </p:nvSpPr>
        <p:spPr>
          <a:xfrm>
            <a:off x="6988031" y="4985954"/>
            <a:ext cx="4499294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Ajax </a:t>
            </a:r>
            <a:r>
              <a:rPr lang="ko-KR" altLang="en-US" sz="1050" dirty="0">
                <a:solidFill>
                  <a:srgbClr val="78808D"/>
                </a:solidFill>
              </a:rPr>
              <a:t>동작 원리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1933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1223</Words>
  <Application>Microsoft Office PowerPoint</Application>
  <PresentationFormat>와이드스크린</PresentationFormat>
  <Paragraphs>176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98</cp:revision>
  <dcterms:created xsi:type="dcterms:W3CDTF">2020-08-11T03:52:27Z</dcterms:created>
  <dcterms:modified xsi:type="dcterms:W3CDTF">2020-10-26T06:40:06Z</dcterms:modified>
</cp:coreProperties>
</file>