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2" r:id="rId3"/>
    <p:sldId id="261" r:id="rId4"/>
    <p:sldId id="263" r:id="rId5"/>
    <p:sldId id="265" r:id="rId6"/>
    <p:sldId id="267" r:id="rId7"/>
    <p:sldId id="260" r:id="rId8"/>
    <p:sldId id="259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8808D"/>
    <a:srgbClr val="42506D"/>
    <a:srgbClr val="8C9EB6"/>
    <a:srgbClr val="A5A6AD"/>
    <a:srgbClr val="9FAC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74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2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수량</c:v>
                </c:pt>
              </c:strCache>
            </c:strRef>
          </c:tx>
          <c:spPr>
            <a:ln w="19050">
              <a:solidFill>
                <a:schemeClr val="bg1"/>
              </a:solidFill>
            </a:ln>
            <a:effectLst>
              <a:outerShdw blurRad="50800" dist="38100" dir="2700000" algn="tl" rotWithShape="0">
                <a:srgbClr val="1A73DE">
                  <a:alpha val="33000"/>
                </a:srgbClr>
              </a:outerShdw>
            </a:effectLst>
          </c:spPr>
          <c:marker>
            <c:symbol val="none"/>
          </c:marker>
          <c:dPt>
            <c:idx val="0"/>
            <c:bubble3D val="0"/>
            <c:extLst>
              <c:ext xmlns:c16="http://schemas.microsoft.com/office/drawing/2014/chart" uri="{C3380CC4-5D6E-409C-BE32-E72D297353CC}">
                <c16:uniqueId val="{00000000-573F-44C3-B9E8-6F64A6270B71}"/>
              </c:ext>
            </c:extLst>
          </c:dPt>
          <c:dPt>
            <c:idx val="2"/>
            <c:bubble3D val="0"/>
            <c:extLst>
              <c:ext xmlns:c16="http://schemas.microsoft.com/office/drawing/2014/chart" uri="{C3380CC4-5D6E-409C-BE32-E72D297353CC}">
                <c16:uniqueId val="{00000001-573F-44C3-B9E8-6F64A6270B71}"/>
              </c:ext>
            </c:extLst>
          </c:dPt>
          <c:cat>
            <c:strRef>
              <c:f>Sheet1!$A$2:$A$6</c:f>
              <c:strCache>
                <c:ptCount val="5"/>
                <c:pt idx="0">
                  <c:v>가</c:v>
                </c:pt>
                <c:pt idx="1">
                  <c:v>나</c:v>
                </c:pt>
                <c:pt idx="2">
                  <c:v>다</c:v>
                </c:pt>
                <c:pt idx="3">
                  <c:v>라</c:v>
                </c:pt>
                <c:pt idx="4">
                  <c:v>마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8</c:v>
                </c:pt>
                <c:pt idx="1">
                  <c:v>9</c:v>
                </c:pt>
                <c:pt idx="2">
                  <c:v>11</c:v>
                </c:pt>
                <c:pt idx="3">
                  <c:v>8</c:v>
                </c:pt>
                <c:pt idx="4">
                  <c:v>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73F-44C3-B9E8-6F64A6270B7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수량2</c:v>
                </c:pt>
              </c:strCache>
            </c:strRef>
          </c:tx>
          <c:spPr>
            <a:ln>
              <a:solidFill>
                <a:srgbClr val="1A73DE"/>
              </a:solidFill>
            </a:ln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가</c:v>
                </c:pt>
                <c:pt idx="1">
                  <c:v>나</c:v>
                </c:pt>
                <c:pt idx="2">
                  <c:v>다</c:v>
                </c:pt>
                <c:pt idx="3">
                  <c:v>라</c:v>
                </c:pt>
                <c:pt idx="4">
                  <c:v>마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8</c:v>
                </c:pt>
                <c:pt idx="1">
                  <c:v>32</c:v>
                </c:pt>
                <c:pt idx="2">
                  <c:v>38</c:v>
                </c:pt>
                <c:pt idx="3">
                  <c:v>33</c:v>
                </c:pt>
                <c:pt idx="4">
                  <c:v>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73F-44C3-B9E8-6F64A6270B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276956608"/>
        <c:axId val="-1276969120"/>
      </c:lineChart>
      <c:catAx>
        <c:axId val="-127695660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chemeClr val="bg1">
                <a:lumMod val="85000"/>
              </a:schemeClr>
            </a:solidFill>
          </a:ln>
        </c:spPr>
        <c:txPr>
          <a:bodyPr/>
          <a:lstStyle/>
          <a:p>
            <a:pPr>
              <a:defRPr>
                <a:solidFill>
                  <a:schemeClr val="bg1">
                    <a:lumMod val="75000"/>
                  </a:schemeClr>
                </a:solidFill>
              </a:defRPr>
            </a:pPr>
            <a:endParaRPr lang="ko-KR"/>
          </a:p>
        </c:txPr>
        <c:crossAx val="-1276969120"/>
        <c:crosses val="autoZero"/>
        <c:auto val="1"/>
        <c:lblAlgn val="ctr"/>
        <c:lblOffset val="100"/>
        <c:noMultiLvlLbl val="0"/>
      </c:catAx>
      <c:valAx>
        <c:axId val="-1276969120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>
                <a:solidFill>
                  <a:schemeClr val="bg1">
                    <a:lumMod val="75000"/>
                  </a:schemeClr>
                </a:solidFill>
              </a:defRPr>
            </a:pPr>
            <a:endParaRPr lang="ko-KR"/>
          </a:p>
        </c:txPr>
        <c:crossAx val="-127695660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800"/>
      </a:pPr>
      <a:endParaRPr lang="ko-K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1354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101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7873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679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6905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4081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9971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28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7249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0683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5540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373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FACC5">
                <a:lumMod val="49000"/>
              </a:srgbClr>
            </a:gs>
            <a:gs pos="100000">
              <a:srgbClr val="A5A6AD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양쪽 모서리가 둥근 사각형 6"/>
          <p:cNvSpPr/>
          <p:nvPr/>
        </p:nvSpPr>
        <p:spPr>
          <a:xfrm rot="16200000" flipV="1">
            <a:off x="6108248" y="2617364"/>
            <a:ext cx="597160" cy="3169295"/>
          </a:xfrm>
          <a:prstGeom prst="round2SameRect">
            <a:avLst>
              <a:gd name="adj1" fmla="val 15153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reflection blurRad="6350" stA="50000" endA="300" endPos="55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양쪽 모서리가 둥근 사각형 5"/>
          <p:cNvSpPr/>
          <p:nvPr/>
        </p:nvSpPr>
        <p:spPr>
          <a:xfrm rot="16200000">
            <a:off x="4257675" y="3936089"/>
            <a:ext cx="597161" cy="531845"/>
          </a:xfrm>
          <a:prstGeom prst="round2SameRect">
            <a:avLst/>
          </a:prstGeom>
          <a:solidFill>
            <a:srgbClr val="1A73DE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  <a:reflection blurRad="6350" stA="50000" endA="300" endPos="55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Freeform 9"/>
          <p:cNvSpPr>
            <a:spLocks/>
          </p:cNvSpPr>
          <p:nvPr/>
        </p:nvSpPr>
        <p:spPr bwMode="auto">
          <a:xfrm>
            <a:off x="5702903" y="4114373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18" name="Group 12"/>
          <p:cNvGrpSpPr>
            <a:grpSpLocks noChangeAspect="1"/>
          </p:cNvGrpSpPr>
          <p:nvPr/>
        </p:nvGrpSpPr>
        <p:grpSpPr bwMode="auto">
          <a:xfrm>
            <a:off x="5019691" y="4116638"/>
            <a:ext cx="229344" cy="182438"/>
            <a:chOff x="6124" y="305"/>
            <a:chExt cx="841" cy="669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20" name="Freeform 13"/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solidFill>
              <a:srgbClr val="1A73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4"/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solidFill>
              <a:srgbClr val="1A73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2" name="Freeform 36"/>
          <p:cNvSpPr>
            <a:spLocks noEditPoints="1"/>
          </p:cNvSpPr>
          <p:nvPr/>
        </p:nvSpPr>
        <p:spPr bwMode="auto">
          <a:xfrm>
            <a:off x="7549399" y="4112489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3" name="자유형 22"/>
          <p:cNvSpPr>
            <a:spLocks/>
          </p:cNvSpPr>
          <p:nvPr/>
        </p:nvSpPr>
        <p:spPr bwMode="auto">
          <a:xfrm>
            <a:off x="6924815" y="4133152"/>
            <a:ext cx="170716" cy="149410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4" name="Freeform 6"/>
          <p:cNvSpPr>
            <a:spLocks/>
          </p:cNvSpPr>
          <p:nvPr/>
        </p:nvSpPr>
        <p:spPr bwMode="auto">
          <a:xfrm rot="10800000" flipH="1" flipV="1">
            <a:off x="6298447" y="4131388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4448255" y="4128727"/>
            <a:ext cx="216000" cy="157689"/>
            <a:chOff x="444218" y="523875"/>
            <a:chExt cx="216000" cy="157689"/>
          </a:xfrm>
          <a:solidFill>
            <a:schemeClr val="bg1"/>
          </a:solidFill>
        </p:grpSpPr>
        <p:sp>
          <p:nvSpPr>
            <p:cNvPr id="25" name="모서리가 둥근 직사각형 24"/>
            <p:cNvSpPr/>
            <p:nvPr/>
          </p:nvSpPr>
          <p:spPr>
            <a:xfrm>
              <a:off x="444218" y="523875"/>
              <a:ext cx="216000" cy="18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444218" y="593719"/>
              <a:ext cx="216000" cy="18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444218" y="663564"/>
              <a:ext cx="216000" cy="18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1" name="직사각형 30"/>
          <p:cNvSpPr/>
          <p:nvPr/>
        </p:nvSpPr>
        <p:spPr>
          <a:xfrm>
            <a:off x="2423492" y="1327500"/>
            <a:ext cx="7345016" cy="21400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4000" b="1" i="1" kern="0" dirty="0">
                <a:solidFill>
                  <a:prstClr val="white"/>
                </a:solidFill>
              </a:rPr>
              <a:t>MVC </a:t>
            </a:r>
            <a:r>
              <a:rPr lang="ko-KR" altLang="en-US" sz="4000" b="1" i="1" kern="0" dirty="0">
                <a:solidFill>
                  <a:prstClr val="white"/>
                </a:solidFill>
              </a:rPr>
              <a:t>패턴과</a:t>
            </a:r>
            <a:r>
              <a:rPr lang="en-US" altLang="ko-KR" sz="4000" b="1" i="1" kern="0" dirty="0">
                <a:solidFill>
                  <a:prstClr val="white"/>
                </a:solidFill>
              </a:rPr>
              <a:t> 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4000" b="1" i="1" kern="0" dirty="0">
                <a:solidFill>
                  <a:prstClr val="white"/>
                </a:solidFill>
              </a:rPr>
              <a:t>SPA &amp; PWA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000" kern="0" dirty="0">
                <a:solidFill>
                  <a:prstClr val="white"/>
                </a:solidFill>
              </a:rPr>
              <a:t>Ad</a:t>
            </a:r>
            <a:r>
              <a:rPr lang="ko-KR" altLang="en-US" sz="1000" kern="0" dirty="0">
                <a:solidFill>
                  <a:prstClr val="white"/>
                </a:solidFill>
              </a:rPr>
              <a:t> </a:t>
            </a:r>
            <a:r>
              <a:rPr lang="en-US" altLang="ko-KR" sz="1000" kern="0" dirty="0">
                <a:solidFill>
                  <a:prstClr val="white"/>
                </a:solidFill>
              </a:rPr>
              <a:t>soft</a:t>
            </a:r>
            <a:r>
              <a:rPr lang="ko-KR" altLang="en-US" sz="1000" kern="0" dirty="0">
                <a:solidFill>
                  <a:prstClr val="white"/>
                </a:solidFill>
              </a:rPr>
              <a:t> </a:t>
            </a:r>
            <a:r>
              <a:rPr lang="en-US" altLang="ko-KR" sz="1000" kern="0" dirty="0">
                <a:solidFill>
                  <a:prstClr val="white"/>
                </a:solidFill>
              </a:rPr>
              <a:t>4</a:t>
            </a:r>
            <a:r>
              <a:rPr lang="ko-KR" altLang="en-US" sz="1000" kern="0" dirty="0">
                <a:solidFill>
                  <a:prstClr val="white"/>
                </a:solidFill>
              </a:rPr>
              <a:t>주차 신입 교육과정 </a:t>
            </a:r>
            <a:r>
              <a:rPr lang="en-US" altLang="ko-KR" sz="1000" kern="0" dirty="0">
                <a:solidFill>
                  <a:prstClr val="white"/>
                </a:solidFill>
              </a:rPr>
              <a:t>– </a:t>
            </a:r>
            <a:r>
              <a:rPr lang="ko-KR" altLang="en-US" sz="1000" kern="0" dirty="0">
                <a:solidFill>
                  <a:prstClr val="white"/>
                </a:solidFill>
              </a:rPr>
              <a:t>김은비 사원</a:t>
            </a:r>
            <a:endParaRPr lang="ko-KR" altLang="en-US" sz="6600" kern="0" dirty="0">
              <a:solidFill>
                <a:prstClr val="white"/>
              </a:solidFill>
            </a:endParaRPr>
          </a:p>
        </p:txBody>
      </p:sp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5809957"/>
              </p:ext>
            </p:extLst>
          </p:nvPr>
        </p:nvGraphicFramePr>
        <p:xfrm>
          <a:off x="4825191" y="3903103"/>
          <a:ext cx="639799" cy="5970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97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97010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73DE">
                        <a:alpha val="17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45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FACC5">
                <a:lumMod val="49000"/>
              </a:srgbClr>
            </a:gs>
            <a:gs pos="100000">
              <a:srgbClr val="A5A6AD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양쪽 모서리가 둥근 사각형 6"/>
          <p:cNvSpPr/>
          <p:nvPr/>
        </p:nvSpPr>
        <p:spPr>
          <a:xfrm rot="16200000" flipV="1">
            <a:off x="3225786" y="-2096199"/>
            <a:ext cx="6344819" cy="11078390"/>
          </a:xfrm>
          <a:prstGeom prst="round2SameRect">
            <a:avLst>
              <a:gd name="adj1" fmla="val 2856"/>
              <a:gd name="adj2" fmla="val 0"/>
            </a:avLst>
          </a:prstGeom>
          <a:solidFill>
            <a:srgbClr val="F1F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327154" y="270587"/>
            <a:ext cx="531845" cy="6344819"/>
            <a:chOff x="298579" y="270587"/>
            <a:chExt cx="531845" cy="6344819"/>
          </a:xfrm>
        </p:grpSpPr>
        <p:sp>
          <p:nvSpPr>
            <p:cNvPr id="6" name="양쪽 모서리가 둥근 사각형 5"/>
            <p:cNvSpPr/>
            <p:nvPr/>
          </p:nvSpPr>
          <p:spPr>
            <a:xfrm rot="16200000">
              <a:off x="-2607908" y="3177074"/>
              <a:ext cx="6344819" cy="531845"/>
            </a:xfrm>
            <a:prstGeom prst="round2SameRect">
              <a:avLst/>
            </a:prstGeom>
            <a:solidFill>
              <a:schemeClr val="bg1"/>
            </a:solidFill>
            <a:ln>
              <a:noFill/>
            </a:ln>
            <a:effectLst>
              <a:outerShdw blurRad="292100" dist="38100" algn="l" rotWithShape="0">
                <a:srgbClr val="1A73DE">
                  <a:alpha val="1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Freeform 9"/>
            <p:cNvSpPr>
              <a:spLocks/>
            </p:cNvSpPr>
            <p:nvPr/>
          </p:nvSpPr>
          <p:spPr bwMode="auto">
            <a:xfrm>
              <a:off x="493663" y="1945636"/>
              <a:ext cx="141676" cy="186968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8" name="Group 12"/>
            <p:cNvGrpSpPr>
              <a:grpSpLocks noChangeAspect="1"/>
            </p:cNvGrpSpPr>
            <p:nvPr/>
          </p:nvGrpSpPr>
          <p:grpSpPr bwMode="auto">
            <a:xfrm>
              <a:off x="449829" y="1284289"/>
              <a:ext cx="229344" cy="182438"/>
              <a:chOff x="6124" y="305"/>
              <a:chExt cx="841" cy="669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0" name="Freeform 13"/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14"/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2" name="Freeform 36"/>
            <p:cNvSpPr>
              <a:spLocks noEditPoints="1"/>
            </p:cNvSpPr>
            <p:nvPr/>
          </p:nvSpPr>
          <p:spPr bwMode="auto">
            <a:xfrm>
              <a:off x="507799" y="3871677"/>
              <a:ext cx="113404" cy="190736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자유형 22"/>
            <p:cNvSpPr>
              <a:spLocks/>
            </p:cNvSpPr>
            <p:nvPr/>
          </p:nvSpPr>
          <p:spPr bwMode="auto">
            <a:xfrm>
              <a:off x="479143" y="3243360"/>
              <a:ext cx="170716" cy="149410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6"/>
            <p:cNvSpPr>
              <a:spLocks/>
            </p:cNvSpPr>
            <p:nvPr/>
          </p:nvSpPr>
          <p:spPr bwMode="auto">
            <a:xfrm rot="10800000" flipH="1" flipV="1">
              <a:off x="478251" y="2611513"/>
              <a:ext cx="172500" cy="152938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28" name="그룹 27"/>
            <p:cNvGrpSpPr/>
            <p:nvPr/>
          </p:nvGrpSpPr>
          <p:grpSpPr>
            <a:xfrm>
              <a:off x="456501" y="523875"/>
              <a:ext cx="216000" cy="157689"/>
              <a:chOff x="444218" y="523875"/>
              <a:chExt cx="216000" cy="157689"/>
            </a:xfrm>
          </p:grpSpPr>
          <p:sp>
            <p:nvSpPr>
              <p:cNvPr id="25" name="모서리가 둥근 직사각형 24"/>
              <p:cNvSpPr/>
              <p:nvPr/>
            </p:nvSpPr>
            <p:spPr>
              <a:xfrm>
                <a:off x="444218" y="523875"/>
                <a:ext cx="216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모서리가 둥근 직사각형 25"/>
              <p:cNvSpPr/>
              <p:nvPr/>
            </p:nvSpPr>
            <p:spPr>
              <a:xfrm>
                <a:off x="444218" y="593719"/>
                <a:ext cx="216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모서리가 둥근 직사각형 26"/>
              <p:cNvSpPr/>
              <p:nvPr/>
            </p:nvSpPr>
            <p:spPr>
              <a:xfrm>
                <a:off x="444218" y="663564"/>
                <a:ext cx="216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39" name="직사각형 38"/>
          <p:cNvSpPr/>
          <p:nvPr/>
        </p:nvSpPr>
        <p:spPr>
          <a:xfrm>
            <a:off x="1224439" y="2039120"/>
            <a:ext cx="4998697" cy="39346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디자인 패턴이 있기 전에는 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하나의 클래스 안에 온갖 코드가 기능별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성격에 따라 작성되어 코드가 복잡하며 또한 다른 개발자가 투입되면 </a:t>
            </a: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분석이 어렵고</a:t>
            </a: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유지보수가 쉽지 않았다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MVC </a:t>
            </a: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패턴이란 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이러한 단점을 보안하기 위한 소프트웨어 디자인 패턴 중 하나이며 각 역할에 따라 확실하게 코드를 분리하고 작성하여 유지보수를 용이하게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또한 </a:t>
            </a: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프로그램의 확장성과 유연성을 높이기 위한 기법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이다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데이터가  추가되면 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Model 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부분만 수정하고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, UI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가 수정되면 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View 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부분만 수정한다 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Controller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는 두 부분을 관장하기 때문에 일부 수정이 필요하나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기존처럼 폼에서의 무분별한 하드 코딩이 필요 없다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aphicFrame>
        <p:nvGraphicFramePr>
          <p:cNvPr id="45" name="표 44"/>
          <p:cNvGraphicFramePr>
            <a:graphicFrameLocks noGrp="1"/>
          </p:cNvGraphicFramePr>
          <p:nvPr/>
        </p:nvGraphicFramePr>
        <p:xfrm>
          <a:off x="327153" y="1101499"/>
          <a:ext cx="531847" cy="533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8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556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73DE">
                        <a:alpha val="17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양쪽 모서리가 둥근 사각형 34">
            <a:extLst>
              <a:ext uri="{FF2B5EF4-FFF2-40B4-BE49-F238E27FC236}">
                <a16:creationId xmlns:a16="http://schemas.microsoft.com/office/drawing/2014/main" id="{8CA8FC3C-B67F-46C0-96FB-775D56EAF5D1}"/>
              </a:ext>
            </a:extLst>
          </p:cNvPr>
          <p:cNvSpPr/>
          <p:nvPr/>
        </p:nvSpPr>
        <p:spPr>
          <a:xfrm rot="16200000">
            <a:off x="6134799" y="812810"/>
            <a:ext cx="6344819" cy="5260365"/>
          </a:xfrm>
          <a:prstGeom prst="round2SameRect">
            <a:avLst>
              <a:gd name="adj1" fmla="val 0"/>
              <a:gd name="adj2" fmla="val 3172"/>
            </a:avLst>
          </a:prstGeom>
          <a:solidFill>
            <a:schemeClr val="bg1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17363A0-0CC6-47C5-A1EC-D009C1330315}"/>
              </a:ext>
            </a:extLst>
          </p:cNvPr>
          <p:cNvSpPr/>
          <p:nvPr/>
        </p:nvSpPr>
        <p:spPr>
          <a:xfrm>
            <a:off x="1527989" y="375821"/>
            <a:ext cx="3186624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44546A"/>
                </a:solidFill>
              </a:rPr>
              <a:t>MVC</a:t>
            </a:r>
            <a:r>
              <a:rPr lang="ko-KR" altLang="en-US" sz="3200" b="1" i="1" kern="0" dirty="0">
                <a:solidFill>
                  <a:srgbClr val="44546A"/>
                </a:solidFill>
              </a:rPr>
              <a:t> 패턴이란</a:t>
            </a:r>
            <a:endParaRPr lang="en-US" altLang="ko-KR" sz="3200" b="1" i="1" kern="0" dirty="0">
              <a:solidFill>
                <a:srgbClr val="44546A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F03AC8D-EE65-42DF-AD3C-C464537AFDC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59826" y="1748312"/>
            <a:ext cx="4595800" cy="313950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544FD5D-BDFD-43B7-BDC6-0A7CAE021EC9}"/>
              </a:ext>
            </a:extLst>
          </p:cNvPr>
          <p:cNvSpPr txBox="1"/>
          <p:nvPr/>
        </p:nvSpPr>
        <p:spPr>
          <a:xfrm>
            <a:off x="7258958" y="4431710"/>
            <a:ext cx="11088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+mn-ea"/>
              </a:rPr>
              <a:t>데이터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en-US" sz="1000" dirty="0">
                <a:latin typeface="+mn-ea"/>
              </a:rPr>
              <a:t>자료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55F83B-D340-4A43-8CC3-FCFC8899C3B1}"/>
              </a:ext>
            </a:extLst>
          </p:cNvPr>
          <p:cNvSpPr txBox="1"/>
          <p:nvPr/>
        </p:nvSpPr>
        <p:spPr>
          <a:xfrm>
            <a:off x="10083639" y="4431710"/>
            <a:ext cx="15047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+mn-ea"/>
              </a:rPr>
              <a:t>유저 인터페이스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D47E41-FE44-4971-813E-AFE60D4237D0}"/>
              </a:ext>
            </a:extLst>
          </p:cNvPr>
          <p:cNvSpPr txBox="1"/>
          <p:nvPr/>
        </p:nvSpPr>
        <p:spPr>
          <a:xfrm>
            <a:off x="8533943" y="1877932"/>
            <a:ext cx="15047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+mn-ea"/>
              </a:rPr>
              <a:t>브릿지 역할</a:t>
            </a:r>
          </a:p>
        </p:txBody>
      </p:sp>
    </p:spTree>
    <p:extLst>
      <p:ext uri="{BB962C8B-B14F-4D97-AF65-F5344CB8AC3E}">
        <p14:creationId xmlns:p14="http://schemas.microsoft.com/office/powerpoint/2010/main" val="3331405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FACC5">
                <a:lumMod val="49000"/>
              </a:srgbClr>
            </a:gs>
            <a:gs pos="100000">
              <a:srgbClr val="A5A6AD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양쪽 모서리가 둥근 사각형 6"/>
          <p:cNvSpPr/>
          <p:nvPr/>
        </p:nvSpPr>
        <p:spPr>
          <a:xfrm rot="16200000" flipV="1">
            <a:off x="3225786" y="-2096199"/>
            <a:ext cx="6344819" cy="11078390"/>
          </a:xfrm>
          <a:prstGeom prst="round2SameRect">
            <a:avLst>
              <a:gd name="adj1" fmla="val 2856"/>
              <a:gd name="adj2" fmla="val 0"/>
            </a:avLst>
          </a:prstGeom>
          <a:solidFill>
            <a:srgbClr val="F1F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327154" y="270587"/>
            <a:ext cx="531845" cy="6344819"/>
            <a:chOff x="298579" y="270587"/>
            <a:chExt cx="531845" cy="6344819"/>
          </a:xfrm>
        </p:grpSpPr>
        <p:sp>
          <p:nvSpPr>
            <p:cNvPr id="6" name="양쪽 모서리가 둥근 사각형 5"/>
            <p:cNvSpPr/>
            <p:nvPr/>
          </p:nvSpPr>
          <p:spPr>
            <a:xfrm rot="16200000">
              <a:off x="-2607908" y="3177074"/>
              <a:ext cx="6344819" cy="531845"/>
            </a:xfrm>
            <a:prstGeom prst="round2SameRect">
              <a:avLst/>
            </a:prstGeom>
            <a:solidFill>
              <a:schemeClr val="bg1"/>
            </a:solidFill>
            <a:ln>
              <a:noFill/>
            </a:ln>
            <a:effectLst>
              <a:outerShdw blurRad="292100" dist="38100" algn="l" rotWithShape="0">
                <a:srgbClr val="1A73DE">
                  <a:alpha val="1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Freeform 9"/>
            <p:cNvSpPr>
              <a:spLocks/>
            </p:cNvSpPr>
            <p:nvPr/>
          </p:nvSpPr>
          <p:spPr bwMode="auto">
            <a:xfrm>
              <a:off x="493663" y="1945636"/>
              <a:ext cx="141676" cy="186968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8" name="Group 12"/>
            <p:cNvGrpSpPr>
              <a:grpSpLocks noChangeAspect="1"/>
            </p:cNvGrpSpPr>
            <p:nvPr/>
          </p:nvGrpSpPr>
          <p:grpSpPr bwMode="auto">
            <a:xfrm>
              <a:off x="449829" y="1284289"/>
              <a:ext cx="229344" cy="182438"/>
              <a:chOff x="6124" y="305"/>
              <a:chExt cx="841" cy="669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0" name="Freeform 13"/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14"/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2" name="Freeform 36"/>
            <p:cNvSpPr>
              <a:spLocks noEditPoints="1"/>
            </p:cNvSpPr>
            <p:nvPr/>
          </p:nvSpPr>
          <p:spPr bwMode="auto">
            <a:xfrm>
              <a:off x="507799" y="3871677"/>
              <a:ext cx="113404" cy="190736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자유형 22"/>
            <p:cNvSpPr>
              <a:spLocks/>
            </p:cNvSpPr>
            <p:nvPr/>
          </p:nvSpPr>
          <p:spPr bwMode="auto">
            <a:xfrm>
              <a:off x="479143" y="3243360"/>
              <a:ext cx="170716" cy="149410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6"/>
            <p:cNvSpPr>
              <a:spLocks/>
            </p:cNvSpPr>
            <p:nvPr/>
          </p:nvSpPr>
          <p:spPr bwMode="auto">
            <a:xfrm rot="10800000" flipH="1" flipV="1">
              <a:off x="478251" y="2611513"/>
              <a:ext cx="172500" cy="152938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28" name="그룹 27"/>
            <p:cNvGrpSpPr/>
            <p:nvPr/>
          </p:nvGrpSpPr>
          <p:grpSpPr>
            <a:xfrm>
              <a:off x="456501" y="523875"/>
              <a:ext cx="216000" cy="157689"/>
              <a:chOff x="444218" y="523875"/>
              <a:chExt cx="216000" cy="157689"/>
            </a:xfrm>
          </p:grpSpPr>
          <p:sp>
            <p:nvSpPr>
              <p:cNvPr id="25" name="모서리가 둥근 직사각형 24"/>
              <p:cNvSpPr/>
              <p:nvPr/>
            </p:nvSpPr>
            <p:spPr>
              <a:xfrm>
                <a:off x="444218" y="523875"/>
                <a:ext cx="216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모서리가 둥근 직사각형 25"/>
              <p:cNvSpPr/>
              <p:nvPr/>
            </p:nvSpPr>
            <p:spPr>
              <a:xfrm>
                <a:off x="444218" y="593719"/>
                <a:ext cx="216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모서리가 둥근 직사각형 26"/>
              <p:cNvSpPr/>
              <p:nvPr/>
            </p:nvSpPr>
            <p:spPr>
              <a:xfrm>
                <a:off x="444218" y="663564"/>
                <a:ext cx="216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31" name="직사각형 30"/>
          <p:cNvSpPr/>
          <p:nvPr/>
        </p:nvSpPr>
        <p:spPr>
          <a:xfrm>
            <a:off x="1527988" y="375821"/>
            <a:ext cx="4817721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44546A"/>
                </a:solidFill>
              </a:rPr>
              <a:t>M</a:t>
            </a:r>
            <a:r>
              <a:rPr lang="en-US" altLang="ko-KR" sz="3000" b="1" i="1" kern="0" dirty="0">
                <a:solidFill>
                  <a:srgbClr val="8C9EB6"/>
                </a:solidFill>
              </a:rPr>
              <a:t>odel</a:t>
            </a:r>
            <a:r>
              <a:rPr lang="en-US" altLang="ko-KR" sz="3000" b="1" i="1" kern="0" dirty="0">
                <a:solidFill>
                  <a:srgbClr val="44546A"/>
                </a:solidFill>
              </a:rPr>
              <a:t>-</a:t>
            </a:r>
            <a:r>
              <a:rPr lang="en-US" altLang="ko-KR" sz="3200" b="1" i="1" kern="0" dirty="0">
                <a:solidFill>
                  <a:srgbClr val="44546A"/>
                </a:solidFill>
              </a:rPr>
              <a:t>V</a:t>
            </a:r>
            <a:r>
              <a:rPr lang="en-US" altLang="ko-KR" sz="3000" b="1" i="1" kern="0" dirty="0">
                <a:solidFill>
                  <a:srgbClr val="78808D"/>
                </a:solidFill>
              </a:rPr>
              <a:t>iew</a:t>
            </a:r>
            <a:r>
              <a:rPr lang="en-US" altLang="ko-KR" sz="3000" b="1" i="1" kern="0" dirty="0">
                <a:solidFill>
                  <a:srgbClr val="44546A"/>
                </a:solidFill>
              </a:rPr>
              <a:t>-</a:t>
            </a:r>
            <a:r>
              <a:rPr lang="en-US" altLang="ko-KR" sz="3200" b="1" i="1" kern="0" dirty="0">
                <a:solidFill>
                  <a:srgbClr val="44546A"/>
                </a:solidFill>
              </a:rPr>
              <a:t>C</a:t>
            </a:r>
            <a:r>
              <a:rPr lang="en-US" altLang="ko-KR" sz="3000" b="1" i="1" kern="0" dirty="0">
                <a:solidFill>
                  <a:srgbClr val="78808D"/>
                </a:solidFill>
              </a:rPr>
              <a:t>ontroller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1195761" y="1573054"/>
            <a:ext cx="4998697" cy="46934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모델</a:t>
            </a: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(Model)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프로그램에 사용되는 데이터를 의미하며 데이터베이스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(DB), 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상수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문자열과 같은 변수들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등 모델에는 뷰나 컨트롤러의 정보가 전혀 없으며 단지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정보만 반환하거나 설정할 수 있다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뷰</a:t>
            </a: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(View)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다이얼로그에 존재하는 텍스트박스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라벨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버튼 등 사용자 인터페이스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(User interface) 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요소들을 의미한다 사용자가 제어하고 데이터를 확인할 수 있는 영역이며 별도의 데이터를 보관하지 않는다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뷰에서 입력을 받고 출력해주는 모든 데이터는 모델을 사용한다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컨트롤러</a:t>
            </a: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(Controller)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모델과 뷰를 관장하는 브릿지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(Bridge)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역할을 수행한다 사용자가 버튼을 클릭하면 이벤트는 뷰에서 발생하지만 내부 처리는 컨트롤러에서 관리하며 입력이 발생하면 이에 대한 통지를 담당한다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aphicFrame>
        <p:nvGraphicFramePr>
          <p:cNvPr id="45" name="표 44"/>
          <p:cNvGraphicFramePr>
            <a:graphicFrameLocks noGrp="1"/>
          </p:cNvGraphicFramePr>
          <p:nvPr/>
        </p:nvGraphicFramePr>
        <p:xfrm>
          <a:off x="327153" y="1101499"/>
          <a:ext cx="531847" cy="533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8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556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73DE">
                        <a:alpha val="17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양쪽 모서리가 둥근 사각형 34">
            <a:extLst>
              <a:ext uri="{FF2B5EF4-FFF2-40B4-BE49-F238E27FC236}">
                <a16:creationId xmlns:a16="http://schemas.microsoft.com/office/drawing/2014/main" id="{8CA8FC3C-B67F-46C0-96FB-775D56EAF5D1}"/>
              </a:ext>
            </a:extLst>
          </p:cNvPr>
          <p:cNvSpPr/>
          <p:nvPr/>
        </p:nvSpPr>
        <p:spPr>
          <a:xfrm rot="16200000">
            <a:off x="6134799" y="812810"/>
            <a:ext cx="6344819" cy="5260365"/>
          </a:xfrm>
          <a:prstGeom prst="round2SameRect">
            <a:avLst>
              <a:gd name="adj1" fmla="val 0"/>
              <a:gd name="adj2" fmla="val 3172"/>
            </a:avLst>
          </a:prstGeom>
          <a:solidFill>
            <a:schemeClr val="bg1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D2539FF-1894-4A19-8F30-7052825CD2B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59826" y="1748312"/>
            <a:ext cx="4595800" cy="3139505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B7630B24-D473-486E-BA09-EE1E2F3DE7C5}"/>
              </a:ext>
            </a:extLst>
          </p:cNvPr>
          <p:cNvSpPr/>
          <p:nvPr/>
        </p:nvSpPr>
        <p:spPr>
          <a:xfrm>
            <a:off x="7576419" y="4887817"/>
            <a:ext cx="3419820" cy="313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dirty="0">
                <a:solidFill>
                  <a:srgbClr val="FF0000"/>
                </a:solidFill>
              </a:rPr>
              <a:t>Model</a:t>
            </a:r>
            <a:r>
              <a:rPr lang="ko-KR" altLang="en-US" sz="1100" dirty="0">
                <a:solidFill>
                  <a:srgbClr val="FF0000"/>
                </a:solidFill>
              </a:rPr>
              <a:t>과 </a:t>
            </a:r>
            <a:r>
              <a:rPr lang="en-US" altLang="ko-KR" sz="1100" dirty="0">
                <a:solidFill>
                  <a:srgbClr val="FF0000"/>
                </a:solidFill>
              </a:rPr>
              <a:t>View</a:t>
            </a:r>
            <a:r>
              <a:rPr lang="ko-KR" altLang="en-US" sz="1100" dirty="0">
                <a:solidFill>
                  <a:srgbClr val="FF0000"/>
                </a:solidFill>
              </a:rPr>
              <a:t>는 서로에 접근할 수 없다</a:t>
            </a:r>
            <a:endParaRPr lang="en-US" altLang="ko-KR" sz="1100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D6A9D5-E10E-4065-8D89-2A9CDFDB9BB3}"/>
              </a:ext>
            </a:extLst>
          </p:cNvPr>
          <p:cNvSpPr txBox="1"/>
          <p:nvPr/>
        </p:nvSpPr>
        <p:spPr>
          <a:xfrm>
            <a:off x="7258958" y="4431710"/>
            <a:ext cx="11088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+mn-ea"/>
              </a:rPr>
              <a:t>데이터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en-US" sz="1000" dirty="0">
                <a:latin typeface="+mn-ea"/>
              </a:rPr>
              <a:t>자료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C83B1C-82B6-43BB-B0CF-3CB9137DD6E3}"/>
              </a:ext>
            </a:extLst>
          </p:cNvPr>
          <p:cNvSpPr txBox="1"/>
          <p:nvPr/>
        </p:nvSpPr>
        <p:spPr>
          <a:xfrm>
            <a:off x="10083639" y="4431710"/>
            <a:ext cx="15047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+mn-ea"/>
              </a:rPr>
              <a:t>유저 인터페이스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27E545-46A6-4E50-9890-473DD54BD8BF}"/>
              </a:ext>
            </a:extLst>
          </p:cNvPr>
          <p:cNvSpPr txBox="1"/>
          <p:nvPr/>
        </p:nvSpPr>
        <p:spPr>
          <a:xfrm>
            <a:off x="8533943" y="1877932"/>
            <a:ext cx="15047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+mn-ea"/>
              </a:rPr>
              <a:t>브릿지 역할</a:t>
            </a:r>
          </a:p>
        </p:txBody>
      </p:sp>
    </p:spTree>
    <p:extLst>
      <p:ext uri="{BB962C8B-B14F-4D97-AF65-F5344CB8AC3E}">
        <p14:creationId xmlns:p14="http://schemas.microsoft.com/office/powerpoint/2010/main" val="802843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FACC5">
                <a:lumMod val="49000"/>
              </a:srgbClr>
            </a:gs>
            <a:gs pos="100000">
              <a:srgbClr val="A5A6AD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양쪽 모서리가 둥근 사각형 6"/>
          <p:cNvSpPr/>
          <p:nvPr/>
        </p:nvSpPr>
        <p:spPr>
          <a:xfrm rot="16200000" flipV="1">
            <a:off x="3225786" y="-2096199"/>
            <a:ext cx="6344819" cy="11078390"/>
          </a:xfrm>
          <a:prstGeom prst="round2SameRect">
            <a:avLst>
              <a:gd name="adj1" fmla="val 2856"/>
              <a:gd name="adj2" fmla="val 0"/>
            </a:avLst>
          </a:prstGeom>
          <a:solidFill>
            <a:srgbClr val="F1F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327154" y="270587"/>
            <a:ext cx="531845" cy="6344819"/>
            <a:chOff x="298579" y="270587"/>
            <a:chExt cx="531845" cy="6344819"/>
          </a:xfrm>
        </p:grpSpPr>
        <p:sp>
          <p:nvSpPr>
            <p:cNvPr id="6" name="양쪽 모서리가 둥근 사각형 5"/>
            <p:cNvSpPr/>
            <p:nvPr/>
          </p:nvSpPr>
          <p:spPr>
            <a:xfrm rot="16200000">
              <a:off x="-2607908" y="3177074"/>
              <a:ext cx="6344819" cy="531845"/>
            </a:xfrm>
            <a:prstGeom prst="round2SameRect">
              <a:avLst/>
            </a:prstGeom>
            <a:solidFill>
              <a:schemeClr val="bg1"/>
            </a:solidFill>
            <a:ln>
              <a:noFill/>
            </a:ln>
            <a:effectLst>
              <a:outerShdw blurRad="292100" dist="38100" algn="l" rotWithShape="0">
                <a:srgbClr val="1A73DE">
                  <a:alpha val="1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Freeform 9"/>
            <p:cNvSpPr>
              <a:spLocks/>
            </p:cNvSpPr>
            <p:nvPr/>
          </p:nvSpPr>
          <p:spPr bwMode="auto">
            <a:xfrm>
              <a:off x="493663" y="1945636"/>
              <a:ext cx="141676" cy="186968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8" name="Group 12"/>
            <p:cNvGrpSpPr>
              <a:grpSpLocks noChangeAspect="1"/>
            </p:cNvGrpSpPr>
            <p:nvPr/>
          </p:nvGrpSpPr>
          <p:grpSpPr bwMode="auto">
            <a:xfrm>
              <a:off x="449829" y="1284289"/>
              <a:ext cx="229344" cy="182438"/>
              <a:chOff x="6124" y="305"/>
              <a:chExt cx="841" cy="669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0" name="Freeform 13"/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14"/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2" name="Freeform 36"/>
            <p:cNvSpPr>
              <a:spLocks noEditPoints="1"/>
            </p:cNvSpPr>
            <p:nvPr/>
          </p:nvSpPr>
          <p:spPr bwMode="auto">
            <a:xfrm>
              <a:off x="507799" y="3871677"/>
              <a:ext cx="113404" cy="190736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자유형 22"/>
            <p:cNvSpPr>
              <a:spLocks/>
            </p:cNvSpPr>
            <p:nvPr/>
          </p:nvSpPr>
          <p:spPr bwMode="auto">
            <a:xfrm>
              <a:off x="479143" y="3243360"/>
              <a:ext cx="170716" cy="149410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6"/>
            <p:cNvSpPr>
              <a:spLocks/>
            </p:cNvSpPr>
            <p:nvPr/>
          </p:nvSpPr>
          <p:spPr bwMode="auto">
            <a:xfrm rot="10800000" flipH="1" flipV="1">
              <a:off x="478251" y="2611513"/>
              <a:ext cx="172500" cy="152938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28" name="그룹 27"/>
            <p:cNvGrpSpPr/>
            <p:nvPr/>
          </p:nvGrpSpPr>
          <p:grpSpPr>
            <a:xfrm>
              <a:off x="456501" y="523875"/>
              <a:ext cx="216000" cy="157689"/>
              <a:chOff x="444218" y="523875"/>
              <a:chExt cx="216000" cy="157689"/>
            </a:xfrm>
          </p:grpSpPr>
          <p:sp>
            <p:nvSpPr>
              <p:cNvPr id="25" name="모서리가 둥근 직사각형 24"/>
              <p:cNvSpPr/>
              <p:nvPr/>
            </p:nvSpPr>
            <p:spPr>
              <a:xfrm>
                <a:off x="444218" y="523875"/>
                <a:ext cx="216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모서리가 둥근 직사각형 25"/>
              <p:cNvSpPr/>
              <p:nvPr/>
            </p:nvSpPr>
            <p:spPr>
              <a:xfrm>
                <a:off x="444218" y="593719"/>
                <a:ext cx="216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모서리가 둥근 직사각형 26"/>
              <p:cNvSpPr/>
              <p:nvPr/>
            </p:nvSpPr>
            <p:spPr>
              <a:xfrm>
                <a:off x="444218" y="663564"/>
                <a:ext cx="216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31" name="직사각형 30"/>
          <p:cNvSpPr/>
          <p:nvPr/>
        </p:nvSpPr>
        <p:spPr>
          <a:xfrm>
            <a:off x="1527988" y="375821"/>
            <a:ext cx="4817721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44546A"/>
                </a:solidFill>
              </a:rPr>
              <a:t>S</a:t>
            </a:r>
            <a:r>
              <a:rPr lang="en-US" altLang="ko-KR" sz="3000" b="1" i="1" kern="0" dirty="0">
                <a:solidFill>
                  <a:srgbClr val="78808D"/>
                </a:solidFill>
              </a:rPr>
              <a:t>ingle</a:t>
            </a:r>
            <a:r>
              <a:rPr lang="ko-KR" altLang="en-US" sz="3000" b="1" i="1" kern="0" dirty="0">
                <a:solidFill>
                  <a:srgbClr val="44546A"/>
                </a:solidFill>
              </a:rPr>
              <a:t> </a:t>
            </a:r>
            <a:r>
              <a:rPr lang="en-US" altLang="ko-KR" sz="3200" b="1" i="1" kern="0" dirty="0">
                <a:solidFill>
                  <a:srgbClr val="44546A"/>
                </a:solidFill>
              </a:rPr>
              <a:t>P</a:t>
            </a:r>
            <a:r>
              <a:rPr lang="en-US" altLang="ko-KR" sz="3000" b="1" i="1" kern="0" dirty="0">
                <a:solidFill>
                  <a:srgbClr val="78808D"/>
                </a:solidFill>
              </a:rPr>
              <a:t>age</a:t>
            </a:r>
            <a:r>
              <a:rPr lang="ko-KR" altLang="en-US" sz="3000" b="1" i="1" kern="0" dirty="0">
                <a:solidFill>
                  <a:srgbClr val="44546A"/>
                </a:solidFill>
              </a:rPr>
              <a:t> </a:t>
            </a:r>
            <a:r>
              <a:rPr lang="en-US" altLang="ko-KR" sz="3200" b="1" i="1" kern="0" dirty="0">
                <a:solidFill>
                  <a:srgbClr val="44546A"/>
                </a:solidFill>
              </a:rPr>
              <a:t>A</a:t>
            </a:r>
            <a:r>
              <a:rPr lang="en-US" altLang="ko-KR" sz="3000" b="1" i="1" kern="0" dirty="0">
                <a:solidFill>
                  <a:srgbClr val="78808D"/>
                </a:solidFill>
              </a:rPr>
              <a:t>pplication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1210281" y="1841110"/>
            <a:ext cx="5149948" cy="4251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SPA 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이전의 기존 웹은 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MPA(Multi Page Application)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으로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브라우저의 요청 시 마다 서버로부터 리소스를 받아 해석하고 화면에 보여주며 </a:t>
            </a:r>
            <a:r>
              <a:rPr lang="en-US" altLang="ko-KR" sz="1400" dirty="0">
                <a:solidFill>
                  <a:schemeClr val="accent1">
                    <a:lumMod val="75000"/>
                  </a:schemeClr>
                </a:solidFill>
              </a:rPr>
              <a:t>SSR</a:t>
            </a:r>
            <a:r>
              <a:rPr lang="en-US" altLang="ko-KR" sz="1400" dirty="0">
                <a:solidFill>
                  <a:srgbClr val="42506D"/>
                </a:solidFill>
              </a:rPr>
              <a:t>(Server</a:t>
            </a:r>
            <a:r>
              <a:rPr lang="ko-KR" altLang="en-US" sz="1400" dirty="0">
                <a:solidFill>
                  <a:srgbClr val="42506D"/>
                </a:solidFill>
              </a:rPr>
              <a:t> </a:t>
            </a:r>
            <a:r>
              <a:rPr lang="en-US" altLang="ko-KR" sz="1400" dirty="0">
                <a:solidFill>
                  <a:srgbClr val="42506D"/>
                </a:solidFill>
              </a:rPr>
              <a:t>Side</a:t>
            </a:r>
            <a:r>
              <a:rPr lang="ko-KR" altLang="en-US" sz="1400" dirty="0">
                <a:solidFill>
                  <a:srgbClr val="42506D"/>
                </a:solidFill>
              </a:rPr>
              <a:t> </a:t>
            </a:r>
            <a:r>
              <a:rPr lang="en-US" altLang="ko-KR" sz="1400" dirty="0">
                <a:solidFill>
                  <a:srgbClr val="42506D"/>
                </a:solidFill>
              </a:rPr>
              <a:t>Rendering) 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방식이었다</a:t>
            </a:r>
            <a:endParaRPr lang="en-US" altLang="ko-KR" sz="14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SPA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는 </a:t>
            </a: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최초 한번 페이지 전체를 로딩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한 이후부터는 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DOM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을 조작할 수 있는 자바스크립트를 이용하여 </a:t>
            </a: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매번 새로운 페이지를 불러오지 않고 하나의 </a:t>
            </a: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HTML </a:t>
            </a: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페이지를 동적으로 다시 작성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함으로써 </a:t>
            </a:r>
            <a:r>
              <a:rPr lang="en-US" altLang="ko-KR" sz="1400" dirty="0">
                <a:solidFill>
                  <a:schemeClr val="accent1">
                    <a:lumMod val="75000"/>
                  </a:schemeClr>
                </a:solidFill>
              </a:rPr>
              <a:t>CRS</a:t>
            </a:r>
            <a:r>
              <a:rPr lang="en-US" altLang="ko-KR" sz="1400" dirty="0">
                <a:solidFill>
                  <a:srgbClr val="42506D"/>
                </a:solidFill>
              </a:rPr>
              <a:t>(Client Side Rendering)</a:t>
            </a:r>
            <a:r>
              <a:rPr lang="en-US" altLang="ko-KR" sz="1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방식을 사용하며 사용자와 소통할 수 있는 웹 어플리케이션을 의미한다</a:t>
            </a:r>
            <a:endParaRPr lang="en-US" altLang="ko-KR" sz="14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aphicFrame>
        <p:nvGraphicFramePr>
          <p:cNvPr id="45" name="표 44"/>
          <p:cNvGraphicFramePr>
            <a:graphicFrameLocks noGrp="1"/>
          </p:cNvGraphicFramePr>
          <p:nvPr/>
        </p:nvGraphicFramePr>
        <p:xfrm>
          <a:off x="327153" y="1101499"/>
          <a:ext cx="531847" cy="533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8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556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73DE">
                        <a:alpha val="17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양쪽 모서리가 둥근 사각형 34">
            <a:extLst>
              <a:ext uri="{FF2B5EF4-FFF2-40B4-BE49-F238E27FC236}">
                <a16:creationId xmlns:a16="http://schemas.microsoft.com/office/drawing/2014/main" id="{8CA8FC3C-B67F-46C0-96FB-775D56EAF5D1}"/>
              </a:ext>
            </a:extLst>
          </p:cNvPr>
          <p:cNvSpPr/>
          <p:nvPr/>
        </p:nvSpPr>
        <p:spPr>
          <a:xfrm rot="16200000">
            <a:off x="6134799" y="812810"/>
            <a:ext cx="6344819" cy="5260365"/>
          </a:xfrm>
          <a:prstGeom prst="round2SameRect">
            <a:avLst>
              <a:gd name="adj1" fmla="val 0"/>
              <a:gd name="adj2" fmla="val 3172"/>
            </a:avLst>
          </a:prstGeom>
          <a:solidFill>
            <a:schemeClr val="bg1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3186DCC-280C-4EB0-91D5-ED4A5572786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7556" y="1319644"/>
            <a:ext cx="4957044" cy="4361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796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FACC5">
                <a:lumMod val="49000"/>
              </a:srgbClr>
            </a:gs>
            <a:gs pos="100000">
              <a:srgbClr val="A5A6AD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양쪽 모서리가 둥근 사각형 6"/>
          <p:cNvSpPr/>
          <p:nvPr/>
        </p:nvSpPr>
        <p:spPr>
          <a:xfrm rot="16200000" flipV="1">
            <a:off x="3167856" y="-2092089"/>
            <a:ext cx="6344819" cy="11078390"/>
          </a:xfrm>
          <a:prstGeom prst="round2SameRect">
            <a:avLst>
              <a:gd name="adj1" fmla="val 2856"/>
              <a:gd name="adj2" fmla="val 0"/>
            </a:avLst>
          </a:prstGeom>
          <a:solidFill>
            <a:srgbClr val="F1F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327154" y="270587"/>
            <a:ext cx="531845" cy="6344819"/>
            <a:chOff x="298579" y="270587"/>
            <a:chExt cx="531845" cy="6344819"/>
          </a:xfrm>
        </p:grpSpPr>
        <p:sp>
          <p:nvSpPr>
            <p:cNvPr id="6" name="양쪽 모서리가 둥근 사각형 5"/>
            <p:cNvSpPr/>
            <p:nvPr/>
          </p:nvSpPr>
          <p:spPr>
            <a:xfrm rot="16200000">
              <a:off x="-2607908" y="3177074"/>
              <a:ext cx="6344819" cy="531845"/>
            </a:xfrm>
            <a:prstGeom prst="round2SameRect">
              <a:avLst/>
            </a:prstGeom>
            <a:solidFill>
              <a:schemeClr val="bg1"/>
            </a:solidFill>
            <a:ln>
              <a:noFill/>
            </a:ln>
            <a:effectLst>
              <a:outerShdw blurRad="292100" dist="38100" algn="l" rotWithShape="0">
                <a:srgbClr val="1A73DE">
                  <a:alpha val="1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Freeform 9"/>
            <p:cNvSpPr>
              <a:spLocks/>
            </p:cNvSpPr>
            <p:nvPr/>
          </p:nvSpPr>
          <p:spPr bwMode="auto">
            <a:xfrm>
              <a:off x="493663" y="1945636"/>
              <a:ext cx="141676" cy="186968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8" name="Group 12"/>
            <p:cNvGrpSpPr>
              <a:grpSpLocks noChangeAspect="1"/>
            </p:cNvGrpSpPr>
            <p:nvPr/>
          </p:nvGrpSpPr>
          <p:grpSpPr bwMode="auto">
            <a:xfrm>
              <a:off x="449829" y="1284289"/>
              <a:ext cx="229344" cy="182438"/>
              <a:chOff x="6124" y="305"/>
              <a:chExt cx="841" cy="669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0" name="Freeform 13"/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14"/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2" name="Freeform 36"/>
            <p:cNvSpPr>
              <a:spLocks noEditPoints="1"/>
            </p:cNvSpPr>
            <p:nvPr/>
          </p:nvSpPr>
          <p:spPr bwMode="auto">
            <a:xfrm>
              <a:off x="507799" y="3871677"/>
              <a:ext cx="113404" cy="190736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자유형 22"/>
            <p:cNvSpPr>
              <a:spLocks/>
            </p:cNvSpPr>
            <p:nvPr/>
          </p:nvSpPr>
          <p:spPr bwMode="auto">
            <a:xfrm>
              <a:off x="479143" y="3243360"/>
              <a:ext cx="170716" cy="149410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6"/>
            <p:cNvSpPr>
              <a:spLocks/>
            </p:cNvSpPr>
            <p:nvPr/>
          </p:nvSpPr>
          <p:spPr bwMode="auto">
            <a:xfrm rot="10800000" flipH="1" flipV="1">
              <a:off x="478251" y="2611513"/>
              <a:ext cx="172500" cy="152938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28" name="그룹 27"/>
            <p:cNvGrpSpPr/>
            <p:nvPr/>
          </p:nvGrpSpPr>
          <p:grpSpPr>
            <a:xfrm>
              <a:off x="456501" y="523875"/>
              <a:ext cx="216000" cy="157689"/>
              <a:chOff x="444218" y="523875"/>
              <a:chExt cx="216000" cy="157689"/>
            </a:xfrm>
          </p:grpSpPr>
          <p:sp>
            <p:nvSpPr>
              <p:cNvPr id="25" name="모서리가 둥근 직사각형 24"/>
              <p:cNvSpPr/>
              <p:nvPr/>
            </p:nvSpPr>
            <p:spPr>
              <a:xfrm>
                <a:off x="444218" y="523875"/>
                <a:ext cx="216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모서리가 둥근 직사각형 25"/>
              <p:cNvSpPr/>
              <p:nvPr/>
            </p:nvSpPr>
            <p:spPr>
              <a:xfrm>
                <a:off x="444218" y="593719"/>
                <a:ext cx="216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모서리가 둥근 직사각형 26"/>
              <p:cNvSpPr/>
              <p:nvPr/>
            </p:nvSpPr>
            <p:spPr>
              <a:xfrm>
                <a:off x="444218" y="663564"/>
                <a:ext cx="216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31" name="직사각형 30"/>
          <p:cNvSpPr/>
          <p:nvPr/>
        </p:nvSpPr>
        <p:spPr>
          <a:xfrm>
            <a:off x="1527988" y="375821"/>
            <a:ext cx="4817721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44546A"/>
                </a:solidFill>
              </a:rPr>
              <a:t>Rendering </a:t>
            </a:r>
            <a:endParaRPr lang="en-US" altLang="ko-KR" sz="3000" b="1" i="1" kern="0" dirty="0">
              <a:solidFill>
                <a:srgbClr val="78808D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190317" y="1694415"/>
            <a:ext cx="5149948" cy="41133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400" dirty="0">
              <a:solidFill>
                <a:srgbClr val="42506D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42506D"/>
                </a:solidFill>
              </a:rPr>
              <a:t>SSR</a:t>
            </a:r>
            <a:r>
              <a:rPr lang="en-US" altLang="ko-KR" sz="1600" b="1" dirty="0">
                <a:solidFill>
                  <a:srgbClr val="78808D"/>
                </a:solidFill>
              </a:rPr>
              <a:t>(Server</a:t>
            </a:r>
            <a:r>
              <a:rPr lang="ko-KR" altLang="en-US" sz="1600" b="1" dirty="0">
                <a:solidFill>
                  <a:srgbClr val="78808D"/>
                </a:solidFill>
              </a:rPr>
              <a:t> </a:t>
            </a:r>
            <a:r>
              <a:rPr lang="en-US" altLang="ko-KR" sz="1600" b="1" dirty="0">
                <a:solidFill>
                  <a:srgbClr val="78808D"/>
                </a:solidFill>
              </a:rPr>
              <a:t>Side</a:t>
            </a:r>
            <a:r>
              <a:rPr lang="ko-KR" altLang="en-US" sz="1600" b="1" dirty="0">
                <a:solidFill>
                  <a:srgbClr val="78808D"/>
                </a:solidFill>
              </a:rPr>
              <a:t> </a:t>
            </a:r>
            <a:r>
              <a:rPr lang="en-US" altLang="ko-KR" sz="1600" b="1" dirty="0">
                <a:solidFill>
                  <a:srgbClr val="78808D"/>
                </a:solidFill>
              </a:rPr>
              <a:t>Rendering)</a:t>
            </a:r>
            <a:r>
              <a:rPr lang="ko-KR" altLang="en-US" sz="1600" b="1" dirty="0">
                <a:solidFill>
                  <a:srgbClr val="42506D"/>
                </a:solidFill>
              </a:rPr>
              <a:t> </a:t>
            </a:r>
            <a:endParaRPr lang="en-US" altLang="ko-KR" sz="1600" b="1" dirty="0">
              <a:solidFill>
                <a:srgbClr val="42506D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42506D"/>
                </a:solidFill>
              </a:rPr>
              <a:t>브라우저는 단지 서버에 </a:t>
            </a:r>
            <a:r>
              <a:rPr lang="en-US" altLang="ko-KR" sz="1400" dirty="0">
                <a:solidFill>
                  <a:srgbClr val="42506D"/>
                </a:solidFill>
              </a:rPr>
              <a:t>HTML</a:t>
            </a:r>
            <a:r>
              <a:rPr lang="ko-KR" altLang="en-US" sz="1400" dirty="0">
                <a:solidFill>
                  <a:srgbClr val="42506D"/>
                </a:solidFill>
              </a:rPr>
              <a:t>을 요청한 후에 보여주기만 할 뿐</a:t>
            </a:r>
            <a:r>
              <a:rPr lang="en-US" altLang="ko-KR" sz="1400" dirty="0">
                <a:solidFill>
                  <a:srgbClr val="42506D"/>
                </a:solidFill>
              </a:rPr>
              <a:t>, </a:t>
            </a:r>
            <a:r>
              <a:rPr lang="ko-KR" altLang="en-US" sz="1400" dirty="0">
                <a:solidFill>
                  <a:srgbClr val="42506D"/>
                </a:solidFill>
              </a:rPr>
              <a:t>요청에 대한 처리는 전부 서버에서 담당</a:t>
            </a:r>
            <a:endParaRPr lang="en-US" altLang="ko-KR" sz="1400" dirty="0">
              <a:solidFill>
                <a:srgbClr val="42506D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rgbClr val="42506D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rgbClr val="42506D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rgbClr val="42506D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42506D"/>
                </a:solidFill>
              </a:rPr>
              <a:t>CSR</a:t>
            </a:r>
            <a:r>
              <a:rPr lang="en-US" altLang="ko-KR" sz="1600" b="1" dirty="0">
                <a:solidFill>
                  <a:srgbClr val="78808D"/>
                </a:solidFill>
              </a:rPr>
              <a:t>(Client Side Rendering)</a:t>
            </a:r>
            <a:r>
              <a:rPr lang="ko-KR" altLang="en-US" sz="1400" dirty="0">
                <a:solidFill>
                  <a:srgbClr val="78808D"/>
                </a:solidFill>
              </a:rPr>
              <a:t> </a:t>
            </a:r>
            <a:endParaRPr lang="en-US" altLang="ko-KR" sz="1400" dirty="0">
              <a:solidFill>
                <a:srgbClr val="78808D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42506D"/>
                </a:solidFill>
              </a:rPr>
              <a:t>서버는 단지 </a:t>
            </a:r>
            <a:r>
              <a:rPr lang="en-US" altLang="ko-KR" sz="1400" dirty="0">
                <a:solidFill>
                  <a:srgbClr val="42506D"/>
                </a:solidFill>
              </a:rPr>
              <a:t>JSON </a:t>
            </a:r>
            <a:r>
              <a:rPr lang="ko-KR" altLang="en-US" sz="1400" dirty="0">
                <a:solidFill>
                  <a:srgbClr val="42506D"/>
                </a:solidFill>
              </a:rPr>
              <a:t>파일을 보내주는 역할을 하고 </a:t>
            </a:r>
            <a:r>
              <a:rPr lang="en-US" altLang="ko-KR" sz="1400" dirty="0">
                <a:solidFill>
                  <a:srgbClr val="42506D"/>
                </a:solidFill>
              </a:rPr>
              <a:t>HTML</a:t>
            </a:r>
            <a:r>
              <a:rPr lang="ko-KR" altLang="en-US" sz="1400" dirty="0">
                <a:solidFill>
                  <a:srgbClr val="42506D"/>
                </a:solidFill>
              </a:rPr>
              <a:t>을 그리는 역할은 브라우저 측에서 자바스크립트로 수행</a:t>
            </a:r>
            <a:endParaRPr lang="en-US" altLang="ko-KR" sz="1400" dirty="0">
              <a:solidFill>
                <a:srgbClr val="42506D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rgbClr val="42506D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rgbClr val="42506D"/>
              </a:solidFill>
            </a:endParaRPr>
          </a:p>
        </p:txBody>
      </p:sp>
      <p:graphicFrame>
        <p:nvGraphicFramePr>
          <p:cNvPr id="45" name="표 44"/>
          <p:cNvGraphicFramePr>
            <a:graphicFrameLocks noGrp="1"/>
          </p:cNvGraphicFramePr>
          <p:nvPr/>
        </p:nvGraphicFramePr>
        <p:xfrm>
          <a:off x="327153" y="1101499"/>
          <a:ext cx="531847" cy="533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8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556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73DE">
                        <a:alpha val="17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양쪽 모서리가 둥근 사각형 34">
            <a:extLst>
              <a:ext uri="{FF2B5EF4-FFF2-40B4-BE49-F238E27FC236}">
                <a16:creationId xmlns:a16="http://schemas.microsoft.com/office/drawing/2014/main" id="{8CA8FC3C-B67F-46C0-96FB-775D56EAF5D1}"/>
              </a:ext>
            </a:extLst>
          </p:cNvPr>
          <p:cNvSpPr/>
          <p:nvPr/>
        </p:nvSpPr>
        <p:spPr>
          <a:xfrm rot="16200000">
            <a:off x="6134799" y="812810"/>
            <a:ext cx="6344819" cy="5260365"/>
          </a:xfrm>
          <a:prstGeom prst="round2SameRect">
            <a:avLst>
              <a:gd name="adj1" fmla="val 0"/>
              <a:gd name="adj2" fmla="val 3172"/>
            </a:avLst>
          </a:prstGeom>
          <a:solidFill>
            <a:schemeClr val="bg1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A0C698C-C89C-4CBA-AA59-9275B3CECA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8744" y="1787861"/>
            <a:ext cx="2408464" cy="343568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8869ABA-CE53-40C2-B94D-4E72BDCD12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2841" y="1694415"/>
            <a:ext cx="2237193" cy="3435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8069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FACC5">
                <a:lumMod val="49000"/>
              </a:srgbClr>
            </a:gs>
            <a:gs pos="100000">
              <a:srgbClr val="A5A6AD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양쪽 모서리가 둥근 사각형 6"/>
          <p:cNvSpPr/>
          <p:nvPr/>
        </p:nvSpPr>
        <p:spPr>
          <a:xfrm rot="16200000" flipV="1">
            <a:off x="3167856" y="-2092089"/>
            <a:ext cx="6344819" cy="11078390"/>
          </a:xfrm>
          <a:prstGeom prst="round2SameRect">
            <a:avLst>
              <a:gd name="adj1" fmla="val 2856"/>
              <a:gd name="adj2" fmla="val 0"/>
            </a:avLst>
          </a:prstGeom>
          <a:solidFill>
            <a:srgbClr val="F1F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327154" y="270587"/>
            <a:ext cx="531845" cy="6344819"/>
            <a:chOff x="298579" y="270587"/>
            <a:chExt cx="531845" cy="6344819"/>
          </a:xfrm>
        </p:grpSpPr>
        <p:sp>
          <p:nvSpPr>
            <p:cNvPr id="6" name="양쪽 모서리가 둥근 사각형 5"/>
            <p:cNvSpPr/>
            <p:nvPr/>
          </p:nvSpPr>
          <p:spPr>
            <a:xfrm rot="16200000">
              <a:off x="-2607908" y="3177074"/>
              <a:ext cx="6344819" cy="531845"/>
            </a:xfrm>
            <a:prstGeom prst="round2SameRect">
              <a:avLst/>
            </a:prstGeom>
            <a:solidFill>
              <a:schemeClr val="bg1"/>
            </a:solidFill>
            <a:ln>
              <a:noFill/>
            </a:ln>
            <a:effectLst>
              <a:outerShdw blurRad="292100" dist="38100" algn="l" rotWithShape="0">
                <a:srgbClr val="1A73DE">
                  <a:alpha val="1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Freeform 9"/>
            <p:cNvSpPr>
              <a:spLocks/>
            </p:cNvSpPr>
            <p:nvPr/>
          </p:nvSpPr>
          <p:spPr bwMode="auto">
            <a:xfrm>
              <a:off x="493663" y="1945636"/>
              <a:ext cx="141676" cy="186968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8" name="Group 12"/>
            <p:cNvGrpSpPr>
              <a:grpSpLocks noChangeAspect="1"/>
            </p:cNvGrpSpPr>
            <p:nvPr/>
          </p:nvGrpSpPr>
          <p:grpSpPr bwMode="auto">
            <a:xfrm>
              <a:off x="449829" y="1284289"/>
              <a:ext cx="229344" cy="182438"/>
              <a:chOff x="6124" y="305"/>
              <a:chExt cx="841" cy="669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0" name="Freeform 13"/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14"/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2" name="Freeform 36"/>
            <p:cNvSpPr>
              <a:spLocks noEditPoints="1"/>
            </p:cNvSpPr>
            <p:nvPr/>
          </p:nvSpPr>
          <p:spPr bwMode="auto">
            <a:xfrm>
              <a:off x="507799" y="3871677"/>
              <a:ext cx="113404" cy="190736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자유형 22"/>
            <p:cNvSpPr>
              <a:spLocks/>
            </p:cNvSpPr>
            <p:nvPr/>
          </p:nvSpPr>
          <p:spPr bwMode="auto">
            <a:xfrm>
              <a:off x="479143" y="3243360"/>
              <a:ext cx="170716" cy="149410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6"/>
            <p:cNvSpPr>
              <a:spLocks/>
            </p:cNvSpPr>
            <p:nvPr/>
          </p:nvSpPr>
          <p:spPr bwMode="auto">
            <a:xfrm rot="10800000" flipH="1" flipV="1">
              <a:off x="478251" y="2611513"/>
              <a:ext cx="172500" cy="152938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28" name="그룹 27"/>
            <p:cNvGrpSpPr/>
            <p:nvPr/>
          </p:nvGrpSpPr>
          <p:grpSpPr>
            <a:xfrm>
              <a:off x="456501" y="523875"/>
              <a:ext cx="216000" cy="157689"/>
              <a:chOff x="444218" y="523875"/>
              <a:chExt cx="216000" cy="157689"/>
            </a:xfrm>
          </p:grpSpPr>
          <p:sp>
            <p:nvSpPr>
              <p:cNvPr id="25" name="모서리가 둥근 직사각형 24"/>
              <p:cNvSpPr/>
              <p:nvPr/>
            </p:nvSpPr>
            <p:spPr>
              <a:xfrm>
                <a:off x="444218" y="523875"/>
                <a:ext cx="216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모서리가 둥근 직사각형 25"/>
              <p:cNvSpPr/>
              <p:nvPr/>
            </p:nvSpPr>
            <p:spPr>
              <a:xfrm>
                <a:off x="444218" y="593719"/>
                <a:ext cx="216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모서리가 둥근 직사각형 26"/>
              <p:cNvSpPr/>
              <p:nvPr/>
            </p:nvSpPr>
            <p:spPr>
              <a:xfrm>
                <a:off x="444218" y="663564"/>
                <a:ext cx="216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31" name="직사각형 30"/>
          <p:cNvSpPr/>
          <p:nvPr/>
        </p:nvSpPr>
        <p:spPr>
          <a:xfrm>
            <a:off x="1527989" y="375821"/>
            <a:ext cx="3922198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44546A"/>
                </a:solidFill>
              </a:rPr>
              <a:t>SPA</a:t>
            </a:r>
            <a:r>
              <a:rPr lang="ko-KR" altLang="en-US" sz="3200" b="1" i="1" kern="0" dirty="0">
                <a:solidFill>
                  <a:srgbClr val="44546A"/>
                </a:solidFill>
              </a:rPr>
              <a:t>의 장점</a:t>
            </a:r>
            <a:r>
              <a:rPr lang="en-US" altLang="ko-KR" sz="3200" b="1" i="1" kern="0" dirty="0">
                <a:solidFill>
                  <a:srgbClr val="44546A"/>
                </a:solidFill>
              </a:rPr>
              <a:t> </a:t>
            </a:r>
            <a:endParaRPr lang="en-US" altLang="ko-KR" sz="3000" b="1" i="1" kern="0" dirty="0">
              <a:solidFill>
                <a:srgbClr val="78808D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190317" y="2065788"/>
            <a:ext cx="5149948" cy="27544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300" dirty="0">
              <a:solidFill>
                <a:srgbClr val="42506D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>
                <a:solidFill>
                  <a:srgbClr val="42506D"/>
                </a:solidFill>
              </a:rPr>
              <a:t>기존 형태의 웹이 주던 딱딱하고 끊기는 느낌을 주지 않으며 부드럽고 자연스러운 사용자 경험</a:t>
            </a:r>
            <a:r>
              <a:rPr lang="en-US" altLang="ko-KR" sz="1300" dirty="0">
                <a:solidFill>
                  <a:srgbClr val="42506D"/>
                </a:solidFill>
              </a:rPr>
              <a:t>(UX)</a:t>
            </a:r>
            <a:r>
              <a:rPr lang="ko-KR" altLang="en-US" sz="1300" dirty="0">
                <a:solidFill>
                  <a:srgbClr val="42506D"/>
                </a:solidFill>
              </a:rPr>
              <a:t>을 줄 수 있다</a:t>
            </a:r>
            <a:endParaRPr lang="en-US" altLang="ko-KR" sz="1300" dirty="0">
              <a:solidFill>
                <a:srgbClr val="42506D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srgbClr val="42506D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>
                <a:solidFill>
                  <a:srgbClr val="42506D"/>
                </a:solidFill>
              </a:rPr>
              <a:t>필요한 리소스만 부분적으로 로딩 하여 데이터를 적게 사용하며 모바일 네트워크에서도 빠른 속도로 렌더링이 가능하다</a:t>
            </a:r>
            <a:endParaRPr lang="en-US" altLang="ko-KR" sz="1300" dirty="0">
              <a:solidFill>
                <a:srgbClr val="42506D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srgbClr val="42506D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>
                <a:solidFill>
                  <a:srgbClr val="42506D"/>
                </a:solidFill>
              </a:rPr>
              <a:t>컴포넌트별 개발이 용이하여</a:t>
            </a:r>
            <a:r>
              <a:rPr lang="en-US" altLang="ko-KR" sz="1300" dirty="0">
                <a:solidFill>
                  <a:srgbClr val="42506D"/>
                </a:solidFill>
              </a:rPr>
              <a:t> </a:t>
            </a:r>
            <a:r>
              <a:rPr lang="ko-KR" altLang="en-US" sz="1300" dirty="0">
                <a:solidFill>
                  <a:srgbClr val="42506D"/>
                </a:solidFill>
              </a:rPr>
              <a:t>생산성이 좋다</a:t>
            </a:r>
            <a:endParaRPr lang="en-US" altLang="ko-KR" sz="1300" dirty="0">
              <a:solidFill>
                <a:srgbClr val="42506D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srgbClr val="42506D"/>
              </a:solidFill>
            </a:endParaRPr>
          </a:p>
        </p:txBody>
      </p:sp>
      <p:graphicFrame>
        <p:nvGraphicFramePr>
          <p:cNvPr id="45" name="표 44"/>
          <p:cNvGraphicFramePr>
            <a:graphicFrameLocks noGrp="1"/>
          </p:cNvGraphicFramePr>
          <p:nvPr/>
        </p:nvGraphicFramePr>
        <p:xfrm>
          <a:off x="327153" y="1101499"/>
          <a:ext cx="531847" cy="533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8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556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73DE">
                        <a:alpha val="17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양쪽 모서리가 둥근 사각형 34">
            <a:extLst>
              <a:ext uri="{FF2B5EF4-FFF2-40B4-BE49-F238E27FC236}">
                <a16:creationId xmlns:a16="http://schemas.microsoft.com/office/drawing/2014/main" id="{8CA8FC3C-B67F-46C0-96FB-775D56EAF5D1}"/>
              </a:ext>
            </a:extLst>
          </p:cNvPr>
          <p:cNvSpPr/>
          <p:nvPr/>
        </p:nvSpPr>
        <p:spPr>
          <a:xfrm rot="16200000">
            <a:off x="6134799" y="812810"/>
            <a:ext cx="6344819" cy="5260365"/>
          </a:xfrm>
          <a:prstGeom prst="round2SameRect">
            <a:avLst>
              <a:gd name="adj1" fmla="val 0"/>
              <a:gd name="adj2" fmla="val 3172"/>
            </a:avLst>
          </a:prstGeom>
          <a:solidFill>
            <a:schemeClr val="bg1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EEFAEBB-1B99-411F-98B5-4B2650B7C3FC}"/>
              </a:ext>
            </a:extLst>
          </p:cNvPr>
          <p:cNvSpPr/>
          <p:nvPr/>
        </p:nvSpPr>
        <p:spPr>
          <a:xfrm>
            <a:off x="6734956" y="2014050"/>
            <a:ext cx="5149948" cy="3054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300" dirty="0">
              <a:solidFill>
                <a:srgbClr val="42506D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>
                <a:solidFill>
                  <a:srgbClr val="42506D"/>
                </a:solidFill>
              </a:rPr>
              <a:t>서버가 할 일을 대신하는 자바스크립트의 역할이 막중 해지며 규모가 커질수록 파일이 커진다</a:t>
            </a:r>
            <a:endParaRPr lang="en-US" altLang="ko-KR" sz="1300" dirty="0">
              <a:solidFill>
                <a:srgbClr val="42506D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300" dirty="0">
              <a:solidFill>
                <a:srgbClr val="42506D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>
                <a:solidFill>
                  <a:srgbClr val="42506D"/>
                </a:solidFill>
              </a:rPr>
              <a:t>자바스크립트를 실행하지 않는 일반 크롤러</a:t>
            </a:r>
            <a:r>
              <a:rPr lang="en-US" altLang="ko-KR" sz="1300" dirty="0">
                <a:solidFill>
                  <a:srgbClr val="42506D"/>
                </a:solidFill>
              </a:rPr>
              <a:t>(</a:t>
            </a:r>
            <a:r>
              <a:rPr lang="ko-KR" altLang="en-US" sz="1300" dirty="0">
                <a:solidFill>
                  <a:srgbClr val="42506D"/>
                </a:solidFill>
              </a:rPr>
              <a:t>검색엔진</a:t>
            </a:r>
            <a:r>
              <a:rPr lang="en-US" altLang="ko-KR" sz="1300" dirty="0">
                <a:solidFill>
                  <a:srgbClr val="42506D"/>
                </a:solidFill>
              </a:rPr>
              <a:t>)</a:t>
            </a:r>
            <a:r>
              <a:rPr lang="ko-KR" altLang="en-US" sz="1300" dirty="0">
                <a:solidFill>
                  <a:srgbClr val="42506D"/>
                </a:solidFill>
              </a:rPr>
              <a:t> 에서는 페이지의 정보를 제대로 수집해 가지 못하는 </a:t>
            </a:r>
            <a:r>
              <a:rPr lang="en-US" altLang="ko-KR" sz="1300" dirty="0">
                <a:solidFill>
                  <a:srgbClr val="42506D"/>
                </a:solidFill>
              </a:rPr>
              <a:t>SEO </a:t>
            </a:r>
            <a:r>
              <a:rPr lang="ko-KR" altLang="en-US" sz="1300" dirty="0">
                <a:solidFill>
                  <a:srgbClr val="42506D"/>
                </a:solidFill>
              </a:rPr>
              <a:t>문제가 있다</a:t>
            </a:r>
            <a:endParaRPr lang="en-US" altLang="ko-KR" sz="1300" dirty="0">
              <a:solidFill>
                <a:srgbClr val="42506D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srgbClr val="42506D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dirty="0">
                <a:solidFill>
                  <a:srgbClr val="42506D"/>
                </a:solidFill>
              </a:rPr>
              <a:t>HTML </a:t>
            </a:r>
            <a:r>
              <a:rPr lang="ko-KR" altLang="en-US" sz="1300" dirty="0">
                <a:solidFill>
                  <a:srgbClr val="42506D"/>
                </a:solidFill>
              </a:rPr>
              <a:t>다운 </a:t>
            </a:r>
            <a:r>
              <a:rPr lang="en-US" altLang="ko-KR" sz="1300" dirty="0">
                <a:solidFill>
                  <a:srgbClr val="42506D"/>
                </a:solidFill>
              </a:rPr>
              <a:t>+ JS</a:t>
            </a:r>
            <a:r>
              <a:rPr lang="ko-KR" altLang="en-US" sz="1300" dirty="0">
                <a:solidFill>
                  <a:srgbClr val="42506D"/>
                </a:solidFill>
              </a:rPr>
              <a:t>파일 </a:t>
            </a:r>
            <a:r>
              <a:rPr lang="en-US" altLang="ko-KR" sz="1300" dirty="0">
                <a:solidFill>
                  <a:srgbClr val="42506D"/>
                </a:solidFill>
              </a:rPr>
              <a:t>+ </a:t>
            </a:r>
            <a:r>
              <a:rPr lang="ko-KR" altLang="en-US" sz="1300" dirty="0">
                <a:solidFill>
                  <a:srgbClr val="42506D"/>
                </a:solidFill>
              </a:rPr>
              <a:t>각종 리소스 다운을 받을 후 브라우저에서 렌더링 하기 때문에 초기 구동 속도가 느리다</a:t>
            </a:r>
            <a:endParaRPr lang="en-US" altLang="ko-KR" sz="1300" dirty="0">
              <a:solidFill>
                <a:srgbClr val="42506D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srgbClr val="42506D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AC09AB4-C106-46D1-A48E-8EC5AED57370}"/>
              </a:ext>
            </a:extLst>
          </p:cNvPr>
          <p:cNvSpPr/>
          <p:nvPr/>
        </p:nvSpPr>
        <p:spPr>
          <a:xfrm>
            <a:off x="7068710" y="375821"/>
            <a:ext cx="3922198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44546A"/>
                </a:solidFill>
              </a:rPr>
              <a:t>SPA</a:t>
            </a:r>
            <a:r>
              <a:rPr lang="ko-KR" altLang="en-US" sz="3200" b="1" i="1" kern="0" dirty="0">
                <a:solidFill>
                  <a:srgbClr val="44546A"/>
                </a:solidFill>
              </a:rPr>
              <a:t>의 단점</a:t>
            </a:r>
            <a:r>
              <a:rPr lang="en-US" altLang="ko-KR" sz="3200" b="1" i="1" kern="0" dirty="0">
                <a:solidFill>
                  <a:srgbClr val="44546A"/>
                </a:solidFill>
              </a:rPr>
              <a:t> </a:t>
            </a:r>
            <a:endParaRPr lang="en-US" altLang="ko-KR" sz="3000" b="1" i="1" kern="0" dirty="0">
              <a:solidFill>
                <a:srgbClr val="78808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70974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FACC5">
                <a:lumMod val="49000"/>
              </a:srgbClr>
            </a:gs>
            <a:gs pos="100000">
              <a:srgbClr val="A5A6AD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양쪽 모서리가 둥근 사각형 6"/>
          <p:cNvSpPr/>
          <p:nvPr/>
        </p:nvSpPr>
        <p:spPr>
          <a:xfrm rot="16200000" flipV="1">
            <a:off x="3225786" y="-2096199"/>
            <a:ext cx="6344819" cy="11078390"/>
          </a:xfrm>
          <a:prstGeom prst="round2SameRect">
            <a:avLst>
              <a:gd name="adj1" fmla="val 2856"/>
              <a:gd name="adj2" fmla="val 0"/>
            </a:avLst>
          </a:prstGeom>
          <a:solidFill>
            <a:srgbClr val="F1F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327154" y="270587"/>
            <a:ext cx="531845" cy="6344819"/>
            <a:chOff x="298579" y="270587"/>
            <a:chExt cx="531845" cy="6344819"/>
          </a:xfrm>
        </p:grpSpPr>
        <p:sp>
          <p:nvSpPr>
            <p:cNvPr id="6" name="양쪽 모서리가 둥근 사각형 5"/>
            <p:cNvSpPr/>
            <p:nvPr/>
          </p:nvSpPr>
          <p:spPr>
            <a:xfrm rot="16200000">
              <a:off x="-2607908" y="3177074"/>
              <a:ext cx="6344819" cy="531845"/>
            </a:xfrm>
            <a:prstGeom prst="round2SameRect">
              <a:avLst/>
            </a:prstGeom>
            <a:solidFill>
              <a:schemeClr val="bg1"/>
            </a:solidFill>
            <a:ln>
              <a:noFill/>
            </a:ln>
            <a:effectLst>
              <a:outerShdw blurRad="292100" dist="38100" algn="l" rotWithShape="0">
                <a:srgbClr val="1A73DE">
                  <a:alpha val="1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Freeform 9"/>
            <p:cNvSpPr>
              <a:spLocks/>
            </p:cNvSpPr>
            <p:nvPr/>
          </p:nvSpPr>
          <p:spPr bwMode="auto">
            <a:xfrm>
              <a:off x="493663" y="1945636"/>
              <a:ext cx="141676" cy="186968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8" name="Group 12"/>
            <p:cNvGrpSpPr>
              <a:grpSpLocks noChangeAspect="1"/>
            </p:cNvGrpSpPr>
            <p:nvPr/>
          </p:nvGrpSpPr>
          <p:grpSpPr bwMode="auto">
            <a:xfrm>
              <a:off x="449829" y="1284289"/>
              <a:ext cx="229344" cy="182438"/>
              <a:chOff x="6124" y="305"/>
              <a:chExt cx="841" cy="669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0" name="Freeform 13"/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14"/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2" name="Freeform 36"/>
            <p:cNvSpPr>
              <a:spLocks noEditPoints="1"/>
            </p:cNvSpPr>
            <p:nvPr/>
          </p:nvSpPr>
          <p:spPr bwMode="auto">
            <a:xfrm>
              <a:off x="507799" y="3871677"/>
              <a:ext cx="113404" cy="190736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자유형 22"/>
            <p:cNvSpPr>
              <a:spLocks/>
            </p:cNvSpPr>
            <p:nvPr/>
          </p:nvSpPr>
          <p:spPr bwMode="auto">
            <a:xfrm>
              <a:off x="479143" y="3243360"/>
              <a:ext cx="170716" cy="149410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6"/>
            <p:cNvSpPr>
              <a:spLocks/>
            </p:cNvSpPr>
            <p:nvPr/>
          </p:nvSpPr>
          <p:spPr bwMode="auto">
            <a:xfrm rot="10800000" flipH="1" flipV="1">
              <a:off x="478251" y="2611513"/>
              <a:ext cx="172500" cy="152938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28" name="그룹 27"/>
            <p:cNvGrpSpPr/>
            <p:nvPr/>
          </p:nvGrpSpPr>
          <p:grpSpPr>
            <a:xfrm>
              <a:off x="456501" y="523875"/>
              <a:ext cx="216000" cy="157689"/>
              <a:chOff x="444218" y="523875"/>
              <a:chExt cx="216000" cy="157689"/>
            </a:xfrm>
          </p:grpSpPr>
          <p:sp>
            <p:nvSpPr>
              <p:cNvPr id="25" name="모서리가 둥근 직사각형 24"/>
              <p:cNvSpPr/>
              <p:nvPr/>
            </p:nvSpPr>
            <p:spPr>
              <a:xfrm>
                <a:off x="444218" y="523875"/>
                <a:ext cx="216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모서리가 둥근 직사각형 25"/>
              <p:cNvSpPr/>
              <p:nvPr/>
            </p:nvSpPr>
            <p:spPr>
              <a:xfrm>
                <a:off x="444218" y="593719"/>
                <a:ext cx="216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모서리가 둥근 직사각형 26"/>
              <p:cNvSpPr/>
              <p:nvPr/>
            </p:nvSpPr>
            <p:spPr>
              <a:xfrm>
                <a:off x="444218" y="663564"/>
                <a:ext cx="216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31" name="직사각형 30"/>
          <p:cNvSpPr/>
          <p:nvPr/>
        </p:nvSpPr>
        <p:spPr>
          <a:xfrm>
            <a:off x="1527989" y="375821"/>
            <a:ext cx="6096000" cy="991875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44546A"/>
                </a:solidFill>
              </a:rPr>
              <a:t>MVC</a:t>
            </a:r>
            <a:r>
              <a:rPr lang="ko-KR" altLang="en-US" sz="3200" b="1" i="1" kern="0" dirty="0">
                <a:solidFill>
                  <a:srgbClr val="44546A"/>
                </a:solidFill>
              </a:rPr>
              <a:t> 패턴의 필요성</a:t>
            </a:r>
            <a:endParaRPr lang="en-US" altLang="ko-KR" sz="3200" b="1" i="1" kern="0" dirty="0">
              <a:solidFill>
                <a:srgbClr val="44546A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800" kern="0" dirty="0">
                <a:solidFill>
                  <a:srgbClr val="44546A"/>
                </a:solidFill>
              </a:rPr>
              <a:t>Enjoy your stylish business and campus life with BIZCAM</a:t>
            </a:r>
            <a:endParaRPr lang="ko-KR" altLang="en-US" sz="5400" kern="0" dirty="0">
              <a:solidFill>
                <a:srgbClr val="44546A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8307935" y="3990385"/>
            <a:ext cx="1794913" cy="36000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rgbClr val="1A73DE"/>
                </a:solidFill>
              </a:rPr>
              <a:t>CONTENTS</a:t>
            </a:r>
            <a:endParaRPr lang="ko-KR" altLang="en-US" sz="1400" b="1" dirty="0">
              <a:solidFill>
                <a:srgbClr val="1A73DE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8307935" y="2611513"/>
            <a:ext cx="1794913" cy="360000"/>
          </a:xfrm>
          <a:prstGeom prst="roundRect">
            <a:avLst/>
          </a:prstGeom>
          <a:solidFill>
            <a:srgbClr val="1A73DE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prstClr val="white"/>
                </a:solidFill>
              </a:rPr>
              <a:t>CONTENTS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graphicFrame>
        <p:nvGraphicFramePr>
          <p:cNvPr id="36" name="차트 35"/>
          <p:cNvGraphicFramePr/>
          <p:nvPr/>
        </p:nvGraphicFramePr>
        <p:xfrm>
          <a:off x="1210281" y="2405231"/>
          <a:ext cx="6908194" cy="25848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8" name="직사각형 37"/>
          <p:cNvSpPr/>
          <p:nvPr/>
        </p:nvSpPr>
        <p:spPr>
          <a:xfrm>
            <a:off x="8286996" y="3105547"/>
            <a:ext cx="3631704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컨텐츠에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1632147" y="5235986"/>
            <a:ext cx="4932136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PowerPoint is a computer program created by Microsoft Office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Microsoft Office PowerPoint is the presentation program 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used the most in the world.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8236656" y="4568162"/>
            <a:ext cx="3631704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컨텐츠에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41" name="타원 40"/>
          <p:cNvSpPr/>
          <p:nvPr/>
        </p:nvSpPr>
        <p:spPr>
          <a:xfrm>
            <a:off x="4366469" y="2375695"/>
            <a:ext cx="595818" cy="595818"/>
          </a:xfrm>
          <a:prstGeom prst="ellipse">
            <a:avLst/>
          </a:prstGeom>
          <a:pattFill prst="wdUpDiag">
            <a:fgClr>
              <a:srgbClr val="E8EDF5"/>
            </a:fgClr>
            <a:bgClr>
              <a:schemeClr val="bg1"/>
            </a:bgClr>
          </a:pattFill>
          <a:ln>
            <a:solidFill>
              <a:srgbClr val="1A73DE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1A73DE"/>
                </a:solidFill>
              </a:rPr>
              <a:t>A</a:t>
            </a:r>
            <a:endParaRPr lang="ko-KR" altLang="en-US" sz="1600" dirty="0">
              <a:solidFill>
                <a:srgbClr val="1A73DE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276926" y="1759432"/>
            <a:ext cx="98404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200" dirty="0">
                <a:solidFill>
                  <a:srgbClr val="1A73DE"/>
                </a:solidFill>
                <a:cs typeface="Aharoni" panose="02010803020104030203" pitchFamily="2" charset="-79"/>
              </a:rPr>
              <a:t>59</a:t>
            </a:r>
            <a:r>
              <a:rPr lang="en-US" altLang="ko-KR" sz="1600" dirty="0">
                <a:solidFill>
                  <a:srgbClr val="1A73DE"/>
                </a:solidFill>
                <a:cs typeface="Aharoni" panose="02010803020104030203" pitchFamily="2" charset="-79"/>
              </a:rPr>
              <a:t>%</a:t>
            </a:r>
            <a:endParaRPr lang="en-US" altLang="ko-KR" sz="400" b="1" dirty="0">
              <a:solidFill>
                <a:srgbClr val="1A73DE"/>
              </a:solidFill>
              <a:cs typeface="Aharoni" panose="02010803020104030203" pitchFamily="2" charset="-79"/>
            </a:endParaRPr>
          </a:p>
        </p:txBody>
      </p:sp>
      <p:graphicFrame>
        <p:nvGraphicFramePr>
          <p:cNvPr id="45" name="표 44"/>
          <p:cNvGraphicFramePr>
            <a:graphicFrameLocks noGrp="1"/>
          </p:cNvGraphicFramePr>
          <p:nvPr/>
        </p:nvGraphicFramePr>
        <p:xfrm>
          <a:off x="327153" y="1101499"/>
          <a:ext cx="531847" cy="533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8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556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73DE">
                        <a:alpha val="17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0495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FACC5">
                <a:lumMod val="49000"/>
              </a:srgbClr>
            </a:gs>
            <a:gs pos="100000">
              <a:srgbClr val="A5A6AD"/>
            </a:gs>
          </a:gsLst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양쪽 모서리가 둥근 사각형 6"/>
          <p:cNvSpPr/>
          <p:nvPr/>
        </p:nvSpPr>
        <p:spPr>
          <a:xfrm rot="16200000" flipV="1">
            <a:off x="3225786" y="-2096199"/>
            <a:ext cx="6344819" cy="11078390"/>
          </a:xfrm>
          <a:prstGeom prst="round2SameRect">
            <a:avLst>
              <a:gd name="adj1" fmla="val 2856"/>
              <a:gd name="adj2" fmla="val 0"/>
            </a:avLst>
          </a:prstGeom>
          <a:solidFill>
            <a:srgbClr val="F1F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327154" y="270587"/>
            <a:ext cx="531845" cy="6344819"/>
            <a:chOff x="298579" y="270587"/>
            <a:chExt cx="531845" cy="6344819"/>
          </a:xfrm>
        </p:grpSpPr>
        <p:sp>
          <p:nvSpPr>
            <p:cNvPr id="6" name="양쪽 모서리가 둥근 사각형 5"/>
            <p:cNvSpPr/>
            <p:nvPr/>
          </p:nvSpPr>
          <p:spPr>
            <a:xfrm rot="16200000">
              <a:off x="-2607908" y="3177074"/>
              <a:ext cx="6344819" cy="531845"/>
            </a:xfrm>
            <a:prstGeom prst="round2SameRect">
              <a:avLst/>
            </a:prstGeom>
            <a:solidFill>
              <a:schemeClr val="bg1"/>
            </a:solidFill>
            <a:ln>
              <a:noFill/>
            </a:ln>
            <a:effectLst>
              <a:outerShdw blurRad="292100" dist="38100" algn="l" rotWithShape="0">
                <a:srgbClr val="1A73DE">
                  <a:alpha val="1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Freeform 9"/>
            <p:cNvSpPr>
              <a:spLocks/>
            </p:cNvSpPr>
            <p:nvPr/>
          </p:nvSpPr>
          <p:spPr bwMode="auto">
            <a:xfrm>
              <a:off x="493663" y="1945636"/>
              <a:ext cx="141676" cy="186968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8" name="Group 12"/>
            <p:cNvGrpSpPr>
              <a:grpSpLocks noChangeAspect="1"/>
            </p:cNvGrpSpPr>
            <p:nvPr/>
          </p:nvGrpSpPr>
          <p:grpSpPr bwMode="auto">
            <a:xfrm>
              <a:off x="449829" y="1284289"/>
              <a:ext cx="229344" cy="182438"/>
              <a:chOff x="6124" y="305"/>
              <a:chExt cx="841" cy="669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0" name="Freeform 13"/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14"/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2" name="Freeform 36"/>
            <p:cNvSpPr>
              <a:spLocks noEditPoints="1"/>
            </p:cNvSpPr>
            <p:nvPr/>
          </p:nvSpPr>
          <p:spPr bwMode="auto">
            <a:xfrm>
              <a:off x="507799" y="3871677"/>
              <a:ext cx="113404" cy="190736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자유형 22"/>
            <p:cNvSpPr>
              <a:spLocks/>
            </p:cNvSpPr>
            <p:nvPr/>
          </p:nvSpPr>
          <p:spPr bwMode="auto">
            <a:xfrm>
              <a:off x="479143" y="3243360"/>
              <a:ext cx="170716" cy="149410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6"/>
            <p:cNvSpPr>
              <a:spLocks/>
            </p:cNvSpPr>
            <p:nvPr/>
          </p:nvSpPr>
          <p:spPr bwMode="auto">
            <a:xfrm rot="10800000" flipH="1" flipV="1">
              <a:off x="478251" y="2611513"/>
              <a:ext cx="172500" cy="152938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28" name="그룹 27"/>
            <p:cNvGrpSpPr/>
            <p:nvPr/>
          </p:nvGrpSpPr>
          <p:grpSpPr>
            <a:xfrm>
              <a:off x="456501" y="523875"/>
              <a:ext cx="216000" cy="157689"/>
              <a:chOff x="444218" y="523875"/>
              <a:chExt cx="216000" cy="157689"/>
            </a:xfrm>
          </p:grpSpPr>
          <p:sp>
            <p:nvSpPr>
              <p:cNvPr id="25" name="모서리가 둥근 직사각형 24"/>
              <p:cNvSpPr/>
              <p:nvPr/>
            </p:nvSpPr>
            <p:spPr>
              <a:xfrm>
                <a:off x="444218" y="523875"/>
                <a:ext cx="216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모서리가 둥근 직사각형 25"/>
              <p:cNvSpPr/>
              <p:nvPr/>
            </p:nvSpPr>
            <p:spPr>
              <a:xfrm>
                <a:off x="444218" y="593719"/>
                <a:ext cx="216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모서리가 둥근 직사각형 26"/>
              <p:cNvSpPr/>
              <p:nvPr/>
            </p:nvSpPr>
            <p:spPr>
              <a:xfrm>
                <a:off x="444218" y="663564"/>
                <a:ext cx="216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31" name="직사각형 30"/>
          <p:cNvSpPr/>
          <p:nvPr/>
        </p:nvSpPr>
        <p:spPr>
          <a:xfrm>
            <a:off x="1527989" y="375821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44546A"/>
                </a:solidFill>
              </a:rPr>
              <a:t>PPT PRESENTATION 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800" kern="0" dirty="0">
                <a:solidFill>
                  <a:srgbClr val="44546A"/>
                </a:solidFill>
              </a:rPr>
              <a:t>Enjoy your stylish business and campus life with BIZCAM</a:t>
            </a:r>
            <a:endParaRPr lang="ko-KR" altLang="en-US" sz="5400" kern="0" dirty="0">
              <a:solidFill>
                <a:srgbClr val="44546A"/>
              </a:solidFill>
            </a:endParaRPr>
          </a:p>
        </p:txBody>
      </p:sp>
      <p:sp>
        <p:nvSpPr>
          <p:cNvPr id="35" name="양쪽 모서리가 둥근 사각형 34"/>
          <p:cNvSpPr/>
          <p:nvPr/>
        </p:nvSpPr>
        <p:spPr>
          <a:xfrm rot="16200000">
            <a:off x="6134799" y="812810"/>
            <a:ext cx="6344819" cy="5260365"/>
          </a:xfrm>
          <a:prstGeom prst="round2SameRect">
            <a:avLst>
              <a:gd name="adj1" fmla="val 0"/>
              <a:gd name="adj2" fmla="val 3172"/>
            </a:avLst>
          </a:prstGeom>
          <a:solidFill>
            <a:schemeClr val="bg1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37" name="표 36"/>
          <p:cNvGraphicFramePr>
            <a:graphicFrameLocks noGrp="1"/>
          </p:cNvGraphicFramePr>
          <p:nvPr/>
        </p:nvGraphicFramePr>
        <p:xfrm>
          <a:off x="1476164" y="2080808"/>
          <a:ext cx="4588724" cy="37253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5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55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55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55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55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55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55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32199"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&lt;          February          &gt;</a:t>
                      </a:r>
                      <a:endParaRPr lang="ko-KR" altLang="en-US" sz="1800" b="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57684" marR="57684" marT="28841" marB="288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77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57684" marR="57684" marT="28841" marB="288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77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57684" marR="57684" marT="28841" marB="288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77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57684" marR="57684" marT="28841" marB="288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77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57684" marR="57684" marT="28841" marB="288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77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57684" marR="57684" marT="28841" marB="288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77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21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/>
                          </a:solidFill>
                        </a:rPr>
                        <a:t>SUN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73D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/>
                          </a:solidFill>
                        </a:rPr>
                        <a:t>MON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73D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/>
                          </a:solidFill>
                        </a:rPr>
                        <a:t>TUE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73D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/>
                          </a:solidFill>
                        </a:rPr>
                        <a:t>WED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73D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/>
                          </a:solidFill>
                        </a:rPr>
                        <a:t>THU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73D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/>
                          </a:solidFill>
                        </a:rPr>
                        <a:t>FRI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73D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/>
                          </a:solidFill>
                        </a:rPr>
                        <a:t>SAT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73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2199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21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5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6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7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8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21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9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10</a:t>
                      </a: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11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12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13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14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15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21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16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17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18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19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20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21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22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21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23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24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25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26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27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28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29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5" name="모서리가 둥근 직사각형 44"/>
          <p:cNvSpPr/>
          <p:nvPr/>
        </p:nvSpPr>
        <p:spPr>
          <a:xfrm>
            <a:off x="7072877" y="977289"/>
            <a:ext cx="1250621" cy="360000"/>
          </a:xfrm>
          <a:prstGeom prst="roundRect">
            <a:avLst/>
          </a:prstGeom>
          <a:solidFill>
            <a:srgbClr val="1A73DE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prstClr val="white"/>
                </a:solidFill>
              </a:rPr>
              <a:t>Schedule</a:t>
            </a:r>
            <a:endParaRPr lang="ko-KR" altLang="en-US" sz="1600" b="1" dirty="0">
              <a:solidFill>
                <a:prstClr val="white"/>
              </a:solidFill>
            </a:endParaRPr>
          </a:p>
        </p:txBody>
      </p:sp>
      <p:cxnSp>
        <p:nvCxnSpPr>
          <p:cNvPr id="46" name="직선 연결선 45"/>
          <p:cNvCxnSpPr/>
          <p:nvPr/>
        </p:nvCxnSpPr>
        <p:spPr>
          <a:xfrm flipH="1">
            <a:off x="7108541" y="1724799"/>
            <a:ext cx="567" cy="742533"/>
          </a:xfrm>
          <a:prstGeom prst="line">
            <a:avLst/>
          </a:prstGeom>
          <a:ln w="28575">
            <a:solidFill>
              <a:srgbClr val="1A73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7159341" y="1651954"/>
            <a:ext cx="4272459" cy="8577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</a:t>
            </a:r>
          </a:p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prstClr val="white">
                    <a:lumMod val="65000"/>
                  </a:prstClr>
                </a:solidFill>
              </a:rPr>
              <a:t>컨텐츠에 대한 내용을 적어요</a:t>
            </a:r>
            <a:endParaRPr lang="en-US" altLang="ko-KR" sz="1050" dirty="0">
              <a:solidFill>
                <a:prstClr val="white">
                  <a:lumMod val="6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prstClr val="white">
                    <a:lumMod val="65000"/>
                  </a:prstClr>
                </a:solidFill>
              </a:rPr>
              <a:t>PowerPoint is a computer program created by Microsoft Office</a:t>
            </a:r>
          </a:p>
        </p:txBody>
      </p:sp>
      <p:cxnSp>
        <p:nvCxnSpPr>
          <p:cNvPr id="48" name="직선 연결선 47"/>
          <p:cNvCxnSpPr/>
          <p:nvPr/>
        </p:nvCxnSpPr>
        <p:spPr>
          <a:xfrm flipH="1">
            <a:off x="7106649" y="3218580"/>
            <a:ext cx="567" cy="742533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7157449" y="3145735"/>
            <a:ext cx="4272459" cy="8577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</a:t>
            </a:r>
          </a:p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prstClr val="white">
                    <a:lumMod val="65000"/>
                  </a:prstClr>
                </a:solidFill>
              </a:rPr>
              <a:t>컨텐츠에 대한 내용을 적어요</a:t>
            </a:r>
            <a:endParaRPr lang="en-US" altLang="ko-KR" sz="1050" dirty="0">
              <a:solidFill>
                <a:prstClr val="white">
                  <a:lumMod val="6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prstClr val="white">
                    <a:lumMod val="65000"/>
                  </a:prstClr>
                </a:solidFill>
              </a:rPr>
              <a:t>PowerPoint is a computer program created by Microsoft Office</a:t>
            </a:r>
          </a:p>
        </p:txBody>
      </p:sp>
      <p:cxnSp>
        <p:nvCxnSpPr>
          <p:cNvPr id="50" name="직선 연결선 49"/>
          <p:cNvCxnSpPr/>
          <p:nvPr/>
        </p:nvCxnSpPr>
        <p:spPr>
          <a:xfrm flipH="1">
            <a:off x="7104757" y="4712361"/>
            <a:ext cx="567" cy="742533"/>
          </a:xfrm>
          <a:prstGeom prst="line">
            <a:avLst/>
          </a:prstGeom>
          <a:ln w="28575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7155557" y="4639516"/>
            <a:ext cx="4272459" cy="8577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</a:t>
            </a:r>
          </a:p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prstClr val="white">
                    <a:lumMod val="65000"/>
                  </a:prstClr>
                </a:solidFill>
              </a:rPr>
              <a:t>컨텐츠에 대한 내용을 적어요</a:t>
            </a:r>
            <a:endParaRPr lang="en-US" altLang="ko-KR" sz="1050" dirty="0">
              <a:solidFill>
                <a:prstClr val="white">
                  <a:lumMod val="6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prstClr val="white">
                    <a:lumMod val="65000"/>
                  </a:prstClr>
                </a:solidFill>
              </a:rPr>
              <a:t>PowerPoint is a computer program created by Microsoft Office</a:t>
            </a:r>
          </a:p>
        </p:txBody>
      </p:sp>
      <p:graphicFrame>
        <p:nvGraphicFramePr>
          <p:cNvPr id="53" name="표 52"/>
          <p:cNvGraphicFramePr>
            <a:graphicFrameLocks noGrp="1"/>
          </p:cNvGraphicFramePr>
          <p:nvPr/>
        </p:nvGraphicFramePr>
        <p:xfrm>
          <a:off x="4733236" y="5272646"/>
          <a:ext cx="1244119" cy="533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41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556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381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73DE">
                        <a:alpha val="17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4" name="표 53"/>
          <p:cNvGraphicFramePr>
            <a:graphicFrameLocks noGrp="1"/>
          </p:cNvGraphicFramePr>
          <p:nvPr/>
        </p:nvGraphicFramePr>
        <p:xfrm>
          <a:off x="2236329" y="3676726"/>
          <a:ext cx="3105291" cy="533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5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556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381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73DE">
                        <a:alpha val="17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5" name="표 54"/>
          <p:cNvGraphicFramePr>
            <a:graphicFrameLocks noGrp="1"/>
          </p:cNvGraphicFramePr>
          <p:nvPr/>
        </p:nvGraphicFramePr>
        <p:xfrm>
          <a:off x="2847623" y="4210282"/>
          <a:ext cx="1885614" cy="533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56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556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73DE">
                        <a:alpha val="17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6" name="표 55"/>
          <p:cNvGraphicFramePr>
            <a:graphicFrameLocks noGrp="1"/>
          </p:cNvGraphicFramePr>
          <p:nvPr/>
        </p:nvGraphicFramePr>
        <p:xfrm>
          <a:off x="327153" y="1773302"/>
          <a:ext cx="531847" cy="533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8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556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73DE">
                        <a:alpha val="17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504407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480</TotalTime>
  <Words>591</Words>
  <Application>Microsoft Office PowerPoint</Application>
  <PresentationFormat>와이드스크린</PresentationFormat>
  <Paragraphs>119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kimeunbee</cp:lastModifiedBy>
  <cp:revision>26</cp:revision>
  <dcterms:created xsi:type="dcterms:W3CDTF">2020-02-17T06:02:03Z</dcterms:created>
  <dcterms:modified xsi:type="dcterms:W3CDTF">2020-10-26T09:31:12Z</dcterms:modified>
</cp:coreProperties>
</file>