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83" r:id="rId9"/>
    <p:sldId id="269" r:id="rId10"/>
    <p:sldId id="285" r:id="rId11"/>
    <p:sldId id="271" r:id="rId12"/>
    <p:sldId id="272" r:id="rId13"/>
    <p:sldId id="287" r:id="rId14"/>
    <p:sldId id="288" r:id="rId15"/>
    <p:sldId id="28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91" r:id="rId25"/>
    <p:sldId id="284" r:id="rId26"/>
    <p:sldId id="29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5E5E5E"/>
    <a:srgbClr val="8598B1"/>
    <a:srgbClr val="777272"/>
    <a:srgbClr val="C6E1B5"/>
    <a:srgbClr val="324D5A"/>
    <a:srgbClr val="595959"/>
    <a:srgbClr val="617695"/>
    <a:srgbClr val="8899B2"/>
    <a:srgbClr val="7E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  <a:gs pos="30000">
              <a:srgbClr val="536580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10293292" y="4003214"/>
            <a:ext cx="1580182" cy="16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각각의 정규형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반정규형의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1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인증 방식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쿠키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631216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DB </a:t>
            </a:r>
            <a:r>
              <a:rPr lang="ko-KR" altLang="en-US" sz="4000" b="1" kern="0" dirty="0">
                <a:solidFill>
                  <a:prstClr val="white"/>
                </a:solidFill>
              </a:rPr>
              <a:t>테이블 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정규화와 반정규화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3" name="그래픽 2" descr="데이터베이스">
            <a:extLst>
              <a:ext uri="{FF2B5EF4-FFF2-40B4-BE49-F238E27FC236}">
                <a16:creationId xmlns:a16="http://schemas.microsoft.com/office/drawing/2014/main" id="{7EECE554-397C-472F-9B4C-99630B1F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사용자 인증 방식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필요 이유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09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50" dirty="0">
                <a:solidFill>
                  <a:prstClr val="white"/>
                </a:solidFill>
                <a:cs typeface="Aharoni" panose="02010803020104030203" pitchFamily="2" charset="-79"/>
              </a:rPr>
              <a:t>HTTP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는 대표적인 비 연결 지향 프로토콜로 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한번의 요청 </a:t>
            </a:r>
            <a:r>
              <a:rPr lang="en-US" altLang="ko-KR" sz="1250" b="1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응답 사이클이 완료되면 연결을 종료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하며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때문에 동일한 요청이 계속되어도 모두 독립적인 요청으로 인지한다</a:t>
            </a: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클라이언트는 매 </a:t>
            </a:r>
            <a:r>
              <a:rPr lang="en-US" altLang="ko-KR" sz="1250" dirty="0">
                <a:solidFill>
                  <a:prstClr val="white"/>
                </a:solidFill>
                <a:cs typeface="Aharoni" panose="02010803020104030203" pitchFamily="2" charset="-79"/>
              </a:rPr>
              <a:t>HTTP </a:t>
            </a: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요청마다 본인이 누구인지를 인지시킬 수 있는 </a:t>
            </a:r>
            <a:r>
              <a:rPr lang="ko-KR" altLang="en-US" sz="1250" b="1" dirty="0">
                <a:solidFill>
                  <a:prstClr val="white"/>
                </a:solidFill>
                <a:cs typeface="Aharoni" panose="02010803020104030203" pitchFamily="2" charset="-79"/>
              </a:rPr>
              <a:t>인증 정보를 요청의 어딘가에 포함시켜야 한다</a:t>
            </a:r>
            <a:endParaRPr lang="en-US" altLang="ko-KR" sz="125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50" dirty="0">
                <a:solidFill>
                  <a:prstClr val="white"/>
                </a:solidFill>
                <a:cs typeface="Aharoni" panose="02010803020104030203" pitchFamily="2" charset="-79"/>
              </a:rPr>
              <a:t>서버 또한 클라이언트의 자원 접근을 허용하기 전에 이러한 인증 정보를 기반으로 인증 과정을 거쳐야 한다</a:t>
            </a:r>
            <a:endParaRPr lang="en-US" altLang="ko-KR" sz="12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465026" y="4913506"/>
            <a:ext cx="69195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Cookie : </a:t>
            </a:r>
            <a:r>
              <a:rPr lang="ko-KR" altLang="en-US" sz="1300" dirty="0"/>
              <a:t>서버에서 </a:t>
            </a:r>
            <a:r>
              <a:rPr lang="ko-KR" altLang="en-US" sz="1300" b="1" dirty="0"/>
              <a:t>사용자의 컴퓨터에 설치하는 작은 기록 정보 파일</a:t>
            </a:r>
            <a:r>
              <a:rPr lang="ko-KR" altLang="en-US" sz="1300" dirty="0"/>
              <a:t>이며 일정 시간동안 데이터를 저장할 수 있어 로그인 상태를 유지할 수 있다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b="1" dirty="0">
                <a:solidFill>
                  <a:srgbClr val="0070C0"/>
                </a:solidFill>
              </a:rPr>
              <a:t>Session : </a:t>
            </a:r>
            <a:r>
              <a:rPr lang="ko-KR" altLang="en-US" sz="1300" dirty="0"/>
              <a:t>일정 시간동안 같은 사용자로부터 들어오는 일련의 요구를 하나의 상태로 보고 그 상태를 일정하게 유지시키는 기술로 </a:t>
            </a:r>
            <a:r>
              <a:rPr lang="ko-KR" altLang="en-US" sz="1300" b="1" dirty="0"/>
              <a:t>상태를 유지하기 위한 정보를 서버에 저장</a:t>
            </a:r>
            <a:r>
              <a:rPr lang="ko-KR" altLang="en-US" sz="1300" dirty="0"/>
              <a:t>한다</a:t>
            </a:r>
            <a:endParaRPr lang="en-US" altLang="ko-KR" sz="13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7727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570916-BF58-47AD-9227-3C4486300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33" y="350952"/>
            <a:ext cx="6124144" cy="40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3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서버 기반 인증 방식</a:t>
            </a:r>
            <a:endParaRPr lang="en-US" altLang="ko-KR" sz="23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 측에서 사용자들의 정보를 기억하는 방식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이며 이를 위해 세션을 사용하여 유지하며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메모리나 디스크 또는 데이터베이스 등을 통해 관리한다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 기반의 인증 시스템은 클라이언트로부터 요청을 받으면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클라이언트의 상태를 계속해서 유지하고 이 정보를 서비스에 이용하며 이러한 서버를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Stateful(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이전 상태를 기억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서버라 한다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465026" y="4990450"/>
            <a:ext cx="69195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서버에서 로그인한 사용자를 확인한 후 사용자의 고유한 </a:t>
            </a:r>
            <a:r>
              <a:rPr lang="en-US" altLang="ko-KR" sz="1300" dirty="0"/>
              <a:t>ID</a:t>
            </a:r>
            <a:r>
              <a:rPr lang="ko-KR" altLang="en-US" sz="1300" dirty="0"/>
              <a:t>값을 부여하여 </a:t>
            </a:r>
            <a:r>
              <a:rPr lang="ko-KR" altLang="en-US" sz="1300" b="1" dirty="0">
                <a:solidFill>
                  <a:srgbClr val="FF0000"/>
                </a:solidFill>
              </a:rPr>
              <a:t>세션 저장소에 저장</a:t>
            </a:r>
            <a:r>
              <a:rPr lang="ko-KR" altLang="en-US" sz="1300" dirty="0"/>
              <a:t>한 후 이와 연결되는 </a:t>
            </a:r>
            <a:r>
              <a:rPr lang="ko-KR" altLang="en-US" sz="1300" b="1" dirty="0">
                <a:solidFill>
                  <a:srgbClr val="FF0000"/>
                </a:solidFill>
              </a:rPr>
              <a:t>세션 </a:t>
            </a:r>
            <a:r>
              <a:rPr lang="en-US" altLang="ko-KR" sz="1300" b="1" dirty="0">
                <a:solidFill>
                  <a:srgbClr val="FF0000"/>
                </a:solidFill>
              </a:rPr>
              <a:t>ID</a:t>
            </a:r>
            <a:r>
              <a:rPr lang="ko-KR" altLang="en-US" sz="1300" dirty="0"/>
              <a:t>를 발행한다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사용자는 </a:t>
            </a:r>
            <a:r>
              <a:rPr lang="ko-KR" altLang="en-US" sz="1300" b="1" dirty="0"/>
              <a:t>세션</a:t>
            </a:r>
            <a:r>
              <a:rPr lang="en-US" altLang="ko-KR" sz="1300" b="1" dirty="0"/>
              <a:t>ID</a:t>
            </a:r>
            <a:r>
              <a:rPr lang="ko-KR" altLang="en-US" sz="1300" b="1" dirty="0"/>
              <a:t>를 받아 쿠키로 저장</a:t>
            </a:r>
            <a:r>
              <a:rPr lang="ko-KR" altLang="en-US" sz="1300" dirty="0"/>
              <a:t>한 후 인증이 필요한 요청마다 </a:t>
            </a:r>
            <a:r>
              <a:rPr lang="ko-KR" altLang="en-US" sz="1300" b="1" dirty="0"/>
              <a:t>쿠키를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헤더에 실어 보낸다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7727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A442D3-C7CC-41DD-ABB3-4E7B2E6D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22" y="129832"/>
            <a:ext cx="810690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분산 서버에서의</a:t>
            </a:r>
            <a:endParaRPr lang="en-US" altLang="ko-KR" sz="23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F4A6C0-58E6-46F9-9A01-DDBC17931F5A}"/>
              </a:ext>
            </a:extLst>
          </p:cNvPr>
          <p:cNvSpPr txBox="1"/>
          <p:nvPr/>
        </p:nvSpPr>
        <p:spPr>
          <a:xfrm>
            <a:off x="374554" y="2041063"/>
            <a:ext cx="2885885" cy="43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prstClr val="white"/>
                </a:solidFill>
                <a:cs typeface="Aharoni" panose="02010803020104030203" pitchFamily="2" charset="-79"/>
              </a:rPr>
              <a:t>분산서버</a:t>
            </a:r>
            <a:r>
              <a:rPr lang="en-US" altLang="ko-KR" sz="1500" b="1" dirty="0">
                <a:solidFill>
                  <a:prstClr val="white"/>
                </a:solidFill>
                <a:cs typeface="Aharoni" panose="02010803020104030203" pitchFamily="2" charset="-79"/>
              </a:rPr>
              <a:t>(Multi</a:t>
            </a:r>
            <a:r>
              <a:rPr lang="ko-KR" altLang="en-US" sz="1500" b="1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500" b="1" dirty="0">
                <a:solidFill>
                  <a:prstClr val="white"/>
                </a:solidFill>
                <a:cs typeface="Aharoni" panose="02010803020104030203" pitchFamily="2" charset="-79"/>
              </a:rPr>
              <a:t>Server)</a:t>
            </a:r>
            <a:endParaRPr lang="en-US" altLang="ko-KR" sz="15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클라이언트의 증가에 따라 기존 서버만으로는 정상적인 서비스가 불가능할 경우 대처 방법 중 하나이다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분산서버에서는 흩어져 있는 세션 정보를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효율적으로 관리하는 기술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 필요하다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Sticky Session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Session Clustering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Session Storage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분리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4BAAB1-AB7A-487D-823C-32CBC57BA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1766" r="1253" b="3663"/>
          <a:stretch/>
        </p:blipFill>
        <p:spPr>
          <a:xfrm>
            <a:off x="3867324" y="922789"/>
            <a:ext cx="8128933" cy="3322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C13BC-B33F-4A04-A2DC-766B1A8EA17C}"/>
              </a:ext>
            </a:extLst>
          </p:cNvPr>
          <p:cNvSpPr txBox="1"/>
          <p:nvPr/>
        </p:nvSpPr>
        <p:spPr>
          <a:xfrm>
            <a:off x="4557582" y="5390560"/>
            <a:ext cx="68052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각 서버마다 있는 세션 저장소에 저장된 </a:t>
            </a:r>
            <a:r>
              <a:rPr lang="ko-KR" altLang="en-US" sz="1300" b="1" dirty="0">
                <a:solidFill>
                  <a:srgbClr val="FF0000"/>
                </a:solidFill>
              </a:rPr>
              <a:t>세션 정보들이 다른 서버와 공유되지 않는다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2C308-988B-4E6E-B821-DE5B2491F475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FD837-3D42-49FD-855E-33E9D8A41BBB}"/>
              </a:ext>
            </a:extLst>
          </p:cNvPr>
          <p:cNvSpPr txBox="1"/>
          <p:nvPr/>
        </p:nvSpPr>
        <p:spPr>
          <a:xfrm>
            <a:off x="4200264" y="507111"/>
            <a:ext cx="3869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▼ 분산 서버 환경에서 발생하는 데이터 불일치</a:t>
            </a: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372199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Sticky</a:t>
            </a:r>
            <a:r>
              <a:rPr lang="ko-KR" altLang="en-US" sz="2600" b="1" kern="0" dirty="0">
                <a:solidFill>
                  <a:prstClr val="white"/>
                </a:solidFill>
              </a:rPr>
              <a:t> </a:t>
            </a:r>
            <a:r>
              <a:rPr lang="en-US" altLang="ko-KR" sz="2600" b="1" kern="0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F4A6C0-58E6-46F9-9A01-DDBC17931F5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하나의 서버에만 붙어있는 세션으로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사용자의 세션을 처음 생성된 서버에 바인딩하여 이후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동일한 사용자로부터 들어오는 모든 요청을 동일한 서버로 보내는 것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사용자는 세션이 유지되는 동안 같은 서버를 통해 서비스를 이용할 수 있기 때문에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 불일치가 발생하지 않는다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4BAAB1-AB7A-487D-823C-32CBC57BA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t="664" r="723" b="901"/>
          <a:stretch/>
        </p:blipFill>
        <p:spPr>
          <a:xfrm>
            <a:off x="3909271" y="822121"/>
            <a:ext cx="8028264" cy="3514987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2C308-988B-4E6E-B821-DE5B2491F475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28B07-BFEE-4DCD-A39D-700BD883FFCC}"/>
              </a:ext>
            </a:extLst>
          </p:cNvPr>
          <p:cNvSpPr txBox="1"/>
          <p:nvPr/>
        </p:nvSpPr>
        <p:spPr>
          <a:xfrm>
            <a:off x="4557582" y="5090478"/>
            <a:ext cx="68052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현재 각 서버들이 분담하고 있는 작업량과는 상관없이 </a:t>
            </a:r>
            <a:r>
              <a:rPr lang="ko-KR" altLang="en-US" sz="1300" b="1" dirty="0"/>
              <a:t>지정된 서버로만 트래픽이 보내지기 때문에</a:t>
            </a:r>
            <a:r>
              <a:rPr lang="ko-KR" altLang="en-US" sz="1300" dirty="0"/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하나의 서버에만 많은 트래픽이 몰려 과부하가 발생할 수 있다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/>
              <a:t>어떠한 이유로든 </a:t>
            </a:r>
            <a:r>
              <a:rPr lang="ko-KR" altLang="en-US" sz="1300" b="1" dirty="0">
                <a:solidFill>
                  <a:srgbClr val="FF0000"/>
                </a:solidFill>
              </a:rPr>
              <a:t>서버가 종료될 시 해당 서버에 저장된 세션 정보가 사라진다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0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521146" y="458243"/>
            <a:ext cx="2885885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20" b="1" kern="0" dirty="0">
                <a:solidFill>
                  <a:prstClr val="white"/>
                </a:solidFill>
              </a:rPr>
              <a:t>Session Clustering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F4A6C0-58E6-46F9-9A01-DDBC17931F5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하나로 연결된 여러 컴퓨터들의 집합을 의미하며 여러 대의 컴퓨터 혹은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서버들이 네트워크로 연결되어 마치 하나의 시스템처럼 동작한다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여러 서버에 흩어져 있는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세션들을 하나의 그룹으로 묶어 동일한 세션으로 관리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새로 세션이 생성되거나 세션 정보가 변경될 때마다 세션 복제를 처리하여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모든 서버에 동일한 세션 데이터를 복제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4BAAB1-AB7A-487D-823C-32CBC57BA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 t="1672" r="1496" b="3621"/>
          <a:stretch/>
        </p:blipFill>
        <p:spPr>
          <a:xfrm>
            <a:off x="3976382" y="874970"/>
            <a:ext cx="7841064" cy="334053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2C308-988B-4E6E-B821-DE5B2491F475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28B07-BFEE-4DCD-A39D-700BD883FFCC}"/>
              </a:ext>
            </a:extLst>
          </p:cNvPr>
          <p:cNvSpPr txBox="1"/>
          <p:nvPr/>
        </p:nvSpPr>
        <p:spPr>
          <a:xfrm>
            <a:off x="4557582" y="4990451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서비스를 이용하는 </a:t>
            </a:r>
            <a:r>
              <a:rPr lang="ko-KR" altLang="en-US" sz="1300" b="1" dirty="0"/>
              <a:t>사용자가 늘어날수록 세션을 복제하는 횟수와 복제해야 하는 세션 데이터의 양이 증가</a:t>
            </a:r>
            <a:r>
              <a:rPr lang="ko-KR" altLang="en-US" sz="1300" dirty="0"/>
              <a:t>하기 때문에 이에 대한 </a:t>
            </a:r>
            <a:r>
              <a:rPr lang="ko-KR" altLang="en-US" sz="1300" b="1" dirty="0">
                <a:solidFill>
                  <a:srgbClr val="FF0000"/>
                </a:solidFill>
              </a:rPr>
              <a:t>과부하가 발생</a:t>
            </a:r>
            <a:r>
              <a:rPr lang="ko-KR" altLang="en-US" sz="1300" dirty="0"/>
              <a:t>한다</a:t>
            </a:r>
            <a:endParaRPr lang="en-US" altLang="ko-KR" sz="1300" dirty="0"/>
          </a:p>
          <a:p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ko-KR" altLang="en-US" sz="1300" b="1" dirty="0"/>
              <a:t>새로운 서버를 추가할 때마다 기본 서버를 수정</a:t>
            </a:r>
            <a:r>
              <a:rPr lang="ko-KR" altLang="en-US" sz="1300" dirty="0"/>
              <a:t>해야 하여 </a:t>
            </a:r>
            <a:r>
              <a:rPr lang="ko-KR" altLang="en-US" sz="1300" b="1" dirty="0"/>
              <a:t>서버 추가 시 설정이 복잡</a:t>
            </a:r>
            <a:r>
              <a:rPr lang="ko-KR" altLang="en-US" sz="1300" dirty="0"/>
              <a:t>하여</a:t>
            </a:r>
            <a:r>
              <a:rPr lang="ko-KR" altLang="en-US" sz="1300" b="1" dirty="0"/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에러 발생의 가능성</a:t>
            </a:r>
            <a:r>
              <a:rPr lang="ko-KR" altLang="en-US" sz="1300" b="1" dirty="0"/>
              <a:t>이 있다</a:t>
            </a:r>
            <a:endParaRPr lang="en-US" altLang="ko-KR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9A202-EED5-49E3-A7A6-6B0A4E643124}"/>
              </a:ext>
            </a:extLst>
          </p:cNvPr>
          <p:cNvSpPr/>
          <p:nvPr/>
        </p:nvSpPr>
        <p:spPr>
          <a:xfrm>
            <a:off x="10687574" y="874970"/>
            <a:ext cx="1208015" cy="33405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7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450810" y="458243"/>
            <a:ext cx="300750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300" b="1" kern="0" dirty="0">
                <a:solidFill>
                  <a:prstClr val="white"/>
                </a:solidFill>
              </a:rPr>
              <a:t>Session</a:t>
            </a:r>
            <a:r>
              <a:rPr lang="ko-KR" altLang="en-US" sz="2300" b="1" kern="0" dirty="0">
                <a:solidFill>
                  <a:prstClr val="white"/>
                </a:solidFill>
              </a:rPr>
              <a:t> </a:t>
            </a:r>
            <a:r>
              <a:rPr lang="en-US" altLang="ko-KR" sz="2300" b="1" kern="0" dirty="0">
                <a:solidFill>
                  <a:prstClr val="white"/>
                </a:solidFill>
              </a:rPr>
              <a:t>Storage </a:t>
            </a:r>
            <a:r>
              <a:rPr lang="ko-KR" altLang="en-US" sz="2000" b="1" kern="0" dirty="0">
                <a:solidFill>
                  <a:prstClr val="white"/>
                </a:solidFill>
              </a:rPr>
              <a:t>분리</a:t>
            </a:r>
            <a:endParaRPr lang="en-US" altLang="ko-KR" sz="2000" b="1" kern="0" dirty="0">
              <a:solidFill>
                <a:prstClr val="whit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F4A6C0-58E6-46F9-9A01-DDBC17931F5A}"/>
              </a:ext>
            </a:extLst>
          </p:cNvPr>
          <p:cNvSpPr txBox="1"/>
          <p:nvPr/>
        </p:nvSpPr>
        <p:spPr>
          <a:xfrm>
            <a:off x="374554" y="2049857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인메모리 데이터베이스로 세션을 저장할 새로운 저장소를 따로 두고 이곳에서 세션 정보를 공유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각 서버는 외부 스토리지에 대한 정보만 알고 있으며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서버를 추가하거나 삭제하는 것이 쉽다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특정 서버에 트래픽이 분배되지 않으며 세션을 복제하지 않고 서버와 분리된 하나의 저장소에서 모든 서버의 세션을 공유하기 때문에 데이터 정합성 이슈가 없다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2C308-988B-4E6E-B821-DE5B2491F475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28B07-BFEE-4DCD-A39D-700BD883FFCC}"/>
              </a:ext>
            </a:extLst>
          </p:cNvPr>
          <p:cNvSpPr txBox="1"/>
          <p:nvPr/>
        </p:nvSpPr>
        <p:spPr>
          <a:xfrm>
            <a:off x="4557582" y="5290532"/>
            <a:ext cx="6805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하나의 저장소를 사용하여 세션을 관리하기 때문에 </a:t>
            </a:r>
            <a:r>
              <a:rPr lang="ko-KR" altLang="en-US" sz="1300" b="1" dirty="0">
                <a:solidFill>
                  <a:srgbClr val="FF0000"/>
                </a:solidFill>
              </a:rPr>
              <a:t>해당 저장소가 다운되면 모든 서버가 세션을 사용할 수 없다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9B464C-CB56-43D1-97C2-21C0327B1B9F}"/>
              </a:ext>
            </a:extLst>
          </p:cNvPr>
          <p:cNvGrpSpPr/>
          <p:nvPr/>
        </p:nvGrpSpPr>
        <p:grpSpPr>
          <a:xfrm>
            <a:off x="3944864" y="808892"/>
            <a:ext cx="8154414" cy="3475013"/>
            <a:chOff x="3848152" y="808892"/>
            <a:chExt cx="8154414" cy="34750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4BAAB1-AB7A-487D-823C-32CBC57BA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" t="664" r="723" b="901"/>
            <a:stretch/>
          </p:blipFill>
          <p:spPr>
            <a:xfrm>
              <a:off x="3848152" y="887574"/>
              <a:ext cx="7757253" cy="339633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8F7406-1955-4E65-A8F9-ED439C2FC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92" t="2284" r="5627" b="2708"/>
            <a:stretch/>
          </p:blipFill>
          <p:spPr>
            <a:xfrm>
              <a:off x="9796225" y="808892"/>
              <a:ext cx="2206341" cy="3226777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F265545-F8B1-4386-A385-2C4F2627A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147" y="1247422"/>
            <a:ext cx="1076475" cy="381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D26F6D-E72B-43FA-9FD8-802267E0D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495" y="1617983"/>
            <a:ext cx="1076475" cy="3810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147710-D25F-43A6-81FD-4AD3F194EA33}"/>
              </a:ext>
            </a:extLst>
          </p:cNvPr>
          <p:cNvSpPr/>
          <p:nvPr/>
        </p:nvSpPr>
        <p:spPr>
          <a:xfrm>
            <a:off x="10840915" y="1837036"/>
            <a:ext cx="1301262" cy="14073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9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634890"/>
            <a:ext cx="288588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300" b="1" kern="0" dirty="0">
                <a:solidFill>
                  <a:prstClr val="white"/>
                </a:solidFill>
              </a:rPr>
              <a:t>토큰 기반 인증 방식</a:t>
            </a:r>
            <a:endParaRPr lang="en-US" altLang="ko-KR" sz="23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2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 받은 사용자들에게 토큰을 발급하고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서버에 요청을 할 때 헤더에 토큰을 함께 보내 유효성 검사를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사용자의 인증 정보를 서버나 세션에 유지하지 않고 클라이언트 측에서 들어오는 요청만으로 작업을 처리한다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 기반 시스템은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stateless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클라이언트와 서버의 연결고리가 없기 때문에 서버의 확장성이 높아진다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378923" y="5090478"/>
            <a:ext cx="71625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사용자 로그인 시 서버 측에서 해당 정보를 검증 후 </a:t>
            </a:r>
            <a:r>
              <a:rPr lang="ko-KR" altLang="en-US" sz="1300" b="1" dirty="0"/>
              <a:t>정보가 정확할 시 </a:t>
            </a:r>
            <a:r>
              <a:rPr lang="en-US" altLang="ko-KR" sz="1300" b="1" dirty="0">
                <a:solidFill>
                  <a:srgbClr val="FF0000"/>
                </a:solidFill>
              </a:rPr>
              <a:t>Signed </a:t>
            </a:r>
            <a:r>
              <a:rPr lang="ko-KR" altLang="en-US" sz="1300" b="1" dirty="0">
                <a:solidFill>
                  <a:srgbClr val="FF0000"/>
                </a:solidFill>
              </a:rPr>
              <a:t>토큰을 발급</a:t>
            </a:r>
            <a:r>
              <a:rPr lang="ko-KR" altLang="en-US" sz="1300" b="1" dirty="0"/>
              <a:t>한다</a:t>
            </a:r>
            <a:endParaRPr lang="en-US" altLang="ko-KR" sz="1300" b="1" dirty="0"/>
          </a:p>
          <a:p>
            <a:endParaRPr lang="en-US" altLang="ko-KR" sz="1300" b="1" dirty="0"/>
          </a:p>
          <a:p>
            <a:r>
              <a:rPr lang="ko-KR" altLang="en-US" sz="1300" dirty="0"/>
              <a:t>클라이언트 측에서는 전달받은 토큰을 저장해두고 서버에 요청 시 마다 해당 토큰을 함께 전달하며 이때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요청 헤더에 토큰을 포함시킨다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4056"/>
            <a:ext cx="457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J</a:t>
            </a:r>
            <a:r>
              <a:rPr lang="en-US" altLang="ko-KR" sz="2000" kern="0" dirty="0">
                <a:solidFill>
                  <a:prstClr val="white"/>
                </a:solidFill>
              </a:rPr>
              <a:t>son </a:t>
            </a:r>
            <a:r>
              <a:rPr lang="en-US" altLang="ko-KR" sz="2800" b="1" kern="0" dirty="0">
                <a:solidFill>
                  <a:prstClr val="white"/>
                </a:solidFill>
              </a:rPr>
              <a:t>W</a:t>
            </a:r>
            <a:r>
              <a:rPr lang="en-US" altLang="ko-KR" sz="2000" kern="0" dirty="0">
                <a:solidFill>
                  <a:prstClr val="white"/>
                </a:solidFill>
              </a:rPr>
              <a:t>eb </a:t>
            </a:r>
            <a:r>
              <a:rPr lang="en-US" altLang="ko-KR" sz="2800" b="1" kern="0" dirty="0">
                <a:solidFill>
                  <a:prstClr val="white"/>
                </a:solidFill>
              </a:rPr>
              <a:t>T</a:t>
            </a:r>
            <a:r>
              <a:rPr lang="en-US" altLang="ko-KR" sz="2000" kern="0" dirty="0">
                <a:solidFill>
                  <a:prstClr val="white"/>
                </a:solidFill>
              </a:rPr>
              <a:t>oken </a:t>
            </a:r>
            <a:r>
              <a:rPr lang="ko-KR" altLang="en-US" sz="2200" kern="0" dirty="0">
                <a:solidFill>
                  <a:prstClr val="white"/>
                </a:solidFill>
              </a:rPr>
              <a:t>란</a:t>
            </a:r>
            <a:r>
              <a:rPr lang="en-US" altLang="ko-KR" sz="2200" kern="0" dirty="0">
                <a:solidFill>
                  <a:prstClr val="white"/>
                </a:solidFill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포맷을 이용하여 사용자에 대한 속성을 저장하는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Web Token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토큰 자체를 정보로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사용하는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Self-Contained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방식으로 정보를 안전하게 전달한다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주로 회원 인증이나 정보 전달에 사용된다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Static </a:t>
            </a:r>
            <a:r>
              <a:rPr lang="ko-KR" altLang="en-US" sz="1300" dirty="0"/>
              <a:t>변수에 저장되는 이유는 </a:t>
            </a:r>
            <a:r>
              <a:rPr lang="en-US" altLang="ko-KR" sz="1300" dirty="0"/>
              <a:t>HTTP </a:t>
            </a:r>
            <a:r>
              <a:rPr lang="ko-KR" altLang="en-US" sz="1300" dirty="0"/>
              <a:t>통신을 할 때마다 </a:t>
            </a:r>
            <a:r>
              <a:rPr lang="en-US" altLang="ko-KR" sz="1300" dirty="0"/>
              <a:t>JWT</a:t>
            </a:r>
            <a:r>
              <a:rPr lang="ko-KR" altLang="en-US" sz="1300" dirty="0"/>
              <a:t>를 </a:t>
            </a:r>
            <a:r>
              <a:rPr lang="en-US" altLang="ko-KR" sz="1300" dirty="0"/>
              <a:t>HTTP </a:t>
            </a:r>
            <a:r>
              <a:rPr lang="ko-KR" altLang="en-US" sz="1300" dirty="0"/>
              <a:t>헤더에 담아 보내야 하는데</a:t>
            </a:r>
            <a:r>
              <a:rPr lang="en-US" altLang="ko-KR" sz="1300" dirty="0"/>
              <a:t>, </a:t>
            </a:r>
            <a:r>
              <a:rPr lang="ko-KR" altLang="en-US" sz="1300" dirty="0"/>
              <a:t>이를 </a:t>
            </a:r>
            <a:r>
              <a:rPr lang="ko-KR" altLang="en-US" sz="1300" b="1" dirty="0"/>
              <a:t>로컬 스토리지에서 계속 불러올 시 오버헤드가 발생하기 때문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클라이언트에서 </a:t>
            </a:r>
            <a:r>
              <a:rPr lang="en-US" altLang="ko-KR" sz="1300" dirty="0"/>
              <a:t>JWT</a:t>
            </a:r>
            <a:r>
              <a:rPr lang="ko-KR" altLang="en-US" sz="1300" dirty="0"/>
              <a:t>를 포함해 요청을 보내면 서버는 허가된 </a:t>
            </a:r>
            <a:r>
              <a:rPr lang="en-US" altLang="ko-KR" sz="1300" dirty="0"/>
              <a:t>JWT</a:t>
            </a:r>
            <a:r>
              <a:rPr lang="ko-KR" altLang="en-US" sz="1300" dirty="0"/>
              <a:t>인지 검사하며 </a:t>
            </a:r>
            <a:r>
              <a:rPr lang="ko-KR" altLang="en-US" sz="1300" b="1" dirty="0"/>
              <a:t>로그아웃을 할 경우 로컬 스토리지에 저장된 </a:t>
            </a:r>
            <a:r>
              <a:rPr lang="en-US" altLang="ko-KR" sz="1300" b="1" dirty="0"/>
              <a:t>JWT</a:t>
            </a:r>
            <a:r>
              <a:rPr lang="ko-KR" altLang="en-US" sz="1300" b="1" dirty="0"/>
              <a:t>데이터를 제거</a:t>
            </a:r>
            <a:r>
              <a:rPr lang="ko-KR" altLang="en-US" sz="1300" dirty="0"/>
              <a:t>한다</a:t>
            </a:r>
            <a:endParaRPr lang="en-US" altLang="ko-KR" sz="13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264" y="161499"/>
            <a:ext cx="7519881" cy="43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2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header, Payload, Signature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3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부분으로 이루어진다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웹 표준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(RFC 7519)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으로서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두 개체에서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객체를 사용하여 가볍고 자가 수용적인 방식으로 정보를 안전성 있게 전달해준다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형태인 각 부분은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 되어 표현되며 또한 각각의 부분을 이어 주기 위해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구분자를 사용하여 구분한다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336" y="1038752"/>
            <a:ext cx="7519881" cy="2685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11C851-48BD-43DF-A00D-B2E9032BE303}"/>
              </a:ext>
            </a:extLst>
          </p:cNvPr>
          <p:cNvSpPr txBox="1"/>
          <p:nvPr/>
        </p:nvSpPr>
        <p:spPr>
          <a:xfrm>
            <a:off x="4546426" y="5190505"/>
            <a:ext cx="68052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Base64</a:t>
            </a:r>
            <a:r>
              <a:rPr lang="ko-KR" altLang="en-US" sz="1300" dirty="0"/>
              <a:t>는 </a:t>
            </a:r>
            <a:r>
              <a:rPr lang="en-US" altLang="ko-KR" sz="1300" dirty="0"/>
              <a:t>Binary Data</a:t>
            </a:r>
            <a:r>
              <a:rPr lang="ko-KR" altLang="en-US" sz="1300" dirty="0"/>
              <a:t>를 </a:t>
            </a:r>
            <a:r>
              <a:rPr lang="en-US" altLang="ko-KR" sz="1300" dirty="0"/>
              <a:t>Text</a:t>
            </a:r>
            <a:r>
              <a:rPr lang="ko-KR" altLang="en-US" sz="1300" dirty="0"/>
              <a:t>로 변경하는 </a:t>
            </a:r>
            <a:r>
              <a:rPr lang="en-US" altLang="ko-KR" sz="1300" dirty="0"/>
              <a:t>Encoding 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암호화된 문자열이 아니며 같은 문자열에 대해 항상 같은 인코딩 문자열을 반환한다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9869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HEADER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Header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두가지의 정보를 지니고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Typ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토큰의 타입을 지정한다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– JWT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Alg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해싱 알고리즘을 지정한다 해싱 알고리즘으로는 보통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HMAC SHA256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혹은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RSA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가 사용되며 해당 알고리즘은 토큰을 검증할 때 사용되는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signature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부분에서 사용된다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0DC7B0-2CBD-4510-A78F-C10415663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9" y="837466"/>
            <a:ext cx="6089500" cy="1812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BDBCE3-7F24-4136-95E2-13481122F276}"/>
              </a:ext>
            </a:extLst>
          </p:cNvPr>
          <p:cNvSpPr txBox="1"/>
          <p:nvPr/>
        </p:nvSpPr>
        <p:spPr>
          <a:xfrm>
            <a:off x="4880049" y="3175893"/>
            <a:ext cx="6089500" cy="692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JSON</a:t>
            </a:r>
            <a:r>
              <a:rPr lang="ko-KR" altLang="en-US" sz="1300" dirty="0"/>
              <a:t>형태의 객체가 </a:t>
            </a:r>
            <a:r>
              <a:rPr lang="en-US" altLang="ko-KR" sz="1300" dirty="0"/>
              <a:t>BASE64</a:t>
            </a:r>
            <a:r>
              <a:rPr lang="ko-KR" altLang="en-US" sz="1300" dirty="0"/>
              <a:t>로 인코딩 되는 과정에서 공백</a:t>
            </a:r>
            <a:r>
              <a:rPr lang="en-US" altLang="ko-KR" sz="1300" dirty="0"/>
              <a:t>/</a:t>
            </a:r>
            <a:r>
              <a:rPr lang="ko-KR" altLang="en-US" sz="1300" dirty="0"/>
              <a:t>엔터가 사라진다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900E9B5-1B2E-461C-9C62-36E4CF7F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7" y="3522141"/>
            <a:ext cx="2657846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51B2DD-BCA7-4EA8-A154-96A37538FF7E}"/>
              </a:ext>
            </a:extLst>
          </p:cNvPr>
          <p:cNvSpPr txBox="1"/>
          <p:nvPr/>
        </p:nvSpPr>
        <p:spPr>
          <a:xfrm>
            <a:off x="4880049" y="4537102"/>
            <a:ext cx="6089500" cy="12926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300" dirty="0"/>
          </a:p>
          <a:p>
            <a:pPr algn="ctr"/>
            <a:r>
              <a:rPr lang="en-US" altLang="ko-KR" sz="1300" b="1" dirty="0"/>
              <a:t>BASE64</a:t>
            </a:r>
            <a:r>
              <a:rPr lang="ko-KR" altLang="en-US" sz="1300" b="1" dirty="0"/>
              <a:t> 인코딩 후</a:t>
            </a:r>
            <a:endParaRPr lang="en-US" altLang="ko-KR" sz="1300" b="1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C22B557-3DA3-4903-A047-23CE16ABC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6170" y="5186582"/>
            <a:ext cx="5417256" cy="39308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050DB2-34FE-4EB7-B792-BCCD41320DEC}"/>
              </a:ext>
            </a:extLst>
          </p:cNvPr>
          <p:cNvCxnSpPr/>
          <p:nvPr/>
        </p:nvCxnSpPr>
        <p:spPr>
          <a:xfrm>
            <a:off x="7924798" y="2701521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D8E5B07-4161-4DD1-82D4-2FBFB06A71EE}"/>
              </a:ext>
            </a:extLst>
          </p:cNvPr>
          <p:cNvCxnSpPr/>
          <p:nvPr/>
        </p:nvCxnSpPr>
        <p:spPr>
          <a:xfrm>
            <a:off x="7924798" y="3979603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DB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 정규화 란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데이터베이스의 설계를 재구성하는 테크닉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속성들끼리 의 종속 관계를 분석하여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여러 개의 테이블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릴레이션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로 분해하는 과정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정규화를 통해 불필요한 데이터를 없앨 수 있으며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삽입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갱신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삭제 시 발생할 수 있는 각종 이상현상들을 방지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할 수 있다</a:t>
            </a:r>
            <a:endParaRPr lang="ko-KR" altLang="en-US" sz="11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4085439" y="950686"/>
            <a:ext cx="7732007" cy="493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DE3DE-37C0-4B67-A467-C450341D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671" y="703665"/>
            <a:ext cx="6305684" cy="5119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0FA583-CD15-4742-BE65-649A27DDFF6B}"/>
              </a:ext>
            </a:extLst>
          </p:cNvPr>
          <p:cNvSpPr/>
          <p:nvPr/>
        </p:nvSpPr>
        <p:spPr>
          <a:xfrm>
            <a:off x="3657600" y="-45988"/>
            <a:ext cx="288403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실무에서는 대체로 </a:t>
            </a:r>
            <a:r>
              <a:rPr lang="en-US" altLang="ko-KR" sz="1300" b="1" dirty="0"/>
              <a:t>1 ~ 3 </a:t>
            </a:r>
            <a:r>
              <a:rPr lang="ko-KR" altLang="en-US" sz="1300" b="1" dirty="0"/>
              <a:t>또는 </a:t>
            </a:r>
            <a:r>
              <a:rPr lang="en-US" altLang="ko-KR" sz="1300" b="1" dirty="0"/>
              <a:t>BCNF </a:t>
            </a:r>
            <a:r>
              <a:rPr lang="ko-KR" altLang="en-US" sz="1300" b="1" dirty="0"/>
              <a:t>정규화까지의 과정을 거친다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1817F7-B0C6-44DE-A1A0-D291C3A2D1C3}"/>
              </a:ext>
            </a:extLst>
          </p:cNvPr>
          <p:cNvSpPr/>
          <p:nvPr/>
        </p:nvSpPr>
        <p:spPr>
          <a:xfrm>
            <a:off x="4651513" y="616226"/>
            <a:ext cx="6559826" cy="411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PAYLOAD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4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Payload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부분에는 토큰에 담을 정보가 들어있다 정보의 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조각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클레임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(Claim)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이라 부르며 이는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name/value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 쌍으로 이루어져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클레임의 종류는 크게 세분류로 나뉘어져 있다</a:t>
            </a:r>
            <a:endParaRPr lang="en-US" altLang="ko-KR" sz="1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59FE6F-8AFA-4E7D-B6F5-047BC463873F}"/>
              </a:ext>
            </a:extLst>
          </p:cNvPr>
          <p:cNvSpPr/>
          <p:nvPr/>
        </p:nvSpPr>
        <p:spPr>
          <a:xfrm>
            <a:off x="4200264" y="155293"/>
            <a:ext cx="7519882" cy="2477601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C23A2-1049-48F1-9E53-0581AF8C2521}"/>
              </a:ext>
            </a:extLst>
          </p:cNvPr>
          <p:cNvSpPr txBox="1"/>
          <p:nvPr/>
        </p:nvSpPr>
        <p:spPr>
          <a:xfrm>
            <a:off x="4606294" y="262572"/>
            <a:ext cx="680524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등록된</a:t>
            </a:r>
            <a:r>
              <a:rPr lang="en-US" altLang="ko-KR" sz="1600" b="1" dirty="0"/>
              <a:t>(registered)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토큰에 대한 정보들을 담기 위하여 이름이 이미 정해진 클레임들이며 등록된 클레임의 사용은 모두 선택적이다</a:t>
            </a:r>
            <a:endParaRPr lang="en-US" altLang="ko-KR" sz="1100" dirty="0"/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iss : </a:t>
            </a:r>
            <a:r>
              <a:rPr lang="ko-KR" altLang="en-US" sz="1100" dirty="0"/>
              <a:t>토큰 발급자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sub : </a:t>
            </a:r>
            <a:r>
              <a:rPr lang="ko-KR" altLang="en-US" sz="1100" dirty="0"/>
              <a:t>토큰 제목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aud </a:t>
            </a:r>
            <a:r>
              <a:rPr lang="en-US" altLang="ko-KR" sz="1100" dirty="0"/>
              <a:t>: </a:t>
            </a:r>
            <a:r>
              <a:rPr lang="ko-KR" altLang="en-US" sz="1100" dirty="0"/>
              <a:t>토큰 대상자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exp : </a:t>
            </a:r>
            <a:r>
              <a:rPr lang="ko-KR" altLang="en-US" sz="1100" u="sng" dirty="0">
                <a:solidFill>
                  <a:srgbClr val="FF0000"/>
                </a:solidFill>
              </a:rPr>
              <a:t>토큰의 만료시간</a:t>
            </a:r>
            <a:r>
              <a:rPr lang="en-US" altLang="ko-KR" sz="1100" dirty="0"/>
              <a:t>. </a:t>
            </a:r>
            <a:r>
              <a:rPr lang="ko-KR" altLang="en-US" sz="1100" dirty="0"/>
              <a:t>언제나 현재 시간보다 이후로 설정되어 있어야 한다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nbf : </a:t>
            </a:r>
            <a:r>
              <a:rPr lang="en-US" altLang="ko-KR" sz="1100" dirty="0"/>
              <a:t>Not Before</a:t>
            </a:r>
            <a:r>
              <a:rPr lang="ko-KR" altLang="en-US" sz="1100" dirty="0"/>
              <a:t>를 의미하며 이 날짜가 지나기 전까지는 토큰이 처리되지 않는다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jat : </a:t>
            </a:r>
            <a:r>
              <a:rPr lang="ko-KR" altLang="en-US" sz="1100" dirty="0"/>
              <a:t>토큰이 발급된 시간</a:t>
            </a:r>
            <a:r>
              <a:rPr lang="en-US" altLang="ko-KR" sz="1100" dirty="0"/>
              <a:t>. </a:t>
            </a:r>
            <a:r>
              <a:rPr lang="ko-KR" altLang="en-US" sz="1100" dirty="0"/>
              <a:t>이 값을 사용하여 토큰의 </a:t>
            </a:r>
            <a:r>
              <a:rPr lang="en-US" altLang="ko-KR" sz="1100" dirty="0"/>
              <a:t>age</a:t>
            </a:r>
            <a:r>
              <a:rPr lang="ko-KR" altLang="en-US" sz="1100" dirty="0"/>
              <a:t>가 얼마나 되었는지 판단 가능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jti : </a:t>
            </a:r>
            <a:r>
              <a:rPr lang="en-US" altLang="ko-KR" sz="1100" dirty="0"/>
              <a:t>JWT</a:t>
            </a:r>
            <a:r>
              <a:rPr lang="ko-KR" altLang="en-US" sz="1100" dirty="0"/>
              <a:t>의 고유 식별자로서</a:t>
            </a:r>
            <a:r>
              <a:rPr lang="en-US" altLang="ko-KR" sz="1100" dirty="0"/>
              <a:t>, </a:t>
            </a:r>
            <a:r>
              <a:rPr lang="ko-KR" altLang="en-US" sz="1100" dirty="0"/>
              <a:t>주로 중복적인 처리를 방지하기 위해 사용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7333AE-728A-4AD2-B83C-31AC4378D09A}"/>
              </a:ext>
            </a:extLst>
          </p:cNvPr>
          <p:cNvSpPr/>
          <p:nvPr/>
        </p:nvSpPr>
        <p:spPr>
          <a:xfrm>
            <a:off x="4200264" y="2756957"/>
            <a:ext cx="7519882" cy="190855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8FBF5-A232-46ED-8EFC-B5FAEDFB0295}"/>
              </a:ext>
            </a:extLst>
          </p:cNvPr>
          <p:cNvSpPr txBox="1"/>
          <p:nvPr/>
        </p:nvSpPr>
        <p:spPr>
          <a:xfrm>
            <a:off x="4557582" y="2885983"/>
            <a:ext cx="68052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1600" b="1" dirty="0"/>
              <a:t>공개</a:t>
            </a:r>
            <a:r>
              <a:rPr lang="en-US" altLang="ko-KR" sz="1600" b="1" dirty="0"/>
              <a:t>(public)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공개 클레임은 충돌이 방지된 이름을 가지고 있어야 하며 충돌을 방지하기 위해서 클레임 이름을 </a:t>
            </a:r>
            <a:r>
              <a:rPr lang="en-US" altLang="ko-KR" sz="1100" dirty="0"/>
              <a:t>URI </a:t>
            </a:r>
            <a:r>
              <a:rPr lang="ko-KR" altLang="en-US" sz="1100" dirty="0"/>
              <a:t>형식으로 한다</a:t>
            </a:r>
            <a:endParaRPr lang="en-US" altLang="ko-KR" sz="1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95B67BE-1854-4774-97D0-2738B544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544" y="3784504"/>
            <a:ext cx="5422510" cy="7835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721C0AF-B152-4F32-B0CE-071FAFAA8EB8}"/>
              </a:ext>
            </a:extLst>
          </p:cNvPr>
          <p:cNvSpPr/>
          <p:nvPr/>
        </p:nvSpPr>
        <p:spPr>
          <a:xfrm>
            <a:off x="4200264" y="4780860"/>
            <a:ext cx="7519882" cy="1921847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A1ACF-02C4-4144-ADA3-C95511A17540}"/>
              </a:ext>
            </a:extLst>
          </p:cNvPr>
          <p:cNvSpPr txBox="1"/>
          <p:nvPr/>
        </p:nvSpPr>
        <p:spPr>
          <a:xfrm>
            <a:off x="4557582" y="4911920"/>
            <a:ext cx="68052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1600" b="1" dirty="0"/>
              <a:t>비공개</a:t>
            </a:r>
            <a:r>
              <a:rPr lang="en-US" altLang="ko-KR" sz="1600" b="1" dirty="0"/>
              <a:t>(private)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등록 및 공개된 클레임이 아닌 클라이언트 서버 양측간의 협의 하에 사용되는 클레임 이름이다 공개 클레임과는 달리 이름이 중복되어 충돌될 수 있어 사용에 유의해야 한다</a:t>
            </a:r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B37A1B4-E35F-4809-937C-6CC6081A4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90" y="5790920"/>
            <a:ext cx="4778274" cy="8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8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PAYLOAD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4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Payload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부분에는 토큰에 담을 정보가 들어있다 정보의 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조각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클레임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(Claim)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이라 부르며 이는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name/value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 쌍으로 이루어져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클레임의 종류는 크게 세분류로 나뉘어져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7AB066-D3DB-4F5F-BE6F-FDA1C6163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3" y="375229"/>
            <a:ext cx="5496692" cy="22005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89C05FD-B58B-422E-A2B2-8C7192574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16" y="4252143"/>
            <a:ext cx="4582164" cy="1428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FE92EF-FAB5-42F8-B691-829931A40DA8}"/>
              </a:ext>
            </a:extLst>
          </p:cNvPr>
          <p:cNvSpPr txBox="1"/>
          <p:nvPr/>
        </p:nvSpPr>
        <p:spPr>
          <a:xfrm>
            <a:off x="4880049" y="3498122"/>
            <a:ext cx="6089500" cy="256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300" dirty="0"/>
          </a:p>
          <a:p>
            <a:pPr algn="ctr"/>
            <a:r>
              <a:rPr lang="en-US" altLang="ko-KR" b="1" dirty="0"/>
              <a:t>BASE64</a:t>
            </a:r>
            <a:r>
              <a:rPr lang="ko-KR" altLang="en-US" b="1" dirty="0"/>
              <a:t> 인코딩 후</a:t>
            </a:r>
            <a:endParaRPr lang="en-US" altLang="ko-KR" b="1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2CBE4A-51E8-4F78-B788-8196E0E3264C}"/>
              </a:ext>
            </a:extLst>
          </p:cNvPr>
          <p:cNvCxnSpPr/>
          <p:nvPr/>
        </p:nvCxnSpPr>
        <p:spPr>
          <a:xfrm>
            <a:off x="7924798" y="2769418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73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SIGNATURE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서명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(Signature)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은 토큰을 인코딩하거나 유효성 검증을 할 때 사용하는 고유한 암호화 코드이다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서명은 만들어진 헤더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(Header)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와 내용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(Payload)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값을 각각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인코딩한 값을 비밀 키를 이용해 헤더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(Header)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에서 정의한 알고리즘으로 해싱하여 이 값을 다시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인코딩하여 생성한다 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5EE83-D34C-46E8-BB6F-1A73CB0F8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8"/>
          <a:stretch/>
        </p:blipFill>
        <p:spPr>
          <a:xfrm>
            <a:off x="3947217" y="299329"/>
            <a:ext cx="3678376" cy="1081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6F39C-EB28-4C90-99BC-6AEA76C2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15" y="338910"/>
            <a:ext cx="2697880" cy="1002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E17915-46E5-4C4F-AA7A-680D2D6E3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97" y="1837036"/>
            <a:ext cx="3282644" cy="422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ECAD41-9B81-48E9-B11B-EABD386D0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55" y="2743994"/>
            <a:ext cx="6924650" cy="390457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B9F9A1-6DFB-4A38-9DCB-ADB28A07AC93}"/>
              </a:ext>
            </a:extLst>
          </p:cNvPr>
          <p:cNvSpPr/>
          <p:nvPr/>
        </p:nvSpPr>
        <p:spPr>
          <a:xfrm>
            <a:off x="8254767" y="299329"/>
            <a:ext cx="3678376" cy="10817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157385-1BF8-4B15-8607-1A231D57091A}"/>
              </a:ext>
            </a:extLst>
          </p:cNvPr>
          <p:cNvSpPr/>
          <p:nvPr/>
        </p:nvSpPr>
        <p:spPr>
          <a:xfrm>
            <a:off x="6296891" y="1757653"/>
            <a:ext cx="3678376" cy="5016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5C46B-AD99-417A-9D69-A83E44CE3308}"/>
              </a:ext>
            </a:extLst>
          </p:cNvPr>
          <p:cNvSpPr/>
          <p:nvPr/>
        </p:nvSpPr>
        <p:spPr>
          <a:xfrm>
            <a:off x="3947217" y="2557753"/>
            <a:ext cx="7985926" cy="41651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438B75-7578-4175-88B8-BA7BA1B9075F}"/>
              </a:ext>
            </a:extLst>
          </p:cNvPr>
          <p:cNvCxnSpPr/>
          <p:nvPr/>
        </p:nvCxnSpPr>
        <p:spPr>
          <a:xfrm>
            <a:off x="7751618" y="831273"/>
            <a:ext cx="37407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37BF4C-080D-4A21-BFA5-80C232AD943C}"/>
              </a:ext>
            </a:extLst>
          </p:cNvPr>
          <p:cNvCxnSpPr/>
          <p:nvPr/>
        </p:nvCxnSpPr>
        <p:spPr>
          <a:xfrm>
            <a:off x="9777541" y="1412350"/>
            <a:ext cx="0" cy="250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998D48-CFF5-4505-83EA-A7B651DF043C}"/>
              </a:ext>
            </a:extLst>
          </p:cNvPr>
          <p:cNvCxnSpPr>
            <a:cxnSpLocks/>
          </p:cNvCxnSpPr>
          <p:nvPr/>
        </p:nvCxnSpPr>
        <p:spPr>
          <a:xfrm>
            <a:off x="6618704" y="2307558"/>
            <a:ext cx="0" cy="165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B9807B-04EE-46A8-96A7-6A81F7089450}"/>
              </a:ext>
            </a:extLst>
          </p:cNvPr>
          <p:cNvSpPr/>
          <p:nvPr/>
        </p:nvSpPr>
        <p:spPr>
          <a:xfrm>
            <a:off x="4477856" y="3138696"/>
            <a:ext cx="3147738" cy="14229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84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보안전략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Access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Token(JWT)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를 통한 인증 방식은 만일 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3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자에게 탈취당할 경우 보안에 취약하다는 문제점이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위의 문제로 유효기간을 짧게 할 경우 그만큼 사용자는 로그인을 자주해서 새롭게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발급받아야 하는 불편함이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보안성과 편의성 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모두를 잡기위한 전략으로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Sliding Sessions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과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Refresh Token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이 있다</a:t>
            </a:r>
            <a:endParaRPr lang="en-US" altLang="ko-KR" sz="14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367605"/>
            <a:ext cx="7519882" cy="21262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1C851-48BD-43DF-A00D-B2E9032BE303}"/>
              </a:ext>
            </a:extLst>
          </p:cNvPr>
          <p:cNvSpPr txBox="1"/>
          <p:nvPr/>
        </p:nvSpPr>
        <p:spPr>
          <a:xfrm>
            <a:off x="4557582" y="1575426"/>
            <a:ext cx="68052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rgbClr val="454545"/>
              </a:solidFill>
              <a:latin typeface="Apple SD Gothic Neo"/>
            </a:endParaRPr>
          </a:p>
          <a:p>
            <a:endParaRPr lang="en-US" altLang="ko-KR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1174F-D95B-42F2-B22C-14B7820D91F0}"/>
              </a:ext>
            </a:extLst>
          </p:cNvPr>
          <p:cNvSpPr txBox="1"/>
          <p:nvPr/>
        </p:nvSpPr>
        <p:spPr>
          <a:xfrm>
            <a:off x="4557582" y="543120"/>
            <a:ext cx="6893200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/>
              <a:t>Sliding Sessions</a:t>
            </a:r>
          </a:p>
          <a:p>
            <a:endParaRPr lang="en-US" altLang="ko-KR" sz="1100" dirty="0"/>
          </a:p>
          <a:p>
            <a:r>
              <a:rPr lang="ko-KR" altLang="en-US" sz="1150" dirty="0"/>
              <a:t>이 전략은 세션을 지속적으로 이용하는 유저에게 </a:t>
            </a:r>
            <a:r>
              <a:rPr lang="ko-KR" altLang="en-US" sz="1150" b="1" dirty="0">
                <a:solidFill>
                  <a:srgbClr val="FF0000"/>
                </a:solidFill>
              </a:rPr>
              <a:t>자동으로 만료 기한을 늘려주는 방법</a:t>
            </a:r>
            <a:r>
              <a:rPr lang="ko-KR" altLang="en-US" sz="1150" dirty="0"/>
              <a:t>이다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주로 유효한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을 가진 클라이언트의 요청에 대해 서버가 새로운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을 발급해주는 방법을 사용한다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매 요청마다 새로운 토큰을 내려주는 것도 가능하나 전략에 따라 </a:t>
            </a:r>
            <a:r>
              <a:rPr lang="ko-KR" altLang="en-US" sz="1150" b="1" dirty="0"/>
              <a:t>특정 요청 시에 발급해주는 등의 방법을 사용</a:t>
            </a:r>
            <a:r>
              <a:rPr lang="ko-KR" altLang="en-US" sz="1150" dirty="0"/>
              <a:t>한다</a:t>
            </a:r>
            <a:endParaRPr lang="en-US" altLang="ko-KR" sz="115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368C37-59A0-42C5-933A-B2AEC685DAEE}"/>
              </a:ext>
            </a:extLst>
          </p:cNvPr>
          <p:cNvSpPr/>
          <p:nvPr/>
        </p:nvSpPr>
        <p:spPr>
          <a:xfrm>
            <a:off x="4200264" y="2861423"/>
            <a:ext cx="7519882" cy="3716022"/>
          </a:xfrm>
          <a:prstGeom prst="roundRect">
            <a:avLst>
              <a:gd name="adj" fmla="val 9397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43A50-BB01-457D-88A2-4E996623D9DD}"/>
              </a:ext>
            </a:extLst>
          </p:cNvPr>
          <p:cNvSpPr txBox="1"/>
          <p:nvPr/>
        </p:nvSpPr>
        <p:spPr>
          <a:xfrm>
            <a:off x="4557582" y="3178787"/>
            <a:ext cx="6893200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/>
              <a:t>Refresh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Token</a:t>
            </a:r>
          </a:p>
          <a:p>
            <a:endParaRPr lang="en-US" altLang="ko-KR" sz="1100" dirty="0"/>
          </a:p>
          <a:p>
            <a:r>
              <a:rPr lang="ko-KR" altLang="en-US" sz="1150" dirty="0"/>
              <a:t>사용자가 로그인할 때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과 함께 그에 비해 </a:t>
            </a:r>
            <a:r>
              <a:rPr lang="ko-KR" altLang="en-US" sz="1150" b="1" dirty="0">
                <a:solidFill>
                  <a:srgbClr val="FF0000"/>
                </a:solidFill>
              </a:rPr>
              <a:t>긴 만료 시간을 갖는 </a:t>
            </a:r>
            <a:r>
              <a:rPr lang="en-US" altLang="ko-KR" sz="1150" b="1" dirty="0">
                <a:solidFill>
                  <a:srgbClr val="FF0000"/>
                </a:solidFill>
              </a:rPr>
              <a:t>Refresh Token</a:t>
            </a:r>
            <a:r>
              <a:rPr lang="ko-KR" altLang="en-US" sz="1150" dirty="0"/>
              <a:t>을 클라이언트에 함께 발급한다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주로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은 </a:t>
            </a:r>
            <a:r>
              <a:rPr lang="en-US" altLang="ko-KR" sz="1150" dirty="0"/>
              <a:t>30</a:t>
            </a:r>
            <a:r>
              <a:rPr lang="ko-KR" altLang="en-US" sz="1150" dirty="0"/>
              <a:t>분 내외</a:t>
            </a:r>
            <a:r>
              <a:rPr lang="en-US" altLang="ko-KR" sz="1150" dirty="0"/>
              <a:t>, Refresh Token</a:t>
            </a:r>
            <a:r>
              <a:rPr lang="ko-KR" altLang="en-US" sz="1150" dirty="0"/>
              <a:t>은 </a:t>
            </a:r>
            <a:r>
              <a:rPr lang="en-US" altLang="ko-KR" sz="1150" dirty="0"/>
              <a:t>2</a:t>
            </a:r>
            <a:r>
              <a:rPr lang="ko-KR" altLang="en-US" sz="1150" dirty="0"/>
              <a:t>주에서 한달 정도의 만료 기간을 부여한다</a:t>
            </a:r>
            <a:endParaRPr lang="en-US" altLang="ko-KR" sz="1150" dirty="0"/>
          </a:p>
          <a:p>
            <a:endParaRPr lang="en-US" altLang="ko-KR" sz="1150" b="1" dirty="0"/>
          </a:p>
          <a:p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클라이언트는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이 만료되었다는 오류를 받으면 따로 저장해 두었던 </a:t>
            </a:r>
            <a:r>
              <a:rPr lang="en-US" altLang="ko-KR" sz="1150" b="1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1" i="0" dirty="0">
                <a:solidFill>
                  <a:srgbClr val="333333"/>
                </a:solidFill>
                <a:effectLst/>
                <a:latin typeface="Open Sans"/>
              </a:rPr>
              <a:t>을 이용하여 </a:t>
            </a:r>
            <a:r>
              <a:rPr lang="en-US" altLang="ko-KR" sz="1150" b="1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1" i="0" dirty="0">
                <a:solidFill>
                  <a:srgbClr val="333333"/>
                </a:solidFill>
                <a:effectLst/>
                <a:latin typeface="Open Sans"/>
              </a:rPr>
              <a:t>의 재발급을 요청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한다</a:t>
            </a:r>
            <a:endParaRPr lang="en-US" altLang="ko-KR" sz="1150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ko-KR" sz="1150" dirty="0">
              <a:solidFill>
                <a:srgbClr val="333333"/>
              </a:solidFill>
              <a:latin typeface="Open Sans"/>
            </a:endParaRPr>
          </a:p>
          <a:p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서버는 유효한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으로 요청이 들어오면 새로운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을 발급하며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만료된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으로 요청이 들어오면 오류를 반환해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사용자에게 로그인을 요구한다</a:t>
            </a:r>
            <a:endParaRPr lang="en-US" altLang="ko-KR" sz="1150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ko-KR" sz="1150" dirty="0">
                <a:solidFill>
                  <a:srgbClr val="333333"/>
                </a:solidFill>
                <a:latin typeface="Open Sans"/>
              </a:rPr>
              <a:t> </a:t>
            </a:r>
          </a:p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은 서버에 따로 저장해 둘 필요가 없지만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Open Sans"/>
              </a:rPr>
              <a:t>의 경우 서버의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Open Sans"/>
              </a:rPr>
              <a:t>storage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Open Sans"/>
              </a:rPr>
              <a:t>에 따로 저장해서 이후 검증에 활용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한다 그러므로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Open Sans"/>
              </a:rPr>
              <a:t>Refresh Token</a:t>
            </a:r>
            <a:r>
              <a:rPr lang="ko-KR" altLang="en-US" sz="1200" b="1" dirty="0">
                <a:solidFill>
                  <a:srgbClr val="FF0000"/>
                </a:solidFill>
                <a:latin typeface="Open Sans"/>
              </a:rPr>
              <a:t> 사용 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Open Sans"/>
              </a:rPr>
              <a:t> 추가적인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Open Sans"/>
              </a:rPr>
              <a:t>I/O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Open Sans"/>
              </a:rPr>
              <a:t>작업이 필요하다</a:t>
            </a:r>
            <a:endParaRPr lang="en-US" altLang="ko-KR" sz="1150" b="1" dirty="0">
              <a:solidFill>
                <a:srgbClr val="FF0000"/>
              </a:solidFill>
            </a:endParaRPr>
          </a:p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65249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10542" y="2317922"/>
            <a:ext cx="2885885" cy="33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Sliding Sessions</a:t>
            </a:r>
            <a:endParaRPr lang="en-US" altLang="ko-KR" sz="16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Refresh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Token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의 단점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구현이 복잡하며 검증 프로세스사 길기 때문에 구현이 힘들다</a:t>
            </a: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Access Token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이 만료될 때마다 새롭게 발급하는 과정에서 생기는 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HTTP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요청 횟수가 늘어나 서버의 자원 낭비가 발생된다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1475792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발급한 후 검증만 하면 되기 때문에 추가 저장소가 필요 없으며 상태를 저장하지 않음으로 서버를 확장하거나 유지</a:t>
            </a:r>
            <a:r>
              <a:rPr lang="en-US" altLang="ko-KR" sz="1300" dirty="0"/>
              <a:t>, </a:t>
            </a:r>
            <a:r>
              <a:rPr lang="ko-KR" altLang="en-US" sz="1300" dirty="0"/>
              <a:t>보수에 용이하다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토큰 기반의 다른 인증 시스템</a:t>
            </a:r>
            <a:r>
              <a:rPr lang="en-US" altLang="ko-KR" sz="1300" dirty="0"/>
              <a:t>(Facebook, Google</a:t>
            </a:r>
            <a:r>
              <a:rPr lang="ko-KR" altLang="en-US" sz="1300" dirty="0"/>
              <a:t>등</a:t>
            </a:r>
            <a:r>
              <a:rPr lang="en-US" altLang="ko-KR" sz="1300" dirty="0"/>
              <a:t>)</a:t>
            </a:r>
            <a:r>
              <a:rPr lang="ko-KR" altLang="en-US" sz="1300" dirty="0"/>
              <a:t>에 접근이 가능하여 확장성이 뛰어나다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923201"/>
            <a:ext cx="7519882" cy="219779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92904-DED6-457B-980B-0677C96C8829}"/>
              </a:ext>
            </a:extLst>
          </p:cNvPr>
          <p:cNvSpPr txBox="1"/>
          <p:nvPr/>
        </p:nvSpPr>
        <p:spPr>
          <a:xfrm>
            <a:off x="4557582" y="4182247"/>
            <a:ext cx="68052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이미 발급된 </a:t>
            </a:r>
            <a:r>
              <a:rPr lang="en-US" altLang="ko-KR" sz="1300" dirty="0"/>
              <a:t>JWT</a:t>
            </a:r>
            <a:r>
              <a:rPr lang="ko-KR" altLang="en-US" sz="1300" dirty="0"/>
              <a:t>에 대해서 돌이킬 수 없으며 유효기간이 완료될 때 까지는 계속 사용이 가능하여 탈취당할 경우 유효기간내에는 모든 정보를 이용할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/>
              <a:t>Payload</a:t>
            </a:r>
            <a:r>
              <a:rPr lang="ko-KR" altLang="en-US" sz="1300" dirty="0"/>
              <a:t>정보가 제한적이다 </a:t>
            </a:r>
            <a:r>
              <a:rPr lang="en-US" altLang="ko-KR" sz="1300" dirty="0"/>
              <a:t>Payload</a:t>
            </a:r>
            <a:r>
              <a:rPr lang="ko-KR" altLang="en-US" sz="1300" dirty="0"/>
              <a:t>는 암호화 되지 않기 때문에 유저의 중요한 정보들은 </a:t>
            </a:r>
            <a:r>
              <a:rPr lang="en-US" altLang="ko-KR" sz="1300" dirty="0"/>
              <a:t>Payload</a:t>
            </a:r>
            <a:r>
              <a:rPr lang="ko-KR" altLang="en-US" sz="1300" dirty="0"/>
              <a:t>에 넣을 수 없다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데이터가 늘어남에 따라 </a:t>
            </a:r>
            <a:r>
              <a:rPr lang="en-US" altLang="ko-KR" sz="1300" dirty="0"/>
              <a:t>JWT</a:t>
            </a:r>
            <a:r>
              <a:rPr lang="ko-KR" altLang="en-US" sz="1300" dirty="0"/>
              <a:t>의 길이가 세션</a:t>
            </a:r>
            <a:r>
              <a:rPr lang="en-US" altLang="ko-KR" sz="1300" dirty="0"/>
              <a:t>/</a:t>
            </a:r>
            <a:r>
              <a:rPr lang="ko-KR" altLang="en-US" sz="1300" dirty="0"/>
              <a:t>쿠키 방식에 비해 길어져 서버의 자원낭비가 발생된다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739689-8233-40DE-A419-F634D0DF85DA}"/>
              </a:ext>
            </a:extLst>
          </p:cNvPr>
          <p:cNvSpPr/>
          <p:nvPr/>
        </p:nvSpPr>
        <p:spPr>
          <a:xfrm>
            <a:off x="4200264" y="3924047"/>
            <a:ext cx="7519882" cy="2197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B532-9837-492C-815A-3A7C77B8B497}"/>
              </a:ext>
            </a:extLst>
          </p:cNvPr>
          <p:cNvSpPr txBox="1"/>
          <p:nvPr/>
        </p:nvSpPr>
        <p:spPr>
          <a:xfrm>
            <a:off x="7409486" y="738535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장점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56309-CE26-47AE-93F6-157FAEBA5954}"/>
              </a:ext>
            </a:extLst>
          </p:cNvPr>
          <p:cNvSpPr txBox="1"/>
          <p:nvPr/>
        </p:nvSpPr>
        <p:spPr>
          <a:xfrm>
            <a:off x="7409486" y="3739381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단점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6BF9FC-8171-4127-B7CD-0520C59CA51F}"/>
              </a:ext>
            </a:extLst>
          </p:cNvPr>
          <p:cNvSpPr/>
          <p:nvPr/>
        </p:nvSpPr>
        <p:spPr>
          <a:xfrm>
            <a:off x="521146" y="458243"/>
            <a:ext cx="30022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ko-KR" altLang="en-US" sz="2300" kern="0" dirty="0">
                <a:solidFill>
                  <a:prstClr val="white"/>
                </a:solidFill>
              </a:rPr>
              <a:t>의</a:t>
            </a:r>
            <a:r>
              <a:rPr lang="en-US" altLang="ko-KR" sz="2300" kern="0" dirty="0">
                <a:solidFill>
                  <a:prstClr val="white"/>
                </a:solidFill>
              </a:rPr>
              <a:t> </a:t>
            </a:r>
            <a:r>
              <a:rPr lang="ko-KR" altLang="en-US" sz="2300" kern="0" dirty="0">
                <a:solidFill>
                  <a:prstClr val="white"/>
                </a:solidFill>
              </a:rPr>
              <a:t>장점과 단점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8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토큰을 활용한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SSO</a:t>
            </a:r>
            <a:r>
              <a:rPr lang="ko-KR" altLang="en-US" sz="2400" b="1" kern="0" dirty="0">
                <a:solidFill>
                  <a:prstClr val="white"/>
                </a:solidFill>
              </a:rPr>
              <a:t>의 구현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2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SSO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Single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Sign-On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약자로 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한번의 인증 과정으로 여러 서비스를 이용 가능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하게 하는 인증 시스템이다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사이트 접속 시 아이디와 비밀번호를 비롯한 개인정보를 각각의 사이트마다 입력해야 했던 불편함이 해소된다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SSO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 시 관리자는 보다 수월하게 관리 대상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고객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관리할 수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FCEE117-9021-4AC6-AA9F-B2FA70172610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7C4AB-5C8C-4F6D-AFC7-8A4F657E258B}"/>
              </a:ext>
            </a:extLst>
          </p:cNvPr>
          <p:cNvSpPr txBox="1"/>
          <p:nvPr/>
        </p:nvSpPr>
        <p:spPr>
          <a:xfrm>
            <a:off x="4522176" y="5290532"/>
            <a:ext cx="6805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단일 아이디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비밀번호 사용으로 </a:t>
            </a:r>
            <a:r>
              <a:rPr lang="ko-KR" altLang="en-US" sz="1300" b="1" dirty="0">
                <a:solidFill>
                  <a:srgbClr val="FF0000"/>
                </a:solidFill>
              </a:rPr>
              <a:t>노출 시 기업전체의 보안위협</a:t>
            </a:r>
            <a:r>
              <a:rPr lang="ko-KR" altLang="en-US" sz="1300" dirty="0"/>
              <a:t>이 되므로 철저한 아이디</a:t>
            </a:r>
            <a:r>
              <a:rPr lang="en-US" altLang="ko-KR" sz="1300" dirty="0"/>
              <a:t>, </a:t>
            </a:r>
            <a:r>
              <a:rPr lang="ko-KR" altLang="en-US" sz="1300" dirty="0"/>
              <a:t>비밀번호 </a:t>
            </a:r>
            <a:r>
              <a:rPr lang="ko-KR" altLang="en-US" sz="1300" b="1" dirty="0"/>
              <a:t>보안관리가 필요</a:t>
            </a:r>
            <a:r>
              <a:rPr lang="ko-KR" altLang="en-US" sz="1300" dirty="0"/>
              <a:t>하다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36E3D-88E0-4056-88C9-8C3ECF59E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9338" y="828645"/>
            <a:ext cx="7186828" cy="33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01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토큰을 활용한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OAuth</a:t>
            </a:r>
            <a:r>
              <a:rPr lang="ko-KR" altLang="en-US" sz="2400" b="1" kern="0" dirty="0">
                <a:solidFill>
                  <a:prstClr val="white"/>
                </a:solidFill>
              </a:rPr>
              <a:t>의 구현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2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별도의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회원가입 없이 로그인을 제공하는 플랫폼의 아이디만 있으면 서비스를 이용할 수 있게 해주는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오픈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API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인증과 권한 부여를 동시에 제공하는 인증 프로토콜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특정 기능과 리소스에 접근할 수 있는 권한을 부여한 토큰을 발급하여 인증 토큰으로 서비스 접근이 가능 하게한다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사용자가 선별적으로 앱과 데이터를 공유하고 원치 않는 정보는 유출되지 않도록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3AEA1D-F837-4FEB-8557-774136345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55" y="545661"/>
            <a:ext cx="6452314" cy="370041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84034B-8440-43C6-A9F1-3E6BC8501852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CFCAA-C5D8-45A3-BF12-6FCEC6359DF4}"/>
              </a:ext>
            </a:extLst>
          </p:cNvPr>
          <p:cNvSpPr txBox="1"/>
          <p:nvPr/>
        </p:nvSpPr>
        <p:spPr>
          <a:xfrm>
            <a:off x="4522176" y="5290532"/>
            <a:ext cx="6805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안전하지만 구현이 매우 복잡하며 이러한 복잡함 때문에 </a:t>
            </a:r>
            <a:r>
              <a:rPr lang="ko-KR" altLang="en-US" sz="1300" b="1" dirty="0">
                <a:solidFill>
                  <a:srgbClr val="FF0000"/>
                </a:solidFill>
              </a:rPr>
              <a:t>구현이 제대로 되지 않을 경우 사용자 계정 탈취로 이어질 수 있다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9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1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(1NF)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각 로우마다 컬럼의 값이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개씩만 있어야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원자값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속성에 반복되는 그룹이 나타나지 않는다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 키를 사용하여 관련 데이터의 각 집합을 고유하게 식별할 수 있어야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AD158B-2B30-4ACC-8813-66E6B6279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35" y="419599"/>
            <a:ext cx="3965497" cy="9748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411D2-669E-450C-972A-558F3207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37" y="419599"/>
            <a:ext cx="4042968" cy="9777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37E061-C736-448D-B2EC-92A45D32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60" y="1607158"/>
            <a:ext cx="4667032" cy="20169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79" y="3847361"/>
            <a:ext cx="6916115" cy="2695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8067D0-D4E2-4074-91CA-19EC4FA6E64A}"/>
              </a:ext>
            </a:extLst>
          </p:cNvPr>
          <p:cNvSpPr txBox="1"/>
          <p:nvPr/>
        </p:nvSpPr>
        <p:spPr>
          <a:xfrm>
            <a:off x="3830987" y="179912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endParaRPr lang="ko-KR" alt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3F8E3-FA1C-45F9-B16E-55C0530B5003}"/>
              </a:ext>
            </a:extLst>
          </p:cNvPr>
          <p:cNvSpPr txBox="1"/>
          <p:nvPr/>
        </p:nvSpPr>
        <p:spPr>
          <a:xfrm>
            <a:off x="7974152" y="167363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2.</a:t>
            </a:r>
            <a:endParaRPr lang="ko-KR" altLang="en-US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FEAE3-AF98-45D8-99DE-494649399FCC}"/>
              </a:ext>
            </a:extLst>
          </p:cNvPr>
          <p:cNvSpPr txBox="1"/>
          <p:nvPr/>
        </p:nvSpPr>
        <p:spPr>
          <a:xfrm>
            <a:off x="5464866" y="1593384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3.</a:t>
            </a:r>
            <a:endParaRPr lang="ko-KR" altLang="en-US" sz="15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AC3B7-2F53-4BFE-A9BD-7E3B4F9F62B3}"/>
              </a:ext>
            </a:extLst>
          </p:cNvPr>
          <p:cNvSpPr/>
          <p:nvPr/>
        </p:nvSpPr>
        <p:spPr>
          <a:xfrm>
            <a:off x="5846885" y="683082"/>
            <a:ext cx="1943100" cy="42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3315D8-1164-427D-AA7E-8731A3E3ADC3}"/>
              </a:ext>
            </a:extLst>
          </p:cNvPr>
          <p:cNvSpPr/>
          <p:nvPr/>
        </p:nvSpPr>
        <p:spPr>
          <a:xfrm>
            <a:off x="9825112" y="466205"/>
            <a:ext cx="2176388" cy="199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A1EB7E-1BF4-48DF-AB9D-A04C99E2CAA3}"/>
              </a:ext>
            </a:extLst>
          </p:cNvPr>
          <p:cNvSpPr/>
          <p:nvPr/>
        </p:nvSpPr>
        <p:spPr>
          <a:xfrm>
            <a:off x="5765997" y="1659541"/>
            <a:ext cx="1074418" cy="1919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2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(2NF)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6213" y="1673889"/>
            <a:ext cx="2885885" cy="3222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복합키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기본키가 여러 키로 구성된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로 구성된 경우가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차 정규화의 대상이다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b="1" dirty="0">
                <a:solidFill>
                  <a:schemeClr val="bg1"/>
                </a:solidFill>
                <a:cs typeface="Aharoni" panose="02010803020104030203" pitchFamily="2" charset="-79"/>
              </a:rPr>
              <a:t>부분 함수적 종속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모두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함수적 종속에서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값이 여러 요소일 경우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X1, X2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중 하나만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값을 결정할 때 이를 </a:t>
            </a:r>
            <a:r>
              <a:rPr lang="ko-KR" altLang="en-US" sz="1100" b="1" dirty="0">
                <a:cs typeface="Aharoni" panose="02010803020104030203" pitchFamily="2" charset="-79"/>
              </a:rPr>
              <a:t>부분 함수적 종속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AA50A-9EB6-4FBB-A207-4553931F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3" y="4116113"/>
            <a:ext cx="3496949" cy="2170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8FCF5B-809E-4BC5-A04E-2A54DD1B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63" y="3979171"/>
            <a:ext cx="3822564" cy="243053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43DB6-401F-4F5B-80D3-061EA6F0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85" y="571140"/>
            <a:ext cx="6393849" cy="28368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B640E-6664-4B7B-9F10-05D9AC698F45}"/>
              </a:ext>
            </a:extLst>
          </p:cNvPr>
          <p:cNvSpPr/>
          <p:nvPr/>
        </p:nvSpPr>
        <p:spPr>
          <a:xfrm>
            <a:off x="4860306" y="895382"/>
            <a:ext cx="2370392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49A7F6-74BA-4D84-91E1-ADA25B9CEEE7}"/>
              </a:ext>
            </a:extLst>
          </p:cNvPr>
          <p:cNvSpPr/>
          <p:nvPr/>
        </p:nvSpPr>
        <p:spPr>
          <a:xfrm>
            <a:off x="7230699" y="895382"/>
            <a:ext cx="1854069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3C8169-D38E-44E0-AE97-C7A36C2C2261}"/>
              </a:ext>
            </a:extLst>
          </p:cNvPr>
          <p:cNvSpPr/>
          <p:nvPr/>
        </p:nvSpPr>
        <p:spPr>
          <a:xfrm>
            <a:off x="4860305" y="895382"/>
            <a:ext cx="1220401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2E6074-F720-4222-9A0B-FB10F99C1AEB}"/>
              </a:ext>
            </a:extLst>
          </p:cNvPr>
          <p:cNvSpPr/>
          <p:nvPr/>
        </p:nvSpPr>
        <p:spPr>
          <a:xfrm>
            <a:off x="9084766" y="895382"/>
            <a:ext cx="1936212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648F72-1B59-4759-9297-E08846D1D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897" y="5238147"/>
            <a:ext cx="3191166" cy="12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0" grpId="0" animBg="1"/>
      <p:bldP spid="30" grpId="1" animBg="1"/>
      <p:bldP spid="33" grpId="0" animBg="1"/>
      <p:bldP spid="33" grpId="1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3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(3NF)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66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테이블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(Relation)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 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정규화 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b="1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이행적 함수 종속성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이란 기본 키 외의 컬럼 간에 종속성이 발생하는 것이다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79" y="4050600"/>
            <a:ext cx="6916115" cy="228947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11FC4-48B7-4279-AE42-45002BE5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2" y="704464"/>
            <a:ext cx="6925642" cy="24006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BF219-0CB0-4AD5-BF36-D358F292DFC5}"/>
              </a:ext>
            </a:extLst>
          </p:cNvPr>
          <p:cNvSpPr/>
          <p:nvPr/>
        </p:nvSpPr>
        <p:spPr>
          <a:xfrm>
            <a:off x="4629570" y="811078"/>
            <a:ext cx="2762542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E10750-FD4C-4E49-B5F3-3025C2E1EC55}"/>
              </a:ext>
            </a:extLst>
          </p:cNvPr>
          <p:cNvSpPr/>
          <p:nvPr/>
        </p:nvSpPr>
        <p:spPr>
          <a:xfrm>
            <a:off x="7392112" y="811078"/>
            <a:ext cx="1657884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40A53B-B323-4FC7-8A27-88EBDD82CFFE}"/>
              </a:ext>
            </a:extLst>
          </p:cNvPr>
          <p:cNvSpPr/>
          <p:nvPr/>
        </p:nvSpPr>
        <p:spPr>
          <a:xfrm>
            <a:off x="9049995" y="811078"/>
            <a:ext cx="2307365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7EAC43-5255-433E-8AB6-E9D257681F90}"/>
              </a:ext>
            </a:extLst>
          </p:cNvPr>
          <p:cNvSpPr/>
          <p:nvPr/>
        </p:nvSpPr>
        <p:spPr>
          <a:xfrm>
            <a:off x="7392112" y="811078"/>
            <a:ext cx="1657883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14FA8C-E895-499A-83EA-5D07AE42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99" y="5023080"/>
            <a:ext cx="2994594" cy="14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BCNF(3.5)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정규형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1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결정자가 후보키가 되도록 한다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다른 속성들을 결정하는 모든 속성들이 후보키 여야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란 어떤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정해지면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그에 따라 자동적으로 결정될 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를 </a:t>
            </a:r>
            <a:r>
              <a:rPr lang="ko-KR" altLang="en-US" sz="1100" b="1" dirty="0">
                <a:solidFill>
                  <a:schemeClr val="bg1"/>
                </a:solidFill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라고 한다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기본키는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 테이블에서 각 행을 유일하게 식별할 수 있는 최소한의 속성들의 집합이다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후보키는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 기본키가 될 수 있는 후보들이며 유일성과 최소성을 동시에 만족해야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5061" y="4427493"/>
            <a:ext cx="7370288" cy="158632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78983-3357-44E1-A3FD-2C4C3FE7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364" y="946389"/>
            <a:ext cx="7942744" cy="1851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BA35A-A2CF-414B-BA50-E982B2487DB7}"/>
              </a:ext>
            </a:extLst>
          </p:cNvPr>
          <p:cNvSpPr txBox="1"/>
          <p:nvPr/>
        </p:nvSpPr>
        <p:spPr>
          <a:xfrm>
            <a:off x="5961042" y="2749886"/>
            <a:ext cx="4057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* </a:t>
            </a:r>
            <a:r>
              <a:rPr lang="ko-KR" altLang="en-US" sz="1500" dirty="0">
                <a:solidFill>
                  <a:srgbClr val="FF0000"/>
                </a:solidFill>
              </a:rPr>
              <a:t>교수가 한 과목만을 강의할 수 있다고 가정</a:t>
            </a:r>
            <a:r>
              <a:rPr lang="ko-KR" altLang="en-US" sz="15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CA295-BDAD-4E1D-AD9E-66E1D75F278F}"/>
              </a:ext>
            </a:extLst>
          </p:cNvPr>
          <p:cNvSpPr/>
          <p:nvPr/>
        </p:nvSpPr>
        <p:spPr>
          <a:xfrm>
            <a:off x="4194313" y="1123122"/>
            <a:ext cx="3796747" cy="150080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8673C0-E586-4676-A997-D1EA3B144547}"/>
              </a:ext>
            </a:extLst>
          </p:cNvPr>
          <p:cNvSpPr/>
          <p:nvPr/>
        </p:nvSpPr>
        <p:spPr>
          <a:xfrm>
            <a:off x="7987138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1BD285-E6A9-42E8-8580-D6C80AF93F5E}"/>
              </a:ext>
            </a:extLst>
          </p:cNvPr>
          <p:cNvSpPr/>
          <p:nvPr/>
        </p:nvSpPr>
        <p:spPr>
          <a:xfrm>
            <a:off x="6077785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42C370-665E-4C12-8901-CFC76130A633}"/>
              </a:ext>
            </a:extLst>
          </p:cNvPr>
          <p:cNvSpPr txBox="1"/>
          <p:nvPr/>
        </p:nvSpPr>
        <p:spPr>
          <a:xfrm>
            <a:off x="5135523" y="716998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기본키 이며 후보키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7FF4A-F8EF-4CD4-9A39-3644A778C2A8}"/>
              </a:ext>
            </a:extLst>
          </p:cNvPr>
          <p:cNvSpPr txBox="1"/>
          <p:nvPr/>
        </p:nvSpPr>
        <p:spPr>
          <a:xfrm>
            <a:off x="7960205" y="721347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결정자</a:t>
            </a:r>
          </a:p>
        </p:txBody>
      </p:sp>
    </p:spTree>
    <p:extLst>
      <p:ext uri="{BB962C8B-B14F-4D97-AF65-F5344CB8AC3E}">
        <p14:creationId xmlns:p14="http://schemas.microsoft.com/office/powerpoint/2010/main" val="5491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5" grpId="0"/>
      <p:bldP spid="25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84406" y="2457001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반정규화는 정규화 되어있는 것을 다시 정규화 이전 상태로 돌리는 것을 말한다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시스템의 성능을 향상시키기 위해 데이터 모델을 통합하는 과정이다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 무결성이 보장되지 않으므로 제한적으로 사용해야 한다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7D50B4-2747-435F-83D3-F6AC75B6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9402" y="1091629"/>
            <a:ext cx="7390692" cy="310463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AAA4F8-DE05-4509-A813-0E69BC0639A9}"/>
              </a:ext>
            </a:extLst>
          </p:cNvPr>
          <p:cNvSpPr/>
          <p:nvPr/>
        </p:nvSpPr>
        <p:spPr>
          <a:xfrm>
            <a:off x="4189504" y="630147"/>
            <a:ext cx="7519882" cy="3746836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0F4D4-82E8-4CCB-B5BC-B10388D584CF}"/>
              </a:ext>
            </a:extLst>
          </p:cNvPr>
          <p:cNvSpPr txBox="1"/>
          <p:nvPr/>
        </p:nvSpPr>
        <p:spPr>
          <a:xfrm>
            <a:off x="6969496" y="458243"/>
            <a:ext cx="1990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반정규화의 절차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A14BEE6A-E0B4-458F-976D-15162F247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37772"/>
              </p:ext>
            </p:extLst>
          </p:nvPr>
        </p:nvGraphicFramePr>
        <p:xfrm>
          <a:off x="4241459" y="4903416"/>
          <a:ext cx="7470590" cy="15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295">
                  <a:extLst>
                    <a:ext uri="{9D8B030D-6E8A-4147-A177-3AD203B41FA5}">
                      <a16:colId xmlns:a16="http://schemas.microsoft.com/office/drawing/2014/main" val="1204437417"/>
                    </a:ext>
                  </a:extLst>
                </a:gridCol>
                <a:gridCol w="3735295">
                  <a:extLst>
                    <a:ext uri="{9D8B030D-6E8A-4147-A177-3AD203B41FA5}">
                      <a16:colId xmlns:a16="http://schemas.microsoft.com/office/drawing/2014/main" val="3697324478"/>
                    </a:ext>
                  </a:extLst>
                </a:gridCol>
              </a:tblGrid>
              <a:tr h="475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개념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필요성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04607"/>
                  </a:ext>
                </a:extLst>
              </a:tr>
              <a:tr h="1053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데이터 베이스 정규화 후 성능향상</a:t>
                      </a:r>
                      <a:r>
                        <a:rPr lang="en-US" altLang="ko-KR" sz="1300" dirty="0"/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개발 편의성 등을 위해 정규화 기법 위배행위를 의도적으로 수행하는 기법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다수 </a:t>
                      </a:r>
                      <a:r>
                        <a:rPr lang="en-US" altLang="ko-KR" sz="1300" dirty="0"/>
                        <a:t>Join</a:t>
                      </a:r>
                      <a:r>
                        <a:rPr lang="ko-KR" altLang="en-US" sz="1300" dirty="0"/>
                        <a:t>시 성능하락 방지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개발 및 운영 단순화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en-US" altLang="ko-KR" sz="1300" dirty="0"/>
                        <a:t>DB </a:t>
                      </a:r>
                      <a:r>
                        <a:rPr lang="ko-KR" altLang="en-US" sz="1300" dirty="0"/>
                        <a:t>검색 성능 향상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8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7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개념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23142" y="2457001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테이블 반정규화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테이블 병합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분할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칼럼 반정규화 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중복칼럼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파생칼럼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이력 데이터 모델의 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PK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 의한 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시스템 오작동 처리를 위한 칼럼 추가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관계 반정규화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중복 관계 추가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4E6DFC-1D15-49F4-B027-41333551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2" y="904519"/>
            <a:ext cx="5426816" cy="20434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B1D85E6-A7A1-44A6-B79E-D34E57415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1" y="4158745"/>
            <a:ext cx="5426817" cy="2144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0EFE73-D339-41E4-AB6A-DCBE9F1FF885}"/>
              </a:ext>
            </a:extLst>
          </p:cNvPr>
          <p:cNvSpPr txBox="1"/>
          <p:nvPr/>
        </p:nvSpPr>
        <p:spPr>
          <a:xfrm>
            <a:off x="4395647" y="146952"/>
            <a:ext cx="727520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cs typeface="Aharoni" panose="02010803020104030203" pitchFamily="2" charset="-79"/>
              </a:rPr>
              <a:t>정규화가 되었으나 서버 </a:t>
            </a:r>
            <a:r>
              <a:rPr lang="en-US" altLang="ko-KR" sz="1200" dirty="0">
                <a:cs typeface="Aharoni" panose="02010803020104030203" pitchFamily="2" charset="-79"/>
              </a:rPr>
              <a:t>B</a:t>
            </a:r>
            <a:r>
              <a:rPr lang="ko-KR" altLang="en-US" sz="1200" dirty="0">
                <a:cs typeface="Aharoni" panose="02010803020104030203" pitchFamily="2" charset="-79"/>
              </a:rPr>
              <a:t>에서 데이터 조회 시 부서번호가 서버 </a:t>
            </a:r>
            <a:r>
              <a:rPr lang="en-US" altLang="ko-KR" sz="1200" dirty="0">
                <a:cs typeface="Aharoni" panose="02010803020104030203" pitchFamily="2" charset="-79"/>
              </a:rPr>
              <a:t>A</a:t>
            </a:r>
            <a:r>
              <a:rPr lang="ko-KR" altLang="en-US" sz="1200" dirty="0">
                <a:cs typeface="Aharoni" panose="02010803020104030203" pitchFamily="2" charset="-79"/>
              </a:rPr>
              <a:t>에 존재하여 연계</a:t>
            </a:r>
            <a:r>
              <a:rPr lang="en-US" altLang="ko-KR" sz="1200" dirty="0"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cs typeface="Aharoni" panose="02010803020104030203" pitchFamily="2" charset="-79"/>
              </a:rPr>
              <a:t>접수</a:t>
            </a:r>
            <a:r>
              <a:rPr lang="en-US" altLang="ko-KR" sz="1200" dirty="0"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cs typeface="Aharoni" panose="02010803020104030203" pitchFamily="2" charset="-79"/>
              </a:rPr>
              <a:t>부서 테이블 모두 조인이 필요하며 또한 분산데이터베이스 환경으로 서버간 조인이 발생하여 성능이 저하된다</a:t>
            </a:r>
            <a:endParaRPr lang="en-US" altLang="ko-KR" sz="1200" dirty="0">
              <a:cs typeface="Aharoni" panose="02010803020104030203" pitchFamily="2" charset="-79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953B72-C958-4FFA-8C74-FE39A5A4C69F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85069B-3186-4E00-93BA-884B8F8A3B30}"/>
              </a:ext>
            </a:extLst>
          </p:cNvPr>
          <p:cNvCxnSpPr>
            <a:cxnSpLocks/>
          </p:cNvCxnSpPr>
          <p:nvPr/>
        </p:nvCxnSpPr>
        <p:spPr>
          <a:xfrm flipH="1">
            <a:off x="9605740" y="2996837"/>
            <a:ext cx="6927" cy="668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AE13D7-B151-42ED-9FC0-4C943F0F9A89}"/>
              </a:ext>
            </a:extLst>
          </p:cNvPr>
          <p:cNvSpPr txBox="1"/>
          <p:nvPr/>
        </p:nvSpPr>
        <p:spPr>
          <a:xfrm>
            <a:off x="7300898" y="3641073"/>
            <a:ext cx="1464704" cy="35375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cs typeface="Aharoni" panose="02010803020104030203" pitchFamily="2" charset="-79"/>
              </a:rPr>
              <a:t>반정규화 진행 후</a:t>
            </a:r>
            <a:endParaRPr lang="en-US" altLang="ko-KR" sz="1300" b="1" dirty="0">
              <a:cs typeface="Aharoni" panose="02010803020104030203" pitchFamily="2" charset="-79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931333-4AFA-4E82-BB33-11ADCF150ACC}"/>
              </a:ext>
            </a:extLst>
          </p:cNvPr>
          <p:cNvCxnSpPr>
            <a:cxnSpLocks/>
          </p:cNvCxnSpPr>
          <p:nvPr/>
        </p:nvCxnSpPr>
        <p:spPr>
          <a:xfrm flipH="1">
            <a:off x="6096000" y="2996837"/>
            <a:ext cx="6927" cy="668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1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819861" y="4003214"/>
            <a:ext cx="2053613" cy="197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서버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Sliding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Sessions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Refresh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토큰을 활용한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SSO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1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인증 방식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쿠키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사용자 인증 방식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세션 </a:t>
            </a:r>
            <a:r>
              <a:rPr lang="en-US" altLang="ko-KR" sz="4000" b="1" kern="0" dirty="0">
                <a:solidFill>
                  <a:prstClr val="white"/>
                </a:solidFill>
              </a:rPr>
              <a:t>/ </a:t>
            </a:r>
            <a:r>
              <a:rPr lang="ko-KR" altLang="en-US" sz="4000" b="1" kern="0" dirty="0">
                <a:solidFill>
                  <a:prstClr val="white"/>
                </a:solidFill>
              </a:rPr>
              <a:t>토큰</a:t>
            </a:r>
            <a:r>
              <a:rPr lang="en-US" altLang="ko-KR" sz="4000" b="1" kern="0" dirty="0">
                <a:solidFill>
                  <a:prstClr val="white"/>
                </a:solidFill>
              </a:rPr>
              <a:t> (JWT)</a:t>
            </a: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3" name="그래픽 2" descr="키">
            <a:extLst>
              <a:ext uri="{FF2B5EF4-FFF2-40B4-BE49-F238E27FC236}">
                <a16:creationId xmlns:a16="http://schemas.microsoft.com/office/drawing/2014/main" id="{79F01FDA-9236-42C2-86C5-A1E4A328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1970</Words>
  <Application>Microsoft Office PowerPoint</Application>
  <PresentationFormat>와이드스크린</PresentationFormat>
  <Paragraphs>309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Apple SD Gothic Neo</vt:lpstr>
      <vt:lpstr>Open Sans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151</cp:revision>
  <dcterms:created xsi:type="dcterms:W3CDTF">2020-09-22T02:49:34Z</dcterms:created>
  <dcterms:modified xsi:type="dcterms:W3CDTF">2020-11-06T08:17:23Z</dcterms:modified>
</cp:coreProperties>
</file>