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3" r:id="rId6"/>
    <p:sldId id="266" r:id="rId7"/>
    <p:sldId id="269" r:id="rId8"/>
    <p:sldId id="271" r:id="rId9"/>
    <p:sldId id="270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F78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4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7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D9F533-3D49-4C18-98CF-E15BFAC80127}"/>
              </a:ext>
            </a:extLst>
          </p:cNvPr>
          <p:cNvSpPr/>
          <p:nvPr/>
        </p:nvSpPr>
        <p:spPr>
          <a:xfrm>
            <a:off x="0" y="5836778"/>
            <a:ext cx="12192000" cy="10212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602277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781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en-US" altLang="ko-KR" sz="4200" b="1" i="1" kern="0" dirty="0">
                    <a:solidFill>
                      <a:prstClr val="white"/>
                    </a:solidFill>
                  </a:rPr>
                  <a:t>DevExtreme - </a:t>
                </a:r>
                <a:r>
                  <a:rPr lang="en-US" altLang="ko-KR" sz="3800" b="1" i="1" kern="0" dirty="0">
                    <a:solidFill>
                      <a:prstClr val="white"/>
                    </a:solidFill>
                  </a:rPr>
                  <a:t>Data Grid</a:t>
                </a:r>
              </a:p>
              <a:p>
                <a:pPr lvl="8" latinLnBrk="0">
                  <a:lnSpc>
                    <a:spcPct val="150000"/>
                  </a:lnSpc>
                  <a:defRPr/>
                </a:pPr>
                <a:endParaRPr lang="en-US" altLang="ko-KR" sz="900" kern="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4DD5D54-DA01-48D0-A264-C7FF6F59DBDD}"/>
              </a:ext>
            </a:extLst>
          </p:cNvPr>
          <p:cNvSpPr txBox="1"/>
          <p:nvPr/>
        </p:nvSpPr>
        <p:spPr>
          <a:xfrm>
            <a:off x="9186745" y="3752739"/>
            <a:ext cx="2634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 Soft  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신입 교육과정 </a:t>
            </a: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김은비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E2E592-A61E-4D48-A47A-EB742B737439}"/>
              </a:ext>
            </a:extLst>
          </p:cNvPr>
          <p:cNvSpPr/>
          <p:nvPr/>
        </p:nvSpPr>
        <p:spPr>
          <a:xfrm>
            <a:off x="793111" y="5994267"/>
            <a:ext cx="2445812" cy="7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4A4A4A"/>
                </a:solidFill>
              </a:rPr>
              <a:t>1.  </a:t>
            </a:r>
            <a:r>
              <a:rPr lang="en-US" altLang="ko-KR" dirty="0">
                <a:solidFill>
                  <a:srgbClr val="4A4A4A"/>
                </a:solidFill>
              </a:rPr>
              <a:t>Data Binding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4A4A4A"/>
                </a:solidFill>
              </a:rPr>
              <a:t>Simple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  <a:r>
              <a:rPr lang="en-US" altLang="ko-KR" sz="600" dirty="0">
                <a:solidFill>
                  <a:srgbClr val="4A4A4A"/>
                </a:solidFill>
              </a:rPr>
              <a:t>Array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  <a:r>
              <a:rPr lang="en-US" altLang="ko-KR" sz="600" dirty="0">
                <a:solidFill>
                  <a:srgbClr val="4A4A4A"/>
                </a:solidFill>
              </a:rPr>
              <a:t>/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  <a:r>
              <a:rPr lang="en-US" altLang="ko-KR" sz="600" dirty="0">
                <a:solidFill>
                  <a:srgbClr val="4A4A4A"/>
                </a:solidFill>
              </a:rPr>
              <a:t>JSON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  <a:r>
              <a:rPr lang="en-US" altLang="ko-KR" sz="600" dirty="0">
                <a:solidFill>
                  <a:srgbClr val="4A4A4A"/>
                </a:solidFill>
              </a:rPr>
              <a:t>Data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  <a:r>
              <a:rPr lang="en-US" altLang="ko-KR" sz="600" dirty="0">
                <a:solidFill>
                  <a:srgbClr val="4A4A4A"/>
                </a:solidFill>
              </a:rPr>
              <a:t>/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  <a:r>
              <a:rPr lang="en-US" altLang="ko-KR" sz="600" dirty="0">
                <a:solidFill>
                  <a:srgbClr val="4A4A4A"/>
                </a:solidFill>
              </a:rPr>
              <a:t>OData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  <a:r>
              <a:rPr lang="en-US" altLang="ko-KR" sz="600" dirty="0">
                <a:solidFill>
                  <a:srgbClr val="4A4A4A"/>
                </a:solidFill>
              </a:rPr>
              <a:t>Service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  <a:r>
              <a:rPr lang="en-US" altLang="ko-KR" sz="600" dirty="0">
                <a:solidFill>
                  <a:srgbClr val="4A4A4A"/>
                </a:solidFill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4A4A4A"/>
                </a:solidFill>
              </a:rPr>
              <a:t>Custom Data source / Web API Service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86DBD8-6087-4DC9-B39A-60AD5EA863FD}"/>
              </a:ext>
            </a:extLst>
          </p:cNvPr>
          <p:cNvSpPr/>
          <p:nvPr/>
        </p:nvSpPr>
        <p:spPr>
          <a:xfrm>
            <a:off x="4211734" y="5994267"/>
            <a:ext cx="2445812" cy="62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4A4A4A"/>
                </a:solidFill>
              </a:rPr>
              <a:t>2.  </a:t>
            </a:r>
            <a:r>
              <a:rPr lang="en-US" altLang="ko-KR" dirty="0">
                <a:solidFill>
                  <a:srgbClr val="4A4A4A"/>
                </a:solidFill>
              </a:rPr>
              <a:t>Editing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4A4A4A"/>
                </a:solidFill>
              </a:rPr>
              <a:t>Popup Editing</a:t>
            </a:r>
            <a:r>
              <a:rPr lang="ko-KR" altLang="en-US" sz="600" dirty="0">
                <a:solidFill>
                  <a:srgbClr val="4A4A4A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8A26A-AD49-46C8-84C7-989E3334ECB1}"/>
              </a:ext>
            </a:extLst>
          </p:cNvPr>
          <p:cNvSpPr/>
          <p:nvPr/>
        </p:nvSpPr>
        <p:spPr>
          <a:xfrm>
            <a:off x="6757901" y="5994267"/>
            <a:ext cx="4895366" cy="6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b="1" dirty="0">
                <a:solidFill>
                  <a:srgbClr val="4A4A4A"/>
                </a:solidFill>
              </a:rPr>
              <a:t>3.  </a:t>
            </a:r>
            <a:r>
              <a:rPr lang="ko-KR" altLang="en-US" sz="1700" dirty="0">
                <a:solidFill>
                  <a:srgbClr val="4A4A4A"/>
                </a:solidFill>
              </a:rPr>
              <a:t>단방향 </a:t>
            </a:r>
            <a:r>
              <a:rPr lang="en-US" altLang="ko-KR" sz="1700" dirty="0">
                <a:solidFill>
                  <a:srgbClr val="4A4A4A"/>
                </a:solidFill>
              </a:rPr>
              <a:t>/ </a:t>
            </a:r>
            <a:r>
              <a:rPr lang="ko-KR" altLang="en-US" sz="1700" dirty="0">
                <a:solidFill>
                  <a:srgbClr val="4A4A4A"/>
                </a:solidFill>
              </a:rPr>
              <a:t>양방향 </a:t>
            </a:r>
            <a:r>
              <a:rPr lang="en-US" altLang="ko-KR" sz="1700" dirty="0">
                <a:solidFill>
                  <a:srgbClr val="4A4A4A"/>
                </a:solidFill>
              </a:rPr>
              <a:t>Binding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4A4A4A"/>
                </a:solidFill>
              </a:rPr>
              <a:t>V-bind / v-model</a:t>
            </a:r>
            <a:endParaRPr lang="ko-KR" altLang="en-US" sz="600"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2480CE-2AA7-4775-8819-C86F9FE5AC15}"/>
              </a:ext>
            </a:extLst>
          </p:cNvPr>
          <p:cNvSpPr/>
          <p:nvPr/>
        </p:nvSpPr>
        <p:spPr>
          <a:xfrm>
            <a:off x="0" y="1021278"/>
            <a:ext cx="12192000" cy="58367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E8D02E-AD32-4304-B29A-13BE2D372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5" y="1326220"/>
            <a:ext cx="3620410" cy="53672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243AD8-9D1A-4AE7-9017-FBE7E88201E9}"/>
              </a:ext>
            </a:extLst>
          </p:cNvPr>
          <p:cNvSpPr/>
          <p:nvPr/>
        </p:nvSpPr>
        <p:spPr>
          <a:xfrm>
            <a:off x="1129504" y="1449826"/>
            <a:ext cx="688329" cy="196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7ACF4B-B213-4B6D-BBEC-00A24E70E1AC}"/>
              </a:ext>
            </a:extLst>
          </p:cNvPr>
          <p:cNvSpPr/>
          <p:nvPr/>
        </p:nvSpPr>
        <p:spPr>
          <a:xfrm>
            <a:off x="1305672" y="1754768"/>
            <a:ext cx="688329" cy="196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8C3FF-0143-4BAC-AB1C-205623FA751A}"/>
              </a:ext>
            </a:extLst>
          </p:cNvPr>
          <p:cNvSpPr/>
          <p:nvPr/>
        </p:nvSpPr>
        <p:spPr>
          <a:xfrm>
            <a:off x="1616280" y="2336583"/>
            <a:ext cx="749416" cy="180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06D31B-F02F-40D1-BD54-A67EE8D8B07A}"/>
              </a:ext>
            </a:extLst>
          </p:cNvPr>
          <p:cNvSpPr/>
          <p:nvPr/>
        </p:nvSpPr>
        <p:spPr>
          <a:xfrm>
            <a:off x="1332874" y="2935175"/>
            <a:ext cx="3188792" cy="349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A880C1-60AB-4EE5-9821-ED40EAD58DF6}"/>
              </a:ext>
            </a:extLst>
          </p:cNvPr>
          <p:cNvSpPr/>
          <p:nvPr/>
        </p:nvSpPr>
        <p:spPr>
          <a:xfrm>
            <a:off x="3188256" y="94795"/>
            <a:ext cx="267564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A4A4A"/>
                </a:solidFill>
              </a:rPr>
              <a:t>Edit -Popup</a:t>
            </a:r>
            <a:endParaRPr lang="en-US" altLang="ko-KR" sz="2600" b="1" i="1" kern="0" dirty="0">
              <a:solidFill>
                <a:srgbClr val="4A4A4A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E720B8A-C684-4A4F-ABD9-412E8AE30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" r="5462"/>
          <a:stretch/>
        </p:blipFill>
        <p:spPr>
          <a:xfrm>
            <a:off x="5725762" y="2344972"/>
            <a:ext cx="5775546" cy="43150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196036-7F9E-4D24-8AE7-378482B8DD91}"/>
              </a:ext>
            </a:extLst>
          </p:cNvPr>
          <p:cNvSpPr txBox="1"/>
          <p:nvPr/>
        </p:nvSpPr>
        <p:spPr>
          <a:xfrm>
            <a:off x="6291743" y="1295544"/>
            <a:ext cx="4707062" cy="85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F8940-2215-4DAD-8A84-CC8FF1FA270E}"/>
              </a:ext>
            </a:extLst>
          </p:cNvPr>
          <p:cNvSpPr txBox="1"/>
          <p:nvPr/>
        </p:nvSpPr>
        <p:spPr>
          <a:xfrm>
            <a:off x="4731391" y="1295544"/>
            <a:ext cx="6267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◀ </a:t>
            </a:r>
            <a:r>
              <a:rPr lang="en-US" altLang="ko-KR" sz="1400" dirty="0"/>
              <a:t>Popup</a:t>
            </a:r>
          </a:p>
          <a:p>
            <a:endParaRPr lang="en-US" altLang="ko-KR" sz="1400" dirty="0"/>
          </a:p>
          <a:p>
            <a:pPr algn="ctr"/>
            <a:r>
              <a:rPr lang="en-US" altLang="ko-KR" sz="1400" dirty="0"/>
              <a:t>                 Editing</a:t>
            </a:r>
            <a:r>
              <a:rPr lang="ko-KR" altLang="en-US" sz="1400" dirty="0"/>
              <a:t>의 </a:t>
            </a:r>
            <a:r>
              <a:rPr lang="en-US" altLang="ko-KR" sz="1400" dirty="0"/>
              <a:t>mode</a:t>
            </a:r>
            <a:r>
              <a:rPr lang="ko-KR" altLang="en-US" sz="1400" dirty="0"/>
              <a:t>를 </a:t>
            </a:r>
            <a:r>
              <a:rPr lang="en-US" altLang="ko-KR" sz="1400" dirty="0"/>
              <a:t>Popup</a:t>
            </a:r>
            <a:r>
              <a:rPr lang="ko-KR" altLang="en-US" sz="1400" dirty="0"/>
              <a:t>으로 부여하며</a:t>
            </a:r>
            <a:r>
              <a:rPr lang="en-US" altLang="ko-KR" sz="1400" dirty="0"/>
              <a:t> </a:t>
            </a:r>
          </a:p>
          <a:p>
            <a:pPr algn="ctr"/>
            <a:r>
              <a:rPr lang="en-US" altLang="ko-KR" sz="1400" dirty="0"/>
              <a:t>                  Popup, Position, Form</a:t>
            </a:r>
            <a:r>
              <a:rPr lang="ko-KR" altLang="en-US" sz="1400" dirty="0"/>
              <a:t>등의 구성 요소를 사용하여 정의한다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056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602277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781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ko-KR" altLang="en-US" sz="4200" b="1" i="1" kern="0" dirty="0">
                    <a:solidFill>
                      <a:prstClr val="white"/>
                    </a:solidFill>
                  </a:rPr>
                  <a:t>감사합니다</a:t>
                </a:r>
                <a:r>
                  <a:rPr lang="en-US" altLang="ko-KR" sz="4200" b="1" i="1" kern="0" dirty="0">
                    <a:solidFill>
                      <a:prstClr val="white"/>
                    </a:solidFill>
                  </a:rPr>
                  <a:t> – </a:t>
                </a:r>
                <a:r>
                  <a:rPr lang="en-US" altLang="ko-KR" sz="3800" b="1" i="1" kern="0" dirty="0">
                    <a:solidFill>
                      <a:prstClr val="white"/>
                    </a:solidFill>
                  </a:rPr>
                  <a:t>Q &amp; A</a:t>
                </a:r>
              </a:p>
              <a:p>
                <a:pPr lvl="8" latinLnBrk="0">
                  <a:lnSpc>
                    <a:spcPct val="150000"/>
                  </a:lnSpc>
                  <a:defRPr/>
                </a:pPr>
                <a:endParaRPr lang="en-US" altLang="ko-KR" sz="900" kern="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4DD5D54-DA01-48D0-A264-C7FF6F59DBDD}"/>
              </a:ext>
            </a:extLst>
          </p:cNvPr>
          <p:cNvSpPr txBox="1"/>
          <p:nvPr/>
        </p:nvSpPr>
        <p:spPr>
          <a:xfrm>
            <a:off x="9186745" y="3752739"/>
            <a:ext cx="2634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 Soft  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신입 교육과정 </a:t>
            </a: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김은비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7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D44FA4-94A1-453C-B24E-35A21680568F}"/>
              </a:ext>
            </a:extLst>
          </p:cNvPr>
          <p:cNvSpPr/>
          <p:nvPr/>
        </p:nvSpPr>
        <p:spPr>
          <a:xfrm>
            <a:off x="7577847" y="1540562"/>
            <a:ext cx="4202349" cy="49060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68379" y="283636"/>
            <a:ext cx="79137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A4A4A"/>
                </a:solidFill>
              </a:rPr>
              <a:t>One-Way</a:t>
            </a:r>
            <a:r>
              <a:rPr lang="ko-KR" altLang="en-US" sz="2400" b="1" i="1" dirty="0">
                <a:solidFill>
                  <a:srgbClr val="4A4A4A"/>
                </a:solidFill>
              </a:rPr>
              <a:t> </a:t>
            </a:r>
            <a:r>
              <a:rPr lang="en-US" altLang="ko-KR" sz="2400" b="1" i="1" dirty="0">
                <a:solidFill>
                  <a:srgbClr val="4A4A4A"/>
                </a:solidFill>
              </a:rPr>
              <a:t>Option</a:t>
            </a:r>
            <a:r>
              <a:rPr lang="ko-KR" altLang="en-US" sz="2400" b="1" i="1" dirty="0">
                <a:solidFill>
                  <a:srgbClr val="4A4A4A"/>
                </a:solidFill>
              </a:rPr>
              <a:t> </a:t>
            </a:r>
            <a:r>
              <a:rPr lang="en-US" altLang="ko-KR" sz="2400" b="1" i="1" dirty="0">
                <a:solidFill>
                  <a:srgbClr val="4A4A4A"/>
                </a:solidFill>
              </a:rPr>
              <a:t>Binding / Two-Way Option Binding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FAF675-36D3-48F5-B440-28EFBC7F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5" y="1540562"/>
            <a:ext cx="7011378" cy="49060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DA21D1-0274-4547-9B86-C8CAD184943B}"/>
              </a:ext>
            </a:extLst>
          </p:cNvPr>
          <p:cNvSpPr/>
          <p:nvPr/>
        </p:nvSpPr>
        <p:spPr>
          <a:xfrm>
            <a:off x="2966861" y="2159540"/>
            <a:ext cx="642101" cy="398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FA409-457B-4A17-AB95-AEB0C081C259}"/>
              </a:ext>
            </a:extLst>
          </p:cNvPr>
          <p:cNvSpPr txBox="1"/>
          <p:nvPr/>
        </p:nvSpPr>
        <p:spPr>
          <a:xfrm>
            <a:off x="7738353" y="2169267"/>
            <a:ext cx="38813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A4A4A"/>
                </a:solidFill>
                <a:latin typeface="Arial Rounded MT Bold" panose="020F0704030504030204" pitchFamily="34" charset="0"/>
              </a:rPr>
              <a:t>단방향 바인딩</a:t>
            </a:r>
            <a:endParaRPr lang="en-US" altLang="ko-KR" sz="1600" b="1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endParaRPr lang="en-US" altLang="ko-KR" sz="1800" b="1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r>
              <a:rPr lang="en-US" altLang="ko-KR" sz="1600" b="1" dirty="0">
                <a:solidFill>
                  <a:srgbClr val="4A4A4A"/>
                </a:solidFill>
                <a:latin typeface="Arial Rounded MT Bold" panose="020F0704030504030204" pitchFamily="34" charset="0"/>
              </a:rPr>
              <a:t>V-bind</a:t>
            </a:r>
            <a:r>
              <a:rPr lang="en-US" altLang="ko-KR" sz="1600" dirty="0">
                <a:solidFill>
                  <a:srgbClr val="4A4A4A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en-US" sz="1600" dirty="0">
                <a:solidFill>
                  <a:srgbClr val="4A4A4A"/>
                </a:solidFill>
                <a:latin typeface="Arial Rounded MT Bold" panose="020F0704030504030204" pitchFamily="34" charset="0"/>
              </a:rPr>
              <a:t>속성은 데이터 속성을 해당 </a:t>
            </a:r>
            <a:r>
              <a:rPr lang="en-US" altLang="ko-KR" sz="1600" dirty="0">
                <a:solidFill>
                  <a:srgbClr val="4A4A4A"/>
                </a:solidFill>
                <a:latin typeface="Arial Rounded MT Bold" panose="020F0704030504030204" pitchFamily="34" charset="0"/>
              </a:rPr>
              <a:t>HTML </a:t>
            </a:r>
            <a:r>
              <a:rPr lang="ko-KR" altLang="en-US" sz="1600" dirty="0">
                <a:solidFill>
                  <a:srgbClr val="4A4A4A"/>
                </a:solidFill>
                <a:latin typeface="Arial Rounded MT Bold" panose="020F0704030504030204" pitchFamily="34" charset="0"/>
              </a:rPr>
              <a:t>요소에 연결할 때 사용한다</a:t>
            </a:r>
            <a:endParaRPr lang="en-US" altLang="ko-KR" sz="1600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altLang="ko-KR" sz="1800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altLang="ko-KR" sz="1800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altLang="ko-KR" sz="1800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altLang="ko-KR" sz="1800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r>
              <a:rPr lang="ko-KR" altLang="en-US" sz="1600" b="1" dirty="0">
                <a:solidFill>
                  <a:srgbClr val="4A4A4A"/>
                </a:solidFill>
                <a:latin typeface="Arial Rounded MT Bold" panose="020F0704030504030204" pitchFamily="34" charset="0"/>
              </a:rPr>
              <a:t>양방향 바인딩</a:t>
            </a:r>
            <a:endParaRPr lang="en-US" altLang="ko-KR" sz="1600" b="1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endParaRPr lang="en-US" altLang="ko-KR" sz="1800" dirty="0">
              <a:solidFill>
                <a:srgbClr val="4A4A4A"/>
              </a:solidFill>
              <a:latin typeface="Arial Rounded MT Bold" panose="020F0704030504030204" pitchFamily="34" charset="0"/>
            </a:endParaRPr>
          </a:p>
          <a:p>
            <a:r>
              <a:rPr lang="en-US" altLang="ko-KR" sz="1600" b="1" dirty="0">
                <a:solidFill>
                  <a:srgbClr val="4A4A4A"/>
                </a:solidFill>
                <a:latin typeface="Arial Rounded MT Bold" panose="020F0704030504030204" pitchFamily="34" charset="0"/>
              </a:rPr>
              <a:t>V-model</a:t>
            </a:r>
            <a:r>
              <a:rPr lang="ko-KR" altLang="en-US" sz="1600" dirty="0">
                <a:solidFill>
                  <a:srgbClr val="4A4A4A"/>
                </a:solidFill>
                <a:latin typeface="Arial Rounded MT Bold" panose="020F0704030504030204" pitchFamily="34" charset="0"/>
              </a:rPr>
              <a:t> 속성은 입력 값이 자동으로 뷰 데이터 속성에 연결 된다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39535-AC01-4029-8A25-92CDBCDBEBED}"/>
              </a:ext>
            </a:extLst>
          </p:cNvPr>
          <p:cNvSpPr/>
          <p:nvPr/>
        </p:nvSpPr>
        <p:spPr>
          <a:xfrm>
            <a:off x="2645810" y="4907560"/>
            <a:ext cx="2857368" cy="409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1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68379" y="283636"/>
            <a:ext cx="79137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A4A4A"/>
                </a:solidFill>
              </a:rPr>
              <a:t>One-Way</a:t>
            </a:r>
            <a:r>
              <a:rPr lang="ko-KR" altLang="en-US" sz="2400" b="1" i="1" dirty="0">
                <a:solidFill>
                  <a:srgbClr val="4A4A4A"/>
                </a:solidFill>
              </a:rPr>
              <a:t> </a:t>
            </a:r>
            <a:r>
              <a:rPr lang="en-US" altLang="ko-KR" sz="2400" b="1" i="1" dirty="0">
                <a:solidFill>
                  <a:srgbClr val="4A4A4A"/>
                </a:solidFill>
              </a:rPr>
              <a:t>Option</a:t>
            </a:r>
            <a:r>
              <a:rPr lang="ko-KR" altLang="en-US" sz="2400" b="1" i="1" dirty="0">
                <a:solidFill>
                  <a:srgbClr val="4A4A4A"/>
                </a:solidFill>
              </a:rPr>
              <a:t> </a:t>
            </a:r>
            <a:r>
              <a:rPr lang="en-US" altLang="ko-KR" sz="2400" b="1" i="1" dirty="0">
                <a:solidFill>
                  <a:srgbClr val="4A4A4A"/>
                </a:solidFill>
              </a:rPr>
              <a:t>Binding / Two-Way Option Binding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E98B82-A3D8-432F-B3F5-5BD47439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8" y="1540497"/>
            <a:ext cx="5899991" cy="4293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CF4D30-DAC3-44A6-AEBA-682C5047A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87" y="1540497"/>
            <a:ext cx="5899993" cy="429303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AD99E-707A-4E77-B8EA-A1D14F02F871}"/>
              </a:ext>
            </a:extLst>
          </p:cNvPr>
          <p:cNvSpPr/>
          <p:nvPr/>
        </p:nvSpPr>
        <p:spPr>
          <a:xfrm>
            <a:off x="3100703" y="4547681"/>
            <a:ext cx="1782582" cy="500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C10D54-2A8F-4A04-B71C-2948CFD0FC00}"/>
              </a:ext>
            </a:extLst>
          </p:cNvPr>
          <p:cNvSpPr/>
          <p:nvPr/>
        </p:nvSpPr>
        <p:spPr>
          <a:xfrm>
            <a:off x="6235434" y="3030166"/>
            <a:ext cx="1060311" cy="398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9A9BEB-A823-44A7-9197-5ACBF506625E}"/>
              </a:ext>
            </a:extLst>
          </p:cNvPr>
          <p:cNvSpPr/>
          <p:nvPr/>
        </p:nvSpPr>
        <p:spPr>
          <a:xfrm>
            <a:off x="9096083" y="4547681"/>
            <a:ext cx="2197730" cy="500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9F24B3-8E44-4D21-87A7-D88D58DFFE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t="35995" r="94568" b="55993"/>
          <a:stretch/>
        </p:blipFill>
        <p:spPr>
          <a:xfrm>
            <a:off x="238732" y="3085901"/>
            <a:ext cx="234892" cy="3439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36C9E3-CE0B-4D74-BAD4-FE2A4C3C9898}"/>
              </a:ext>
            </a:extLst>
          </p:cNvPr>
          <p:cNvSpPr/>
          <p:nvPr/>
        </p:nvSpPr>
        <p:spPr>
          <a:xfrm>
            <a:off x="177304" y="3031793"/>
            <a:ext cx="620241" cy="398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1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94795"/>
            <a:ext cx="85636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A4A4A"/>
                </a:solidFill>
              </a:rPr>
              <a:t>Data Binding </a:t>
            </a:r>
            <a:r>
              <a:rPr lang="en-US" altLang="ko-KR" sz="2600" b="1" i="1" kern="0" dirty="0">
                <a:solidFill>
                  <a:srgbClr val="4A4A4A"/>
                </a:solidFill>
              </a:rPr>
              <a:t> (Simple</a:t>
            </a:r>
            <a:r>
              <a:rPr lang="ko-KR" altLang="en-US" sz="2600" b="1" i="1" kern="0" dirty="0">
                <a:solidFill>
                  <a:srgbClr val="4A4A4A"/>
                </a:solidFill>
              </a:rPr>
              <a:t> </a:t>
            </a:r>
            <a:r>
              <a:rPr lang="en-US" altLang="ko-KR" sz="2600" b="1" i="1" kern="0" dirty="0">
                <a:solidFill>
                  <a:srgbClr val="4A4A4A"/>
                </a:solidFill>
              </a:rPr>
              <a:t>Array, JSON, OData)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9B4C55E-084A-4A76-B0AB-6B2B51F45328}"/>
              </a:ext>
            </a:extLst>
          </p:cNvPr>
          <p:cNvSpPr/>
          <p:nvPr/>
        </p:nvSpPr>
        <p:spPr>
          <a:xfrm>
            <a:off x="980855" y="1458190"/>
            <a:ext cx="2925602" cy="50950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36A022-1CF1-4DFF-9165-F0F988D14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2"/>
          <a:stretch/>
        </p:blipFill>
        <p:spPr>
          <a:xfrm>
            <a:off x="1078131" y="1852407"/>
            <a:ext cx="2728932" cy="452195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486674-F5BE-41C8-A218-E4A7FECEBEE4}"/>
              </a:ext>
            </a:extLst>
          </p:cNvPr>
          <p:cNvSpPr/>
          <p:nvPr/>
        </p:nvSpPr>
        <p:spPr>
          <a:xfrm>
            <a:off x="4633199" y="1458190"/>
            <a:ext cx="2925602" cy="50950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CB497-79EE-466A-9041-9E880D1D0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b="2669"/>
          <a:stretch/>
        </p:blipFill>
        <p:spPr>
          <a:xfrm>
            <a:off x="4697024" y="1881591"/>
            <a:ext cx="2822865" cy="451222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A08A61-142E-4DD1-8C45-D00D97B2C0ED}"/>
              </a:ext>
            </a:extLst>
          </p:cNvPr>
          <p:cNvSpPr/>
          <p:nvPr/>
        </p:nvSpPr>
        <p:spPr>
          <a:xfrm>
            <a:off x="8285543" y="1458190"/>
            <a:ext cx="2925602" cy="50950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B2A10-DDD1-4FAA-8F2A-4556361A0A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9"/>
          <a:stretch/>
        </p:blipFill>
        <p:spPr>
          <a:xfrm>
            <a:off x="8345695" y="1871863"/>
            <a:ext cx="2780325" cy="4512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A1098-C8D6-4C54-8156-471FE499C3EC}"/>
              </a:ext>
            </a:extLst>
          </p:cNvPr>
          <p:cNvSpPr txBox="1"/>
          <p:nvPr/>
        </p:nvSpPr>
        <p:spPr>
          <a:xfrm>
            <a:off x="980855" y="1458190"/>
            <a:ext cx="292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Simple Array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4C2270-BE2B-4764-AF34-C6507831083F}"/>
              </a:ext>
            </a:extLst>
          </p:cNvPr>
          <p:cNvSpPr txBox="1"/>
          <p:nvPr/>
        </p:nvSpPr>
        <p:spPr>
          <a:xfrm>
            <a:off x="4633199" y="1458190"/>
            <a:ext cx="292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JSON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931A3-8837-4077-83FC-597C888A245F}"/>
              </a:ext>
            </a:extLst>
          </p:cNvPr>
          <p:cNvSpPr txBox="1"/>
          <p:nvPr/>
        </p:nvSpPr>
        <p:spPr>
          <a:xfrm>
            <a:off x="8285543" y="1458190"/>
            <a:ext cx="292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OData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358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59588F4-7053-4A7E-BC3F-B51FD425A328}"/>
              </a:ext>
            </a:extLst>
          </p:cNvPr>
          <p:cNvSpPr/>
          <p:nvPr/>
        </p:nvSpPr>
        <p:spPr>
          <a:xfrm>
            <a:off x="8754894" y="1728309"/>
            <a:ext cx="2996979" cy="4420882"/>
          </a:xfrm>
          <a:prstGeom prst="roundRect">
            <a:avLst>
              <a:gd name="adj" fmla="val 0"/>
            </a:avLst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94795"/>
            <a:ext cx="85636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A4A4A"/>
                </a:solidFill>
              </a:rPr>
              <a:t>Data Binding</a:t>
            </a:r>
            <a:endParaRPr lang="en-US" altLang="ko-KR" sz="2600" b="1" i="1" kern="0" dirty="0">
              <a:solidFill>
                <a:srgbClr val="4A4A4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738562-3157-4327-BEA5-106F578C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4" y="1728309"/>
            <a:ext cx="7796343" cy="4420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ECBAAC-1F77-4000-BDDD-A36250E856B5}"/>
              </a:ext>
            </a:extLst>
          </p:cNvPr>
          <p:cNvSpPr txBox="1"/>
          <p:nvPr/>
        </p:nvSpPr>
        <p:spPr>
          <a:xfrm>
            <a:off x="8900808" y="2661476"/>
            <a:ext cx="2705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Grid </a:t>
            </a:r>
            <a:r>
              <a:rPr lang="ko-KR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위젯을 사용하여 객체 배열의 데이터를 표시하고 편집할 수 있다</a:t>
            </a:r>
            <a:endParaRPr lang="en-US" altLang="ko-KR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데이터 저장소의 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URL </a:t>
            </a:r>
            <a:r>
              <a:rPr lang="ko-KR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등을 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Source </a:t>
            </a:r>
            <a:r>
              <a:rPr lang="ko-KR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옵션에 할당하면 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DataGrid</a:t>
            </a:r>
            <a:r>
              <a:rPr lang="ko-KR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가 데이터를 가져와 표시한다</a:t>
            </a:r>
            <a:endParaRPr lang="en-US" altLang="ko-KR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6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8126830-132F-4F36-97EC-45819FC82CD1}"/>
              </a:ext>
            </a:extLst>
          </p:cNvPr>
          <p:cNvSpPr/>
          <p:nvPr/>
        </p:nvSpPr>
        <p:spPr>
          <a:xfrm>
            <a:off x="6618" y="1531917"/>
            <a:ext cx="12185381" cy="53260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94795"/>
            <a:ext cx="85636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A4A4A"/>
                </a:solidFill>
              </a:rPr>
              <a:t>Data Binding </a:t>
            </a:r>
            <a:r>
              <a:rPr lang="en-US" altLang="ko-KR" sz="2600" b="1" i="1" kern="0" dirty="0">
                <a:solidFill>
                  <a:srgbClr val="4A4A4A"/>
                </a:solidFill>
              </a:rPr>
              <a:t>(Simple Array, JSON)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A9F564-67C5-4F9D-85FC-D677083F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8" y="2010703"/>
            <a:ext cx="5953811" cy="4035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DFAC19-B799-4FEC-B17C-3CBC543F3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6"/>
          <a:stretch/>
        </p:blipFill>
        <p:spPr>
          <a:xfrm>
            <a:off x="6194788" y="2010702"/>
            <a:ext cx="5867509" cy="40355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747C4F-BB15-480D-9059-6BF3529FF94F}"/>
              </a:ext>
            </a:extLst>
          </p:cNvPr>
          <p:cNvSpPr/>
          <p:nvPr/>
        </p:nvSpPr>
        <p:spPr>
          <a:xfrm>
            <a:off x="1426780" y="3297670"/>
            <a:ext cx="3086854" cy="252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6F0DB-CA08-4A27-AA94-6A5D801CD088}"/>
              </a:ext>
            </a:extLst>
          </p:cNvPr>
          <p:cNvSpPr/>
          <p:nvPr/>
        </p:nvSpPr>
        <p:spPr>
          <a:xfrm>
            <a:off x="2393003" y="2364173"/>
            <a:ext cx="2023353" cy="252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CA6029-1621-419C-8491-AF377301C70D}"/>
              </a:ext>
            </a:extLst>
          </p:cNvPr>
          <p:cNvSpPr/>
          <p:nvPr/>
        </p:nvSpPr>
        <p:spPr>
          <a:xfrm>
            <a:off x="8116865" y="4786361"/>
            <a:ext cx="3828701" cy="252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E5BFA1-2573-4692-AEDB-20678D7AA527}"/>
              </a:ext>
            </a:extLst>
          </p:cNvPr>
          <p:cNvSpPr txBox="1"/>
          <p:nvPr/>
        </p:nvSpPr>
        <p:spPr>
          <a:xfrm>
            <a:off x="123798" y="1611173"/>
            <a:ext cx="5941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▼ </a:t>
            </a:r>
            <a:r>
              <a:rPr lang="en-US" altLang="ko-KR" sz="1400" dirty="0"/>
              <a:t>Simple Array (Local Array)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D1E23E-4F68-4548-B403-08A88BDE7733}"/>
              </a:ext>
            </a:extLst>
          </p:cNvPr>
          <p:cNvSpPr txBox="1"/>
          <p:nvPr/>
        </p:nvSpPr>
        <p:spPr>
          <a:xfrm>
            <a:off x="6194788" y="1611172"/>
            <a:ext cx="586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▼ </a:t>
            </a:r>
            <a:r>
              <a:rPr lang="en-US" altLang="ko-KR" sz="1400" dirty="0"/>
              <a:t>JSON (URL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844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657B5A-2810-4AFD-97D6-A0FAFCA4AD5D}"/>
              </a:ext>
            </a:extLst>
          </p:cNvPr>
          <p:cNvSpPr/>
          <p:nvPr/>
        </p:nvSpPr>
        <p:spPr>
          <a:xfrm>
            <a:off x="6618" y="1531917"/>
            <a:ext cx="12185381" cy="53260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946916-EB57-45A6-B6DF-F30D3FC3515F}"/>
              </a:ext>
            </a:extLst>
          </p:cNvPr>
          <p:cNvSpPr txBox="1"/>
          <p:nvPr/>
        </p:nvSpPr>
        <p:spPr>
          <a:xfrm>
            <a:off x="1" y="154573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▼ </a:t>
            </a:r>
            <a:r>
              <a:rPr lang="en-US" altLang="ko-KR" sz="1400" dirty="0"/>
              <a:t>OData (URL)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45962-E9C3-4B13-81A4-37127267308B}"/>
              </a:ext>
            </a:extLst>
          </p:cNvPr>
          <p:cNvSpPr txBox="1"/>
          <p:nvPr/>
        </p:nvSpPr>
        <p:spPr>
          <a:xfrm>
            <a:off x="6096000" y="1545732"/>
            <a:ext cx="6089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▼ </a:t>
            </a:r>
            <a:r>
              <a:rPr lang="en-US" altLang="ko-KR" sz="1400" dirty="0"/>
              <a:t>OData (</a:t>
            </a:r>
            <a:r>
              <a:rPr lang="ko-KR" altLang="en-US" sz="1400" dirty="0"/>
              <a:t>컬럼 개별 설정 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94795"/>
            <a:ext cx="85636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A4A4A"/>
                </a:solidFill>
              </a:rPr>
              <a:t>Data Binding </a:t>
            </a:r>
            <a:r>
              <a:rPr lang="en-US" altLang="ko-KR" sz="2600" b="1" i="1" kern="0" dirty="0">
                <a:solidFill>
                  <a:srgbClr val="4A4A4A"/>
                </a:solidFill>
              </a:rPr>
              <a:t>(OData)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747C4F-BB15-480D-9059-6BF3529FF94F}"/>
              </a:ext>
            </a:extLst>
          </p:cNvPr>
          <p:cNvSpPr/>
          <p:nvPr/>
        </p:nvSpPr>
        <p:spPr>
          <a:xfrm>
            <a:off x="1216212" y="3441047"/>
            <a:ext cx="2876508" cy="235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6F0DB-CA08-4A27-AA94-6A5D801CD088}"/>
              </a:ext>
            </a:extLst>
          </p:cNvPr>
          <p:cNvSpPr/>
          <p:nvPr/>
        </p:nvSpPr>
        <p:spPr>
          <a:xfrm>
            <a:off x="2116594" y="2571161"/>
            <a:ext cx="1885477" cy="235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FE630-2C9B-4314-8A4B-8BD1AD174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8729" b="2771"/>
          <a:stretch/>
        </p:blipFill>
        <p:spPr>
          <a:xfrm>
            <a:off x="433870" y="1899139"/>
            <a:ext cx="5508771" cy="473213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9D5740-1006-44B8-897C-B340A8DA2334}"/>
              </a:ext>
            </a:extLst>
          </p:cNvPr>
          <p:cNvSpPr/>
          <p:nvPr/>
        </p:nvSpPr>
        <p:spPr>
          <a:xfrm>
            <a:off x="1244206" y="2143765"/>
            <a:ext cx="2432849" cy="235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C3A7D1-E999-4615-8591-E0C59C4E9B09}"/>
              </a:ext>
            </a:extLst>
          </p:cNvPr>
          <p:cNvSpPr/>
          <p:nvPr/>
        </p:nvSpPr>
        <p:spPr>
          <a:xfrm>
            <a:off x="2207242" y="4426087"/>
            <a:ext cx="3677991" cy="14533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4B43C1-9E46-4A06-BAEB-51D588BFA519}"/>
              </a:ext>
            </a:extLst>
          </p:cNvPr>
          <p:cNvSpPr/>
          <p:nvPr/>
        </p:nvSpPr>
        <p:spPr>
          <a:xfrm>
            <a:off x="6594417" y="2165464"/>
            <a:ext cx="3677990" cy="14533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21A807-16E9-4A18-9761-A33886FDFB5E}"/>
              </a:ext>
            </a:extLst>
          </p:cNvPr>
          <p:cNvSpPr/>
          <p:nvPr/>
        </p:nvSpPr>
        <p:spPr>
          <a:xfrm>
            <a:off x="6594417" y="2195008"/>
            <a:ext cx="3677991" cy="14533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7B791-7442-4EA7-B1AC-9D1AF8E222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14"/>
          <a:stretch/>
        </p:blipFill>
        <p:spPr>
          <a:xfrm>
            <a:off x="6237359" y="1899139"/>
            <a:ext cx="5514514" cy="473213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3A3E71-902F-44A6-8878-91D982393860}"/>
              </a:ext>
            </a:extLst>
          </p:cNvPr>
          <p:cNvSpPr/>
          <p:nvPr/>
        </p:nvSpPr>
        <p:spPr>
          <a:xfrm>
            <a:off x="6516595" y="2165464"/>
            <a:ext cx="3535317" cy="2912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6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2480CE-2AA7-4775-8819-C86F9FE5AC15}"/>
              </a:ext>
            </a:extLst>
          </p:cNvPr>
          <p:cNvSpPr/>
          <p:nvPr/>
        </p:nvSpPr>
        <p:spPr>
          <a:xfrm>
            <a:off x="0" y="1021278"/>
            <a:ext cx="12192000" cy="58367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94795"/>
            <a:ext cx="85636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A4A4A"/>
                </a:solidFill>
              </a:rPr>
              <a:t>Data Binding </a:t>
            </a:r>
            <a:r>
              <a:rPr lang="en-US" altLang="ko-KR" sz="2600" b="1" i="1" kern="0" dirty="0">
                <a:solidFill>
                  <a:srgbClr val="4A4A4A"/>
                </a:solidFill>
              </a:rPr>
              <a:t> (Custom Data)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11ECF4-E1A1-4B92-8E9A-E5AAFE58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t="2765"/>
          <a:stretch/>
        </p:blipFill>
        <p:spPr>
          <a:xfrm>
            <a:off x="700609" y="1355451"/>
            <a:ext cx="6271912" cy="5364768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1BAD00-D39C-4B06-A610-FD84A6F2EC4B}"/>
              </a:ext>
            </a:extLst>
          </p:cNvPr>
          <p:cNvSpPr/>
          <p:nvPr/>
        </p:nvSpPr>
        <p:spPr>
          <a:xfrm>
            <a:off x="7884041" y="1355451"/>
            <a:ext cx="3396438" cy="5364768"/>
          </a:xfrm>
          <a:prstGeom prst="roundRect">
            <a:avLst>
              <a:gd name="adj" fmla="val 0"/>
            </a:avLst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1B0D6-0810-4232-8DA2-3C89BCFE367B}"/>
              </a:ext>
            </a:extLst>
          </p:cNvPr>
          <p:cNvSpPr txBox="1"/>
          <p:nvPr/>
        </p:nvSpPr>
        <p:spPr>
          <a:xfrm>
            <a:off x="8058980" y="2600811"/>
            <a:ext cx="30465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사용자 지정 데이터 소스에서</a:t>
            </a:r>
            <a:r>
              <a:rPr lang="en-US" altLang="ko-K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데이터를 </a:t>
            </a:r>
            <a:r>
              <a:rPr lang="en-US" altLang="ko-K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load </a:t>
            </a:r>
            <a:r>
              <a:rPr lang="ko-KR" alt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하고 편집할 수 있는 구성 요소를 제공한다</a:t>
            </a:r>
            <a:endParaRPr lang="en-US" altLang="ko-K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Load </a:t>
            </a:r>
            <a:r>
              <a:rPr lang="ko-KR" alt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기능으로 데이터</a:t>
            </a:r>
            <a:r>
              <a:rPr lang="en-US" altLang="ko-K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처리 설정을 서버로 보낼 수 있으며</a:t>
            </a:r>
            <a:r>
              <a:rPr lang="en-US" altLang="ko-K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</a:t>
            </a:r>
          </a:p>
          <a:p>
            <a:endParaRPr lang="en-US" altLang="ko-K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서버가 데이터 작업을 지원하지 않는 경우 클라이언트 측 데이터 처리 기능을 사용할 수 있다</a:t>
            </a:r>
            <a:endParaRPr lang="en-US" altLang="ko-K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(sorting, filtering </a:t>
            </a:r>
            <a:r>
              <a:rPr lang="ko-KR" alt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등</a:t>
            </a:r>
            <a:r>
              <a:rPr lang="en-US" altLang="ko-K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31D73-46FC-4E74-89AC-6EB58764EC6F}"/>
              </a:ext>
            </a:extLst>
          </p:cNvPr>
          <p:cNvSpPr/>
          <p:nvPr/>
        </p:nvSpPr>
        <p:spPr>
          <a:xfrm>
            <a:off x="1635853" y="2860645"/>
            <a:ext cx="1577130" cy="167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2480CE-2AA7-4775-8819-C86F9FE5AC15}"/>
              </a:ext>
            </a:extLst>
          </p:cNvPr>
          <p:cNvSpPr/>
          <p:nvPr/>
        </p:nvSpPr>
        <p:spPr>
          <a:xfrm>
            <a:off x="0" y="1021278"/>
            <a:ext cx="12192000" cy="58367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4A4A4A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78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94795"/>
            <a:ext cx="85636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A4A4A"/>
                </a:solidFill>
              </a:rPr>
              <a:t>Data Binding </a:t>
            </a:r>
            <a:r>
              <a:rPr lang="en-US" altLang="ko-KR" sz="2600" b="1" i="1" kern="0" dirty="0">
                <a:solidFill>
                  <a:srgbClr val="4A4A4A"/>
                </a:solidFill>
              </a:rPr>
              <a:t> (Web API)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DevExtreme</a:t>
            </a: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VUE</a:t>
            </a:r>
            <a:endParaRPr lang="ko-KR" altLang="en-US" sz="2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51C1F8-7E3C-4FA4-8C58-77CF2CC14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51" y="2344972"/>
            <a:ext cx="5775546" cy="431506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329CE18-ABED-42A0-AE8D-E861633888F4}"/>
              </a:ext>
            </a:extLst>
          </p:cNvPr>
          <p:cNvGrpSpPr/>
          <p:nvPr/>
        </p:nvGrpSpPr>
        <p:grpSpPr>
          <a:xfrm>
            <a:off x="1001085" y="1326220"/>
            <a:ext cx="3632431" cy="5367222"/>
            <a:chOff x="1001085" y="1326220"/>
            <a:chExt cx="3632431" cy="53672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71C2BBE-1432-40CF-BD5A-537ECDFF8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7" t="3135"/>
            <a:stretch/>
          </p:blipFill>
          <p:spPr>
            <a:xfrm>
              <a:off x="1001085" y="1326220"/>
              <a:ext cx="3632431" cy="536722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7243AD8-9D1A-4AE7-9017-FBE7E88201E9}"/>
                </a:ext>
              </a:extLst>
            </p:cNvPr>
            <p:cNvSpPr/>
            <p:nvPr/>
          </p:nvSpPr>
          <p:spPr>
            <a:xfrm>
              <a:off x="1291905" y="5281788"/>
              <a:ext cx="3246539" cy="11773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A66320-A1A6-4F87-9E34-0CA321B88A22}"/>
              </a:ext>
            </a:extLst>
          </p:cNvPr>
          <p:cNvSpPr txBox="1"/>
          <p:nvPr/>
        </p:nvSpPr>
        <p:spPr>
          <a:xfrm>
            <a:off x="4731391" y="1295544"/>
            <a:ext cx="6267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◀ </a:t>
            </a:r>
            <a:r>
              <a:rPr lang="en-US" altLang="ko-KR" sz="1400" dirty="0"/>
              <a:t>Web API</a:t>
            </a:r>
          </a:p>
          <a:p>
            <a:endParaRPr lang="en-US" altLang="ko-KR" sz="1400" dirty="0"/>
          </a:p>
          <a:p>
            <a:pPr algn="ctr"/>
            <a:r>
              <a:rPr lang="en-US" altLang="ko-KR" sz="1400" dirty="0"/>
              <a:t>                 Create Store </a:t>
            </a:r>
            <a:r>
              <a:rPr lang="ko-KR" altLang="en-US" sz="1400" dirty="0"/>
              <a:t>메서드를 사용하여 클라이언트에서 </a:t>
            </a:r>
            <a:endParaRPr lang="en-US" altLang="ko-KR" sz="1400" dirty="0"/>
          </a:p>
          <a:p>
            <a:pPr algn="ctr"/>
            <a:r>
              <a:rPr lang="en-US" altLang="ko-KR" sz="1400" dirty="0"/>
              <a:t>Web API</a:t>
            </a:r>
            <a:r>
              <a:rPr lang="ko-KR" altLang="en-US" sz="1400" dirty="0"/>
              <a:t>서비스에 접근이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1666560959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280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Arial Rounded MT Bold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50</cp:revision>
  <dcterms:created xsi:type="dcterms:W3CDTF">2020-09-08T01:57:59Z</dcterms:created>
  <dcterms:modified xsi:type="dcterms:W3CDTF">2020-12-14T04:15:46Z</dcterms:modified>
</cp:coreProperties>
</file>