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7" r:id="rId4"/>
    <p:sldId id="258" r:id="rId5"/>
    <p:sldId id="26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867"/>
    <a:srgbClr val="78808D"/>
    <a:srgbClr val="DAE8FB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5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1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5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14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1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6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0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7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20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1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2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24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61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4A12FF3-B48F-4CEB-A598-F2FF8F12B519}"/>
              </a:ext>
            </a:extLst>
          </p:cNvPr>
          <p:cNvSpPr/>
          <p:nvPr/>
        </p:nvSpPr>
        <p:spPr>
          <a:xfrm>
            <a:off x="0" y="5261092"/>
            <a:ext cx="12192000" cy="1596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AAAD1CA-9854-4AD2-9A09-9128641DB0C3}"/>
              </a:ext>
            </a:extLst>
          </p:cNvPr>
          <p:cNvGrpSpPr/>
          <p:nvPr/>
        </p:nvGrpSpPr>
        <p:grpSpPr>
          <a:xfrm>
            <a:off x="8998187" y="3664186"/>
            <a:ext cx="3193813" cy="3193813"/>
            <a:chOff x="9919316" y="4585315"/>
            <a:chExt cx="2272684" cy="2272684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09E612A-71C7-4167-80E9-977EAF958603}"/>
                </a:ext>
              </a:extLst>
            </p:cNvPr>
            <p:cNvSpPr/>
            <p:nvPr/>
          </p:nvSpPr>
          <p:spPr>
            <a:xfrm rot="5400000">
              <a:off x="11055658" y="4585315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F4A6971-B874-4CDC-9E32-6F72593F0560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A4CB350A-E6D0-4928-9917-C0668D0FD153}"/>
                </a:ext>
              </a:extLst>
            </p:cNvPr>
            <p:cNvSpPr/>
            <p:nvPr/>
          </p:nvSpPr>
          <p:spPr>
            <a:xfrm rot="5400000">
              <a:off x="11055658" y="5721657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D13D45-EA3E-4991-8645-2695CA44D676}"/>
              </a:ext>
            </a:extLst>
          </p:cNvPr>
          <p:cNvSpPr/>
          <p:nvPr/>
        </p:nvSpPr>
        <p:spPr>
          <a:xfrm>
            <a:off x="952499" y="1492159"/>
            <a:ext cx="9248514" cy="1441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prstClr val="white"/>
                </a:solidFill>
              </a:rPr>
              <a:t>TCP/IP 4 Layer &amp; AJAX &amp; GIT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white"/>
                </a:solidFill>
              </a:rPr>
              <a:t>3</a:t>
            </a:r>
            <a:r>
              <a:rPr lang="ko-KR" altLang="en-US" sz="1200" kern="0" dirty="0">
                <a:solidFill>
                  <a:prstClr val="white"/>
                </a:solidFill>
              </a:rPr>
              <a:t>주차 신입교육 </a:t>
            </a:r>
            <a:r>
              <a:rPr lang="en-US" altLang="ko-KR" sz="1200" kern="0" dirty="0">
                <a:solidFill>
                  <a:prstClr val="white"/>
                </a:solidFill>
              </a:rPr>
              <a:t>- tcp/ip 4</a:t>
            </a:r>
            <a:r>
              <a:rPr lang="ko-KR" altLang="en-US" sz="1200" kern="0" dirty="0">
                <a:solidFill>
                  <a:prstClr val="white"/>
                </a:solidFill>
              </a:rPr>
              <a:t>계층과 </a:t>
            </a:r>
            <a:r>
              <a:rPr lang="en-US" altLang="ko-KR" sz="1200" kern="0" dirty="0">
                <a:solidFill>
                  <a:prstClr val="white"/>
                </a:solidFill>
              </a:rPr>
              <a:t>http </a:t>
            </a:r>
            <a:r>
              <a:rPr lang="ko-KR" altLang="en-US" sz="1200" kern="0" dirty="0">
                <a:solidFill>
                  <a:prstClr val="white"/>
                </a:solidFill>
              </a:rPr>
              <a:t>프로토콜 차이</a:t>
            </a:r>
            <a:r>
              <a:rPr lang="en-US" altLang="ko-KR" sz="1200" kern="0" dirty="0">
                <a:solidFill>
                  <a:prstClr val="white"/>
                </a:solidFill>
              </a:rPr>
              <a:t>, AJAX</a:t>
            </a:r>
            <a:r>
              <a:rPr lang="ko-KR" altLang="en-US" sz="1200" kern="0" dirty="0">
                <a:solidFill>
                  <a:prstClr val="white"/>
                </a:solidFill>
              </a:rPr>
              <a:t>란 </a:t>
            </a:r>
            <a:r>
              <a:rPr lang="en-US" altLang="ko-KR" sz="1200" kern="0" dirty="0">
                <a:solidFill>
                  <a:prstClr val="white"/>
                </a:solidFill>
              </a:rPr>
              <a:t>&amp; git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BE145D-413F-4184-AC81-C778FF80F3BF}"/>
              </a:ext>
            </a:extLst>
          </p:cNvPr>
          <p:cNvCxnSpPr>
            <a:cxnSpLocks/>
          </p:cNvCxnSpPr>
          <p:nvPr/>
        </p:nvCxnSpPr>
        <p:spPr>
          <a:xfrm flipH="1">
            <a:off x="1076325" y="3229847"/>
            <a:ext cx="7200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4D8A67-7978-4F59-95FF-7ACD5ADC71F0}"/>
              </a:ext>
            </a:extLst>
          </p:cNvPr>
          <p:cNvSpPr/>
          <p:nvPr/>
        </p:nvSpPr>
        <p:spPr>
          <a:xfrm>
            <a:off x="707209" y="5787397"/>
            <a:ext cx="1683653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TCP/IP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란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Internet Protocol Suite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D7367F-ABBA-4179-93B1-CC291FB95094}"/>
              </a:ext>
            </a:extLst>
          </p:cNvPr>
          <p:cNvSpPr/>
          <p:nvPr/>
        </p:nvSpPr>
        <p:spPr>
          <a:xfrm>
            <a:off x="2839662" y="5787397"/>
            <a:ext cx="2669094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OSI 7 Layer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와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TCP/IP 4 Layer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모델에 따른 계층의 연관성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9DE38C-490A-4F52-BD26-F8A2738CC26E}"/>
              </a:ext>
            </a:extLst>
          </p:cNvPr>
          <p:cNvSpPr/>
          <p:nvPr/>
        </p:nvSpPr>
        <p:spPr>
          <a:xfrm>
            <a:off x="6272010" y="5782184"/>
            <a:ext cx="1129281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AJAX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란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비동기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jQuery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8C2FB6-70CF-43B1-B877-2DD128078C7E}"/>
              </a:ext>
            </a:extLst>
          </p:cNvPr>
          <p:cNvSpPr/>
          <p:nvPr/>
        </p:nvSpPr>
        <p:spPr>
          <a:xfrm>
            <a:off x="8276325" y="5787397"/>
            <a:ext cx="1488460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GIT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사용방법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형상관리</a:t>
            </a:r>
          </a:p>
        </p:txBody>
      </p:sp>
    </p:spTree>
    <p:extLst>
      <p:ext uri="{BB962C8B-B14F-4D97-AF65-F5344CB8AC3E}">
        <p14:creationId xmlns:p14="http://schemas.microsoft.com/office/powerpoint/2010/main" val="3223939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800124" y="2082029"/>
            <a:ext cx="2476464" cy="2476464"/>
          </a:xfrm>
          <a:prstGeom prst="ellipse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33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72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103</a:t>
            </a:r>
          </a:p>
        </p:txBody>
      </p:sp>
    </p:spTree>
    <p:extLst>
      <p:ext uri="{BB962C8B-B14F-4D97-AF65-F5344CB8AC3E}">
        <p14:creationId xmlns:p14="http://schemas.microsoft.com/office/powerpoint/2010/main" val="1507112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71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잘린 대각선 방향 모서리 24">
            <a:extLst>
              <a:ext uri="{FF2B5EF4-FFF2-40B4-BE49-F238E27FC236}">
                <a16:creationId xmlns:a16="http://schemas.microsoft.com/office/drawing/2014/main" id="{1F3389F7-6ED8-45B2-A922-4AC58E391BF0}"/>
              </a:ext>
            </a:extLst>
          </p:cNvPr>
          <p:cNvSpPr/>
          <p:nvPr/>
        </p:nvSpPr>
        <p:spPr>
          <a:xfrm>
            <a:off x="7801936" y="1556976"/>
            <a:ext cx="3979004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TCP/IP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란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</a:t>
            </a:r>
          </a:p>
          <a:p>
            <a:pPr algn="ctr" latinLnBrk="0">
              <a:defRPr/>
            </a:pPr>
            <a:r>
              <a:rPr lang="en-US" altLang="ko-KR" sz="900" dirty="0">
                <a:solidFill>
                  <a:schemeClr val="bg1"/>
                </a:solidFill>
              </a:rPr>
              <a:t>OSI 7 Layer, TCP/IP 4 Layer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사각형: 잘린 대각선 방향 모서리 5">
            <a:extLst>
              <a:ext uri="{FF2B5EF4-FFF2-40B4-BE49-F238E27FC236}">
                <a16:creationId xmlns:a16="http://schemas.microsoft.com/office/drawing/2014/main" id="{F698AB1B-596C-4A4E-8D9B-1F71E93E1F5E}"/>
              </a:ext>
            </a:extLst>
          </p:cNvPr>
          <p:cNvSpPr/>
          <p:nvPr/>
        </p:nvSpPr>
        <p:spPr>
          <a:xfrm>
            <a:off x="410766" y="1556976"/>
            <a:ext cx="6921212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D7C193-C3FC-44E5-A8FA-B3605C8A0B43}"/>
              </a:ext>
            </a:extLst>
          </p:cNvPr>
          <p:cNvSpPr/>
          <p:nvPr/>
        </p:nvSpPr>
        <p:spPr>
          <a:xfrm>
            <a:off x="704675" y="1753298"/>
            <a:ext cx="6417578" cy="4303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B0F0"/>
                </a:solidFill>
              </a:rPr>
              <a:t>TCP/IP Protocol Suite </a:t>
            </a:r>
            <a:r>
              <a:rPr lang="en-US" altLang="ko-KR" sz="1200" b="1" dirty="0">
                <a:solidFill>
                  <a:srgbClr val="00B0F0"/>
                </a:solidFill>
              </a:rPr>
              <a:t>(Internet Protocol Suite) 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rgbClr val="78808D"/>
                </a:solidFill>
              </a:rPr>
              <a:t>인터넷 프로토콜 스위트는 인터넷에서 컴퓨터들이 서로 정보를 주고받는 데 쓰이는 통신규약</a:t>
            </a:r>
            <a:r>
              <a:rPr lang="en-US" altLang="ko-KR" sz="1050" dirty="0">
                <a:solidFill>
                  <a:srgbClr val="78808D"/>
                </a:solidFill>
              </a:rPr>
              <a:t>(</a:t>
            </a:r>
            <a:r>
              <a:rPr lang="ko-KR" altLang="en-US" sz="1050" dirty="0">
                <a:solidFill>
                  <a:srgbClr val="78808D"/>
                </a:solidFill>
              </a:rPr>
              <a:t>프로토콜</a:t>
            </a:r>
            <a:r>
              <a:rPr lang="en-US" altLang="ko-KR" sz="1050" dirty="0">
                <a:solidFill>
                  <a:srgbClr val="78808D"/>
                </a:solidFill>
              </a:rPr>
              <a:t>)</a:t>
            </a:r>
            <a:r>
              <a:rPr lang="ko-KR" altLang="en-US" sz="1050" dirty="0">
                <a:solidFill>
                  <a:srgbClr val="78808D"/>
                </a:solidFill>
              </a:rPr>
              <a:t>의 모음이다</a:t>
            </a:r>
            <a:r>
              <a:rPr lang="en-US" altLang="ko-KR" sz="1050" dirty="0">
                <a:solidFill>
                  <a:srgbClr val="78808D"/>
                </a:solidFill>
              </a:rPr>
              <a:t>.  </a:t>
            </a:r>
            <a:r>
              <a:rPr lang="ko-KR" altLang="en-US" sz="1050" dirty="0">
                <a:solidFill>
                  <a:srgbClr val="78808D"/>
                </a:solidFill>
              </a:rPr>
              <a:t>인터넷 프로토콜 스위트 중 </a:t>
            </a:r>
            <a:r>
              <a:rPr lang="en-US" altLang="ko-KR" sz="1050" dirty="0">
                <a:solidFill>
                  <a:srgbClr val="78808D"/>
                </a:solidFill>
              </a:rPr>
              <a:t>TCP</a:t>
            </a:r>
            <a:r>
              <a:rPr lang="ko-KR" altLang="en-US" sz="1050" dirty="0">
                <a:solidFill>
                  <a:srgbClr val="78808D"/>
                </a:solidFill>
              </a:rPr>
              <a:t>와 </a:t>
            </a:r>
            <a:r>
              <a:rPr lang="en-US" altLang="ko-KR" sz="1050" dirty="0">
                <a:solidFill>
                  <a:srgbClr val="78808D"/>
                </a:solidFill>
              </a:rPr>
              <a:t>IP</a:t>
            </a:r>
            <a:r>
              <a:rPr lang="ko-KR" altLang="en-US" sz="1050" dirty="0">
                <a:solidFill>
                  <a:srgbClr val="78808D"/>
                </a:solidFill>
              </a:rPr>
              <a:t>가 가장 많이 쓰이기 때문에 </a:t>
            </a:r>
            <a:r>
              <a:rPr lang="en-US" altLang="ko-KR" sz="1050" dirty="0">
                <a:solidFill>
                  <a:srgbClr val="78808D"/>
                </a:solidFill>
              </a:rPr>
              <a:t>TCP/IP </a:t>
            </a:r>
            <a:r>
              <a:rPr lang="ko-KR" altLang="en-US" sz="1050" dirty="0">
                <a:solidFill>
                  <a:srgbClr val="78808D"/>
                </a:solidFill>
              </a:rPr>
              <a:t>프로토콜 슈트라고도 불린다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8808D"/>
                </a:solidFill>
              </a:rPr>
              <a:t>TCP/IP</a:t>
            </a:r>
            <a:r>
              <a:rPr lang="ko-KR" altLang="en-US" sz="1050" dirty="0">
                <a:solidFill>
                  <a:srgbClr val="78808D"/>
                </a:solidFill>
              </a:rPr>
              <a:t>는 패킷 통신 방식의 인터넷 프로토콜인 </a:t>
            </a:r>
            <a:r>
              <a:rPr lang="en-US" altLang="ko-KR" sz="1050" dirty="0">
                <a:solidFill>
                  <a:srgbClr val="78808D"/>
                </a:solidFill>
              </a:rPr>
              <a:t>IP(</a:t>
            </a:r>
            <a:r>
              <a:rPr lang="ko-KR" altLang="en-US" sz="1050" dirty="0">
                <a:solidFill>
                  <a:srgbClr val="78808D"/>
                </a:solidFill>
              </a:rPr>
              <a:t>인터넷 프로토콜</a:t>
            </a:r>
            <a:r>
              <a:rPr lang="en-US" altLang="ko-KR" sz="1050" dirty="0">
                <a:solidFill>
                  <a:srgbClr val="78808D"/>
                </a:solidFill>
              </a:rPr>
              <a:t>)</a:t>
            </a:r>
            <a:r>
              <a:rPr lang="ko-KR" altLang="en-US" sz="1050" dirty="0">
                <a:solidFill>
                  <a:srgbClr val="78808D"/>
                </a:solidFill>
              </a:rPr>
              <a:t>와</a:t>
            </a:r>
            <a:r>
              <a:rPr lang="en-US" altLang="ko-KR" sz="1050" dirty="0">
                <a:solidFill>
                  <a:srgbClr val="78808D"/>
                </a:solidFill>
              </a:rPr>
              <a:t> </a:t>
            </a:r>
            <a:r>
              <a:rPr lang="ko-KR" altLang="en-US" sz="1050" dirty="0">
                <a:solidFill>
                  <a:srgbClr val="78808D"/>
                </a:solidFill>
              </a:rPr>
              <a:t>전송조절 프로토콜인 </a:t>
            </a:r>
            <a:r>
              <a:rPr lang="en-US" altLang="ko-KR" sz="1050" dirty="0">
                <a:solidFill>
                  <a:srgbClr val="78808D"/>
                </a:solidFill>
              </a:rPr>
              <a:t>TCP(</a:t>
            </a:r>
            <a:r>
              <a:rPr lang="ko-KR" altLang="en-US" sz="1050" dirty="0">
                <a:solidFill>
                  <a:srgbClr val="78808D"/>
                </a:solidFill>
              </a:rPr>
              <a:t>전송 제어 프로토콜</a:t>
            </a:r>
            <a:r>
              <a:rPr lang="en-US" altLang="ko-KR" sz="1050" dirty="0">
                <a:solidFill>
                  <a:srgbClr val="78808D"/>
                </a:solidFill>
              </a:rPr>
              <a:t>)</a:t>
            </a:r>
            <a:r>
              <a:rPr lang="ko-KR" altLang="en-US" sz="1050" dirty="0">
                <a:solidFill>
                  <a:srgbClr val="78808D"/>
                </a:solidFill>
              </a:rPr>
              <a:t>로 이루어져 있다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8808D"/>
                </a:solidFill>
              </a:rPr>
              <a:t>IP</a:t>
            </a:r>
            <a:r>
              <a:rPr lang="ko-KR" altLang="en-US" sz="1050" dirty="0">
                <a:solidFill>
                  <a:srgbClr val="78808D"/>
                </a:solidFill>
              </a:rPr>
              <a:t>는 패킷 전달 여부를 보증하지 않고</a:t>
            </a:r>
            <a:r>
              <a:rPr lang="en-US" altLang="ko-KR" sz="1050" dirty="0">
                <a:solidFill>
                  <a:srgbClr val="78808D"/>
                </a:solidFill>
              </a:rPr>
              <a:t>, </a:t>
            </a:r>
            <a:r>
              <a:rPr lang="ko-KR" altLang="en-US" sz="1050" dirty="0">
                <a:solidFill>
                  <a:srgbClr val="78808D"/>
                </a:solidFill>
              </a:rPr>
              <a:t>패킷을 보낸 순서와 받는 순서가 다를 수 있다</a:t>
            </a:r>
            <a:r>
              <a:rPr lang="en-US" altLang="ko-KR" sz="1050" dirty="0">
                <a:solidFill>
                  <a:srgbClr val="78808D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8808D"/>
                </a:solidFill>
              </a:rPr>
              <a:t>TCP</a:t>
            </a:r>
            <a:r>
              <a:rPr lang="ko-KR" altLang="en-US" sz="1050" dirty="0">
                <a:solidFill>
                  <a:srgbClr val="78808D"/>
                </a:solidFill>
              </a:rPr>
              <a:t>는 </a:t>
            </a:r>
            <a:r>
              <a:rPr lang="en-US" altLang="ko-KR" sz="1050" dirty="0">
                <a:solidFill>
                  <a:srgbClr val="78808D"/>
                </a:solidFill>
              </a:rPr>
              <a:t>IP </a:t>
            </a:r>
            <a:r>
              <a:rPr lang="ko-KR" altLang="en-US" sz="1050" dirty="0">
                <a:solidFill>
                  <a:srgbClr val="78808D"/>
                </a:solidFill>
              </a:rPr>
              <a:t>위에서 동작하는 프로토콜로</a:t>
            </a:r>
            <a:r>
              <a:rPr lang="en-US" altLang="ko-KR" sz="1050" dirty="0">
                <a:solidFill>
                  <a:srgbClr val="78808D"/>
                </a:solidFill>
              </a:rPr>
              <a:t>, </a:t>
            </a:r>
            <a:r>
              <a:rPr lang="ko-KR" altLang="en-US" sz="1050" dirty="0">
                <a:solidFill>
                  <a:srgbClr val="78808D"/>
                </a:solidFill>
              </a:rPr>
              <a:t>데이터의 전달을 보증하고 보낸 순서대로 받게 해준다</a:t>
            </a:r>
            <a:r>
              <a:rPr lang="en-US" altLang="ko-KR" sz="1050" dirty="0">
                <a:solidFill>
                  <a:srgbClr val="78808D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8808D"/>
                </a:solidFill>
              </a:rPr>
              <a:t>TCP</a:t>
            </a:r>
            <a:r>
              <a:rPr lang="ko-KR" altLang="en-US" sz="1050" dirty="0">
                <a:solidFill>
                  <a:srgbClr val="78808D"/>
                </a:solidFill>
              </a:rPr>
              <a:t>를 기반으로 한 많은 수의 애플리케이션 프로토콜들</a:t>
            </a:r>
            <a:r>
              <a:rPr lang="en-US" altLang="ko-KR" sz="1050" dirty="0">
                <a:solidFill>
                  <a:srgbClr val="78808D"/>
                </a:solidFill>
              </a:rPr>
              <a:t>(HTTP, FTP,SMTP </a:t>
            </a:r>
            <a:r>
              <a:rPr lang="ko-KR" altLang="en-US" sz="1050" dirty="0">
                <a:solidFill>
                  <a:srgbClr val="78808D"/>
                </a:solidFill>
              </a:rPr>
              <a:t>등</a:t>
            </a:r>
            <a:r>
              <a:rPr lang="en-US" altLang="ko-KR" sz="1050" dirty="0">
                <a:solidFill>
                  <a:srgbClr val="78808D"/>
                </a:solidFill>
              </a:rPr>
              <a:t>)</a:t>
            </a:r>
            <a:r>
              <a:rPr lang="ko-KR" altLang="en-US" sz="1050" dirty="0">
                <a:solidFill>
                  <a:srgbClr val="78808D"/>
                </a:solidFill>
              </a:rPr>
              <a:t>이 </a:t>
            </a:r>
            <a:r>
              <a:rPr lang="en-US" altLang="ko-KR" sz="1050" dirty="0">
                <a:solidFill>
                  <a:srgbClr val="78808D"/>
                </a:solidFill>
              </a:rPr>
              <a:t>IP</a:t>
            </a:r>
            <a:r>
              <a:rPr lang="ko-KR" altLang="en-US" sz="1050" dirty="0">
                <a:solidFill>
                  <a:srgbClr val="78808D"/>
                </a:solidFill>
              </a:rPr>
              <a:t>위에서 동작하기 때문에 묶어서 </a:t>
            </a:r>
            <a:r>
              <a:rPr lang="en-US" altLang="ko-KR" sz="1050" dirty="0">
                <a:solidFill>
                  <a:srgbClr val="78808D"/>
                </a:solidFill>
              </a:rPr>
              <a:t>TCP/IP</a:t>
            </a:r>
            <a:r>
              <a:rPr lang="ko-KR" altLang="en-US" sz="1050" dirty="0">
                <a:solidFill>
                  <a:srgbClr val="78808D"/>
                </a:solidFill>
              </a:rPr>
              <a:t>로 부른다</a:t>
            </a:r>
            <a:endParaRPr lang="en-US" altLang="ko-KR" sz="1050" dirty="0">
              <a:solidFill>
                <a:srgbClr val="78808D"/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94C03D94-54ED-49F7-9665-686591909CD4}"/>
              </a:ext>
            </a:extLst>
          </p:cNvPr>
          <p:cNvSpPr/>
          <p:nvPr/>
        </p:nvSpPr>
        <p:spPr>
          <a:xfrm rot="10800000">
            <a:off x="6686026" y="1556976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4AFBD7EA-5B2A-4A2C-AA69-450505DA5D41}"/>
              </a:ext>
            </a:extLst>
          </p:cNvPr>
          <p:cNvSpPr/>
          <p:nvPr/>
        </p:nvSpPr>
        <p:spPr>
          <a:xfrm>
            <a:off x="411060" y="5419608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90F1FA-F18B-4413-AD9E-A5AF53BE2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057" y="1965530"/>
            <a:ext cx="3353268" cy="264832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F4E8A9-0D81-4CDB-ACA1-74FF4D14A114}"/>
              </a:ext>
            </a:extLst>
          </p:cNvPr>
          <p:cNvSpPr/>
          <p:nvPr/>
        </p:nvSpPr>
        <p:spPr>
          <a:xfrm>
            <a:off x="8134057" y="4985954"/>
            <a:ext cx="3353268" cy="745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rgbClr val="78808D"/>
                </a:solidFill>
              </a:rPr>
              <a:t>TCP/IP(</a:t>
            </a:r>
            <a:r>
              <a:rPr lang="ko-KR" altLang="en-US" sz="1050" dirty="0">
                <a:solidFill>
                  <a:srgbClr val="78808D"/>
                </a:solidFill>
              </a:rPr>
              <a:t>인터넷 프로토콜 스위트</a:t>
            </a:r>
            <a:r>
              <a:rPr lang="en-US" altLang="ko-KR" sz="1050" dirty="0">
                <a:solidFill>
                  <a:srgbClr val="78808D"/>
                </a:solidFill>
              </a:rPr>
              <a:t>)</a:t>
            </a:r>
            <a:r>
              <a:rPr lang="ko-KR" altLang="en-US" sz="1050" dirty="0">
                <a:solidFill>
                  <a:srgbClr val="78808D"/>
                </a:solidFill>
              </a:rPr>
              <a:t>에 쓰이는 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rgbClr val="78808D"/>
                </a:solidFill>
              </a:rPr>
              <a:t>각 프로토콜들의 연관관계</a:t>
            </a:r>
            <a:endParaRPr lang="en-US" altLang="ko-KR" sz="1050" dirty="0">
              <a:solidFill>
                <a:srgbClr val="788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063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A88F6A9-1F8B-4CA0-8F16-E2BBA7C3F513}"/>
              </a:ext>
            </a:extLst>
          </p:cNvPr>
          <p:cNvSpPr/>
          <p:nvPr/>
        </p:nvSpPr>
        <p:spPr>
          <a:xfrm>
            <a:off x="7667538" y="1728131"/>
            <a:ext cx="4303552" cy="2701255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OSI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 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7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 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Layer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와 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TCP/IP 4 Layer </a:t>
            </a:r>
          </a:p>
          <a:p>
            <a:pPr algn="ctr" latinLnBrk="0">
              <a:defRPr/>
            </a:pPr>
            <a:r>
              <a:rPr lang="en-US" altLang="ko-KR" sz="900" dirty="0">
                <a:solidFill>
                  <a:schemeClr val="bg1"/>
                </a:solidFill>
              </a:rPr>
              <a:t>OSI 7 Layer, TCP/IP 4 Layer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D63DAE0C-ABEC-45F4-8A01-CB4425F27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64" y="1574059"/>
            <a:ext cx="7037040" cy="2920371"/>
          </a:xfrm>
          <a:prstGeom prst="rect">
            <a:avLst/>
          </a:prstGeom>
        </p:spPr>
      </p:pic>
      <p:sp>
        <p:nvSpPr>
          <p:cNvPr id="4" name="사각형: 잘린 대각선 방향 모서리 3">
            <a:extLst>
              <a:ext uri="{FF2B5EF4-FFF2-40B4-BE49-F238E27FC236}">
                <a16:creationId xmlns:a16="http://schemas.microsoft.com/office/drawing/2014/main" id="{08B82C56-1586-46D4-ABD9-26E08ABB5530}"/>
              </a:ext>
            </a:extLst>
          </p:cNvPr>
          <p:cNvSpPr/>
          <p:nvPr/>
        </p:nvSpPr>
        <p:spPr>
          <a:xfrm>
            <a:off x="410766" y="4987299"/>
            <a:ext cx="11370470" cy="1707116"/>
          </a:xfrm>
          <a:prstGeom prst="snip2DiagRect">
            <a:avLst>
              <a:gd name="adj1" fmla="val 0"/>
              <a:gd name="adj2" fmla="val 23481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29DACB4C-E508-4515-B0C8-605AB8D32FD4}"/>
              </a:ext>
            </a:extLst>
          </p:cNvPr>
          <p:cNvSpPr/>
          <p:nvPr/>
        </p:nvSpPr>
        <p:spPr>
          <a:xfrm rot="10800000">
            <a:off x="11386654" y="4986451"/>
            <a:ext cx="394577" cy="516727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1CF6651A-4729-49F7-AA04-E50AFF204AAE}"/>
              </a:ext>
            </a:extLst>
          </p:cNvPr>
          <p:cNvSpPr/>
          <p:nvPr/>
        </p:nvSpPr>
        <p:spPr>
          <a:xfrm>
            <a:off x="410764" y="6182685"/>
            <a:ext cx="394579" cy="511729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4A3EEB3-1E7B-482E-8AD4-3134B07E8FF0}"/>
              </a:ext>
            </a:extLst>
          </p:cNvPr>
          <p:cNvSpPr/>
          <p:nvPr/>
        </p:nvSpPr>
        <p:spPr>
          <a:xfrm>
            <a:off x="4272794" y="4996534"/>
            <a:ext cx="7508438" cy="1697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rgbClr val="78808D"/>
                </a:solidFill>
              </a:rPr>
              <a:t>응용계층</a:t>
            </a:r>
            <a:r>
              <a:rPr lang="en-US" altLang="ko-KR" sz="1050" dirty="0">
                <a:solidFill>
                  <a:srgbClr val="78808D"/>
                </a:solidFill>
              </a:rPr>
              <a:t>(Application)</a:t>
            </a:r>
            <a:r>
              <a:rPr lang="ko-KR" altLang="en-US" sz="1050" dirty="0">
                <a:solidFill>
                  <a:srgbClr val="78808D"/>
                </a:solidFill>
              </a:rPr>
              <a:t> </a:t>
            </a:r>
            <a:r>
              <a:rPr lang="en-US" altLang="ko-KR" sz="1050" dirty="0">
                <a:solidFill>
                  <a:srgbClr val="78808D"/>
                </a:solidFill>
              </a:rPr>
              <a:t>: </a:t>
            </a:r>
            <a:r>
              <a:rPr lang="en-US" altLang="ko-KR" sz="1050" b="1" dirty="0">
                <a:solidFill>
                  <a:srgbClr val="78808D"/>
                </a:solidFill>
              </a:rPr>
              <a:t>HTTP</a:t>
            </a:r>
            <a:r>
              <a:rPr lang="en-US" altLang="ko-KR" sz="1050" dirty="0">
                <a:solidFill>
                  <a:srgbClr val="78808D"/>
                </a:solidFill>
              </a:rPr>
              <a:t>, FTP, Telnet, SMTP</a:t>
            </a:r>
            <a:r>
              <a:rPr lang="ko-KR" altLang="en-US" sz="1050" dirty="0">
                <a:solidFill>
                  <a:srgbClr val="78808D"/>
                </a:solidFill>
              </a:rPr>
              <a:t>등 네트워크를 사용하는 응용프로그램으로 이뤄진다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rgbClr val="78808D"/>
                </a:solidFill>
              </a:rPr>
              <a:t>전송계층</a:t>
            </a:r>
            <a:r>
              <a:rPr lang="en-US" altLang="ko-KR" sz="1050" dirty="0">
                <a:solidFill>
                  <a:srgbClr val="78808D"/>
                </a:solidFill>
              </a:rPr>
              <a:t>(Transport)</a:t>
            </a:r>
            <a:r>
              <a:rPr lang="ko-KR" altLang="en-US" sz="1050" dirty="0">
                <a:solidFill>
                  <a:srgbClr val="78808D"/>
                </a:solidFill>
              </a:rPr>
              <a:t> </a:t>
            </a:r>
            <a:r>
              <a:rPr lang="en-US" altLang="ko-KR" sz="1050" dirty="0">
                <a:solidFill>
                  <a:srgbClr val="78808D"/>
                </a:solidFill>
              </a:rPr>
              <a:t>:</a:t>
            </a:r>
            <a:r>
              <a:rPr lang="en-US" altLang="ko-KR" sz="1050" b="1" dirty="0">
                <a:solidFill>
                  <a:srgbClr val="78808D"/>
                </a:solidFill>
              </a:rPr>
              <a:t> TCP</a:t>
            </a:r>
            <a:r>
              <a:rPr lang="en-US" altLang="ko-KR" sz="1050" dirty="0">
                <a:solidFill>
                  <a:srgbClr val="78808D"/>
                </a:solidFill>
              </a:rPr>
              <a:t>, UDP </a:t>
            </a:r>
            <a:r>
              <a:rPr lang="ko-KR" altLang="en-US" sz="1050" dirty="0">
                <a:solidFill>
                  <a:srgbClr val="78808D"/>
                </a:solidFill>
              </a:rPr>
              <a:t>등 시스템을 연결하고 데이터를 전송하는 역할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rgbClr val="78808D"/>
                </a:solidFill>
              </a:rPr>
              <a:t>인터넷계층</a:t>
            </a:r>
            <a:r>
              <a:rPr lang="en-US" altLang="ko-KR" sz="1050" dirty="0">
                <a:solidFill>
                  <a:srgbClr val="78808D"/>
                </a:solidFill>
              </a:rPr>
              <a:t>(Internet)</a:t>
            </a:r>
            <a:r>
              <a:rPr lang="ko-KR" altLang="en-US" sz="1050" dirty="0">
                <a:solidFill>
                  <a:srgbClr val="78808D"/>
                </a:solidFill>
              </a:rPr>
              <a:t> </a:t>
            </a:r>
            <a:r>
              <a:rPr lang="en-US" altLang="ko-KR" sz="1050" dirty="0">
                <a:solidFill>
                  <a:srgbClr val="78808D"/>
                </a:solidFill>
              </a:rPr>
              <a:t>: ICMP, IGMP, </a:t>
            </a:r>
            <a:r>
              <a:rPr lang="en-US" altLang="ko-KR" sz="1050" b="1" dirty="0">
                <a:solidFill>
                  <a:srgbClr val="78808D"/>
                </a:solidFill>
              </a:rPr>
              <a:t>IP</a:t>
            </a:r>
            <a:r>
              <a:rPr lang="ko-KR" altLang="en-US" sz="1050" dirty="0">
                <a:solidFill>
                  <a:srgbClr val="78808D"/>
                </a:solidFill>
              </a:rPr>
              <a:t>등 데이터를 정의하고 데이터의 경로를 라우팅한다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rgbClr val="78808D"/>
                </a:solidFill>
              </a:rPr>
              <a:t>물리계층</a:t>
            </a:r>
            <a:r>
              <a:rPr lang="en-US" altLang="ko-KR" sz="1050" dirty="0">
                <a:solidFill>
                  <a:srgbClr val="78808D"/>
                </a:solidFill>
              </a:rPr>
              <a:t>(Network Interface)</a:t>
            </a:r>
            <a:r>
              <a:rPr lang="ko-KR" altLang="en-US" sz="1050" dirty="0">
                <a:solidFill>
                  <a:srgbClr val="78808D"/>
                </a:solidFill>
              </a:rPr>
              <a:t> </a:t>
            </a:r>
            <a:r>
              <a:rPr lang="en-US" altLang="ko-KR" sz="1050" dirty="0">
                <a:solidFill>
                  <a:srgbClr val="78808D"/>
                </a:solidFill>
              </a:rPr>
              <a:t>: Ethernet, ATM</a:t>
            </a:r>
            <a:r>
              <a:rPr lang="ko-KR" altLang="en-US" sz="1050" dirty="0">
                <a:solidFill>
                  <a:srgbClr val="78808D"/>
                </a:solidFill>
              </a:rPr>
              <a:t>등 네트워크 하드웨어를 의미</a:t>
            </a:r>
            <a:endParaRPr lang="en-US" altLang="ko-KR" sz="1050" dirty="0">
              <a:solidFill>
                <a:srgbClr val="78808D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E3F939-3793-4F25-8A6A-E5D97F9F2621}"/>
              </a:ext>
            </a:extLst>
          </p:cNvPr>
          <p:cNvSpPr/>
          <p:nvPr/>
        </p:nvSpPr>
        <p:spPr>
          <a:xfrm>
            <a:off x="1452840" y="4996534"/>
            <a:ext cx="2172455" cy="1697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00B0F0"/>
                </a:solidFill>
              </a:rPr>
              <a:t>OSI</a:t>
            </a:r>
            <a:r>
              <a:rPr lang="ko-KR" altLang="en-US" sz="1100" b="1" dirty="0">
                <a:solidFill>
                  <a:srgbClr val="00B0F0"/>
                </a:solidFill>
              </a:rPr>
              <a:t> </a:t>
            </a:r>
            <a:r>
              <a:rPr lang="en-US" altLang="ko-KR" sz="1100" b="1" dirty="0">
                <a:solidFill>
                  <a:srgbClr val="00B0F0"/>
                </a:solidFill>
              </a:rPr>
              <a:t>7</a:t>
            </a:r>
            <a:r>
              <a:rPr lang="ko-KR" altLang="en-US" sz="1100" b="1" dirty="0">
                <a:solidFill>
                  <a:srgbClr val="00B0F0"/>
                </a:solidFill>
              </a:rPr>
              <a:t>계층</a:t>
            </a:r>
            <a:r>
              <a:rPr lang="ko-KR" altLang="en-US" sz="1100" dirty="0">
                <a:solidFill>
                  <a:srgbClr val="78808D"/>
                </a:solidFill>
              </a:rPr>
              <a:t>은 시스템들의 연결을 위한 모델이며 </a:t>
            </a:r>
            <a:endParaRPr lang="en-US" altLang="ko-KR" sz="11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00B0F0"/>
                </a:solidFill>
              </a:rPr>
              <a:t>TCP/IP 4</a:t>
            </a:r>
            <a:r>
              <a:rPr lang="ko-KR" altLang="en-US" sz="1100" b="1" dirty="0">
                <a:solidFill>
                  <a:srgbClr val="00B0F0"/>
                </a:solidFill>
              </a:rPr>
              <a:t>계층</a:t>
            </a:r>
            <a:r>
              <a:rPr lang="ko-KR" altLang="en-US" sz="1100" dirty="0">
                <a:solidFill>
                  <a:srgbClr val="78808D"/>
                </a:solidFill>
              </a:rPr>
              <a:t>은 이를 웹 서비스에 맞게 단순화시킨 모델이다</a:t>
            </a:r>
            <a:endParaRPr lang="en-US" altLang="ko-KR" sz="1100" dirty="0">
              <a:solidFill>
                <a:srgbClr val="78808D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BB9231A-2A81-42A7-A5AC-F89B70CA82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218" y="2095130"/>
            <a:ext cx="4023822" cy="197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9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잘린 대각선 방향 모서리 11">
            <a:extLst>
              <a:ext uri="{FF2B5EF4-FFF2-40B4-BE49-F238E27FC236}">
                <a16:creationId xmlns:a16="http://schemas.microsoft.com/office/drawing/2014/main" id="{E785BA1E-6CAA-4578-BD5D-D0A9DAD338DF}"/>
              </a:ext>
            </a:extLst>
          </p:cNvPr>
          <p:cNvSpPr/>
          <p:nvPr/>
        </p:nvSpPr>
        <p:spPr>
          <a:xfrm>
            <a:off x="6761527" y="1556976"/>
            <a:ext cx="5019413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Ajax 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란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Asynchronous</a:t>
            </a:r>
            <a:r>
              <a:rPr lang="ko-KR" altLang="en-US" sz="900" kern="0" dirty="0">
                <a:solidFill>
                  <a:prstClr val="white"/>
                </a:solidFill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JavaScript</a:t>
            </a:r>
            <a:r>
              <a:rPr lang="ko-KR" altLang="en-US" sz="900" kern="0" dirty="0">
                <a:solidFill>
                  <a:prstClr val="white"/>
                </a:solidFill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and</a:t>
            </a:r>
            <a:r>
              <a:rPr lang="ko-KR" altLang="en-US" sz="900" kern="0" dirty="0">
                <a:solidFill>
                  <a:prstClr val="white"/>
                </a:solidFill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Xml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사각형: 잘린 대각선 방향 모서리 1">
            <a:extLst>
              <a:ext uri="{FF2B5EF4-FFF2-40B4-BE49-F238E27FC236}">
                <a16:creationId xmlns:a16="http://schemas.microsoft.com/office/drawing/2014/main" id="{C262272E-A083-482D-AAA4-84DB7FAAD480}"/>
              </a:ext>
            </a:extLst>
          </p:cNvPr>
          <p:cNvSpPr/>
          <p:nvPr/>
        </p:nvSpPr>
        <p:spPr>
          <a:xfrm>
            <a:off x="410766" y="1556976"/>
            <a:ext cx="6057146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8A08EF92-D381-4F2F-99D7-D58A7A8699D6}"/>
              </a:ext>
            </a:extLst>
          </p:cNvPr>
          <p:cNvSpPr/>
          <p:nvPr/>
        </p:nvSpPr>
        <p:spPr>
          <a:xfrm rot="10800000">
            <a:off x="5821960" y="1556976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DFDB318C-74DC-45F7-8C78-5BEE74037100}"/>
              </a:ext>
            </a:extLst>
          </p:cNvPr>
          <p:cNvSpPr/>
          <p:nvPr/>
        </p:nvSpPr>
        <p:spPr>
          <a:xfrm>
            <a:off x="411060" y="5419608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FE9B2E-01A3-4F72-84C0-D6686CD3997B}"/>
              </a:ext>
            </a:extLst>
          </p:cNvPr>
          <p:cNvSpPr/>
          <p:nvPr/>
        </p:nvSpPr>
        <p:spPr>
          <a:xfrm>
            <a:off x="931179" y="1745069"/>
            <a:ext cx="5301842" cy="4303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rgbClr val="00B0F0"/>
                </a:solidFill>
              </a:rPr>
              <a:t>Ajax</a:t>
            </a:r>
            <a:r>
              <a:rPr lang="en-US" altLang="ko-KR" sz="1600" b="1" dirty="0">
                <a:solidFill>
                  <a:srgbClr val="00B0F0"/>
                </a:solidFill>
              </a:rPr>
              <a:t>(Asynchronous JavaScript and XML)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b="1" dirty="0">
                <a:solidFill>
                  <a:srgbClr val="78808D"/>
                </a:solidFill>
              </a:rPr>
              <a:t>Ajax</a:t>
            </a:r>
            <a:r>
              <a:rPr lang="ko-KR" altLang="en-US" sz="1050" b="1" dirty="0">
                <a:solidFill>
                  <a:srgbClr val="78808D"/>
                </a:solidFill>
              </a:rPr>
              <a:t>는 웹 페이지 전체를 다시 로딩 하지 않고도</a:t>
            </a:r>
            <a:r>
              <a:rPr lang="en-US" altLang="ko-KR" sz="1050" b="1" dirty="0">
                <a:solidFill>
                  <a:srgbClr val="78808D"/>
                </a:solidFill>
              </a:rPr>
              <a:t>, </a:t>
            </a:r>
            <a:r>
              <a:rPr lang="ko-KR" altLang="en-US" sz="1050" b="1" dirty="0">
                <a:solidFill>
                  <a:srgbClr val="78808D"/>
                </a:solidFill>
              </a:rPr>
              <a:t>웹 페이지의 일부분만을 갱신할 수 있도록 해주는 개발 기법이다 </a:t>
            </a:r>
            <a:r>
              <a:rPr lang="ko-KR" altLang="en-US" sz="1050" dirty="0">
                <a:solidFill>
                  <a:srgbClr val="78808D"/>
                </a:solidFill>
              </a:rPr>
              <a:t>하나의 특정한 기술을 말하는 것이 아니며</a:t>
            </a:r>
            <a:r>
              <a:rPr lang="en-US" altLang="ko-KR" sz="1050" dirty="0">
                <a:solidFill>
                  <a:srgbClr val="78808D"/>
                </a:solidFill>
              </a:rPr>
              <a:t>, </a:t>
            </a:r>
            <a:r>
              <a:rPr lang="ko-KR" altLang="en-US" sz="1050" dirty="0">
                <a:solidFill>
                  <a:srgbClr val="78808D"/>
                </a:solidFill>
              </a:rPr>
              <a:t>함께 사용하는 기술의 묶음을 지칭하는 용어이다</a:t>
            </a:r>
            <a:r>
              <a:rPr lang="en-US" altLang="ko-KR" sz="1050" dirty="0">
                <a:solidFill>
                  <a:srgbClr val="78808D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rgbClr val="78808D"/>
                </a:solidFill>
              </a:rPr>
              <a:t>웹 페이지의 표현을 위한 </a:t>
            </a:r>
            <a:r>
              <a:rPr lang="en-US" altLang="ko-KR" sz="1050" b="1" dirty="0">
                <a:solidFill>
                  <a:srgbClr val="78808D"/>
                </a:solidFill>
              </a:rPr>
              <a:t>HTML</a:t>
            </a:r>
            <a:r>
              <a:rPr lang="ko-KR" altLang="en-US" sz="1050" dirty="0">
                <a:solidFill>
                  <a:srgbClr val="78808D"/>
                </a:solidFill>
              </a:rPr>
              <a:t>과 </a:t>
            </a:r>
            <a:r>
              <a:rPr lang="en-US" altLang="ko-KR" sz="1050" b="1" dirty="0">
                <a:solidFill>
                  <a:srgbClr val="78808D"/>
                </a:solidFill>
              </a:rPr>
              <a:t>CSS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rgbClr val="78808D"/>
                </a:solidFill>
              </a:rPr>
              <a:t>데이터에 접근하거나 화면 구성을 동적으로 조작하기 위해 사용되는 </a:t>
            </a:r>
            <a:r>
              <a:rPr lang="en-US" altLang="ko-KR" sz="1050" b="1" dirty="0">
                <a:solidFill>
                  <a:srgbClr val="78808D"/>
                </a:solidFill>
              </a:rPr>
              <a:t>DOM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rgbClr val="78808D"/>
                </a:solidFill>
              </a:rPr>
              <a:t>데이터의 교환을 위한 </a:t>
            </a:r>
            <a:r>
              <a:rPr lang="en-US" altLang="ko-KR" sz="1050" b="1" dirty="0">
                <a:solidFill>
                  <a:srgbClr val="78808D"/>
                </a:solidFill>
              </a:rPr>
              <a:t>JSON</a:t>
            </a:r>
            <a:r>
              <a:rPr lang="ko-KR" altLang="en-US" sz="1050" dirty="0">
                <a:solidFill>
                  <a:srgbClr val="78808D"/>
                </a:solidFill>
              </a:rPr>
              <a:t>이나 </a:t>
            </a:r>
            <a:r>
              <a:rPr lang="en-US" altLang="ko-KR" sz="1050" b="1" dirty="0">
                <a:solidFill>
                  <a:srgbClr val="78808D"/>
                </a:solidFill>
              </a:rPr>
              <a:t>XML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rgbClr val="78808D"/>
                </a:solidFill>
              </a:rPr>
              <a:t>웹 서버와의 비동기식 통신을 위한 </a:t>
            </a:r>
            <a:r>
              <a:rPr lang="en-US" altLang="ko-KR" sz="1050" b="1" dirty="0">
                <a:solidFill>
                  <a:srgbClr val="78808D"/>
                </a:solidFill>
              </a:rPr>
              <a:t>XML Http Request</a:t>
            </a:r>
            <a:r>
              <a:rPr lang="en-US" altLang="ko-KR" sz="1050" dirty="0">
                <a:solidFill>
                  <a:srgbClr val="78808D"/>
                </a:solidFill>
              </a:rPr>
              <a:t> </a:t>
            </a:r>
            <a:r>
              <a:rPr lang="ko-KR" altLang="en-US" sz="1050" dirty="0">
                <a:solidFill>
                  <a:srgbClr val="78808D"/>
                </a:solidFill>
              </a:rPr>
              <a:t>객체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rgbClr val="78808D"/>
                </a:solidFill>
              </a:rPr>
              <a:t>위에서 언급한 모든 기술을 결합하여 사용자의 작업 흐름을 제어하는데 사용되는 </a:t>
            </a:r>
            <a:r>
              <a:rPr lang="ko-KR" altLang="en-US" sz="1050" b="1" dirty="0">
                <a:solidFill>
                  <a:srgbClr val="78808D"/>
                </a:solidFill>
              </a:rPr>
              <a:t>자바스크립트</a:t>
            </a:r>
            <a:endParaRPr lang="en-US" altLang="ko-KR" sz="1050" b="1" dirty="0">
              <a:solidFill>
                <a:srgbClr val="78808D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A02C190-2E4F-45AD-9D43-A1F74F4AB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151" y="2499582"/>
            <a:ext cx="4582164" cy="2486372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1BC65F-9B6D-4E3B-A72B-E18FB1FB6681}"/>
              </a:ext>
            </a:extLst>
          </p:cNvPr>
          <p:cNvSpPr/>
          <p:nvPr/>
        </p:nvSpPr>
        <p:spPr>
          <a:xfrm>
            <a:off x="6988031" y="4985954"/>
            <a:ext cx="4499294" cy="745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rgbClr val="78808D"/>
                </a:solidFill>
              </a:rPr>
              <a:t>Ajax </a:t>
            </a:r>
            <a:r>
              <a:rPr lang="ko-KR" altLang="en-US" sz="1050" dirty="0">
                <a:solidFill>
                  <a:srgbClr val="78808D"/>
                </a:solidFill>
              </a:rPr>
              <a:t>동작 원리</a:t>
            </a:r>
            <a:endParaRPr lang="en-US" altLang="ko-KR" sz="1050" dirty="0">
              <a:solidFill>
                <a:srgbClr val="788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21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잘린 대각선 방향 모서리 11">
            <a:extLst>
              <a:ext uri="{FF2B5EF4-FFF2-40B4-BE49-F238E27FC236}">
                <a16:creationId xmlns:a16="http://schemas.microsoft.com/office/drawing/2014/main" id="{E785BA1E-6CAA-4578-BD5D-D0A9DAD338DF}"/>
              </a:ext>
            </a:extLst>
          </p:cNvPr>
          <p:cNvSpPr/>
          <p:nvPr/>
        </p:nvSpPr>
        <p:spPr>
          <a:xfrm>
            <a:off x="6761527" y="1556976"/>
            <a:ext cx="5019413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Ajax 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란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Asynchronous</a:t>
            </a:r>
            <a:r>
              <a:rPr lang="ko-KR" altLang="en-US" sz="900" kern="0" dirty="0">
                <a:solidFill>
                  <a:prstClr val="white"/>
                </a:solidFill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JavaScript</a:t>
            </a:r>
            <a:r>
              <a:rPr lang="ko-KR" altLang="en-US" sz="900" kern="0" dirty="0">
                <a:solidFill>
                  <a:prstClr val="white"/>
                </a:solidFill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and</a:t>
            </a:r>
            <a:r>
              <a:rPr lang="ko-KR" altLang="en-US" sz="900" kern="0" dirty="0">
                <a:solidFill>
                  <a:prstClr val="white"/>
                </a:solidFill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Xml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사각형: 잘린 대각선 방향 모서리 1">
            <a:extLst>
              <a:ext uri="{FF2B5EF4-FFF2-40B4-BE49-F238E27FC236}">
                <a16:creationId xmlns:a16="http://schemas.microsoft.com/office/drawing/2014/main" id="{C262272E-A083-482D-AAA4-84DB7FAAD480}"/>
              </a:ext>
            </a:extLst>
          </p:cNvPr>
          <p:cNvSpPr/>
          <p:nvPr/>
        </p:nvSpPr>
        <p:spPr>
          <a:xfrm>
            <a:off x="410766" y="1556976"/>
            <a:ext cx="6057146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8A08EF92-D381-4F2F-99D7-D58A7A8699D6}"/>
              </a:ext>
            </a:extLst>
          </p:cNvPr>
          <p:cNvSpPr/>
          <p:nvPr/>
        </p:nvSpPr>
        <p:spPr>
          <a:xfrm rot="10800000">
            <a:off x="5821960" y="1556976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DFDB318C-74DC-45F7-8C78-5BEE74037100}"/>
              </a:ext>
            </a:extLst>
          </p:cNvPr>
          <p:cNvSpPr/>
          <p:nvPr/>
        </p:nvSpPr>
        <p:spPr>
          <a:xfrm>
            <a:off x="411060" y="5419608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FE9B2E-01A3-4F72-84C0-D6686CD3997B}"/>
              </a:ext>
            </a:extLst>
          </p:cNvPr>
          <p:cNvSpPr/>
          <p:nvPr/>
        </p:nvSpPr>
        <p:spPr>
          <a:xfrm>
            <a:off x="931179" y="1745069"/>
            <a:ext cx="5301842" cy="4303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rgbClr val="00B0F0"/>
                </a:solidFill>
              </a:rPr>
              <a:t>Ajax </a:t>
            </a:r>
            <a:r>
              <a:rPr lang="ko-KR" altLang="en-US" sz="2000" b="1" dirty="0">
                <a:solidFill>
                  <a:srgbClr val="00B0F0"/>
                </a:solidFill>
              </a:rPr>
              <a:t>의 장점</a:t>
            </a:r>
            <a:endParaRPr lang="en-US" altLang="ko-KR" sz="20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78808D"/>
                </a:solidFill>
              </a:rPr>
              <a:t>클라이언트와 서버 측의 데이터 전송 및 처리를 </a:t>
            </a:r>
            <a:r>
              <a:rPr lang="ko-KR" altLang="en-US" sz="1200" b="1" dirty="0">
                <a:solidFill>
                  <a:srgbClr val="78808D"/>
                </a:solidFill>
              </a:rPr>
              <a:t>비동기적으로 처리하는 것이 목적</a:t>
            </a:r>
            <a:r>
              <a:rPr lang="ko-KR" altLang="en-US" sz="1200" dirty="0">
                <a:solidFill>
                  <a:srgbClr val="78808D"/>
                </a:solidFill>
              </a:rPr>
              <a:t>이다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78808D"/>
                </a:solidFill>
              </a:rPr>
              <a:t>Ajax</a:t>
            </a:r>
            <a:r>
              <a:rPr lang="ko-KR" altLang="en-US" sz="1200" dirty="0">
                <a:solidFill>
                  <a:srgbClr val="78808D"/>
                </a:solidFill>
              </a:rPr>
              <a:t>를 사용함으로써</a:t>
            </a:r>
            <a:r>
              <a:rPr lang="en-US" altLang="ko-KR" sz="1200" dirty="0">
                <a:solidFill>
                  <a:srgbClr val="78808D"/>
                </a:solidFill>
              </a:rPr>
              <a:t>, </a:t>
            </a:r>
            <a:r>
              <a:rPr lang="ko-KR" altLang="en-US" sz="1200" dirty="0">
                <a:solidFill>
                  <a:srgbClr val="78808D"/>
                </a:solidFill>
              </a:rPr>
              <a:t>서버 측에 데이터를 요청한 후</a:t>
            </a:r>
            <a:r>
              <a:rPr lang="en-US" altLang="ko-KR" sz="1200" dirty="0">
                <a:solidFill>
                  <a:srgbClr val="78808D"/>
                </a:solidFill>
              </a:rPr>
              <a:t>, </a:t>
            </a:r>
            <a:r>
              <a:rPr lang="ko-KR" altLang="en-US" sz="1200" dirty="0">
                <a:solidFill>
                  <a:srgbClr val="78808D"/>
                </a:solidFill>
              </a:rPr>
              <a:t>그 </a:t>
            </a:r>
            <a:r>
              <a:rPr lang="ko-KR" altLang="en-US" sz="1200" b="1" dirty="0">
                <a:solidFill>
                  <a:srgbClr val="78808D"/>
                </a:solidFill>
              </a:rPr>
              <a:t>데이터의 수신이 완료될 때까지 기다리지 않고</a:t>
            </a:r>
            <a:r>
              <a:rPr lang="en-US" altLang="ko-KR" sz="1200" b="1" dirty="0">
                <a:solidFill>
                  <a:srgbClr val="78808D"/>
                </a:solidFill>
              </a:rPr>
              <a:t>, </a:t>
            </a:r>
            <a:r>
              <a:rPr lang="ko-KR" altLang="en-US" sz="1200" b="1" dirty="0">
                <a:solidFill>
                  <a:srgbClr val="78808D"/>
                </a:solidFill>
              </a:rPr>
              <a:t>다른 작업을 바로 진행</a:t>
            </a:r>
            <a:r>
              <a:rPr lang="ko-KR" altLang="en-US" sz="1200" dirty="0">
                <a:solidFill>
                  <a:srgbClr val="78808D"/>
                </a:solidFill>
              </a:rPr>
              <a:t>할 수 있다</a:t>
            </a:r>
            <a:r>
              <a:rPr lang="en-US" altLang="ko-KR" sz="1200" dirty="0">
                <a:solidFill>
                  <a:srgbClr val="78808D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78808D"/>
                </a:solidFill>
              </a:rPr>
              <a:t>웹 페이지를 자유롭게 구성할 수 있게 되었고</a:t>
            </a:r>
            <a:r>
              <a:rPr lang="en-US" altLang="ko-KR" sz="1200" dirty="0">
                <a:solidFill>
                  <a:srgbClr val="78808D"/>
                </a:solidFill>
              </a:rPr>
              <a:t>, </a:t>
            </a:r>
            <a:r>
              <a:rPr lang="ko-KR" altLang="en-US" sz="1200" dirty="0">
                <a:solidFill>
                  <a:srgbClr val="78808D"/>
                </a:solidFill>
              </a:rPr>
              <a:t>불필요한 </a:t>
            </a:r>
            <a:r>
              <a:rPr lang="ko-KR" altLang="en-US" sz="1200" b="1" dirty="0">
                <a:solidFill>
                  <a:srgbClr val="78808D"/>
                </a:solidFill>
              </a:rPr>
              <a:t>잦은 페이지 로딩을 줄일 수 있다</a:t>
            </a:r>
            <a:r>
              <a:rPr lang="en-US" altLang="ko-KR" sz="1200" dirty="0">
                <a:solidFill>
                  <a:srgbClr val="78808D"/>
                </a:solidFill>
              </a:rPr>
              <a:t>.</a:t>
            </a:r>
            <a:endParaRPr lang="en-US" altLang="ko-KR" sz="1200" b="1" dirty="0">
              <a:solidFill>
                <a:srgbClr val="78808D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6E08BE-C0FC-41B2-861A-3917A531F547}"/>
              </a:ext>
            </a:extLst>
          </p:cNvPr>
          <p:cNvSpPr/>
          <p:nvPr/>
        </p:nvSpPr>
        <p:spPr>
          <a:xfrm>
            <a:off x="7407479" y="1745070"/>
            <a:ext cx="4160124" cy="3830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rgbClr val="214867"/>
                </a:solidFill>
              </a:rPr>
              <a:t>Ajax </a:t>
            </a:r>
            <a:r>
              <a:rPr lang="ko-KR" altLang="en-US" sz="2000" b="1" dirty="0">
                <a:solidFill>
                  <a:srgbClr val="214867"/>
                </a:solidFill>
              </a:rPr>
              <a:t>의 단점</a:t>
            </a:r>
            <a:endParaRPr lang="en-US" altLang="ko-KR" sz="2000" dirty="0">
              <a:solidFill>
                <a:srgbClr val="214867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78808D"/>
                </a:solidFill>
              </a:rPr>
              <a:t>Ajax</a:t>
            </a:r>
            <a:r>
              <a:rPr lang="ko-KR" altLang="en-US" sz="1200" b="1" dirty="0">
                <a:solidFill>
                  <a:srgbClr val="78808D"/>
                </a:solidFill>
              </a:rPr>
              <a:t>를 쓸 수 없는 브라우저</a:t>
            </a:r>
            <a:r>
              <a:rPr lang="ko-KR" altLang="en-US" sz="1200" dirty="0">
                <a:solidFill>
                  <a:srgbClr val="78808D"/>
                </a:solidFill>
              </a:rPr>
              <a:t>에 대한 문제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78808D"/>
                </a:solidFill>
              </a:rPr>
              <a:t>페이지 이동 없는 통신으로 인한 </a:t>
            </a:r>
            <a:r>
              <a:rPr lang="ko-KR" altLang="en-US" sz="1200" b="1" dirty="0">
                <a:solidFill>
                  <a:srgbClr val="78808D"/>
                </a:solidFill>
              </a:rPr>
              <a:t>보안상의 문제</a:t>
            </a:r>
            <a:endParaRPr lang="en-US" altLang="ko-KR" sz="1200" b="1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78808D"/>
                </a:solidFill>
              </a:rPr>
              <a:t>스크립트로 작성되므로 </a:t>
            </a:r>
            <a:r>
              <a:rPr lang="ko-KR" altLang="en-US" sz="1200" b="1" dirty="0">
                <a:solidFill>
                  <a:srgbClr val="78808D"/>
                </a:solidFill>
              </a:rPr>
              <a:t>디버깅이 용지 하지 않다</a:t>
            </a:r>
            <a:r>
              <a:rPr lang="en-US" altLang="ko-KR" sz="1200" dirty="0">
                <a:solidFill>
                  <a:srgbClr val="78808D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78808D"/>
                </a:solidFill>
              </a:rPr>
              <a:t>요청 남발 시 역으로 </a:t>
            </a:r>
            <a:r>
              <a:rPr lang="ko-KR" altLang="en-US" sz="1200" b="1" dirty="0">
                <a:solidFill>
                  <a:srgbClr val="78808D"/>
                </a:solidFill>
              </a:rPr>
              <a:t>서버 부하</a:t>
            </a:r>
            <a:r>
              <a:rPr lang="ko-KR" altLang="en-US" sz="1200" dirty="0">
                <a:solidFill>
                  <a:srgbClr val="78808D"/>
                </a:solidFill>
              </a:rPr>
              <a:t>가 늘 수 있다</a:t>
            </a:r>
            <a:endParaRPr lang="en-US" altLang="ko-KR" sz="1200" dirty="0">
              <a:solidFill>
                <a:srgbClr val="78808D"/>
              </a:solidFill>
            </a:endParaRPr>
          </a:p>
        </p:txBody>
      </p:sp>
      <p:sp>
        <p:nvSpPr>
          <p:cNvPr id="18" name="직각 삼각형 17">
            <a:extLst>
              <a:ext uri="{FF2B5EF4-FFF2-40B4-BE49-F238E27FC236}">
                <a16:creationId xmlns:a16="http://schemas.microsoft.com/office/drawing/2014/main" id="{F1EF184C-FDFB-4EF7-96AC-E0FC87BD8A2D}"/>
              </a:ext>
            </a:extLst>
          </p:cNvPr>
          <p:cNvSpPr/>
          <p:nvPr/>
        </p:nvSpPr>
        <p:spPr>
          <a:xfrm rot="10800000">
            <a:off x="11134988" y="1556128"/>
            <a:ext cx="645952" cy="817108"/>
          </a:xfrm>
          <a:prstGeom prst="rtTriangle">
            <a:avLst/>
          </a:prstGeom>
          <a:solidFill>
            <a:srgbClr val="214867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038FE46E-8284-4B0F-9045-A9107EC4E778}"/>
              </a:ext>
            </a:extLst>
          </p:cNvPr>
          <p:cNvSpPr/>
          <p:nvPr/>
        </p:nvSpPr>
        <p:spPr>
          <a:xfrm>
            <a:off x="6761527" y="5419608"/>
            <a:ext cx="645952" cy="817108"/>
          </a:xfrm>
          <a:prstGeom prst="rtTriangle">
            <a:avLst/>
          </a:prstGeom>
          <a:solidFill>
            <a:srgbClr val="214867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530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PPT PRESENTATION 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평행 사변형 25">
            <a:extLst>
              <a:ext uri="{FF2B5EF4-FFF2-40B4-BE49-F238E27FC236}">
                <a16:creationId xmlns:a16="http://schemas.microsoft.com/office/drawing/2014/main" id="{8959A551-557A-486F-B1DE-B1B76A9B1899}"/>
              </a:ext>
            </a:extLst>
          </p:cNvPr>
          <p:cNvSpPr/>
          <p:nvPr/>
        </p:nvSpPr>
        <p:spPr>
          <a:xfrm>
            <a:off x="6513468" y="5431872"/>
            <a:ext cx="1870746" cy="1426128"/>
          </a:xfrm>
          <a:prstGeom prst="parallelogram">
            <a:avLst>
              <a:gd name="adj" fmla="val 10658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평행 사변형 26">
            <a:extLst>
              <a:ext uri="{FF2B5EF4-FFF2-40B4-BE49-F238E27FC236}">
                <a16:creationId xmlns:a16="http://schemas.microsoft.com/office/drawing/2014/main" id="{C05623BF-6B77-44DA-9457-A2FD58F3C6C7}"/>
              </a:ext>
            </a:extLst>
          </p:cNvPr>
          <p:cNvSpPr/>
          <p:nvPr/>
        </p:nvSpPr>
        <p:spPr>
          <a:xfrm flipH="1">
            <a:off x="4625946" y="4064466"/>
            <a:ext cx="3758268" cy="1367405"/>
          </a:xfrm>
          <a:prstGeom prst="parallelogram">
            <a:avLst>
              <a:gd name="adj" fmla="val 24792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09B85740-E935-4872-894A-672F218B1998}"/>
              </a:ext>
            </a:extLst>
          </p:cNvPr>
          <p:cNvSpPr/>
          <p:nvPr/>
        </p:nvSpPr>
        <p:spPr>
          <a:xfrm>
            <a:off x="4642722" y="2999064"/>
            <a:ext cx="2466366" cy="1065401"/>
          </a:xfrm>
          <a:prstGeom prst="parallelogram">
            <a:avLst>
              <a:gd name="adj" fmla="val 20081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평행 사변형 28">
            <a:extLst>
              <a:ext uri="{FF2B5EF4-FFF2-40B4-BE49-F238E27FC236}">
                <a16:creationId xmlns:a16="http://schemas.microsoft.com/office/drawing/2014/main" id="{94A2A8C7-FC4B-4625-A099-B897D46D111B}"/>
              </a:ext>
            </a:extLst>
          </p:cNvPr>
          <p:cNvSpPr/>
          <p:nvPr/>
        </p:nvSpPr>
        <p:spPr>
          <a:xfrm flipH="1">
            <a:off x="5531957" y="2635933"/>
            <a:ext cx="1577128" cy="365533"/>
          </a:xfrm>
          <a:prstGeom prst="parallelogram">
            <a:avLst>
              <a:gd name="adj" fmla="val 3306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59A1176-C104-462A-A09D-FB479E5769B9}"/>
              </a:ext>
            </a:extLst>
          </p:cNvPr>
          <p:cNvSpPr/>
          <p:nvPr/>
        </p:nvSpPr>
        <p:spPr>
          <a:xfrm>
            <a:off x="4159334" y="5604339"/>
            <a:ext cx="2622734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35AC203-82EA-4C7B-B4DF-D2988485AF13}"/>
              </a:ext>
            </a:extLst>
          </p:cNvPr>
          <p:cNvGrpSpPr/>
          <p:nvPr/>
        </p:nvGrpSpPr>
        <p:grpSpPr>
          <a:xfrm>
            <a:off x="7109085" y="5733875"/>
            <a:ext cx="617797" cy="760995"/>
            <a:chOff x="6258185" y="4857225"/>
            <a:chExt cx="617797" cy="76099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907DD59-6026-4141-B9F9-E16BC47B8322}"/>
                </a:ext>
              </a:extLst>
            </p:cNvPr>
            <p:cNvSpPr/>
            <p:nvPr/>
          </p:nvSpPr>
          <p:spPr>
            <a:xfrm>
              <a:off x="6258185" y="4857226"/>
              <a:ext cx="45719" cy="7609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화살표: 오각형 32">
              <a:extLst>
                <a:ext uri="{FF2B5EF4-FFF2-40B4-BE49-F238E27FC236}">
                  <a16:creationId xmlns:a16="http://schemas.microsoft.com/office/drawing/2014/main" id="{837F488B-EBA9-4475-BEFC-99866E4DA35B}"/>
                </a:ext>
              </a:extLst>
            </p:cNvPr>
            <p:cNvSpPr/>
            <p:nvPr/>
          </p:nvSpPr>
          <p:spPr>
            <a:xfrm>
              <a:off x="6316603" y="4857225"/>
              <a:ext cx="559379" cy="248175"/>
            </a:xfrm>
            <a:prstGeom prst="homePlate">
              <a:avLst/>
            </a:prstGeom>
            <a:solidFill>
              <a:srgbClr val="214867"/>
            </a:solidFill>
            <a:ln>
              <a:noFill/>
            </a:ln>
            <a:effectLst>
              <a:outerShdw dist="12700" dir="10800000" algn="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1983</a:t>
              </a:r>
              <a:endParaRPr lang="ko-KR" altLang="en-US" sz="105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2581A3F-9A84-418D-90A9-D5D89BDB5CF5}"/>
              </a:ext>
            </a:extLst>
          </p:cNvPr>
          <p:cNvGrpSpPr/>
          <p:nvPr/>
        </p:nvGrpSpPr>
        <p:grpSpPr>
          <a:xfrm>
            <a:off x="6858604" y="4139378"/>
            <a:ext cx="617797" cy="760995"/>
            <a:chOff x="6258185" y="4857225"/>
            <a:chExt cx="617797" cy="76099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9C87D70-9F14-4246-BD86-49BD9C2E5367}"/>
                </a:ext>
              </a:extLst>
            </p:cNvPr>
            <p:cNvSpPr/>
            <p:nvPr/>
          </p:nvSpPr>
          <p:spPr>
            <a:xfrm>
              <a:off x="6258185" y="4857226"/>
              <a:ext cx="45719" cy="7609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화살표: 오각형 35">
              <a:extLst>
                <a:ext uri="{FF2B5EF4-FFF2-40B4-BE49-F238E27FC236}">
                  <a16:creationId xmlns:a16="http://schemas.microsoft.com/office/drawing/2014/main" id="{A7CA6741-4504-41B5-80B4-17A4590492A8}"/>
                </a:ext>
              </a:extLst>
            </p:cNvPr>
            <p:cNvSpPr/>
            <p:nvPr/>
          </p:nvSpPr>
          <p:spPr>
            <a:xfrm>
              <a:off x="6316603" y="4857225"/>
              <a:ext cx="559379" cy="248175"/>
            </a:xfrm>
            <a:prstGeom prst="homePlate">
              <a:avLst/>
            </a:prstGeom>
            <a:solidFill>
              <a:srgbClr val="00B0F0"/>
            </a:solidFill>
            <a:ln>
              <a:noFill/>
            </a:ln>
            <a:effectLst>
              <a:outerShdw dist="12700" dir="10800000" algn="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1983</a:t>
              </a:r>
              <a:endParaRPr lang="ko-KR" altLang="en-US" sz="105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1C6AC22-866D-4BA7-8E5F-D85C9339D418}"/>
              </a:ext>
            </a:extLst>
          </p:cNvPr>
          <p:cNvGrpSpPr/>
          <p:nvPr/>
        </p:nvGrpSpPr>
        <p:grpSpPr>
          <a:xfrm>
            <a:off x="4852904" y="3303470"/>
            <a:ext cx="617797" cy="760995"/>
            <a:chOff x="6258185" y="4857225"/>
            <a:chExt cx="617797" cy="76099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111B278-E9BD-408A-AAEB-0126C2C89177}"/>
                </a:ext>
              </a:extLst>
            </p:cNvPr>
            <p:cNvSpPr/>
            <p:nvPr/>
          </p:nvSpPr>
          <p:spPr>
            <a:xfrm>
              <a:off x="6258185" y="4857226"/>
              <a:ext cx="45719" cy="7609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화살표: 오각형 38">
              <a:extLst>
                <a:ext uri="{FF2B5EF4-FFF2-40B4-BE49-F238E27FC236}">
                  <a16:creationId xmlns:a16="http://schemas.microsoft.com/office/drawing/2014/main" id="{AA4DAE3D-202B-4A79-93C5-1CF1465F71C5}"/>
                </a:ext>
              </a:extLst>
            </p:cNvPr>
            <p:cNvSpPr/>
            <p:nvPr/>
          </p:nvSpPr>
          <p:spPr>
            <a:xfrm>
              <a:off x="6316603" y="4857225"/>
              <a:ext cx="559379" cy="248175"/>
            </a:xfrm>
            <a:prstGeom prst="homePlate">
              <a:avLst/>
            </a:prstGeom>
            <a:solidFill>
              <a:srgbClr val="214867"/>
            </a:solidFill>
            <a:ln>
              <a:noFill/>
            </a:ln>
            <a:effectLst>
              <a:outerShdw dist="12700" dir="10800000" algn="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1983</a:t>
              </a:r>
              <a:endParaRPr lang="ko-KR" altLang="en-US" sz="105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197404B-044C-425E-81E0-7DD6648AA05F}"/>
              </a:ext>
            </a:extLst>
          </p:cNvPr>
          <p:cNvGrpSpPr/>
          <p:nvPr/>
        </p:nvGrpSpPr>
        <p:grpSpPr>
          <a:xfrm>
            <a:off x="6335820" y="2056503"/>
            <a:ext cx="617797" cy="760995"/>
            <a:chOff x="6258185" y="4857225"/>
            <a:chExt cx="617797" cy="76099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EB791C-E12A-488B-8E8C-D2DEA07ED26F}"/>
                </a:ext>
              </a:extLst>
            </p:cNvPr>
            <p:cNvSpPr/>
            <p:nvPr/>
          </p:nvSpPr>
          <p:spPr>
            <a:xfrm>
              <a:off x="6258185" y="4857226"/>
              <a:ext cx="45719" cy="7609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화살표: 오각형 41">
              <a:extLst>
                <a:ext uri="{FF2B5EF4-FFF2-40B4-BE49-F238E27FC236}">
                  <a16:creationId xmlns:a16="http://schemas.microsoft.com/office/drawing/2014/main" id="{8DA058AE-B730-4D4A-BDFF-4118A58835B7}"/>
                </a:ext>
              </a:extLst>
            </p:cNvPr>
            <p:cNvSpPr/>
            <p:nvPr/>
          </p:nvSpPr>
          <p:spPr>
            <a:xfrm>
              <a:off x="6316603" y="4857225"/>
              <a:ext cx="559379" cy="248175"/>
            </a:xfrm>
            <a:prstGeom prst="homePlate">
              <a:avLst/>
            </a:prstGeom>
            <a:solidFill>
              <a:srgbClr val="214867"/>
            </a:solidFill>
            <a:ln>
              <a:noFill/>
            </a:ln>
            <a:effectLst>
              <a:outerShdw dist="12700" dir="10800000" algn="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1983</a:t>
              </a:r>
              <a:endParaRPr lang="ko-KR" altLang="en-US" sz="105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92682E8-789B-4637-8605-34B45A641EC9}"/>
              </a:ext>
            </a:extLst>
          </p:cNvPr>
          <p:cNvSpPr/>
          <p:nvPr/>
        </p:nvSpPr>
        <p:spPr>
          <a:xfrm>
            <a:off x="7726882" y="3979279"/>
            <a:ext cx="2622734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A509DD7-3CFA-4013-9C60-21DBAD5BAB73}"/>
              </a:ext>
            </a:extLst>
          </p:cNvPr>
          <p:cNvSpPr/>
          <p:nvPr/>
        </p:nvSpPr>
        <p:spPr>
          <a:xfrm>
            <a:off x="7214264" y="1869094"/>
            <a:ext cx="2622734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0A3006D-068A-4935-849F-9C13A99CC285}"/>
              </a:ext>
            </a:extLst>
          </p:cNvPr>
          <p:cNvSpPr/>
          <p:nvPr/>
        </p:nvSpPr>
        <p:spPr>
          <a:xfrm>
            <a:off x="1850083" y="3143371"/>
            <a:ext cx="2622734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541859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PPT PRESENTATION 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1117F90-B6A8-45BA-84A3-1BAC7D01BC39}"/>
              </a:ext>
            </a:extLst>
          </p:cNvPr>
          <p:cNvGrpSpPr/>
          <p:nvPr/>
        </p:nvGrpSpPr>
        <p:grpSpPr>
          <a:xfrm>
            <a:off x="2555683" y="2988759"/>
            <a:ext cx="7080634" cy="2158743"/>
            <a:chOff x="1771266" y="3205054"/>
            <a:chExt cx="8569274" cy="2612600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5E7CA650-D854-465E-BD7A-F9B3A1F1C80C}"/>
                </a:ext>
              </a:extLst>
            </p:cNvPr>
            <p:cNvGrpSpPr/>
            <p:nvPr/>
          </p:nvGrpSpPr>
          <p:grpSpPr>
            <a:xfrm flipV="1">
              <a:off x="8426680" y="4646216"/>
              <a:ext cx="1909476" cy="196144"/>
              <a:chOff x="4241181" y="3596498"/>
              <a:chExt cx="1478102" cy="151833"/>
            </a:xfrm>
          </p:grpSpPr>
          <p:sp>
            <p:nvSpPr>
              <p:cNvPr id="47" name="사다리꼴 46">
                <a:extLst>
                  <a:ext uri="{FF2B5EF4-FFF2-40B4-BE49-F238E27FC236}">
                    <a16:creationId xmlns:a16="http://schemas.microsoft.com/office/drawing/2014/main" id="{2A4804F5-AF28-402D-9DE1-E6A7D20F8039}"/>
                  </a:ext>
                </a:extLst>
              </p:cNvPr>
              <p:cNvSpPr/>
              <p:nvPr/>
            </p:nvSpPr>
            <p:spPr>
              <a:xfrm rot="12600000">
                <a:off x="4884784" y="3596498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2148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사다리꼴 47">
                <a:extLst>
                  <a:ext uri="{FF2B5EF4-FFF2-40B4-BE49-F238E27FC236}">
                    <a16:creationId xmlns:a16="http://schemas.microsoft.com/office/drawing/2014/main" id="{2B63C437-DFBB-4829-8A6D-1D5E30CC8736}"/>
                  </a:ext>
                </a:extLst>
              </p:cNvPr>
              <p:cNvSpPr/>
              <p:nvPr/>
            </p:nvSpPr>
            <p:spPr>
              <a:xfrm rot="19800000" flipV="1">
                <a:off x="4241181" y="3596499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1FF4390B-C94E-438E-B26C-5D18EEDC167C}"/>
                </a:ext>
              </a:extLst>
            </p:cNvPr>
            <p:cNvGrpSpPr/>
            <p:nvPr/>
          </p:nvGrpSpPr>
          <p:grpSpPr>
            <a:xfrm flipV="1">
              <a:off x="5105700" y="4656298"/>
              <a:ext cx="1909476" cy="196144"/>
              <a:chOff x="4241181" y="3596498"/>
              <a:chExt cx="1478102" cy="151833"/>
            </a:xfrm>
          </p:grpSpPr>
          <p:sp>
            <p:nvSpPr>
              <p:cNvPr id="50" name="사다리꼴 49">
                <a:extLst>
                  <a:ext uri="{FF2B5EF4-FFF2-40B4-BE49-F238E27FC236}">
                    <a16:creationId xmlns:a16="http://schemas.microsoft.com/office/drawing/2014/main" id="{EB415426-2421-48EB-9D54-98720A9267A2}"/>
                  </a:ext>
                </a:extLst>
              </p:cNvPr>
              <p:cNvSpPr/>
              <p:nvPr/>
            </p:nvSpPr>
            <p:spPr>
              <a:xfrm rot="12600000">
                <a:off x="4884784" y="3596498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사다리꼴 50">
                <a:extLst>
                  <a:ext uri="{FF2B5EF4-FFF2-40B4-BE49-F238E27FC236}">
                    <a16:creationId xmlns:a16="http://schemas.microsoft.com/office/drawing/2014/main" id="{E85CE837-93B8-4279-97EA-B1D42724CED3}"/>
                  </a:ext>
                </a:extLst>
              </p:cNvPr>
              <p:cNvSpPr/>
              <p:nvPr/>
            </p:nvSpPr>
            <p:spPr>
              <a:xfrm rot="19800000" flipV="1">
                <a:off x="4241181" y="3596499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2" name="사다리꼴 51">
              <a:extLst>
                <a:ext uri="{FF2B5EF4-FFF2-40B4-BE49-F238E27FC236}">
                  <a16:creationId xmlns:a16="http://schemas.microsoft.com/office/drawing/2014/main" id="{62600DF2-3CB2-43F8-BECD-35426EA4A430}"/>
                </a:ext>
              </a:extLst>
            </p:cNvPr>
            <p:cNvSpPr/>
            <p:nvPr/>
          </p:nvSpPr>
          <p:spPr>
            <a:xfrm rot="12600000">
              <a:off x="4264980" y="4158428"/>
              <a:ext cx="1078042" cy="196143"/>
            </a:xfrm>
            <a:prstGeom prst="trapezoid">
              <a:avLst>
                <a:gd name="adj" fmla="val 5730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사다리꼴 52">
              <a:extLst>
                <a:ext uri="{FF2B5EF4-FFF2-40B4-BE49-F238E27FC236}">
                  <a16:creationId xmlns:a16="http://schemas.microsoft.com/office/drawing/2014/main" id="{BCE6BC63-E004-4A46-8CFF-B5ECC8B7BF64}"/>
                </a:ext>
              </a:extLst>
            </p:cNvPr>
            <p:cNvSpPr/>
            <p:nvPr/>
          </p:nvSpPr>
          <p:spPr>
            <a:xfrm rot="19800000" flipV="1">
              <a:off x="3433545" y="4158430"/>
              <a:ext cx="1078042" cy="196143"/>
            </a:xfrm>
            <a:prstGeom prst="trapezoid">
              <a:avLst>
                <a:gd name="adj" fmla="val 5730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사다리꼴 53">
              <a:extLst>
                <a:ext uri="{FF2B5EF4-FFF2-40B4-BE49-F238E27FC236}">
                  <a16:creationId xmlns:a16="http://schemas.microsoft.com/office/drawing/2014/main" id="{2EFE282D-346C-4896-B335-DABDB73964BD}"/>
                </a:ext>
              </a:extLst>
            </p:cNvPr>
            <p:cNvSpPr/>
            <p:nvPr/>
          </p:nvSpPr>
          <p:spPr>
            <a:xfrm rot="19800000">
              <a:off x="2598748" y="4649772"/>
              <a:ext cx="1078042" cy="196143"/>
            </a:xfrm>
            <a:prstGeom prst="trapezoid">
              <a:avLst>
                <a:gd name="adj" fmla="val 5730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사다리꼴 54">
              <a:extLst>
                <a:ext uri="{FF2B5EF4-FFF2-40B4-BE49-F238E27FC236}">
                  <a16:creationId xmlns:a16="http://schemas.microsoft.com/office/drawing/2014/main" id="{2F6B5D3A-48B8-49E1-AC8C-C26ABAFAA8BB}"/>
                </a:ext>
              </a:extLst>
            </p:cNvPr>
            <p:cNvSpPr/>
            <p:nvPr/>
          </p:nvSpPr>
          <p:spPr>
            <a:xfrm rot="5400000">
              <a:off x="3013128" y="4890396"/>
              <a:ext cx="1078042" cy="196143"/>
            </a:xfrm>
            <a:prstGeom prst="trapezoid">
              <a:avLst>
                <a:gd name="adj" fmla="val 57303"/>
              </a:avLst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사다리꼴 55">
              <a:extLst>
                <a:ext uri="{FF2B5EF4-FFF2-40B4-BE49-F238E27FC236}">
                  <a16:creationId xmlns:a16="http://schemas.microsoft.com/office/drawing/2014/main" id="{841B1F16-E32D-4CFB-ACB7-3AF3A8DB2CA8}"/>
                </a:ext>
              </a:extLst>
            </p:cNvPr>
            <p:cNvSpPr/>
            <p:nvPr/>
          </p:nvSpPr>
          <p:spPr>
            <a:xfrm rot="1800000">
              <a:off x="3430897" y="5612279"/>
              <a:ext cx="1078042" cy="196143"/>
            </a:xfrm>
            <a:prstGeom prst="trapezoid">
              <a:avLst>
                <a:gd name="adj" fmla="val 57303"/>
              </a:avLst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>
              <a:extLst>
                <a:ext uri="{FF2B5EF4-FFF2-40B4-BE49-F238E27FC236}">
                  <a16:creationId xmlns:a16="http://schemas.microsoft.com/office/drawing/2014/main" id="{959A7D98-5CBE-44E7-9A01-600185A6BA4D}"/>
                </a:ext>
              </a:extLst>
            </p:cNvPr>
            <p:cNvSpPr/>
            <p:nvPr/>
          </p:nvSpPr>
          <p:spPr>
            <a:xfrm rot="19800000">
              <a:off x="4263047" y="5612281"/>
              <a:ext cx="1078042" cy="196143"/>
            </a:xfrm>
            <a:prstGeom prst="trapezoid">
              <a:avLst>
                <a:gd name="adj" fmla="val 57303"/>
              </a:avLst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사다리꼴 57">
              <a:extLst>
                <a:ext uri="{FF2B5EF4-FFF2-40B4-BE49-F238E27FC236}">
                  <a16:creationId xmlns:a16="http://schemas.microsoft.com/office/drawing/2014/main" id="{3193F0BD-0283-4739-93C1-9F417FDA8766}"/>
                </a:ext>
              </a:extLst>
            </p:cNvPr>
            <p:cNvSpPr/>
            <p:nvPr/>
          </p:nvSpPr>
          <p:spPr>
            <a:xfrm rot="16200000">
              <a:off x="4680816" y="4890396"/>
              <a:ext cx="1078042" cy="196143"/>
            </a:xfrm>
            <a:prstGeom prst="trapezoid">
              <a:avLst>
                <a:gd name="adj" fmla="val 57303"/>
              </a:avLst>
            </a:prstGeom>
            <a:solidFill>
              <a:srgbClr val="1BBE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D5AC577D-DAF3-4F8F-A544-11CC71DA4BCB}"/>
                </a:ext>
              </a:extLst>
            </p:cNvPr>
            <p:cNvGrpSpPr/>
            <p:nvPr/>
          </p:nvGrpSpPr>
          <p:grpSpPr>
            <a:xfrm>
              <a:off x="6776053" y="4173252"/>
              <a:ext cx="1909476" cy="196144"/>
              <a:chOff x="4241181" y="3596498"/>
              <a:chExt cx="1478102" cy="151833"/>
            </a:xfrm>
          </p:grpSpPr>
          <p:sp>
            <p:nvSpPr>
              <p:cNvPr id="60" name="사다리꼴 59">
                <a:extLst>
                  <a:ext uri="{FF2B5EF4-FFF2-40B4-BE49-F238E27FC236}">
                    <a16:creationId xmlns:a16="http://schemas.microsoft.com/office/drawing/2014/main" id="{94762A24-8F59-4E1B-B51E-F6F1AF732625}"/>
                  </a:ext>
                </a:extLst>
              </p:cNvPr>
              <p:cNvSpPr/>
              <p:nvPr/>
            </p:nvSpPr>
            <p:spPr>
              <a:xfrm rot="12600000">
                <a:off x="4884784" y="3596498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사다리꼴 60">
                <a:extLst>
                  <a:ext uri="{FF2B5EF4-FFF2-40B4-BE49-F238E27FC236}">
                    <a16:creationId xmlns:a16="http://schemas.microsoft.com/office/drawing/2014/main" id="{781FF6F3-25FC-4989-A44B-3123EB30762C}"/>
                  </a:ext>
                </a:extLst>
              </p:cNvPr>
              <p:cNvSpPr/>
              <p:nvPr/>
            </p:nvSpPr>
            <p:spPr>
              <a:xfrm rot="19800000" flipV="1">
                <a:off x="4241181" y="3596499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1BAED02-9562-422E-876A-765DAD9A02CD}"/>
                </a:ext>
              </a:extLst>
            </p:cNvPr>
            <p:cNvGrpSpPr/>
            <p:nvPr/>
          </p:nvGrpSpPr>
          <p:grpSpPr>
            <a:xfrm flipV="1">
              <a:off x="5099084" y="3208041"/>
              <a:ext cx="1910192" cy="1358978"/>
              <a:chOff x="2578586" y="4360435"/>
              <a:chExt cx="1478656" cy="1051968"/>
            </a:xfrm>
          </p:grpSpPr>
          <p:sp>
            <p:nvSpPr>
              <p:cNvPr id="63" name="사다리꼴 62">
                <a:extLst>
                  <a:ext uri="{FF2B5EF4-FFF2-40B4-BE49-F238E27FC236}">
                    <a16:creationId xmlns:a16="http://schemas.microsoft.com/office/drawing/2014/main" id="{2FA5EE6D-E5A8-4B87-B939-26CC8BB541FD}"/>
                  </a:ext>
                </a:extLst>
              </p:cNvPr>
              <p:cNvSpPr/>
              <p:nvPr/>
            </p:nvSpPr>
            <p:spPr>
              <a:xfrm rot="5400000">
                <a:off x="2255196" y="4701769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1BBE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사다리꼴 63">
                <a:extLst>
                  <a:ext uri="{FF2B5EF4-FFF2-40B4-BE49-F238E27FC236}">
                    <a16:creationId xmlns:a16="http://schemas.microsoft.com/office/drawing/2014/main" id="{939A0A05-7150-4491-B6EE-64A448398C95}"/>
                  </a:ext>
                </a:extLst>
              </p:cNvPr>
              <p:cNvSpPr/>
              <p:nvPr/>
            </p:nvSpPr>
            <p:spPr>
              <a:xfrm rot="1800000">
                <a:off x="2578586" y="5260570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1BBE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사다리꼴 64">
                <a:extLst>
                  <a:ext uri="{FF2B5EF4-FFF2-40B4-BE49-F238E27FC236}">
                    <a16:creationId xmlns:a16="http://schemas.microsoft.com/office/drawing/2014/main" id="{2C1E164E-62DC-4F48-B3FB-CD818B27A2E2}"/>
                  </a:ext>
                </a:extLst>
              </p:cNvPr>
              <p:cNvSpPr/>
              <p:nvPr/>
            </p:nvSpPr>
            <p:spPr>
              <a:xfrm rot="19800000">
                <a:off x="3222743" y="5260571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1BBE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사다리꼴 65">
                <a:extLst>
                  <a:ext uri="{FF2B5EF4-FFF2-40B4-BE49-F238E27FC236}">
                    <a16:creationId xmlns:a16="http://schemas.microsoft.com/office/drawing/2014/main" id="{0E653FAE-7F12-41A8-A129-AF2567ED0DEC}"/>
                  </a:ext>
                </a:extLst>
              </p:cNvPr>
              <p:cNvSpPr/>
              <p:nvPr/>
            </p:nvSpPr>
            <p:spPr>
              <a:xfrm rot="16200000">
                <a:off x="3546133" y="4701769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1BBE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4ADA0640-CF61-4761-960E-E9869EAA71CA}"/>
                </a:ext>
              </a:extLst>
            </p:cNvPr>
            <p:cNvGrpSpPr/>
            <p:nvPr/>
          </p:nvGrpSpPr>
          <p:grpSpPr>
            <a:xfrm>
              <a:off x="6769438" y="4458676"/>
              <a:ext cx="1910192" cy="1358978"/>
              <a:chOff x="2578586" y="4360435"/>
              <a:chExt cx="1478656" cy="1051968"/>
            </a:xfrm>
          </p:grpSpPr>
          <p:sp>
            <p:nvSpPr>
              <p:cNvPr id="68" name="사다리꼴 67">
                <a:extLst>
                  <a:ext uri="{FF2B5EF4-FFF2-40B4-BE49-F238E27FC236}">
                    <a16:creationId xmlns:a16="http://schemas.microsoft.com/office/drawing/2014/main" id="{03BCFA2A-E0A1-49B6-BDFA-3DA949B4AA14}"/>
                  </a:ext>
                </a:extLst>
              </p:cNvPr>
              <p:cNvSpPr/>
              <p:nvPr/>
            </p:nvSpPr>
            <p:spPr>
              <a:xfrm rot="5400000">
                <a:off x="2255196" y="4701769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1BBE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사다리꼴 68">
                <a:extLst>
                  <a:ext uri="{FF2B5EF4-FFF2-40B4-BE49-F238E27FC236}">
                    <a16:creationId xmlns:a16="http://schemas.microsoft.com/office/drawing/2014/main" id="{08080CDB-504E-443D-9B18-0CBCD9EDF390}"/>
                  </a:ext>
                </a:extLst>
              </p:cNvPr>
              <p:cNvSpPr/>
              <p:nvPr/>
            </p:nvSpPr>
            <p:spPr>
              <a:xfrm rot="1800000">
                <a:off x="2578586" y="5260570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2148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사다리꼴 69">
                <a:extLst>
                  <a:ext uri="{FF2B5EF4-FFF2-40B4-BE49-F238E27FC236}">
                    <a16:creationId xmlns:a16="http://schemas.microsoft.com/office/drawing/2014/main" id="{9C38B8FE-0F3F-419A-8A98-CDB6B2EAA124}"/>
                  </a:ext>
                </a:extLst>
              </p:cNvPr>
              <p:cNvSpPr/>
              <p:nvPr/>
            </p:nvSpPr>
            <p:spPr>
              <a:xfrm rot="19800000">
                <a:off x="3222743" y="5260571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2148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F9A9AE71-5363-4212-B295-2CE876B4A2CB}"/>
                  </a:ext>
                </a:extLst>
              </p:cNvPr>
              <p:cNvSpPr/>
              <p:nvPr/>
            </p:nvSpPr>
            <p:spPr>
              <a:xfrm rot="16200000">
                <a:off x="3546133" y="4701769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2148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73D85B5B-A401-4FA0-9B76-B48375139673}"/>
                </a:ext>
              </a:extLst>
            </p:cNvPr>
            <p:cNvGrpSpPr/>
            <p:nvPr/>
          </p:nvGrpSpPr>
          <p:grpSpPr>
            <a:xfrm flipV="1">
              <a:off x="8430348" y="3210629"/>
              <a:ext cx="1910192" cy="1358978"/>
              <a:chOff x="2578586" y="4360435"/>
              <a:chExt cx="1478656" cy="1051968"/>
            </a:xfrm>
          </p:grpSpPr>
          <p:sp>
            <p:nvSpPr>
              <p:cNvPr id="73" name="사다리꼴 72">
                <a:extLst>
                  <a:ext uri="{FF2B5EF4-FFF2-40B4-BE49-F238E27FC236}">
                    <a16:creationId xmlns:a16="http://schemas.microsoft.com/office/drawing/2014/main" id="{FD344FBB-AAA3-47EB-A1E6-F7CF68BFC43E}"/>
                  </a:ext>
                </a:extLst>
              </p:cNvPr>
              <p:cNvSpPr/>
              <p:nvPr/>
            </p:nvSpPr>
            <p:spPr>
              <a:xfrm rot="5400000">
                <a:off x="2255196" y="4701769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2148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사다리꼴 73">
                <a:extLst>
                  <a:ext uri="{FF2B5EF4-FFF2-40B4-BE49-F238E27FC236}">
                    <a16:creationId xmlns:a16="http://schemas.microsoft.com/office/drawing/2014/main" id="{5DD921F1-289E-4BC8-B38E-D45048D9DA9C}"/>
                  </a:ext>
                </a:extLst>
              </p:cNvPr>
              <p:cNvSpPr/>
              <p:nvPr/>
            </p:nvSpPr>
            <p:spPr>
              <a:xfrm rot="1800000">
                <a:off x="2578586" y="5260570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2148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사다리꼴 74">
                <a:extLst>
                  <a:ext uri="{FF2B5EF4-FFF2-40B4-BE49-F238E27FC236}">
                    <a16:creationId xmlns:a16="http://schemas.microsoft.com/office/drawing/2014/main" id="{68B46A2C-E61C-4D9B-8E68-BF665783C652}"/>
                  </a:ext>
                </a:extLst>
              </p:cNvPr>
              <p:cNvSpPr/>
              <p:nvPr/>
            </p:nvSpPr>
            <p:spPr>
              <a:xfrm rot="19800000">
                <a:off x="3222743" y="5260571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2148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사다리꼴 75">
                <a:extLst>
                  <a:ext uri="{FF2B5EF4-FFF2-40B4-BE49-F238E27FC236}">
                    <a16:creationId xmlns:a16="http://schemas.microsoft.com/office/drawing/2014/main" id="{C98CE4AB-51AD-4AD1-AA2F-F3BD1A869046}"/>
                  </a:ext>
                </a:extLst>
              </p:cNvPr>
              <p:cNvSpPr/>
              <p:nvPr/>
            </p:nvSpPr>
            <p:spPr>
              <a:xfrm rot="16200000">
                <a:off x="3546133" y="4701769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2148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D711CCCB-C9D2-4B16-AF8D-1AE3F4367C07}"/>
                </a:ext>
              </a:extLst>
            </p:cNvPr>
            <p:cNvGrpSpPr/>
            <p:nvPr/>
          </p:nvGrpSpPr>
          <p:grpSpPr>
            <a:xfrm flipH="1">
              <a:off x="1771266" y="3205054"/>
              <a:ext cx="1910192" cy="1631731"/>
              <a:chOff x="1903371" y="557323"/>
              <a:chExt cx="1910192" cy="1631731"/>
            </a:xfrm>
          </p:grpSpPr>
          <p:sp>
            <p:nvSpPr>
              <p:cNvPr id="78" name="사다리꼴 77">
                <a:extLst>
                  <a:ext uri="{FF2B5EF4-FFF2-40B4-BE49-F238E27FC236}">
                    <a16:creationId xmlns:a16="http://schemas.microsoft.com/office/drawing/2014/main" id="{8FF51310-581C-471B-B56F-2C1CB99825B5}"/>
                  </a:ext>
                </a:extLst>
              </p:cNvPr>
              <p:cNvSpPr/>
              <p:nvPr/>
            </p:nvSpPr>
            <p:spPr>
              <a:xfrm rot="9000000" flipV="1">
                <a:off x="2731137" y="1992911"/>
                <a:ext cx="1078042" cy="196143"/>
              </a:xfrm>
              <a:prstGeom prst="trapezoid">
                <a:avLst>
                  <a:gd name="adj" fmla="val 57303"/>
                </a:avLst>
              </a:prstGeom>
              <a:solidFill>
                <a:srgbClr val="2148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3AA41002-6C4E-4ACB-9D23-77FA2A144D0E}"/>
                  </a:ext>
                </a:extLst>
              </p:cNvPr>
              <p:cNvGrpSpPr/>
              <p:nvPr/>
            </p:nvGrpSpPr>
            <p:grpSpPr>
              <a:xfrm flipV="1">
                <a:off x="1903371" y="557323"/>
                <a:ext cx="1910192" cy="1358978"/>
                <a:chOff x="2578586" y="4360435"/>
                <a:chExt cx="1478656" cy="1051968"/>
              </a:xfrm>
            </p:grpSpPr>
            <p:sp>
              <p:nvSpPr>
                <p:cNvPr id="80" name="사다리꼴 79">
                  <a:extLst>
                    <a:ext uri="{FF2B5EF4-FFF2-40B4-BE49-F238E27FC236}">
                      <a16:creationId xmlns:a16="http://schemas.microsoft.com/office/drawing/2014/main" id="{D437B994-6C33-41B0-916F-A56896887AB7}"/>
                    </a:ext>
                  </a:extLst>
                </p:cNvPr>
                <p:cNvSpPr/>
                <p:nvPr/>
              </p:nvSpPr>
              <p:spPr>
                <a:xfrm rot="5400000">
                  <a:off x="2255196" y="4701769"/>
                  <a:ext cx="834499" cy="151832"/>
                </a:xfrm>
                <a:prstGeom prst="trapezoid">
                  <a:avLst>
                    <a:gd name="adj" fmla="val 57303"/>
                  </a:avLst>
                </a:prstGeom>
                <a:solidFill>
                  <a:srgbClr val="2148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" name="사다리꼴 80">
                  <a:extLst>
                    <a:ext uri="{FF2B5EF4-FFF2-40B4-BE49-F238E27FC236}">
                      <a16:creationId xmlns:a16="http://schemas.microsoft.com/office/drawing/2014/main" id="{D87957A4-CC0E-4577-9525-9D977AD3F5C2}"/>
                    </a:ext>
                  </a:extLst>
                </p:cNvPr>
                <p:cNvSpPr/>
                <p:nvPr/>
              </p:nvSpPr>
              <p:spPr>
                <a:xfrm rot="1800000">
                  <a:off x="2578586" y="5260570"/>
                  <a:ext cx="834499" cy="151832"/>
                </a:xfrm>
                <a:prstGeom prst="trapezoid">
                  <a:avLst>
                    <a:gd name="adj" fmla="val 57303"/>
                  </a:avLst>
                </a:prstGeom>
                <a:solidFill>
                  <a:srgbClr val="2148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사다리꼴 81">
                  <a:extLst>
                    <a:ext uri="{FF2B5EF4-FFF2-40B4-BE49-F238E27FC236}">
                      <a16:creationId xmlns:a16="http://schemas.microsoft.com/office/drawing/2014/main" id="{744DCA3D-382D-4609-BBE4-574E1AE5825E}"/>
                    </a:ext>
                  </a:extLst>
                </p:cNvPr>
                <p:cNvSpPr/>
                <p:nvPr/>
              </p:nvSpPr>
              <p:spPr>
                <a:xfrm rot="19800000">
                  <a:off x="3222743" y="5260571"/>
                  <a:ext cx="834499" cy="151832"/>
                </a:xfrm>
                <a:prstGeom prst="trapezoid">
                  <a:avLst>
                    <a:gd name="adj" fmla="val 57303"/>
                  </a:avLst>
                </a:prstGeom>
                <a:solidFill>
                  <a:srgbClr val="2148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사다리꼴 82">
                  <a:extLst>
                    <a:ext uri="{FF2B5EF4-FFF2-40B4-BE49-F238E27FC236}">
                      <a16:creationId xmlns:a16="http://schemas.microsoft.com/office/drawing/2014/main" id="{2797622B-DF5B-4BE5-813D-45C9ED73AA5D}"/>
                    </a:ext>
                  </a:extLst>
                </p:cNvPr>
                <p:cNvSpPr/>
                <p:nvPr/>
              </p:nvSpPr>
              <p:spPr>
                <a:xfrm rot="16200000">
                  <a:off x="3546133" y="4701769"/>
                  <a:ext cx="834499" cy="151832"/>
                </a:xfrm>
                <a:prstGeom prst="trapezoid">
                  <a:avLst>
                    <a:gd name="adj" fmla="val 57303"/>
                  </a:avLst>
                </a:prstGeom>
                <a:solidFill>
                  <a:srgbClr val="2148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84" name="평행 사변형 83">
              <a:extLst>
                <a:ext uri="{FF2B5EF4-FFF2-40B4-BE49-F238E27FC236}">
                  <a16:creationId xmlns:a16="http://schemas.microsoft.com/office/drawing/2014/main" id="{1149D7EC-D72A-4AD4-9E8B-6AC585E29282}"/>
                </a:ext>
              </a:extLst>
            </p:cNvPr>
            <p:cNvSpPr/>
            <p:nvPr/>
          </p:nvSpPr>
          <p:spPr>
            <a:xfrm rot="5400000" flipH="1">
              <a:off x="3387324" y="4390464"/>
              <a:ext cx="342744" cy="209240"/>
            </a:xfrm>
            <a:prstGeom prst="parallelogram">
              <a:avLst>
                <a:gd name="adj" fmla="val 59404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0F80795-B0ED-47B6-803E-B75BF0E73477}"/>
              </a:ext>
            </a:extLst>
          </p:cNvPr>
          <p:cNvSpPr/>
          <p:nvPr/>
        </p:nvSpPr>
        <p:spPr>
          <a:xfrm>
            <a:off x="2247519" y="1530105"/>
            <a:ext cx="219223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5292265-5592-45DE-96BB-910B95FFF6B5}"/>
              </a:ext>
            </a:extLst>
          </p:cNvPr>
          <p:cNvSpPr/>
          <p:nvPr/>
        </p:nvSpPr>
        <p:spPr>
          <a:xfrm>
            <a:off x="4999882" y="1530105"/>
            <a:ext cx="219223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392FAF8-DB83-49EC-87B1-BAEF36AA143A}"/>
              </a:ext>
            </a:extLst>
          </p:cNvPr>
          <p:cNvSpPr/>
          <p:nvPr/>
        </p:nvSpPr>
        <p:spPr>
          <a:xfrm>
            <a:off x="7726845" y="1530105"/>
            <a:ext cx="219223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F343F26-D381-4B0C-B336-74DAEC8E8547}"/>
              </a:ext>
            </a:extLst>
          </p:cNvPr>
          <p:cNvSpPr/>
          <p:nvPr/>
        </p:nvSpPr>
        <p:spPr>
          <a:xfrm>
            <a:off x="3626302" y="5477425"/>
            <a:ext cx="219223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3D04A30-6AAF-4480-9786-BB257AC82D77}"/>
              </a:ext>
            </a:extLst>
          </p:cNvPr>
          <p:cNvSpPr/>
          <p:nvPr/>
        </p:nvSpPr>
        <p:spPr>
          <a:xfrm>
            <a:off x="6391365" y="5477425"/>
            <a:ext cx="219223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0" name="Freeform 9">
            <a:extLst>
              <a:ext uri="{FF2B5EF4-FFF2-40B4-BE49-F238E27FC236}">
                <a16:creationId xmlns:a16="http://schemas.microsoft.com/office/drawing/2014/main" id="{6026F271-A46F-4D43-B106-778A5D2C3DB8}"/>
              </a:ext>
            </a:extLst>
          </p:cNvPr>
          <p:cNvSpPr>
            <a:spLocks/>
          </p:cNvSpPr>
          <p:nvPr/>
        </p:nvSpPr>
        <p:spPr bwMode="auto">
          <a:xfrm>
            <a:off x="3217526" y="3507611"/>
            <a:ext cx="244194" cy="3222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21486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1" name="Freeform 36">
            <a:extLst>
              <a:ext uri="{FF2B5EF4-FFF2-40B4-BE49-F238E27FC236}">
                <a16:creationId xmlns:a16="http://schemas.microsoft.com/office/drawing/2014/main" id="{ACDB0620-AD88-4F49-BB8B-D7B742532A44}"/>
              </a:ext>
            </a:extLst>
          </p:cNvPr>
          <p:cNvSpPr>
            <a:spLocks noEditPoints="1"/>
          </p:cNvSpPr>
          <p:nvPr/>
        </p:nvSpPr>
        <p:spPr bwMode="auto">
          <a:xfrm>
            <a:off x="6040896" y="3482927"/>
            <a:ext cx="195465" cy="32875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00B0F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2" name="자유형 23">
            <a:extLst>
              <a:ext uri="{FF2B5EF4-FFF2-40B4-BE49-F238E27FC236}">
                <a16:creationId xmlns:a16="http://schemas.microsoft.com/office/drawing/2014/main" id="{7FAE3D8B-101B-4C2B-82A7-5200A77DB710}"/>
              </a:ext>
            </a:extLst>
          </p:cNvPr>
          <p:cNvSpPr>
            <a:spLocks/>
          </p:cNvSpPr>
          <p:nvPr/>
        </p:nvSpPr>
        <p:spPr bwMode="auto">
          <a:xfrm>
            <a:off x="8734370" y="3538737"/>
            <a:ext cx="294248" cy="25752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21486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3" name="Freeform 6">
            <a:extLst>
              <a:ext uri="{FF2B5EF4-FFF2-40B4-BE49-F238E27FC236}">
                <a16:creationId xmlns:a16="http://schemas.microsoft.com/office/drawing/2014/main" id="{B2ADE256-6205-4B80-A2A7-F33798752A98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561869" y="4330557"/>
            <a:ext cx="297323" cy="263606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21486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96" name="Group 20">
            <a:extLst>
              <a:ext uri="{FF2B5EF4-FFF2-40B4-BE49-F238E27FC236}">
                <a16:creationId xmlns:a16="http://schemas.microsoft.com/office/drawing/2014/main" id="{238355AC-76BC-48BB-9F56-AA63FDE75AE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51101" y="4289081"/>
            <a:ext cx="230052" cy="313802"/>
            <a:chOff x="2597" y="4163"/>
            <a:chExt cx="217" cy="296"/>
          </a:xfrm>
          <a:solidFill>
            <a:srgbClr val="214867"/>
          </a:solidFill>
        </p:grpSpPr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26F867D9-3CA0-44FE-A560-6FC41CABE5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F7BC8C23-468B-4F75-8FFE-D76C47999E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01F0F139-3A18-48B4-AC63-BE5B01A69B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7831EF35-791D-47C2-9BAA-7B23EF056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584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PPT PRESENTATION 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자유형 17">
            <a:extLst>
              <a:ext uri="{FF2B5EF4-FFF2-40B4-BE49-F238E27FC236}">
                <a16:creationId xmlns:a16="http://schemas.microsoft.com/office/drawing/2014/main" id="{C163620B-9E17-4C1C-95F8-BAEB9CB4FD9A}"/>
              </a:ext>
            </a:extLst>
          </p:cNvPr>
          <p:cNvSpPr/>
          <p:nvPr/>
        </p:nvSpPr>
        <p:spPr>
          <a:xfrm rot="16200000">
            <a:off x="2280169" y="2628916"/>
            <a:ext cx="1425041" cy="1600166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676A99C-8F2A-40C7-A430-F1647B3C51B4}"/>
              </a:ext>
            </a:extLst>
          </p:cNvPr>
          <p:cNvGrpSpPr/>
          <p:nvPr/>
        </p:nvGrpSpPr>
        <p:grpSpPr>
          <a:xfrm>
            <a:off x="2330920" y="2875727"/>
            <a:ext cx="1323542" cy="1523891"/>
            <a:chOff x="2168084" y="3125970"/>
            <a:chExt cx="1323542" cy="1523891"/>
          </a:xfrm>
        </p:grpSpPr>
        <p:sp>
          <p:nvSpPr>
            <p:cNvPr id="13" name="육각형 12">
              <a:extLst>
                <a:ext uri="{FF2B5EF4-FFF2-40B4-BE49-F238E27FC236}">
                  <a16:creationId xmlns:a16="http://schemas.microsoft.com/office/drawing/2014/main" id="{15C27C00-EFCA-4D09-9781-BAE80C41FD28}"/>
                </a:ext>
              </a:extLst>
            </p:cNvPr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2148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EA7C2B6-70B4-453C-802E-53DB3BE9E1ED}"/>
                </a:ext>
              </a:extLst>
            </p:cNvPr>
            <p:cNvSpPr/>
            <p:nvPr/>
          </p:nvSpPr>
          <p:spPr>
            <a:xfrm>
              <a:off x="2231548" y="3703252"/>
              <a:ext cx="1196611" cy="33361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214867"/>
                  </a:solidFill>
                </a:rPr>
                <a:t>CONTENTS A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651E4A5-B9E5-4321-A681-59D654157C89}"/>
              </a:ext>
            </a:extLst>
          </p:cNvPr>
          <p:cNvGrpSpPr/>
          <p:nvPr/>
        </p:nvGrpSpPr>
        <p:grpSpPr>
          <a:xfrm>
            <a:off x="3879498" y="2875728"/>
            <a:ext cx="1323542" cy="1523891"/>
            <a:chOff x="2168084" y="3125970"/>
            <a:chExt cx="1323542" cy="1523891"/>
          </a:xfrm>
        </p:grpSpPr>
        <p:sp>
          <p:nvSpPr>
            <p:cNvPr id="20" name="육각형 19">
              <a:extLst>
                <a:ext uri="{FF2B5EF4-FFF2-40B4-BE49-F238E27FC236}">
                  <a16:creationId xmlns:a16="http://schemas.microsoft.com/office/drawing/2014/main" id="{0D1B679F-E692-4033-8D8C-282B4DCE87A8}"/>
                </a:ext>
              </a:extLst>
            </p:cNvPr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rgbClr val="00B0F0"/>
            </a:solidFill>
            <a:ln>
              <a:solidFill>
                <a:srgbClr val="2148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15ACBDA-FDE1-4183-B600-0DC16B809539}"/>
                </a:ext>
              </a:extLst>
            </p:cNvPr>
            <p:cNvSpPr/>
            <p:nvPr/>
          </p:nvSpPr>
          <p:spPr>
            <a:xfrm>
              <a:off x="2231548" y="3703252"/>
              <a:ext cx="1196611" cy="33361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  <p:sp>
        <p:nvSpPr>
          <p:cNvPr id="22" name="자유형 25">
            <a:extLst>
              <a:ext uri="{FF2B5EF4-FFF2-40B4-BE49-F238E27FC236}">
                <a16:creationId xmlns:a16="http://schemas.microsoft.com/office/drawing/2014/main" id="{3BD94708-9ED6-47CF-9A14-8EAA9158F4DC}"/>
              </a:ext>
            </a:extLst>
          </p:cNvPr>
          <p:cNvSpPr/>
          <p:nvPr/>
        </p:nvSpPr>
        <p:spPr>
          <a:xfrm rot="5400000">
            <a:off x="3828750" y="3078759"/>
            <a:ext cx="1425041" cy="1600166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자유형 26">
            <a:extLst>
              <a:ext uri="{FF2B5EF4-FFF2-40B4-BE49-F238E27FC236}">
                <a16:creationId xmlns:a16="http://schemas.microsoft.com/office/drawing/2014/main" id="{496407C6-91D6-450A-9A7E-424A49224321}"/>
              </a:ext>
            </a:extLst>
          </p:cNvPr>
          <p:cNvSpPr/>
          <p:nvPr/>
        </p:nvSpPr>
        <p:spPr>
          <a:xfrm rot="16200000">
            <a:off x="5383480" y="2628916"/>
            <a:ext cx="1425041" cy="1600166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AF93C1C-BFDB-4B28-95A2-813FDDF074DF}"/>
              </a:ext>
            </a:extLst>
          </p:cNvPr>
          <p:cNvGrpSpPr/>
          <p:nvPr/>
        </p:nvGrpSpPr>
        <p:grpSpPr>
          <a:xfrm>
            <a:off x="5434231" y="2875727"/>
            <a:ext cx="1323542" cy="1523891"/>
            <a:chOff x="2168084" y="3125970"/>
            <a:chExt cx="1323542" cy="1523891"/>
          </a:xfrm>
        </p:grpSpPr>
        <p:sp>
          <p:nvSpPr>
            <p:cNvPr id="25" name="육각형 24">
              <a:extLst>
                <a:ext uri="{FF2B5EF4-FFF2-40B4-BE49-F238E27FC236}">
                  <a16:creationId xmlns:a16="http://schemas.microsoft.com/office/drawing/2014/main" id="{39E9B3F6-EA70-4684-9F6C-46693C1DD081}"/>
                </a:ext>
              </a:extLst>
            </p:cNvPr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2148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38AEA8F-46E4-49A6-ACA2-FB6E74AD3AF8}"/>
                </a:ext>
              </a:extLst>
            </p:cNvPr>
            <p:cNvSpPr/>
            <p:nvPr/>
          </p:nvSpPr>
          <p:spPr>
            <a:xfrm>
              <a:off x="2231548" y="3703252"/>
              <a:ext cx="1196611" cy="33361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214867"/>
                  </a:solidFill>
                </a:rPr>
                <a:t>CONTENTS A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F63ACCE-F3A4-4653-AA99-01C3EB81486A}"/>
              </a:ext>
            </a:extLst>
          </p:cNvPr>
          <p:cNvGrpSpPr/>
          <p:nvPr/>
        </p:nvGrpSpPr>
        <p:grpSpPr>
          <a:xfrm>
            <a:off x="6982809" y="2875728"/>
            <a:ext cx="1323542" cy="1523891"/>
            <a:chOff x="2168084" y="3125970"/>
            <a:chExt cx="1323542" cy="1523891"/>
          </a:xfrm>
        </p:grpSpPr>
        <p:sp>
          <p:nvSpPr>
            <p:cNvPr id="28" name="육각형 27">
              <a:extLst>
                <a:ext uri="{FF2B5EF4-FFF2-40B4-BE49-F238E27FC236}">
                  <a16:creationId xmlns:a16="http://schemas.microsoft.com/office/drawing/2014/main" id="{0AF22816-008E-4BAA-8CED-477D58116D11}"/>
                </a:ext>
              </a:extLst>
            </p:cNvPr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rgbClr val="00B0F0"/>
            </a:solidFill>
            <a:ln>
              <a:solidFill>
                <a:srgbClr val="2148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0BC44B6-0E38-4485-8E55-AB73AD1892BB}"/>
                </a:ext>
              </a:extLst>
            </p:cNvPr>
            <p:cNvSpPr/>
            <p:nvPr/>
          </p:nvSpPr>
          <p:spPr>
            <a:xfrm>
              <a:off x="2231548" y="3703252"/>
              <a:ext cx="1196611" cy="33361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  <p:sp>
        <p:nvSpPr>
          <p:cNvPr id="30" name="자유형 33">
            <a:extLst>
              <a:ext uri="{FF2B5EF4-FFF2-40B4-BE49-F238E27FC236}">
                <a16:creationId xmlns:a16="http://schemas.microsoft.com/office/drawing/2014/main" id="{0157B7F0-DDBD-4C7E-B5A4-7E6DB3BCFBBD}"/>
              </a:ext>
            </a:extLst>
          </p:cNvPr>
          <p:cNvSpPr/>
          <p:nvPr/>
        </p:nvSpPr>
        <p:spPr>
          <a:xfrm rot="5400000">
            <a:off x="6932061" y="3078759"/>
            <a:ext cx="1425041" cy="1600166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자유형 34">
            <a:extLst>
              <a:ext uri="{FF2B5EF4-FFF2-40B4-BE49-F238E27FC236}">
                <a16:creationId xmlns:a16="http://schemas.microsoft.com/office/drawing/2014/main" id="{3AC99C9D-426F-40F4-8D0C-AB1345885CBB}"/>
              </a:ext>
            </a:extLst>
          </p:cNvPr>
          <p:cNvSpPr/>
          <p:nvPr/>
        </p:nvSpPr>
        <p:spPr>
          <a:xfrm rot="16200000">
            <a:off x="8496316" y="2628916"/>
            <a:ext cx="1425041" cy="1600166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14D2A82-69B4-4AC5-84A0-EDB1C6FD7A24}"/>
              </a:ext>
            </a:extLst>
          </p:cNvPr>
          <p:cNvGrpSpPr/>
          <p:nvPr/>
        </p:nvGrpSpPr>
        <p:grpSpPr>
          <a:xfrm>
            <a:off x="8547067" y="2875727"/>
            <a:ext cx="1323542" cy="1523891"/>
            <a:chOff x="2168084" y="3125970"/>
            <a:chExt cx="1323542" cy="1523891"/>
          </a:xfrm>
        </p:grpSpPr>
        <p:sp>
          <p:nvSpPr>
            <p:cNvPr id="33" name="육각형 32">
              <a:extLst>
                <a:ext uri="{FF2B5EF4-FFF2-40B4-BE49-F238E27FC236}">
                  <a16:creationId xmlns:a16="http://schemas.microsoft.com/office/drawing/2014/main" id="{D75EB815-BC7A-4910-B61D-D31A3500EEB1}"/>
                </a:ext>
              </a:extLst>
            </p:cNvPr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2148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C148287-3458-46B1-A0BC-21E14582CF18}"/>
                </a:ext>
              </a:extLst>
            </p:cNvPr>
            <p:cNvSpPr/>
            <p:nvPr/>
          </p:nvSpPr>
          <p:spPr>
            <a:xfrm>
              <a:off x="2231548" y="3703252"/>
              <a:ext cx="1196611" cy="33361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214867"/>
                  </a:solidFill>
                </a:rPr>
                <a:t>CONTENTS A</a:t>
              </a: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8557065-4EE9-4790-B83E-5239A5849672}"/>
              </a:ext>
            </a:extLst>
          </p:cNvPr>
          <p:cNvSpPr/>
          <p:nvPr/>
        </p:nvSpPr>
        <p:spPr>
          <a:xfrm>
            <a:off x="3792773" y="5149789"/>
            <a:ext cx="1548581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6" name="모서리가 둥근 직사각형 39">
            <a:extLst>
              <a:ext uri="{FF2B5EF4-FFF2-40B4-BE49-F238E27FC236}">
                <a16:creationId xmlns:a16="http://schemas.microsoft.com/office/drawing/2014/main" id="{42A9F1CC-1D2F-46E8-BC59-54C25D70654C}"/>
              </a:ext>
            </a:extLst>
          </p:cNvPr>
          <p:cNvSpPr/>
          <p:nvPr/>
        </p:nvSpPr>
        <p:spPr>
          <a:xfrm>
            <a:off x="4044985" y="4771016"/>
            <a:ext cx="999732" cy="27018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CONTENTS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ADE3EFD-FD1D-4633-BEEF-CA7E27F15987}"/>
              </a:ext>
            </a:extLst>
          </p:cNvPr>
          <p:cNvSpPr/>
          <p:nvPr/>
        </p:nvSpPr>
        <p:spPr>
          <a:xfrm>
            <a:off x="6888465" y="5149789"/>
            <a:ext cx="1548581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8" name="모서리가 둥근 직사각형 41">
            <a:extLst>
              <a:ext uri="{FF2B5EF4-FFF2-40B4-BE49-F238E27FC236}">
                <a16:creationId xmlns:a16="http://schemas.microsoft.com/office/drawing/2014/main" id="{8FD85B11-3E62-402D-A495-906084843CBF}"/>
              </a:ext>
            </a:extLst>
          </p:cNvPr>
          <p:cNvSpPr/>
          <p:nvPr/>
        </p:nvSpPr>
        <p:spPr>
          <a:xfrm>
            <a:off x="7140677" y="4771016"/>
            <a:ext cx="999732" cy="27018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CONTENTS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9" name="왼쪽 대괄호 38">
            <a:extLst>
              <a:ext uri="{FF2B5EF4-FFF2-40B4-BE49-F238E27FC236}">
                <a16:creationId xmlns:a16="http://schemas.microsoft.com/office/drawing/2014/main" id="{154F17D5-A6A1-4DF7-9B5E-4D8CB7A7D7AA}"/>
              </a:ext>
            </a:extLst>
          </p:cNvPr>
          <p:cNvSpPr/>
          <p:nvPr/>
        </p:nvSpPr>
        <p:spPr>
          <a:xfrm rot="5400000">
            <a:off x="4333988" y="973858"/>
            <a:ext cx="415274" cy="3097872"/>
          </a:xfrm>
          <a:prstGeom prst="leftBracket">
            <a:avLst>
              <a:gd name="adj" fmla="val 0"/>
            </a:avLst>
          </a:prstGeom>
          <a:ln>
            <a:solidFill>
              <a:srgbClr val="2148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0" name="왼쪽 대괄호 39">
            <a:extLst>
              <a:ext uri="{FF2B5EF4-FFF2-40B4-BE49-F238E27FC236}">
                <a16:creationId xmlns:a16="http://schemas.microsoft.com/office/drawing/2014/main" id="{37B79E61-1F3C-457D-BA5B-DA874C5BA12F}"/>
              </a:ext>
            </a:extLst>
          </p:cNvPr>
          <p:cNvSpPr/>
          <p:nvPr/>
        </p:nvSpPr>
        <p:spPr>
          <a:xfrm rot="5400000">
            <a:off x="7431860" y="973858"/>
            <a:ext cx="415274" cy="3097872"/>
          </a:xfrm>
          <a:prstGeom prst="leftBracket">
            <a:avLst>
              <a:gd name="adj" fmla="val 0"/>
            </a:avLst>
          </a:prstGeom>
          <a:ln>
            <a:solidFill>
              <a:srgbClr val="2148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1" name="타원 47">
            <a:extLst>
              <a:ext uri="{FF2B5EF4-FFF2-40B4-BE49-F238E27FC236}">
                <a16:creationId xmlns:a16="http://schemas.microsoft.com/office/drawing/2014/main" id="{C9C4FB0D-5B68-4D37-B3B8-6B370C24461D}"/>
              </a:ext>
            </a:extLst>
          </p:cNvPr>
          <p:cNvSpPr/>
          <p:nvPr/>
        </p:nvSpPr>
        <p:spPr>
          <a:xfrm>
            <a:off x="5400083" y="1708209"/>
            <a:ext cx="1444415" cy="246948"/>
          </a:xfrm>
          <a:prstGeom prst="roundRect">
            <a:avLst>
              <a:gd name="adj" fmla="val 50000"/>
            </a:avLst>
          </a:prstGeom>
          <a:solidFill>
            <a:srgbClr val="214867"/>
          </a:solidFill>
          <a:ln w="6350"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조직도</a:t>
            </a:r>
            <a:r>
              <a:rPr lang="en-US" altLang="ko-KR" sz="1100" b="1" dirty="0">
                <a:solidFill>
                  <a:prstClr val="white"/>
                </a:solidFill>
              </a:rPr>
              <a:t>/</a:t>
            </a:r>
            <a:r>
              <a:rPr lang="ko-KR" altLang="en-US" sz="1100" b="1" dirty="0">
                <a:solidFill>
                  <a:prstClr val="white"/>
                </a:solidFill>
              </a:rPr>
              <a:t>프로세스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E9A7907-B1B0-4BC2-BDB8-1894255554DC}"/>
              </a:ext>
            </a:extLst>
          </p:cNvPr>
          <p:cNvCxnSpPr/>
          <p:nvPr/>
        </p:nvCxnSpPr>
        <p:spPr>
          <a:xfrm>
            <a:off x="6090560" y="1955157"/>
            <a:ext cx="0" cy="360000"/>
          </a:xfrm>
          <a:prstGeom prst="line">
            <a:avLst/>
          </a:prstGeom>
          <a:ln w="6350">
            <a:solidFill>
              <a:srgbClr val="2148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488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PPT PRESENTATION 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148990-7C5D-4051-BC20-53276C5755A2}"/>
              </a:ext>
            </a:extLst>
          </p:cNvPr>
          <p:cNvSpPr/>
          <p:nvPr/>
        </p:nvSpPr>
        <p:spPr>
          <a:xfrm>
            <a:off x="622303" y="3576383"/>
            <a:ext cx="3218495" cy="2046212"/>
          </a:xfrm>
          <a:prstGeom prst="rect">
            <a:avLst/>
          </a:prstGeom>
          <a:solidFill>
            <a:srgbClr val="214867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52000" rtlCol="0" anchor="b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err="1">
                <a:solidFill>
                  <a:prstClr val="white"/>
                </a:solidFill>
              </a:rPr>
              <a:t>Enjoy</a:t>
            </a:r>
            <a:r>
              <a:rPr lang="ko-KR" altLang="en-US" sz="900" dirty="0">
                <a:solidFill>
                  <a:prstClr val="white"/>
                </a:solidFill>
              </a:rPr>
              <a:t> </a:t>
            </a:r>
            <a:r>
              <a:rPr lang="ko-KR" altLang="en-US" sz="900" dirty="0" err="1">
                <a:solidFill>
                  <a:prstClr val="white"/>
                </a:solidFill>
              </a:rPr>
              <a:t>your</a:t>
            </a:r>
            <a:r>
              <a:rPr lang="ko-KR" altLang="en-US" sz="900" dirty="0">
                <a:solidFill>
                  <a:prstClr val="white"/>
                </a:solidFill>
              </a:rPr>
              <a:t> </a:t>
            </a:r>
            <a:r>
              <a:rPr lang="ko-KR" altLang="en-US" sz="900" dirty="0" err="1">
                <a:solidFill>
                  <a:prstClr val="white"/>
                </a:solidFill>
              </a:rPr>
              <a:t>stylish</a:t>
            </a:r>
            <a:r>
              <a:rPr lang="ko-KR" altLang="en-US" sz="900" dirty="0">
                <a:solidFill>
                  <a:prstClr val="white"/>
                </a:solidFill>
              </a:rPr>
              <a:t> </a:t>
            </a:r>
            <a:r>
              <a:rPr lang="ko-KR" altLang="en-US" sz="900" dirty="0" err="1">
                <a:solidFill>
                  <a:prstClr val="white"/>
                </a:solidFill>
              </a:rPr>
              <a:t>business</a:t>
            </a:r>
            <a:r>
              <a:rPr lang="ko-KR" altLang="en-US" sz="900" dirty="0">
                <a:solidFill>
                  <a:prstClr val="white"/>
                </a:solidFill>
              </a:rPr>
              <a:t> and </a:t>
            </a:r>
            <a:r>
              <a:rPr lang="ko-KR" altLang="en-US" sz="900" dirty="0" err="1">
                <a:solidFill>
                  <a:prstClr val="white"/>
                </a:solidFill>
              </a:rPr>
              <a:t>campus</a:t>
            </a:r>
            <a:r>
              <a:rPr lang="ko-KR" altLang="en-US" sz="900" dirty="0">
                <a:solidFill>
                  <a:prstClr val="white"/>
                </a:solidFill>
              </a:rPr>
              <a:t> </a:t>
            </a:r>
            <a:r>
              <a:rPr lang="ko-KR" altLang="en-US" sz="900" dirty="0" err="1">
                <a:solidFill>
                  <a:prstClr val="white"/>
                </a:solidFill>
              </a:rPr>
              <a:t>life</a:t>
            </a:r>
            <a:r>
              <a:rPr lang="ko-KR" altLang="en-US" sz="900" dirty="0">
                <a:solidFill>
                  <a:prstClr val="white"/>
                </a:solidFill>
              </a:rPr>
              <a:t> </a:t>
            </a:r>
            <a:endParaRPr lang="en-US" altLang="ko-KR" sz="9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err="1">
                <a:solidFill>
                  <a:prstClr val="white"/>
                </a:solidFill>
              </a:rPr>
              <a:t>with</a:t>
            </a:r>
            <a:r>
              <a:rPr lang="ko-KR" altLang="en-US" sz="900" dirty="0">
                <a:solidFill>
                  <a:prstClr val="white"/>
                </a:solidFill>
              </a:rPr>
              <a:t> BIZCAM </a:t>
            </a:r>
          </a:p>
        </p:txBody>
      </p:sp>
      <p:sp>
        <p:nvSpPr>
          <p:cNvPr id="2" name="사각형: 잘린 대각선 방향 모서리 1">
            <a:extLst>
              <a:ext uri="{FF2B5EF4-FFF2-40B4-BE49-F238E27FC236}">
                <a16:creationId xmlns:a16="http://schemas.microsoft.com/office/drawing/2014/main" id="{277CDF12-6097-40C4-9246-4008C1C568FA}"/>
              </a:ext>
            </a:extLst>
          </p:cNvPr>
          <p:cNvSpPr/>
          <p:nvPr/>
        </p:nvSpPr>
        <p:spPr>
          <a:xfrm>
            <a:off x="645658" y="2253263"/>
            <a:ext cx="3218495" cy="2046212"/>
          </a:xfrm>
          <a:prstGeom prst="snip2DiagRect">
            <a:avLst>
              <a:gd name="adj1" fmla="val 0"/>
              <a:gd name="adj2" fmla="val 35417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63604BA8-8613-4CD9-9F1B-BF8E67F5ACC7}"/>
              </a:ext>
            </a:extLst>
          </p:cNvPr>
          <p:cNvSpPr/>
          <p:nvPr/>
        </p:nvSpPr>
        <p:spPr>
          <a:xfrm rot="10800000">
            <a:off x="3124308" y="2253263"/>
            <a:ext cx="739844" cy="739844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9BE0B4-0A30-44EB-8DE2-608AC35DAEAD}"/>
              </a:ext>
            </a:extLst>
          </p:cNvPr>
          <p:cNvSpPr/>
          <p:nvPr/>
        </p:nvSpPr>
        <p:spPr>
          <a:xfrm>
            <a:off x="3494229" y="2233385"/>
            <a:ext cx="346569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A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C4C040-8B74-4311-BADC-78041383721E}"/>
              </a:ext>
            </a:extLst>
          </p:cNvPr>
          <p:cNvSpPr/>
          <p:nvPr/>
        </p:nvSpPr>
        <p:spPr>
          <a:xfrm>
            <a:off x="4379458" y="3576383"/>
            <a:ext cx="3218495" cy="2046212"/>
          </a:xfrm>
          <a:prstGeom prst="rect">
            <a:avLst/>
          </a:prstGeom>
          <a:solidFill>
            <a:srgbClr val="214867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52000" rtlCol="0" anchor="b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err="1">
                <a:solidFill>
                  <a:prstClr val="white"/>
                </a:solidFill>
              </a:rPr>
              <a:t>Enjoy</a:t>
            </a:r>
            <a:r>
              <a:rPr lang="ko-KR" altLang="en-US" sz="900" dirty="0">
                <a:solidFill>
                  <a:prstClr val="white"/>
                </a:solidFill>
              </a:rPr>
              <a:t> </a:t>
            </a:r>
            <a:r>
              <a:rPr lang="ko-KR" altLang="en-US" sz="900" dirty="0" err="1">
                <a:solidFill>
                  <a:prstClr val="white"/>
                </a:solidFill>
              </a:rPr>
              <a:t>your</a:t>
            </a:r>
            <a:r>
              <a:rPr lang="ko-KR" altLang="en-US" sz="900" dirty="0">
                <a:solidFill>
                  <a:prstClr val="white"/>
                </a:solidFill>
              </a:rPr>
              <a:t> </a:t>
            </a:r>
            <a:r>
              <a:rPr lang="ko-KR" altLang="en-US" sz="900" dirty="0" err="1">
                <a:solidFill>
                  <a:prstClr val="white"/>
                </a:solidFill>
              </a:rPr>
              <a:t>stylish</a:t>
            </a:r>
            <a:r>
              <a:rPr lang="ko-KR" altLang="en-US" sz="900" dirty="0">
                <a:solidFill>
                  <a:prstClr val="white"/>
                </a:solidFill>
              </a:rPr>
              <a:t> </a:t>
            </a:r>
            <a:r>
              <a:rPr lang="ko-KR" altLang="en-US" sz="900" dirty="0" err="1">
                <a:solidFill>
                  <a:prstClr val="white"/>
                </a:solidFill>
              </a:rPr>
              <a:t>business</a:t>
            </a:r>
            <a:r>
              <a:rPr lang="ko-KR" altLang="en-US" sz="900" dirty="0">
                <a:solidFill>
                  <a:prstClr val="white"/>
                </a:solidFill>
              </a:rPr>
              <a:t> and </a:t>
            </a:r>
            <a:r>
              <a:rPr lang="ko-KR" altLang="en-US" sz="900" dirty="0" err="1">
                <a:solidFill>
                  <a:prstClr val="white"/>
                </a:solidFill>
              </a:rPr>
              <a:t>campus</a:t>
            </a:r>
            <a:r>
              <a:rPr lang="ko-KR" altLang="en-US" sz="900" dirty="0">
                <a:solidFill>
                  <a:prstClr val="white"/>
                </a:solidFill>
              </a:rPr>
              <a:t> </a:t>
            </a:r>
            <a:r>
              <a:rPr lang="ko-KR" altLang="en-US" sz="900" dirty="0" err="1">
                <a:solidFill>
                  <a:prstClr val="white"/>
                </a:solidFill>
              </a:rPr>
              <a:t>life</a:t>
            </a:r>
            <a:r>
              <a:rPr lang="ko-KR" altLang="en-US" sz="900" dirty="0">
                <a:solidFill>
                  <a:prstClr val="white"/>
                </a:solidFill>
              </a:rPr>
              <a:t> </a:t>
            </a:r>
            <a:endParaRPr lang="en-US" altLang="ko-KR" sz="9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err="1">
                <a:solidFill>
                  <a:prstClr val="white"/>
                </a:solidFill>
              </a:rPr>
              <a:t>with</a:t>
            </a:r>
            <a:r>
              <a:rPr lang="ko-KR" altLang="en-US" sz="900" dirty="0">
                <a:solidFill>
                  <a:prstClr val="white"/>
                </a:solidFill>
              </a:rPr>
              <a:t> BIZCAM </a:t>
            </a:r>
          </a:p>
        </p:txBody>
      </p:sp>
      <p:sp>
        <p:nvSpPr>
          <p:cNvPr id="51" name="사각형: 잘린 대각선 방향 모서리 50">
            <a:extLst>
              <a:ext uri="{FF2B5EF4-FFF2-40B4-BE49-F238E27FC236}">
                <a16:creationId xmlns:a16="http://schemas.microsoft.com/office/drawing/2014/main" id="{5ABB6F8B-D3EC-4971-97F3-CDB3542910AA}"/>
              </a:ext>
            </a:extLst>
          </p:cNvPr>
          <p:cNvSpPr/>
          <p:nvPr/>
        </p:nvSpPr>
        <p:spPr>
          <a:xfrm>
            <a:off x="4379458" y="2253263"/>
            <a:ext cx="3218495" cy="2046212"/>
          </a:xfrm>
          <a:prstGeom prst="snip2DiagRect">
            <a:avLst>
              <a:gd name="adj1" fmla="val 0"/>
              <a:gd name="adj2" fmla="val 35417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직각 삼각형 51">
            <a:extLst>
              <a:ext uri="{FF2B5EF4-FFF2-40B4-BE49-F238E27FC236}">
                <a16:creationId xmlns:a16="http://schemas.microsoft.com/office/drawing/2014/main" id="{C5FE2A6D-F193-47C4-A2B0-100BC25BCC4F}"/>
              </a:ext>
            </a:extLst>
          </p:cNvPr>
          <p:cNvSpPr/>
          <p:nvPr/>
        </p:nvSpPr>
        <p:spPr>
          <a:xfrm rot="10800000">
            <a:off x="6858108" y="2253263"/>
            <a:ext cx="739844" cy="739844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A071E5F-FB2C-4F4F-8828-1DA0DE0473CC}"/>
              </a:ext>
            </a:extLst>
          </p:cNvPr>
          <p:cNvSpPr/>
          <p:nvPr/>
        </p:nvSpPr>
        <p:spPr>
          <a:xfrm>
            <a:off x="7228029" y="2233385"/>
            <a:ext cx="346569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A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1EBC1EA-C7E8-4A27-9406-CB1EB0B2B9DC}"/>
              </a:ext>
            </a:extLst>
          </p:cNvPr>
          <p:cNvSpPr/>
          <p:nvPr/>
        </p:nvSpPr>
        <p:spPr>
          <a:xfrm>
            <a:off x="8113258" y="3576383"/>
            <a:ext cx="3218495" cy="2046212"/>
          </a:xfrm>
          <a:prstGeom prst="rect">
            <a:avLst/>
          </a:prstGeom>
          <a:solidFill>
            <a:srgbClr val="214867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52000" rtlCol="0" anchor="b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err="1">
                <a:solidFill>
                  <a:prstClr val="white"/>
                </a:solidFill>
              </a:rPr>
              <a:t>Enjoy</a:t>
            </a:r>
            <a:r>
              <a:rPr lang="ko-KR" altLang="en-US" sz="900" dirty="0">
                <a:solidFill>
                  <a:prstClr val="white"/>
                </a:solidFill>
              </a:rPr>
              <a:t> </a:t>
            </a:r>
            <a:r>
              <a:rPr lang="ko-KR" altLang="en-US" sz="900" dirty="0" err="1">
                <a:solidFill>
                  <a:prstClr val="white"/>
                </a:solidFill>
              </a:rPr>
              <a:t>your</a:t>
            </a:r>
            <a:r>
              <a:rPr lang="ko-KR" altLang="en-US" sz="900" dirty="0">
                <a:solidFill>
                  <a:prstClr val="white"/>
                </a:solidFill>
              </a:rPr>
              <a:t> </a:t>
            </a:r>
            <a:r>
              <a:rPr lang="ko-KR" altLang="en-US" sz="900" dirty="0" err="1">
                <a:solidFill>
                  <a:prstClr val="white"/>
                </a:solidFill>
              </a:rPr>
              <a:t>stylish</a:t>
            </a:r>
            <a:r>
              <a:rPr lang="ko-KR" altLang="en-US" sz="900" dirty="0">
                <a:solidFill>
                  <a:prstClr val="white"/>
                </a:solidFill>
              </a:rPr>
              <a:t> </a:t>
            </a:r>
            <a:r>
              <a:rPr lang="ko-KR" altLang="en-US" sz="900" dirty="0" err="1">
                <a:solidFill>
                  <a:prstClr val="white"/>
                </a:solidFill>
              </a:rPr>
              <a:t>business</a:t>
            </a:r>
            <a:r>
              <a:rPr lang="ko-KR" altLang="en-US" sz="900" dirty="0">
                <a:solidFill>
                  <a:prstClr val="white"/>
                </a:solidFill>
              </a:rPr>
              <a:t> and </a:t>
            </a:r>
            <a:r>
              <a:rPr lang="ko-KR" altLang="en-US" sz="900" dirty="0" err="1">
                <a:solidFill>
                  <a:prstClr val="white"/>
                </a:solidFill>
              </a:rPr>
              <a:t>campus</a:t>
            </a:r>
            <a:r>
              <a:rPr lang="ko-KR" altLang="en-US" sz="900" dirty="0">
                <a:solidFill>
                  <a:prstClr val="white"/>
                </a:solidFill>
              </a:rPr>
              <a:t> </a:t>
            </a:r>
            <a:r>
              <a:rPr lang="ko-KR" altLang="en-US" sz="900" dirty="0" err="1">
                <a:solidFill>
                  <a:prstClr val="white"/>
                </a:solidFill>
              </a:rPr>
              <a:t>life</a:t>
            </a:r>
            <a:r>
              <a:rPr lang="ko-KR" altLang="en-US" sz="900" dirty="0">
                <a:solidFill>
                  <a:prstClr val="white"/>
                </a:solidFill>
              </a:rPr>
              <a:t> </a:t>
            </a:r>
            <a:endParaRPr lang="en-US" altLang="ko-KR" sz="9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err="1">
                <a:solidFill>
                  <a:prstClr val="white"/>
                </a:solidFill>
              </a:rPr>
              <a:t>with</a:t>
            </a:r>
            <a:r>
              <a:rPr lang="ko-KR" altLang="en-US" sz="900" dirty="0">
                <a:solidFill>
                  <a:prstClr val="white"/>
                </a:solidFill>
              </a:rPr>
              <a:t> BIZCAM </a:t>
            </a:r>
          </a:p>
        </p:txBody>
      </p:sp>
      <p:sp>
        <p:nvSpPr>
          <p:cNvPr id="55" name="사각형: 잘린 대각선 방향 모서리 54">
            <a:extLst>
              <a:ext uri="{FF2B5EF4-FFF2-40B4-BE49-F238E27FC236}">
                <a16:creationId xmlns:a16="http://schemas.microsoft.com/office/drawing/2014/main" id="{0198FCAA-782A-4AED-96F0-71BF312AE286}"/>
              </a:ext>
            </a:extLst>
          </p:cNvPr>
          <p:cNvSpPr/>
          <p:nvPr/>
        </p:nvSpPr>
        <p:spPr>
          <a:xfrm>
            <a:off x="8113258" y="2253263"/>
            <a:ext cx="3218495" cy="2046212"/>
          </a:xfrm>
          <a:prstGeom prst="snip2DiagRect">
            <a:avLst>
              <a:gd name="adj1" fmla="val 0"/>
              <a:gd name="adj2" fmla="val 35417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직각 삼각형 55">
            <a:extLst>
              <a:ext uri="{FF2B5EF4-FFF2-40B4-BE49-F238E27FC236}">
                <a16:creationId xmlns:a16="http://schemas.microsoft.com/office/drawing/2014/main" id="{2720C778-F027-453E-BA84-9AAF4BBC6C38}"/>
              </a:ext>
            </a:extLst>
          </p:cNvPr>
          <p:cNvSpPr/>
          <p:nvPr/>
        </p:nvSpPr>
        <p:spPr>
          <a:xfrm rot="10800000">
            <a:off x="10591908" y="2253263"/>
            <a:ext cx="739844" cy="739844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F9D54AE-C38C-4678-B23A-4191D68A55E5}"/>
              </a:ext>
            </a:extLst>
          </p:cNvPr>
          <p:cNvSpPr/>
          <p:nvPr/>
        </p:nvSpPr>
        <p:spPr>
          <a:xfrm>
            <a:off x="10961829" y="2233385"/>
            <a:ext cx="346569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086864282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888</Words>
  <Application>Microsoft Office PowerPoint</Application>
  <PresentationFormat>와이드스크린</PresentationFormat>
  <Paragraphs>153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kimeunbee</cp:lastModifiedBy>
  <cp:revision>40</cp:revision>
  <dcterms:created xsi:type="dcterms:W3CDTF">2020-08-11T03:52:27Z</dcterms:created>
  <dcterms:modified xsi:type="dcterms:W3CDTF">2020-10-20T02:46:58Z</dcterms:modified>
</cp:coreProperties>
</file>