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61" r:id="rId4"/>
    <p:sldId id="280" r:id="rId5"/>
    <p:sldId id="263" r:id="rId6"/>
    <p:sldId id="265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2506D"/>
    <a:srgbClr val="00A0DD"/>
    <a:srgbClr val="78808D"/>
    <a:srgbClr val="8C9EB6"/>
    <a:srgbClr val="A5A6AD"/>
    <a:srgbClr val="9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www.a-mean-blog.com/ko/blo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sudoku.jull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327500"/>
            <a:ext cx="7345016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MVC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패턴과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SPA &amp; PWA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교육 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9957"/>
              </p:ext>
            </p:extLst>
          </p:nvPr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915203"/>
            <a:ext cx="734501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000" b="1" i="1" kern="0" dirty="0">
                <a:solidFill>
                  <a:prstClr val="white"/>
                </a:solidFill>
              </a:rPr>
              <a:t>Q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&amp;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72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1222069" y="1821361"/>
            <a:ext cx="5091888" cy="40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MVC 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패턴은 </a:t>
            </a: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Model, </a:t>
            </a:r>
            <a:r>
              <a:rPr lang="en-US" altLang="ko-KR" sz="1300" dirty="0">
                <a:solidFill>
                  <a:srgbClr val="222426"/>
                </a:solidFill>
                <a:latin typeface="-apple-system"/>
              </a:rPr>
              <a:t>View,</a:t>
            </a:r>
            <a:r>
              <a:rPr lang="ko-KR" altLang="en-US" sz="13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1300" dirty="0">
                <a:solidFill>
                  <a:srgbClr val="222426"/>
                </a:solidFill>
                <a:latin typeface="-apple-system"/>
              </a:rPr>
              <a:t>Controller</a:t>
            </a:r>
            <a:r>
              <a:rPr lang="ko-KR" altLang="en-US" sz="1300" dirty="0">
                <a:solidFill>
                  <a:srgbClr val="222426"/>
                </a:solidFill>
                <a:latin typeface="-apple-system"/>
              </a:rPr>
              <a:t> 의 합성어로 어플리케이션을 세가지 역할로 구분한 </a:t>
            </a:r>
            <a:r>
              <a:rPr lang="ko-KR" altLang="en-US" sz="1300" dirty="0">
                <a:solidFill>
                  <a:srgbClr val="0070C0"/>
                </a:solidFill>
                <a:latin typeface="-apple-system"/>
              </a:rPr>
              <a:t>소프트웨어 디자인 패턴</a:t>
            </a:r>
            <a:r>
              <a:rPr lang="ko-KR" altLang="en-US" sz="1300" dirty="0">
                <a:solidFill>
                  <a:srgbClr val="222426"/>
                </a:solidFill>
                <a:latin typeface="-apple-system"/>
              </a:rPr>
              <a:t>이다</a:t>
            </a:r>
            <a:endParaRPr lang="en-US" altLang="ko-KR" sz="1300" dirty="0">
              <a:solidFill>
                <a:srgbClr val="222426"/>
              </a:solidFill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0" i="0" dirty="0">
                <a:solidFill>
                  <a:srgbClr val="0070C0"/>
                </a:solidFill>
                <a:effectLst/>
                <a:latin typeface="-apple-system"/>
              </a:rPr>
              <a:t>* </a:t>
            </a:r>
            <a:r>
              <a:rPr lang="ko-KR" altLang="en-US" sz="1200" dirty="0">
                <a:solidFill>
                  <a:srgbClr val="0070C0"/>
                </a:solidFill>
              </a:rPr>
              <a:t>디자인 패턴이란 경험 많은 객체 지향 소프트웨어 개발자들이 사용하는 모범 사례를 나타내며 소프트웨어 개발자들이 소프트웨어 개발 과정에서 직면했던 공통적인 문제에 대한 해결 절차 및 방법이다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dirty="0">
              <a:solidFill>
                <a:srgbClr val="222426"/>
              </a:solidFill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dirty="0">
              <a:solidFill>
                <a:srgbClr val="222426"/>
              </a:solidFill>
              <a:latin typeface="-apple-system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MVC 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패턴은 프로그래밍을 할 때 전체적인 구조에 관련된 여러 </a:t>
            </a:r>
            <a:r>
              <a:rPr lang="ko-KR" altLang="en-US" sz="1300" i="0" dirty="0">
                <a:solidFill>
                  <a:srgbClr val="222426"/>
                </a:solidFill>
                <a:effectLst/>
                <a:latin typeface="-apple-system"/>
              </a:rPr>
              <a:t>디자인 패턴 중 하나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이며</a:t>
            </a: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sz="13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비즈니스 로직</a:t>
            </a: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en-US" altLang="ko-KR" sz="1300" dirty="0">
                <a:solidFill>
                  <a:srgbClr val="222426"/>
                </a:solidFill>
                <a:latin typeface="-apple-system"/>
              </a:rPr>
              <a:t>Model)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과 </a:t>
            </a: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UI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로직</a:t>
            </a:r>
            <a:r>
              <a:rPr lang="en-US" altLang="ko-KR" sz="1300" b="0" i="0" dirty="0">
                <a:solidFill>
                  <a:srgbClr val="222426"/>
                </a:solidFill>
                <a:effectLst/>
                <a:latin typeface="-apple-system"/>
              </a:rPr>
              <a:t>(View)</a:t>
            </a:r>
            <a:r>
              <a:rPr lang="ko-KR" altLang="en-US" sz="1300" b="0" i="0" dirty="0">
                <a:solidFill>
                  <a:srgbClr val="222426"/>
                </a:solidFill>
                <a:effectLst/>
                <a:latin typeface="-apple-system"/>
              </a:rPr>
              <a:t>을 분리하여 가독성이 증가하고 </a:t>
            </a:r>
            <a:r>
              <a:rPr lang="ko-KR" altLang="en-US" sz="1300" i="0" dirty="0">
                <a:solidFill>
                  <a:srgbClr val="222426"/>
                </a:solidFill>
                <a:effectLst/>
                <a:latin typeface="-apple-system"/>
              </a:rPr>
              <a:t>유지보수가 용이하다</a:t>
            </a:r>
            <a:endParaRPr lang="en-US" altLang="ko-KR" sz="130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363A0-0CC6-47C5-A1EC-D009C1330315}"/>
              </a:ext>
            </a:extLst>
          </p:cNvPr>
          <p:cNvSpPr/>
          <p:nvPr/>
        </p:nvSpPr>
        <p:spPr>
          <a:xfrm>
            <a:off x="1295529" y="375821"/>
            <a:ext cx="494496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2506D"/>
                </a:solidFill>
              </a:rPr>
              <a:t>MVC</a:t>
            </a:r>
            <a:r>
              <a:rPr lang="ko-KR" altLang="en-US" sz="3200" b="1" i="1" kern="0" dirty="0">
                <a:solidFill>
                  <a:srgbClr val="42506D"/>
                </a:solidFill>
              </a:rPr>
              <a:t> </a:t>
            </a:r>
            <a:r>
              <a:rPr lang="en-US" altLang="ko-KR" sz="2400" b="1" i="1" kern="0" dirty="0">
                <a:solidFill>
                  <a:srgbClr val="42506D"/>
                </a:solidFill>
              </a:rPr>
              <a:t>(</a:t>
            </a:r>
            <a:r>
              <a:rPr lang="en-US" altLang="ko-KR" sz="2400" b="1" i="1" dirty="0">
                <a:solidFill>
                  <a:srgbClr val="42506D"/>
                </a:solidFill>
                <a:effectLst/>
              </a:rPr>
              <a:t>Model–View–Controller)</a:t>
            </a:r>
            <a:r>
              <a:rPr lang="ko-KR" altLang="en-US" sz="2400" b="1" i="1" kern="0" dirty="0">
                <a:solidFill>
                  <a:srgbClr val="42506D"/>
                </a:solidFill>
              </a:rPr>
              <a:t> </a:t>
            </a:r>
            <a:endParaRPr lang="en-US" altLang="ko-KR" sz="2400" b="1" i="1" kern="0" dirty="0">
              <a:solidFill>
                <a:srgbClr val="42506D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3ABCAE-71B2-45C5-A0F4-8951E0607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793"/>
          <a:stretch/>
        </p:blipFill>
        <p:spPr>
          <a:xfrm>
            <a:off x="6950623" y="1334570"/>
            <a:ext cx="4762973" cy="45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95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</a:t>
            </a:r>
            <a:r>
              <a:rPr lang="en-US" altLang="ko-KR" sz="3000" b="1" i="1" kern="0" dirty="0">
                <a:solidFill>
                  <a:srgbClr val="8C9EB6"/>
                </a:solidFill>
              </a:rPr>
              <a:t>odel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V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iew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C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ontroller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06870" y="1398777"/>
            <a:ext cx="4998697" cy="488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컨트롤러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(Controller)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일종의 조정자로 클라이언트의 요청을 받았을 때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,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그 요청에 대해 업무를 수행하는 모델을 호출하고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또한 클라이언트가 보낸 데이터가 있다면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모델에 전달하기 쉽게 데이터를 가공하며 모델이 업무를 마치면 그 결과를 뷰에게 전달한다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컨트롤러가 호출할 때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,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요청에 맞는 역할을 수행한다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.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비즈니스 로직을 구현하는 영역으로 응용프로그램에서 데이터를 처리하는 부분이며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 DB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에 연결하고 데이터를 추출하거나 </a:t>
            </a:r>
            <a:r>
              <a:rPr lang="en-US" altLang="ko-KR" sz="1200" dirty="0">
                <a:solidFill>
                  <a:srgbClr val="595959"/>
                </a:solidFill>
                <a:latin typeface="Avenir"/>
              </a:rPr>
              <a:t>CRUD</a:t>
            </a:r>
            <a:r>
              <a:rPr lang="ko-KR" altLang="en-US" sz="1200" dirty="0">
                <a:solidFill>
                  <a:srgbClr val="595959"/>
                </a:solidFill>
                <a:latin typeface="Avenir"/>
              </a:rPr>
              <a:t>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작업을 수행한다</a:t>
            </a:r>
            <a:endParaRPr lang="en-US" altLang="ko-KR" sz="1200" b="0" i="0" dirty="0">
              <a:solidFill>
                <a:srgbClr val="595959"/>
              </a:solidFill>
              <a:effectLst/>
              <a:latin typeface="Avenir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(View)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컨트롤러로부터 받은 모델의 결과값을 가지고 사용자에게 출력할 화면을 만드는 일을 </a:t>
            </a:r>
            <a:r>
              <a:rPr lang="ko-KR" altLang="en-US" sz="1200" dirty="0">
                <a:solidFill>
                  <a:srgbClr val="595959"/>
                </a:solidFill>
                <a:latin typeface="Avenir"/>
              </a:rPr>
              <a:t>하며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만들어진 화면을 웹 브라우저에 전송하여 웹 브라우저가 출력하게 한다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. </a:t>
            </a:r>
            <a:r>
              <a:rPr lang="ko-KR" altLang="en-US" sz="1200" b="0" i="0" dirty="0">
                <a:solidFill>
                  <a:srgbClr val="595959"/>
                </a:solidFill>
                <a:effectLst/>
                <a:latin typeface="Avenir"/>
              </a:rPr>
              <a:t>사용자와의 상호작용을 위한 인터페이스를 표시하는 영역이다</a:t>
            </a:r>
            <a:r>
              <a:rPr lang="en-US" altLang="ko-KR" sz="1200" b="0" i="0" dirty="0">
                <a:solidFill>
                  <a:srgbClr val="595959"/>
                </a:solidFill>
                <a:effectLst/>
                <a:latin typeface="Avenir"/>
              </a:rPr>
              <a:t>.</a:t>
            </a:r>
            <a:endParaRPr lang="en-US" altLang="ko-KR" sz="1300" dirty="0">
              <a:solidFill>
                <a:srgbClr val="595959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8A0431-F93B-4A5C-B335-8DB2879D60AC}"/>
              </a:ext>
            </a:extLst>
          </p:cNvPr>
          <p:cNvGrpSpPr/>
          <p:nvPr/>
        </p:nvGrpSpPr>
        <p:grpSpPr>
          <a:xfrm>
            <a:off x="6779561" y="1106548"/>
            <a:ext cx="5008001" cy="3421090"/>
            <a:chOff x="6779561" y="1635055"/>
            <a:chExt cx="5008001" cy="342109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73A077D-9298-4495-8756-1EBA8EF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79561" y="1635055"/>
              <a:ext cx="5008001" cy="342109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1C5736-13D3-4882-AB68-68C9D1705214}"/>
                </a:ext>
              </a:extLst>
            </p:cNvPr>
            <p:cNvSpPr txBox="1"/>
            <p:nvPr/>
          </p:nvSpPr>
          <p:spPr>
            <a:xfrm>
              <a:off x="7040297" y="4554820"/>
              <a:ext cx="11088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데이터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자료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6A6BEB-7663-46D0-BC39-828C279A41E1}"/>
                </a:ext>
              </a:extLst>
            </p:cNvPr>
            <p:cNvSpPr txBox="1"/>
            <p:nvPr/>
          </p:nvSpPr>
          <p:spPr>
            <a:xfrm>
              <a:off x="10153213" y="4554819"/>
              <a:ext cx="1504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유저 인터페이스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CC33E3-62E8-47D7-A9C9-3FD35EE5D2B8}"/>
                </a:ext>
              </a:extLst>
            </p:cNvPr>
            <p:cNvSpPr txBox="1"/>
            <p:nvPr/>
          </p:nvSpPr>
          <p:spPr>
            <a:xfrm>
              <a:off x="8454430" y="1758662"/>
              <a:ext cx="1504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브릿지 역할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3BA60F-35A7-4F40-8982-085F4DD6174C}"/>
              </a:ext>
            </a:extLst>
          </p:cNvPr>
          <p:cNvSpPr/>
          <p:nvPr/>
        </p:nvSpPr>
        <p:spPr>
          <a:xfrm>
            <a:off x="7576419" y="4645621"/>
            <a:ext cx="34198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Model</a:t>
            </a:r>
            <a:r>
              <a:rPr lang="ko-KR" altLang="en-US" sz="1100" dirty="0">
                <a:solidFill>
                  <a:srgbClr val="FF0000"/>
                </a:solidFill>
              </a:rPr>
              <a:t>과 </a:t>
            </a:r>
            <a:r>
              <a:rPr lang="en-US" altLang="ko-KR" sz="1100" dirty="0">
                <a:solidFill>
                  <a:srgbClr val="FF0000"/>
                </a:solidFill>
              </a:rPr>
              <a:t>View</a:t>
            </a:r>
            <a:r>
              <a:rPr lang="ko-KR" altLang="en-US" sz="1100" dirty="0">
                <a:solidFill>
                  <a:srgbClr val="FF0000"/>
                </a:solidFill>
              </a:rPr>
              <a:t>는 서로에 접근할 수 없다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3798E-472B-4E64-B195-E14AE6B99A26}"/>
              </a:ext>
            </a:extLst>
          </p:cNvPr>
          <p:cNvSpPr/>
          <p:nvPr/>
        </p:nvSpPr>
        <p:spPr>
          <a:xfrm>
            <a:off x="6998677" y="5138490"/>
            <a:ext cx="4617061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 추가되면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UI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수정되면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수정한다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두 부분을 관장하기 때문에 일부 수정이 필요하나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기존처럼 폼에서의 무분별한 하드 코딩이 필요 없다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875A02-76E0-4278-B2A6-CAFC2A15BF97}"/>
              </a:ext>
            </a:extLst>
          </p:cNvPr>
          <p:cNvGrpSpPr/>
          <p:nvPr/>
        </p:nvGrpSpPr>
        <p:grpSpPr>
          <a:xfrm>
            <a:off x="7869456" y="347778"/>
            <a:ext cx="3642804" cy="6190428"/>
            <a:chOff x="8070792" y="396986"/>
            <a:chExt cx="3642804" cy="61904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279495-B935-4AD1-A14C-7375B4B7CCFA}"/>
                </a:ext>
              </a:extLst>
            </p:cNvPr>
            <p:cNvGrpSpPr/>
            <p:nvPr/>
          </p:nvGrpSpPr>
          <p:grpSpPr>
            <a:xfrm>
              <a:off x="8070792" y="396986"/>
              <a:ext cx="2472830" cy="6190428"/>
              <a:chOff x="6834378" y="347778"/>
              <a:chExt cx="2472830" cy="619042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638942B-7D9F-46E5-8169-1010C5CA2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4378" y="347778"/>
                <a:ext cx="2472830" cy="619042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DF06F5-A499-4483-B8A7-2BCC9BD513F9}"/>
                  </a:ext>
                </a:extLst>
              </p:cNvPr>
              <p:cNvSpPr/>
              <p:nvPr/>
            </p:nvSpPr>
            <p:spPr>
              <a:xfrm>
                <a:off x="7195930" y="1202635"/>
                <a:ext cx="1791208" cy="4324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8BB446D-82B8-4429-8496-2460D4B6DE6F}"/>
                  </a:ext>
                </a:extLst>
              </p:cNvPr>
              <p:cNvSpPr/>
              <p:nvPr/>
            </p:nvSpPr>
            <p:spPr>
              <a:xfrm>
                <a:off x="7195929" y="1635054"/>
                <a:ext cx="1791208" cy="126717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F85202B-E82B-4DD9-97D3-2746BC4A9DE0}"/>
                  </a:ext>
                </a:extLst>
              </p:cNvPr>
              <p:cNvSpPr/>
              <p:nvPr/>
            </p:nvSpPr>
            <p:spPr>
              <a:xfrm>
                <a:off x="7434471" y="5472201"/>
                <a:ext cx="1686279" cy="4324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2F77E6-82FD-447A-B353-37C706572968}"/>
                </a:ext>
              </a:extLst>
            </p:cNvPr>
            <p:cNvSpPr txBox="1"/>
            <p:nvPr/>
          </p:nvSpPr>
          <p:spPr>
            <a:xfrm>
              <a:off x="10242392" y="1251843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Controller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551E8F-46AE-4A2C-9B44-4C5D14594E79}"/>
                </a:ext>
              </a:extLst>
            </p:cNvPr>
            <p:cNvSpPr txBox="1"/>
            <p:nvPr/>
          </p:nvSpPr>
          <p:spPr>
            <a:xfrm>
              <a:off x="10242392" y="2133181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 Model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28E3B-9A39-4EAC-98CC-CC7DF6FB14D9}"/>
                </a:ext>
              </a:extLst>
            </p:cNvPr>
            <p:cNvSpPr txBox="1"/>
            <p:nvPr/>
          </p:nvSpPr>
          <p:spPr>
            <a:xfrm>
              <a:off x="10296710" y="5552953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</a:rPr>
                <a:t> View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45A19-DDAE-4092-B733-64622C97564A}"/>
              </a:ext>
            </a:extLst>
          </p:cNvPr>
          <p:cNvSpPr/>
          <p:nvPr/>
        </p:nvSpPr>
        <p:spPr>
          <a:xfrm>
            <a:off x="1255168" y="1368277"/>
            <a:ext cx="4998697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Request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특별한 상황이 아닌 이상 먼저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호출하게 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데이터를 처리하는 존재를 이용하여 데이터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처리하고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Response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 때 필요한 데이터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쪽으로 전달하게 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양쪽 모서리가 둥근 사각형 34">
            <a:extLst>
              <a:ext uri="{FF2B5EF4-FFF2-40B4-BE49-F238E27FC236}">
                <a16:creationId xmlns:a16="http://schemas.microsoft.com/office/drawing/2014/main" id="{9E842773-0332-42DB-86ED-40D9335AA573}"/>
              </a:ext>
            </a:extLst>
          </p:cNvPr>
          <p:cNvSpPr/>
          <p:nvPr/>
        </p:nvSpPr>
        <p:spPr>
          <a:xfrm rot="16200000">
            <a:off x="2567598" y="2133204"/>
            <a:ext cx="2400825" cy="555518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61A083-DB0F-43EA-92B6-E94EE1EB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6" y="4147362"/>
            <a:ext cx="5500271" cy="15268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393A9F-C83B-4B56-951E-0332680E5977}"/>
              </a:ext>
            </a:extLst>
          </p:cNvPr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Java Spring MVC 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구조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5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ingle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age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pplication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841110"/>
            <a:ext cx="5149948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최초 한번 페이지 전체를 로딩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이후부터는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DOM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조작할 수 있는 자바스크립트를 이용하여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매번 새로운 페이지를 불러오지 않고 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페이지를 동적으로 다시 작성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CSR</a:t>
            </a:r>
            <a:r>
              <a:rPr lang="en-US" altLang="ko-KR" sz="1400" dirty="0">
                <a:solidFill>
                  <a:srgbClr val="42506D"/>
                </a:solidFill>
              </a:rPr>
              <a:t>(Client Side Rendering)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방식을 사용하며 사용자와 소통할 수 있는 웹 어플리케이션을 의미한다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이전의 기존 웹은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MPA(Multi Page Application)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브라우저의 요청 시 마다 서버로부터 리소스를 받아 해석하고 화면에 보여주며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SSR</a:t>
            </a:r>
            <a:r>
              <a:rPr lang="en-US" altLang="ko-KR" sz="1400" dirty="0">
                <a:solidFill>
                  <a:srgbClr val="42506D"/>
                </a:solidFill>
              </a:rPr>
              <a:t>(Server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Side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Rendering)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방식이었다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79507"/>
              </p:ext>
            </p:extLst>
          </p:nvPr>
        </p:nvGraphicFramePr>
        <p:xfrm>
          <a:off x="327153" y="17810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186DCC-280C-4EB0-91D5-ED4A55727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56" y="1319644"/>
            <a:ext cx="4957044" cy="4361036"/>
          </a:xfrm>
          <a:prstGeom prst="rect">
            <a:avLst/>
          </a:prstGeom>
        </p:spPr>
      </p:pic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C556A220-A5AE-404A-91E7-20BA3FB3FE2C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https://www.a-mean-blog.com/ko/blog</a:t>
            </a:r>
          </a:p>
        </p:txBody>
      </p:sp>
    </p:spTree>
    <p:extLst>
      <p:ext uri="{BB962C8B-B14F-4D97-AF65-F5344CB8AC3E}">
        <p14:creationId xmlns:p14="http://schemas.microsoft.com/office/powerpoint/2010/main" val="6407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7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Rendering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1610525"/>
            <a:ext cx="5149948" cy="411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SSR</a:t>
            </a:r>
            <a:r>
              <a:rPr lang="en-US" altLang="ko-KR" sz="1600" b="1" dirty="0">
                <a:solidFill>
                  <a:srgbClr val="78808D"/>
                </a:solidFill>
              </a:rPr>
              <a:t>(Server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Side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Rendering)</a:t>
            </a:r>
            <a:r>
              <a:rPr lang="ko-KR" altLang="en-US" sz="1600" b="1" dirty="0">
                <a:solidFill>
                  <a:srgbClr val="42506D"/>
                </a:solidFill>
              </a:rPr>
              <a:t> </a:t>
            </a:r>
            <a:r>
              <a:rPr lang="en-US" altLang="ko-KR" sz="1600" b="1" dirty="0">
                <a:solidFill>
                  <a:srgbClr val="42506D"/>
                </a:solidFill>
              </a:rPr>
              <a:t>– </a:t>
            </a:r>
            <a:r>
              <a:rPr lang="ko-KR" altLang="en-US" sz="1600" b="1" dirty="0">
                <a:solidFill>
                  <a:srgbClr val="42506D"/>
                </a:solidFill>
              </a:rPr>
              <a:t>기존 </a:t>
            </a:r>
            <a:r>
              <a:rPr lang="en-US" altLang="ko-KR" sz="1600" b="1" dirty="0">
                <a:solidFill>
                  <a:srgbClr val="42506D"/>
                </a:solidFill>
              </a:rPr>
              <a:t>MPA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브라우저는 단지 서버에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요청한 후에 보여주기만 할 뿐</a:t>
            </a:r>
            <a:r>
              <a:rPr lang="en-US" altLang="ko-KR" sz="1400" dirty="0">
                <a:solidFill>
                  <a:srgbClr val="42506D"/>
                </a:solidFill>
              </a:rPr>
              <a:t>, </a:t>
            </a:r>
            <a:r>
              <a:rPr lang="ko-KR" altLang="en-US" sz="1400" dirty="0">
                <a:solidFill>
                  <a:srgbClr val="42506D"/>
                </a:solidFill>
              </a:rPr>
              <a:t>요청에 대한 처리는 전부 서버에서 담당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CSR</a:t>
            </a:r>
            <a:r>
              <a:rPr lang="en-US" altLang="ko-KR" sz="1600" b="1" dirty="0">
                <a:solidFill>
                  <a:srgbClr val="78808D"/>
                </a:solidFill>
              </a:rPr>
              <a:t>(Client Side Rendering)</a:t>
            </a:r>
            <a:r>
              <a:rPr lang="ko-KR" altLang="en-US" sz="14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– </a:t>
            </a:r>
            <a:r>
              <a:rPr lang="ko-KR" altLang="en-US" sz="1600" b="1" dirty="0">
                <a:solidFill>
                  <a:srgbClr val="595959"/>
                </a:solidFill>
              </a:rPr>
              <a:t>새로운 </a:t>
            </a:r>
            <a:r>
              <a:rPr lang="en-US" altLang="ko-KR" sz="1600" b="1" dirty="0">
                <a:solidFill>
                  <a:srgbClr val="595959"/>
                </a:solidFill>
              </a:rPr>
              <a:t>SPA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서버는 단지 </a:t>
            </a:r>
            <a:r>
              <a:rPr lang="en-US" altLang="ko-KR" sz="1400" dirty="0">
                <a:solidFill>
                  <a:srgbClr val="42506D"/>
                </a:solidFill>
              </a:rPr>
              <a:t>JSON </a:t>
            </a:r>
            <a:r>
              <a:rPr lang="ko-KR" altLang="en-US" sz="1400" dirty="0">
                <a:solidFill>
                  <a:srgbClr val="42506D"/>
                </a:solidFill>
              </a:rPr>
              <a:t>파일을 보내주는 역할을 하고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그리는 역할은 브라우저 측에서 자바스크립트로 수행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</p:txBody>
      </p:sp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5610C-57EF-4A05-93AC-8A787DB0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91" y="1851528"/>
            <a:ext cx="4950834" cy="315494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09CA089-8C63-4E59-8E29-97DB38806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11644"/>
              </p:ext>
            </p:extLst>
          </p:nvPr>
        </p:nvGraphicFramePr>
        <p:xfrm>
          <a:off x="327153" y="17810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605A25C-23B8-49A7-9BA1-3910B4E1DECB}"/>
              </a:ext>
            </a:extLst>
          </p:cNvPr>
          <p:cNvSpPr/>
          <p:nvPr/>
        </p:nvSpPr>
        <p:spPr>
          <a:xfrm>
            <a:off x="6753138" y="1781007"/>
            <a:ext cx="2558642" cy="3344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474290-6650-4435-86E8-A2D5166E3DC1}"/>
              </a:ext>
            </a:extLst>
          </p:cNvPr>
          <p:cNvSpPr/>
          <p:nvPr/>
        </p:nvSpPr>
        <p:spPr>
          <a:xfrm>
            <a:off x="9316300" y="1781007"/>
            <a:ext cx="2558642" cy="3344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0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장점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2065788"/>
            <a:ext cx="5149948" cy="275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기존 형태의 웹이 주던 딱딱하고 끊기는 느낌을 주지 않으며 부드럽고 자연스러운 사용자 경험</a:t>
            </a:r>
            <a:r>
              <a:rPr lang="en-US" altLang="ko-KR" sz="1300" dirty="0">
                <a:solidFill>
                  <a:srgbClr val="42506D"/>
                </a:solidFill>
              </a:rPr>
              <a:t>(UX)</a:t>
            </a:r>
            <a:r>
              <a:rPr lang="ko-KR" altLang="en-US" sz="1300" dirty="0">
                <a:solidFill>
                  <a:srgbClr val="42506D"/>
                </a:solidFill>
              </a:rPr>
              <a:t>을 줄 수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필요한 리소스만 부분적으로 로딩 하여 데이터를 적게 사용하며 모바일 네트워크에서도 빠른 속도로 렌더링이 가능하다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컴포넌트별 개발이 용이하여</a:t>
            </a:r>
            <a:r>
              <a:rPr lang="en-US" altLang="ko-KR" sz="1300" dirty="0">
                <a:solidFill>
                  <a:srgbClr val="42506D"/>
                </a:solidFill>
              </a:rPr>
              <a:t> </a:t>
            </a:r>
            <a:r>
              <a:rPr lang="ko-KR" altLang="en-US" sz="1300" dirty="0">
                <a:solidFill>
                  <a:srgbClr val="42506D"/>
                </a:solidFill>
              </a:rPr>
              <a:t>생산성이 좋다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EFAEBB-1B99-411F-98B5-4B2650B7C3FC}"/>
              </a:ext>
            </a:extLst>
          </p:cNvPr>
          <p:cNvSpPr/>
          <p:nvPr/>
        </p:nvSpPr>
        <p:spPr>
          <a:xfrm>
            <a:off x="6734956" y="2014050"/>
            <a:ext cx="5149948" cy="30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서버가 할 일을 대신하는 자바스크립트의 역할이 막중 해지며 규모가 커질수록 파일이 커진다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자바스크립트를 실행하지 않는 일반 크롤러</a:t>
            </a:r>
            <a:r>
              <a:rPr lang="en-US" altLang="ko-KR" sz="1300" dirty="0">
                <a:solidFill>
                  <a:srgbClr val="42506D"/>
                </a:solidFill>
              </a:rPr>
              <a:t>(</a:t>
            </a:r>
            <a:r>
              <a:rPr lang="ko-KR" altLang="en-US" sz="1300" dirty="0">
                <a:solidFill>
                  <a:srgbClr val="42506D"/>
                </a:solidFill>
              </a:rPr>
              <a:t>검색엔진</a:t>
            </a:r>
            <a:r>
              <a:rPr lang="en-US" altLang="ko-KR" sz="1300" dirty="0">
                <a:solidFill>
                  <a:srgbClr val="42506D"/>
                </a:solidFill>
              </a:rPr>
              <a:t>)</a:t>
            </a:r>
            <a:r>
              <a:rPr lang="ko-KR" altLang="en-US" sz="1300" dirty="0">
                <a:solidFill>
                  <a:srgbClr val="42506D"/>
                </a:solidFill>
              </a:rPr>
              <a:t> 에서는 페이지의 정보를 제대로 수집해 가지 못하는 </a:t>
            </a:r>
            <a:r>
              <a:rPr lang="en-US" altLang="ko-KR" sz="1300" dirty="0">
                <a:solidFill>
                  <a:srgbClr val="42506D"/>
                </a:solidFill>
              </a:rPr>
              <a:t>SEO </a:t>
            </a:r>
            <a:r>
              <a:rPr lang="ko-KR" altLang="en-US" sz="1300" dirty="0">
                <a:solidFill>
                  <a:srgbClr val="42506D"/>
                </a:solidFill>
              </a:rPr>
              <a:t>문제가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42506D"/>
                </a:solidFill>
              </a:rPr>
              <a:t>HTML </a:t>
            </a:r>
            <a:r>
              <a:rPr lang="ko-KR" altLang="en-US" sz="1300" dirty="0">
                <a:solidFill>
                  <a:srgbClr val="42506D"/>
                </a:solidFill>
              </a:rPr>
              <a:t>다운 </a:t>
            </a:r>
            <a:r>
              <a:rPr lang="en-US" altLang="ko-KR" sz="1300" dirty="0">
                <a:solidFill>
                  <a:srgbClr val="42506D"/>
                </a:solidFill>
              </a:rPr>
              <a:t>+ JS</a:t>
            </a:r>
            <a:r>
              <a:rPr lang="ko-KR" altLang="en-US" sz="1300" dirty="0">
                <a:solidFill>
                  <a:srgbClr val="42506D"/>
                </a:solidFill>
              </a:rPr>
              <a:t>파일 </a:t>
            </a:r>
            <a:r>
              <a:rPr lang="en-US" altLang="ko-KR" sz="1300" dirty="0">
                <a:solidFill>
                  <a:srgbClr val="42506D"/>
                </a:solidFill>
              </a:rPr>
              <a:t>+ </a:t>
            </a:r>
            <a:r>
              <a:rPr lang="ko-KR" altLang="en-US" sz="1300" dirty="0">
                <a:solidFill>
                  <a:srgbClr val="42506D"/>
                </a:solidFill>
              </a:rPr>
              <a:t>각종 리소스 다운을 받을 후 브라우저에서 렌더링 하기 때문에 초기 구동 속도가 느리다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C09AB4-C106-46D1-A48E-8EC5AED57370}"/>
              </a:ext>
            </a:extLst>
          </p:cNvPr>
          <p:cNvSpPr/>
          <p:nvPr/>
        </p:nvSpPr>
        <p:spPr>
          <a:xfrm>
            <a:off x="7068710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단점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5F17-83E0-406B-AE30-B543FE3AF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86028"/>
              </p:ext>
            </p:extLst>
          </p:nvPr>
        </p:nvGraphicFramePr>
        <p:xfrm>
          <a:off x="327153" y="17810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rogressive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W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eb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542588"/>
            <a:ext cx="5135428" cy="49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웹을 통해 전달되는 응용 소프트웨어로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수준으로 점진적으로 발전해 나가는 웹을 지향하며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궁극적으로는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수준과 같은 사용자 경험을 웹에서 제공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것이 목적이다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마치 앱처럼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홈스크린에 아이콘을 설치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하여 쉽게 바로가기를 실현 하면서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설치 시 스토어에서 다운로드하거나 업데이트하는 과정이 없다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A0DD"/>
                </a:solidFill>
              </a:rPr>
              <a:t>Service Worker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처음 접속 시 웹 사이트 파일을 캐싱 하여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Offline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이거나 속도가 느린 상태에서도 정보를 제공하며 또한 푸시 알림과 백그라운드 동기화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로의 접근 제공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에서만 사용이 가능하여 보다 안전하다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27580"/>
              </p:ext>
            </p:extLst>
          </p:nvPr>
        </p:nvGraphicFramePr>
        <p:xfrm>
          <a:off x="327153" y="241857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C5F96-E366-47E5-9DC5-A6BACB7C51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20" y="1824119"/>
            <a:ext cx="5086175" cy="3209761"/>
          </a:xfrm>
          <a:prstGeom prst="rect">
            <a:avLst/>
          </a:prstGeom>
        </p:spPr>
      </p:pic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C657BBB7-2908-4D13-919E-3951C1EE4EBD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https://sudoku.jull.dev/</a:t>
            </a:r>
          </a:p>
        </p:txBody>
      </p:sp>
    </p:spTree>
    <p:extLst>
      <p:ext uri="{BB962C8B-B14F-4D97-AF65-F5344CB8AC3E}">
        <p14:creationId xmlns:p14="http://schemas.microsoft.com/office/powerpoint/2010/main" val="337786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Service Worker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10" name="양쪽 모서리가 둥근 사각형 34">
            <a:extLst>
              <a:ext uri="{FF2B5EF4-FFF2-40B4-BE49-F238E27FC236}">
                <a16:creationId xmlns:a16="http://schemas.microsoft.com/office/drawing/2014/main" id="{DC1801C8-D242-4911-A040-A7F5CB072818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41CCB-A33F-4468-A5A9-933C612C2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80" y="1862775"/>
            <a:ext cx="5007256" cy="30599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95CF5-2559-474F-BD46-2083388431D1}"/>
              </a:ext>
            </a:extLst>
          </p:cNvPr>
          <p:cNvSpPr/>
          <p:nvPr/>
        </p:nvSpPr>
        <p:spPr>
          <a:xfrm>
            <a:off x="1210281" y="1635055"/>
            <a:ext cx="5135428" cy="38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Worker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브라우저가 백그라운드에서 실행하는 스크립트로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페이지와는 별개로 작동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온라인 상태에서는 서버통신을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오프라인 환경에서는 미리 저장해 놓은 캐시를 사용하여 화면에 보여준다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캐시와 상호작용 하여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인터넷 연결 없이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정보를 화면에 뿌려 보여줄 수 있게 된다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백그라운드 동기화로 브라우저가 열려 있는지 여부와 관계없이 동작하며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푸시 알림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구현할 수 있다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607705-138F-4E05-92E9-A2F96A455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68342"/>
              </p:ext>
            </p:extLst>
          </p:nvPr>
        </p:nvGraphicFramePr>
        <p:xfrm>
          <a:off x="327153" y="241857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6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665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Avenir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85</cp:revision>
  <dcterms:created xsi:type="dcterms:W3CDTF">2020-02-17T06:02:03Z</dcterms:created>
  <dcterms:modified xsi:type="dcterms:W3CDTF">2020-11-03T08:03:50Z</dcterms:modified>
</cp:coreProperties>
</file>