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83" r:id="rId9"/>
    <p:sldId id="269" r:id="rId10"/>
    <p:sldId id="285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4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E5E5E"/>
    <a:srgbClr val="8598B1"/>
    <a:srgbClr val="777272"/>
    <a:srgbClr val="C6E1B5"/>
    <a:srgbClr val="324D5A"/>
    <a:srgbClr val="595959"/>
    <a:srgbClr val="617695"/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사용자 인증 방식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필요 이유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9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50" dirty="0">
                <a:solidFill>
                  <a:prstClr val="white"/>
                </a:solidFill>
                <a:cs typeface="Aharoni" panose="02010803020104030203" pitchFamily="2" charset="-79"/>
              </a:rPr>
              <a:t>HTTP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는 대표적인 비 연결 지향 프로토콜로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한번의 요청 </a:t>
            </a:r>
            <a:r>
              <a:rPr lang="en-US" altLang="ko-KR" sz="1250" b="1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응답 사이클이 완료되면 연결을 종료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하며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때문에 동일한 요청이 계속되어도 모두 독립적인 요청으로 인지한다</a:t>
            </a: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클라이언트는 매 </a:t>
            </a:r>
            <a:r>
              <a:rPr lang="en-US" altLang="ko-KR" sz="1250" dirty="0">
                <a:solidFill>
                  <a:prstClr val="white"/>
                </a:solidFill>
                <a:cs typeface="Aharoni" panose="02010803020104030203" pitchFamily="2" charset="-79"/>
              </a:rPr>
              <a:t>HTTP 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요청마다 본인이 누구인지를 인지시킬 수 있는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인증 정보를 요청의 어딘가에 포함시켜야 한다</a:t>
            </a:r>
            <a:endParaRPr lang="en-US" altLang="ko-KR" sz="125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서버 또한 클라이언트의 자원 접근을 허용하기 전에 이러한 인증 정보를 기반으로 인증 과정을 거쳐야 한다</a:t>
            </a: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13506"/>
            <a:ext cx="69195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Cookie : </a:t>
            </a:r>
            <a:r>
              <a:rPr lang="ko-KR" altLang="en-US" sz="1300" dirty="0"/>
              <a:t>서버에서 </a:t>
            </a:r>
            <a:r>
              <a:rPr lang="ko-KR" altLang="en-US" sz="1300" b="1" dirty="0"/>
              <a:t>사용자의 컴퓨터에 설치하는 작은 기록 정보 파일</a:t>
            </a:r>
            <a:r>
              <a:rPr lang="ko-KR" altLang="en-US" sz="1300" dirty="0"/>
              <a:t>이며 일정 시간동안 데이터를 저장할 수 있어 로그인 상태를 유지할 수 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Session : </a:t>
            </a:r>
            <a:r>
              <a:rPr lang="ko-KR" altLang="en-US" sz="1300" dirty="0"/>
              <a:t>일정 시간동안 같은 사용자로부터 들어오는 일련의 요구를 하나의 상태로 보고 그 상태를 일정하게 유지시키는 기술로 </a:t>
            </a:r>
            <a:r>
              <a:rPr lang="ko-KR" altLang="en-US" sz="1300" b="1" dirty="0"/>
              <a:t>상태를 유지하기 위한 정보를 서버에 저장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70916-BF58-47AD-9227-3C448630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3" y="350952"/>
            <a:ext cx="6124144" cy="40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3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이를 위해 세션을 사용하여 유지하며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 기반의 인증 시스템은 클라이언트로부터 요청을 받으면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상태를 계속해서 유지하고 이 정보를 서비스에 이용하며 이러한 서버를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Stateful(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이전 상태를 기억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서버라 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90450"/>
            <a:ext cx="69195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발행한다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보낸다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22" y="129832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분산 서버에서의</a:t>
            </a:r>
            <a:endParaRPr lang="en-US" altLang="ko-KR" sz="23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A9A23-55BE-4B73-AB9D-9A7665094CCB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분산 서버 사용에 </a:t>
            </a:r>
            <a:r>
              <a:rPr lang="en-US" altLang="ko-KR" sz="1300" dirty="0"/>
              <a:t>Session / Cookie </a:t>
            </a:r>
            <a:r>
              <a:rPr lang="ko-KR" altLang="en-US" sz="1300" dirty="0"/>
              <a:t>방식을 사용할 시 분산된 서버는 </a:t>
            </a:r>
            <a:r>
              <a:rPr lang="en-US" altLang="ko-KR" sz="1300" b="1" dirty="0">
                <a:solidFill>
                  <a:srgbClr val="FF0000"/>
                </a:solidFill>
              </a:rPr>
              <a:t>Session</a:t>
            </a:r>
            <a:r>
              <a:rPr lang="ko-KR" altLang="en-US" sz="1300" b="1" dirty="0">
                <a:solidFill>
                  <a:srgbClr val="FF0000"/>
                </a:solidFill>
              </a:rPr>
              <a:t>을 공유하지 못함</a:t>
            </a:r>
            <a:r>
              <a:rPr lang="ko-KR" altLang="en-US" sz="1300" dirty="0"/>
              <a:t>으로 정보가 유지 되지 않는 문제가 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Session</a:t>
            </a:r>
            <a:r>
              <a:rPr lang="ko-KR" altLang="en-US" sz="1300" dirty="0"/>
              <a:t>을 </a:t>
            </a:r>
            <a:r>
              <a:rPr lang="en-US" altLang="ko-KR" sz="1300" dirty="0"/>
              <a:t>DB</a:t>
            </a:r>
            <a:r>
              <a:rPr lang="ko-KR" altLang="en-US" sz="1300" dirty="0"/>
              <a:t>에 저장하여 사용하는 경우 공유가 가능하나 로그인 </a:t>
            </a:r>
            <a:r>
              <a:rPr lang="ko-KR" altLang="en-US" sz="1300" b="1" dirty="0"/>
              <a:t>사용자가 늘어날 경우 </a:t>
            </a:r>
            <a:r>
              <a:rPr lang="ko-KR" altLang="en-US" sz="1300" b="1" dirty="0">
                <a:solidFill>
                  <a:srgbClr val="FF0000"/>
                </a:solidFill>
              </a:rPr>
              <a:t>데이터베이스에 무리를 줄 수 있다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83B20F-84F5-4C3B-A154-2C918F0026BF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9348B-A3DF-4672-9239-23707C71BE8F}"/>
              </a:ext>
            </a:extLst>
          </p:cNvPr>
          <p:cNvSpPr/>
          <p:nvPr/>
        </p:nvSpPr>
        <p:spPr>
          <a:xfrm>
            <a:off x="10734442" y="1782646"/>
            <a:ext cx="1235673" cy="1235673"/>
          </a:xfrm>
          <a:prstGeom prst="ellipse">
            <a:avLst/>
          </a:prstGeom>
          <a:solidFill>
            <a:srgbClr val="77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D6B5104-4F37-43EA-9B6B-C947700DD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25" y="908680"/>
            <a:ext cx="1746717" cy="3204357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68AE3C30-D3C7-4219-860F-47D828420C16}"/>
              </a:ext>
            </a:extLst>
          </p:cNvPr>
          <p:cNvSpPr/>
          <p:nvPr/>
        </p:nvSpPr>
        <p:spPr>
          <a:xfrm>
            <a:off x="6800260" y="1837035"/>
            <a:ext cx="1137647" cy="11812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C8BD75-29D9-4331-B8F4-ED97DE802AAA}"/>
              </a:ext>
            </a:extLst>
          </p:cNvPr>
          <p:cNvSpPr/>
          <p:nvPr/>
        </p:nvSpPr>
        <p:spPr>
          <a:xfrm>
            <a:off x="8942419" y="554130"/>
            <a:ext cx="1406926" cy="786704"/>
          </a:xfrm>
          <a:prstGeom prst="rect">
            <a:avLst/>
          </a:prstGeom>
          <a:solidFill>
            <a:srgbClr val="8598B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FC867-BD63-4F82-9702-380AD52BA10D}"/>
              </a:ext>
            </a:extLst>
          </p:cNvPr>
          <p:cNvSpPr/>
          <p:nvPr/>
        </p:nvSpPr>
        <p:spPr>
          <a:xfrm>
            <a:off x="8942419" y="2015417"/>
            <a:ext cx="1406926" cy="786704"/>
          </a:xfrm>
          <a:prstGeom prst="rect">
            <a:avLst/>
          </a:prstGeom>
          <a:solidFill>
            <a:srgbClr val="8598B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40F059-3B98-49E0-B4D0-0B1739265EFD}"/>
              </a:ext>
            </a:extLst>
          </p:cNvPr>
          <p:cNvSpPr/>
          <p:nvPr/>
        </p:nvSpPr>
        <p:spPr>
          <a:xfrm>
            <a:off x="8942419" y="3428805"/>
            <a:ext cx="1406926" cy="786704"/>
          </a:xfrm>
          <a:prstGeom prst="rect">
            <a:avLst/>
          </a:prstGeom>
          <a:solidFill>
            <a:srgbClr val="8598B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583A20-FFF8-4428-83A7-E9D0ACBD1A93}"/>
              </a:ext>
            </a:extLst>
          </p:cNvPr>
          <p:cNvSpPr/>
          <p:nvPr/>
        </p:nvSpPr>
        <p:spPr>
          <a:xfrm>
            <a:off x="4191455" y="958163"/>
            <a:ext cx="1266514" cy="2875085"/>
          </a:xfrm>
          <a:prstGeom prst="rect">
            <a:avLst/>
          </a:prstGeom>
          <a:solidFill>
            <a:srgbClr val="C6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7E5AD-E3B6-472B-B903-B4D9F534FA44}"/>
              </a:ext>
            </a:extLst>
          </p:cNvPr>
          <p:cNvSpPr txBox="1"/>
          <p:nvPr/>
        </p:nvSpPr>
        <p:spPr>
          <a:xfrm>
            <a:off x="4311516" y="2195650"/>
            <a:ext cx="102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F4A53-112F-4089-8FA4-F837158E3A19}"/>
              </a:ext>
            </a:extLst>
          </p:cNvPr>
          <p:cNvSpPr txBox="1"/>
          <p:nvPr/>
        </p:nvSpPr>
        <p:spPr>
          <a:xfrm>
            <a:off x="6760810" y="2077922"/>
            <a:ext cx="117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로드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밸런서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805A140-6AF8-47F3-AF6A-1D5745ACCE28}"/>
              </a:ext>
            </a:extLst>
          </p:cNvPr>
          <p:cNvCxnSpPr/>
          <p:nvPr/>
        </p:nvCxnSpPr>
        <p:spPr>
          <a:xfrm>
            <a:off x="5590309" y="2410691"/>
            <a:ext cx="1080655" cy="0"/>
          </a:xfrm>
          <a:prstGeom prst="straightConnector1">
            <a:avLst/>
          </a:prstGeom>
          <a:ln w="25400">
            <a:solidFill>
              <a:srgbClr val="5E5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37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prstClr val="white"/>
                </a:solidFill>
                <a:cs typeface="Aharoni" panose="02010803020104030203" pitchFamily="2" charset="-79"/>
              </a:rPr>
              <a:t>분산서버</a:t>
            </a:r>
            <a:endParaRPr lang="en-US" altLang="ko-KR" sz="15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증가에 따라 기존 서버만으로는 정상적인 서비스가 불가능할 경우 대처 방법 중 하나이다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prstClr val="white"/>
                </a:solidFill>
                <a:cs typeface="Aharoni" panose="02010803020104030203" pitchFamily="2" charset="-79"/>
              </a:rPr>
              <a:t>로드 밸런싱</a:t>
            </a:r>
            <a:endParaRPr lang="en-US" altLang="ko-KR" sz="15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로드 밸런싱은 컴퓨터 네트워크 기술의 일종으로 트래픽을 여러 대의 서버로 균등하게 분산해준다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D4CEECD-85AB-431F-829B-97CC1704A68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10349345" y="947482"/>
            <a:ext cx="1002934" cy="835164"/>
          </a:xfrm>
          <a:prstGeom prst="line">
            <a:avLst/>
          </a:prstGeom>
          <a:ln w="254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C759997-98FD-4C32-9F33-2DD16D3621E0}"/>
              </a:ext>
            </a:extLst>
          </p:cNvPr>
          <p:cNvCxnSpPr>
            <a:stCxn id="19" idx="3"/>
            <a:endCxn id="5" idx="2"/>
          </p:cNvCxnSpPr>
          <p:nvPr/>
        </p:nvCxnSpPr>
        <p:spPr>
          <a:xfrm flipV="1">
            <a:off x="10349345" y="2400483"/>
            <a:ext cx="385097" cy="8286"/>
          </a:xfrm>
          <a:prstGeom prst="line">
            <a:avLst/>
          </a:prstGeom>
          <a:ln w="254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DA00B03-B636-46E0-8B60-20DE4D7EACA5}"/>
              </a:ext>
            </a:extLst>
          </p:cNvPr>
          <p:cNvCxnSpPr>
            <a:stCxn id="20" idx="3"/>
            <a:endCxn id="5" idx="4"/>
          </p:cNvCxnSpPr>
          <p:nvPr/>
        </p:nvCxnSpPr>
        <p:spPr>
          <a:xfrm flipV="1">
            <a:off x="10349345" y="3018319"/>
            <a:ext cx="1002934" cy="803838"/>
          </a:xfrm>
          <a:prstGeom prst="line">
            <a:avLst/>
          </a:prstGeom>
          <a:ln w="254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634890"/>
            <a:ext cx="288588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b="1" kern="0" dirty="0">
                <a:solidFill>
                  <a:prstClr val="white"/>
                </a:solidFill>
              </a:rPr>
              <a:t>토큰 기반 인증 방식</a:t>
            </a:r>
            <a:endParaRPr lang="en-US" altLang="ko-KR" sz="23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2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 기반 시스템은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클라이언트와 서버의 연결고리가 없기 때문에 서버의 확장성이 높아진다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378923" y="5090478"/>
            <a:ext cx="71625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 로그인 시 서버 측에서 해당 정보를 검증 후 </a:t>
            </a:r>
            <a:r>
              <a:rPr lang="ko-KR" altLang="en-US" sz="1300" b="1" dirty="0"/>
              <a:t>정보가 정확할 시 </a:t>
            </a:r>
            <a:r>
              <a:rPr lang="en-US" altLang="ko-KR" sz="1300" b="1" dirty="0">
                <a:solidFill>
                  <a:srgbClr val="FF0000"/>
                </a:solidFill>
              </a:rPr>
              <a:t>Signed </a:t>
            </a:r>
            <a:r>
              <a:rPr lang="ko-KR" altLang="en-US" sz="1300" b="1" dirty="0">
                <a:solidFill>
                  <a:srgbClr val="FF0000"/>
                </a:solidFill>
              </a:rPr>
              <a:t>토큰을 발급</a:t>
            </a:r>
            <a:r>
              <a:rPr lang="ko-KR" altLang="en-US" sz="1300" b="1" dirty="0"/>
              <a:t>한다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dirty="0"/>
              <a:t>클라이언트 측에서는 전달받은 토큰을 저장해두고 서버에 요청 시 마다 해당 토큰을 함께 전달하며 이때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요청 헤더에 토큰을 포함시킨다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200" kern="0" dirty="0">
                <a:solidFill>
                  <a:prstClr val="white"/>
                </a:solidFill>
              </a:rPr>
              <a:t>란</a:t>
            </a:r>
            <a:r>
              <a:rPr lang="en-US" altLang="ko-KR" sz="2200" kern="0" dirty="0">
                <a:solidFill>
                  <a:prstClr val="white"/>
                </a:solidFill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포맷을 이용하여 사용자에 대한 속성을 저장하는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Web 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토큰 자체를 정보로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사용하는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Self-Contained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방식으로 정보를 안전하게 전달한다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주로 회원 인증이나 정보 전달에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Static </a:t>
            </a:r>
            <a:r>
              <a:rPr lang="ko-KR" altLang="en-US" sz="1300" dirty="0"/>
              <a:t>변수에 저장되는 이유는 </a:t>
            </a:r>
            <a:r>
              <a:rPr lang="en-US" altLang="ko-KR" sz="1300" dirty="0"/>
              <a:t>HTTP </a:t>
            </a:r>
            <a:r>
              <a:rPr lang="ko-KR" altLang="en-US" sz="1300" dirty="0"/>
              <a:t>통신을 할 때마다 </a:t>
            </a:r>
            <a:r>
              <a:rPr lang="en-US" altLang="ko-KR" sz="1300" dirty="0"/>
              <a:t>JWT</a:t>
            </a:r>
            <a:r>
              <a:rPr lang="ko-KR" altLang="en-US" sz="1300" dirty="0"/>
              <a:t>를 </a:t>
            </a:r>
            <a:r>
              <a:rPr lang="en-US" altLang="ko-KR" sz="1300" dirty="0"/>
              <a:t>HTTP </a:t>
            </a:r>
            <a:r>
              <a:rPr lang="ko-KR" altLang="en-US" sz="1300" dirty="0"/>
              <a:t>헤더에 담아 보내야 하는데</a:t>
            </a:r>
            <a:r>
              <a:rPr lang="en-US" altLang="ko-KR" sz="1300" dirty="0"/>
              <a:t>, </a:t>
            </a:r>
            <a:r>
              <a:rPr lang="ko-KR" altLang="en-US" sz="1300" dirty="0"/>
              <a:t>이를 </a:t>
            </a:r>
            <a:r>
              <a:rPr lang="ko-KR" altLang="en-US" sz="1300" b="1" dirty="0"/>
              <a:t>로컬 스토리지에서 계속 불러올 시 오버헤드가 발생하기 때문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클라이언트에서 </a:t>
            </a:r>
            <a:r>
              <a:rPr lang="en-US" altLang="ko-KR" sz="1300" dirty="0"/>
              <a:t>JWT</a:t>
            </a:r>
            <a:r>
              <a:rPr lang="ko-KR" altLang="en-US" sz="1300" dirty="0"/>
              <a:t>를 포함해 요청을 보내면 서버는 허가된 </a:t>
            </a:r>
            <a:r>
              <a:rPr lang="en-US" altLang="ko-KR" sz="1300" dirty="0"/>
              <a:t>JWT</a:t>
            </a:r>
            <a:r>
              <a:rPr lang="ko-KR" altLang="en-US" sz="1300" dirty="0"/>
              <a:t>인지 검사하며 </a:t>
            </a:r>
            <a:r>
              <a:rPr lang="ko-KR" altLang="en-US" sz="1300" b="1" dirty="0"/>
              <a:t>로그아웃을 할 경우 로컬 스토리지에 저장된 </a:t>
            </a:r>
            <a:r>
              <a:rPr lang="en-US" altLang="ko-KR" sz="1300" b="1" dirty="0"/>
              <a:t>JWT</a:t>
            </a:r>
            <a:r>
              <a:rPr lang="ko-KR" altLang="en-US" sz="1300" b="1" dirty="0"/>
              <a:t>데이터를 제거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264" y="161499"/>
            <a:ext cx="7519881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header, Payload, Signature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부분으로 이루어진다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웹 표준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(RFC 7519)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으로서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두 개체에서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객체를 사용하여 가볍고 자가 수용적인 방식으로 정보를 안전성 있게 전달해준다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형태인 각 부분은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 되어 표현되며 또한 각각의 부분을 이어 주기 위해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구분자를 사용하여 구분한다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336" y="1038752"/>
            <a:ext cx="7519881" cy="2685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46426" y="5190505"/>
            <a:ext cx="68052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Base64</a:t>
            </a:r>
            <a:r>
              <a:rPr lang="ko-KR" altLang="en-US" sz="1300" dirty="0"/>
              <a:t>는 </a:t>
            </a:r>
            <a:r>
              <a:rPr lang="en-US" altLang="ko-KR" sz="1300" dirty="0"/>
              <a:t>Binary Data</a:t>
            </a:r>
            <a:r>
              <a:rPr lang="ko-KR" altLang="en-US" sz="1300" dirty="0"/>
              <a:t>를 </a:t>
            </a:r>
            <a:r>
              <a:rPr lang="en-US" altLang="ko-KR" sz="1300" dirty="0"/>
              <a:t>Text</a:t>
            </a:r>
            <a:r>
              <a:rPr lang="ko-KR" altLang="en-US" sz="1300" dirty="0"/>
              <a:t>로 변경하는 </a:t>
            </a:r>
            <a:r>
              <a:rPr lang="en-US" altLang="ko-KR" sz="1300" dirty="0"/>
              <a:t>Encoding 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암호화된 문자열이 아니며 같은 문자열에 대해 항상 같은 인코딩 문자열을 반환한다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86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HEADER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Header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두가지의 정보를 지니고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Typ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토큰의 타입을 지정한다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– JWT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Alg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해싱 알고리즘을 지정한다 해싱 알고리즘으로는 보통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HMAC SHA256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혹은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RSA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가 사용되며 해당 알고리즘은 토큰을 검증할 때 사용되는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signature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부분에서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DC7B0-2CBD-4510-A78F-C1041566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9" y="837466"/>
            <a:ext cx="6089500" cy="1812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BDBCE3-7F24-4136-95E2-13481122F276}"/>
              </a:ext>
            </a:extLst>
          </p:cNvPr>
          <p:cNvSpPr txBox="1"/>
          <p:nvPr/>
        </p:nvSpPr>
        <p:spPr>
          <a:xfrm>
            <a:off x="4880049" y="3175893"/>
            <a:ext cx="6089500" cy="692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JSON</a:t>
            </a:r>
            <a:r>
              <a:rPr lang="ko-KR" altLang="en-US" sz="1300" dirty="0"/>
              <a:t>형태의 객체가 </a:t>
            </a:r>
            <a:r>
              <a:rPr lang="en-US" altLang="ko-KR" sz="1300" dirty="0"/>
              <a:t>BASE64</a:t>
            </a:r>
            <a:r>
              <a:rPr lang="ko-KR" altLang="en-US" sz="1300" dirty="0"/>
              <a:t>로 인코딩 되는 과정에서 공백</a:t>
            </a:r>
            <a:r>
              <a:rPr lang="en-US" altLang="ko-KR" sz="1300" dirty="0"/>
              <a:t>/</a:t>
            </a:r>
            <a:r>
              <a:rPr lang="ko-KR" altLang="en-US" sz="1300" dirty="0"/>
              <a:t>엔터가 사라진다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00E9B5-1B2E-461C-9C62-36E4CF7F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7" y="3522141"/>
            <a:ext cx="2657846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51B2DD-BCA7-4EA8-A154-96A37538FF7E}"/>
              </a:ext>
            </a:extLst>
          </p:cNvPr>
          <p:cNvSpPr txBox="1"/>
          <p:nvPr/>
        </p:nvSpPr>
        <p:spPr>
          <a:xfrm>
            <a:off x="4880049" y="4537102"/>
            <a:ext cx="6089500" cy="12926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sz="1300" b="1" dirty="0"/>
              <a:t>BASE64</a:t>
            </a:r>
            <a:r>
              <a:rPr lang="ko-KR" altLang="en-US" sz="1300" b="1" dirty="0"/>
              <a:t> 인코딩 후</a:t>
            </a:r>
            <a:endParaRPr lang="en-US" altLang="ko-KR" sz="1300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C22B557-3DA3-4903-A047-23CE16AB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170" y="5186582"/>
            <a:ext cx="5417256" cy="39308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050DB2-34FE-4EB7-B792-BCCD41320DEC}"/>
              </a:ext>
            </a:extLst>
          </p:cNvPr>
          <p:cNvCxnSpPr/>
          <p:nvPr/>
        </p:nvCxnSpPr>
        <p:spPr>
          <a:xfrm>
            <a:off x="7924798" y="2701521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8E5B07-4161-4DD1-82D4-2FBFB06A71EE}"/>
              </a:ext>
            </a:extLst>
          </p:cNvPr>
          <p:cNvCxnSpPr/>
          <p:nvPr/>
        </p:nvCxnSpPr>
        <p:spPr>
          <a:xfrm>
            <a:off x="7924798" y="3979603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4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59FE6F-8AFA-4E7D-B6F5-047BC463873F}"/>
              </a:ext>
            </a:extLst>
          </p:cNvPr>
          <p:cNvSpPr/>
          <p:nvPr/>
        </p:nvSpPr>
        <p:spPr>
          <a:xfrm>
            <a:off x="4200264" y="155293"/>
            <a:ext cx="7519882" cy="2477601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C23A2-1049-48F1-9E53-0581AF8C2521}"/>
              </a:ext>
            </a:extLst>
          </p:cNvPr>
          <p:cNvSpPr txBox="1"/>
          <p:nvPr/>
        </p:nvSpPr>
        <p:spPr>
          <a:xfrm>
            <a:off x="4606294" y="262572"/>
            <a:ext cx="680524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등록된</a:t>
            </a:r>
            <a:r>
              <a:rPr lang="en-US" altLang="ko-KR" sz="1600" b="1" dirty="0"/>
              <a:t>(registered)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토큰에 대한 정보들을 담기 위하여 이름이 이미 정해진 클레임들이며 등록된 클레임의 사용은 모두 선택적이다</a:t>
            </a: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iss : </a:t>
            </a:r>
            <a:r>
              <a:rPr lang="ko-KR" altLang="en-US" sz="1100" dirty="0"/>
              <a:t>토큰 발급자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sub : </a:t>
            </a:r>
            <a:r>
              <a:rPr lang="ko-KR" altLang="en-US" sz="1100" dirty="0"/>
              <a:t>토큰 제목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aud </a:t>
            </a:r>
            <a:r>
              <a:rPr lang="en-US" altLang="ko-KR" sz="1100" dirty="0"/>
              <a:t>: </a:t>
            </a:r>
            <a:r>
              <a:rPr lang="ko-KR" altLang="en-US" sz="1100" dirty="0"/>
              <a:t>토큰 대상자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exp : </a:t>
            </a:r>
            <a:r>
              <a:rPr lang="ko-KR" altLang="en-US" sz="1100" u="sng" dirty="0">
                <a:solidFill>
                  <a:srgbClr val="FF0000"/>
                </a:solidFill>
              </a:rPr>
              <a:t>토큰의 만료시간</a:t>
            </a:r>
            <a:r>
              <a:rPr lang="en-US" altLang="ko-KR" sz="1100" dirty="0"/>
              <a:t>. </a:t>
            </a:r>
            <a:r>
              <a:rPr lang="ko-KR" altLang="en-US" sz="1100" dirty="0"/>
              <a:t>언제나 현재 시간보다 이후로 설정되어 있어야 한다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nbf : </a:t>
            </a:r>
            <a:r>
              <a:rPr lang="en-US" altLang="ko-KR" sz="1100" dirty="0"/>
              <a:t>Not Before</a:t>
            </a:r>
            <a:r>
              <a:rPr lang="ko-KR" altLang="en-US" sz="1100" dirty="0"/>
              <a:t>를 의미하며 이 날짜가 지나기 전까지는 토큰이 처리되지 않는다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jat : </a:t>
            </a:r>
            <a:r>
              <a:rPr lang="ko-KR" altLang="en-US" sz="1100" dirty="0"/>
              <a:t>토큰이 발급된 시간</a:t>
            </a:r>
            <a:r>
              <a:rPr lang="en-US" altLang="ko-KR" sz="1100" dirty="0"/>
              <a:t>. </a:t>
            </a:r>
            <a:r>
              <a:rPr lang="ko-KR" altLang="en-US" sz="1100" dirty="0"/>
              <a:t>이 값을 사용하여 토큰의 </a:t>
            </a:r>
            <a:r>
              <a:rPr lang="en-US" altLang="ko-KR" sz="1100" dirty="0"/>
              <a:t>age</a:t>
            </a:r>
            <a:r>
              <a:rPr lang="ko-KR" altLang="en-US" sz="1100" dirty="0"/>
              <a:t>가 얼마나 되었는지 판단 가능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jti : </a:t>
            </a:r>
            <a:r>
              <a:rPr lang="en-US" altLang="ko-KR" sz="1100" dirty="0"/>
              <a:t>JWT</a:t>
            </a:r>
            <a:r>
              <a:rPr lang="ko-KR" altLang="en-US" sz="1100" dirty="0"/>
              <a:t>의 고유 식별자로서</a:t>
            </a:r>
            <a:r>
              <a:rPr lang="en-US" altLang="ko-KR" sz="1100" dirty="0"/>
              <a:t>, </a:t>
            </a:r>
            <a:r>
              <a:rPr lang="ko-KR" altLang="en-US" sz="1100" dirty="0"/>
              <a:t>주로 중복적인 처리를 방지하기 위해 사용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7333AE-728A-4AD2-B83C-31AC4378D09A}"/>
              </a:ext>
            </a:extLst>
          </p:cNvPr>
          <p:cNvSpPr/>
          <p:nvPr/>
        </p:nvSpPr>
        <p:spPr>
          <a:xfrm>
            <a:off x="4200264" y="2756957"/>
            <a:ext cx="7519882" cy="190855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8FBF5-A232-46ED-8EFC-B5FAEDFB0295}"/>
              </a:ext>
            </a:extLst>
          </p:cNvPr>
          <p:cNvSpPr txBox="1"/>
          <p:nvPr/>
        </p:nvSpPr>
        <p:spPr>
          <a:xfrm>
            <a:off x="4557582" y="2885983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1600" b="1" dirty="0"/>
              <a:t>공개</a:t>
            </a:r>
            <a:r>
              <a:rPr lang="en-US" altLang="ko-KR" sz="1600" b="1" dirty="0"/>
              <a:t>(public)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공개 클레임은 충돌이 방지된 이름을 가지고 있어야 하며 충돌을 방지하기 위해서 클레임 이름을 </a:t>
            </a:r>
            <a:r>
              <a:rPr lang="en-US" altLang="ko-KR" sz="1100" dirty="0"/>
              <a:t>URI </a:t>
            </a:r>
            <a:r>
              <a:rPr lang="ko-KR" altLang="en-US" sz="1100" dirty="0"/>
              <a:t>형식으로 한다</a:t>
            </a:r>
            <a:endParaRPr lang="en-US" altLang="ko-KR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5B67BE-1854-4774-97D0-2738B544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544" y="3784504"/>
            <a:ext cx="5422510" cy="7835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21C0AF-B152-4F32-B0CE-071FAFAA8EB8}"/>
              </a:ext>
            </a:extLst>
          </p:cNvPr>
          <p:cNvSpPr/>
          <p:nvPr/>
        </p:nvSpPr>
        <p:spPr>
          <a:xfrm>
            <a:off x="4200264" y="4780860"/>
            <a:ext cx="7519882" cy="192184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A1ACF-02C4-4144-ADA3-C95511A17540}"/>
              </a:ext>
            </a:extLst>
          </p:cNvPr>
          <p:cNvSpPr txBox="1"/>
          <p:nvPr/>
        </p:nvSpPr>
        <p:spPr>
          <a:xfrm>
            <a:off x="4557582" y="4911920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1600" b="1" dirty="0"/>
              <a:t>비공개</a:t>
            </a:r>
            <a:r>
              <a:rPr lang="en-US" altLang="ko-KR" sz="1600" b="1" dirty="0"/>
              <a:t>(private)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등록 및 공개된 클레임이 아닌 클라이언트 서버 양측간의 협의 하에 사용되는 클레임 이름이다 공개 클레임과는 달리 이름이 중복되어 충돌될 수 있어 사용에 유의해야 한다</a:t>
            </a:r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37A1B4-E35F-4809-937C-6CC6081A4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90" y="5790920"/>
            <a:ext cx="4778274" cy="8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4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7AB066-D3DB-4F5F-BE6F-FDA1C616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3" y="375229"/>
            <a:ext cx="5496692" cy="22005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89C05FD-B58B-422E-A2B2-8C719257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16" y="4252143"/>
            <a:ext cx="4582164" cy="1428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E92EF-FAB5-42F8-B691-829931A40DA8}"/>
              </a:ext>
            </a:extLst>
          </p:cNvPr>
          <p:cNvSpPr txBox="1"/>
          <p:nvPr/>
        </p:nvSpPr>
        <p:spPr>
          <a:xfrm>
            <a:off x="4880049" y="3498122"/>
            <a:ext cx="6089500" cy="256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b="1" dirty="0"/>
              <a:t>BASE64</a:t>
            </a:r>
            <a:r>
              <a:rPr lang="ko-KR" altLang="en-US" b="1" dirty="0"/>
              <a:t> 인코딩 후</a:t>
            </a:r>
            <a:endParaRPr lang="en-US" altLang="ko-KR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2CBE4A-51E8-4F78-B788-8196E0E3264C}"/>
              </a:ext>
            </a:extLst>
          </p:cNvPr>
          <p:cNvCxnSpPr/>
          <p:nvPr/>
        </p:nvCxnSpPr>
        <p:spPr>
          <a:xfrm>
            <a:off x="7924798" y="2769418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7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SIGNATURE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(Signature)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토큰을 인코딩하거나 유효성 검증을 할 때 사용하는 고유한 암호화 코드이다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서명은 만들어진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와 내용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(Payload)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값을 각각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인코딩한 값을 비밀 키를 이용해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에서 정의한 알고리즘으로 해싱하여 이 값을 다시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인코딩하여 생성한다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5EE83-D34C-46E8-BB6F-1A73CB0F8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/>
          <a:stretch/>
        </p:blipFill>
        <p:spPr>
          <a:xfrm>
            <a:off x="3947217" y="299329"/>
            <a:ext cx="3678376" cy="108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6F39C-EB28-4C90-99BC-6AEA76C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15" y="338910"/>
            <a:ext cx="2697880" cy="1002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17915-46E5-4C4F-AA7A-680D2D6E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7" y="1837036"/>
            <a:ext cx="3282644" cy="422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ECAD41-9B81-48E9-B11B-EABD386D0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55" y="2743994"/>
            <a:ext cx="6924650" cy="39045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9F9A1-6DFB-4A38-9DCB-ADB28A07AC93}"/>
              </a:ext>
            </a:extLst>
          </p:cNvPr>
          <p:cNvSpPr/>
          <p:nvPr/>
        </p:nvSpPr>
        <p:spPr>
          <a:xfrm>
            <a:off x="8254767" y="299329"/>
            <a:ext cx="3678376" cy="10817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57385-1BF8-4B15-8607-1A231D57091A}"/>
              </a:ext>
            </a:extLst>
          </p:cNvPr>
          <p:cNvSpPr/>
          <p:nvPr/>
        </p:nvSpPr>
        <p:spPr>
          <a:xfrm>
            <a:off x="6296891" y="1757653"/>
            <a:ext cx="3678376" cy="5016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5C46B-AD99-417A-9D69-A83E44CE3308}"/>
              </a:ext>
            </a:extLst>
          </p:cNvPr>
          <p:cNvSpPr/>
          <p:nvPr/>
        </p:nvSpPr>
        <p:spPr>
          <a:xfrm>
            <a:off x="3947217" y="2557753"/>
            <a:ext cx="7985926" cy="4165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438B75-7578-4175-88B8-BA7BA1B9075F}"/>
              </a:ext>
            </a:extLst>
          </p:cNvPr>
          <p:cNvCxnSpPr/>
          <p:nvPr/>
        </p:nvCxnSpPr>
        <p:spPr>
          <a:xfrm>
            <a:off x="7751618" y="831273"/>
            <a:ext cx="3740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37BF4C-080D-4A21-BFA5-80C232AD943C}"/>
              </a:ext>
            </a:extLst>
          </p:cNvPr>
          <p:cNvCxnSpPr/>
          <p:nvPr/>
        </p:nvCxnSpPr>
        <p:spPr>
          <a:xfrm>
            <a:off x="9777541" y="1412350"/>
            <a:ext cx="0" cy="250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998D48-CFF5-4505-83EA-A7B651DF043C}"/>
              </a:ext>
            </a:extLst>
          </p:cNvPr>
          <p:cNvCxnSpPr>
            <a:cxnSpLocks/>
          </p:cNvCxnSpPr>
          <p:nvPr/>
        </p:nvCxnSpPr>
        <p:spPr>
          <a:xfrm>
            <a:off x="6618704" y="2307558"/>
            <a:ext cx="0" cy="165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B9807B-04EE-46A8-96A7-6A81F7089450}"/>
              </a:ext>
            </a:extLst>
          </p:cNvPr>
          <p:cNvSpPr/>
          <p:nvPr/>
        </p:nvSpPr>
        <p:spPr>
          <a:xfrm>
            <a:off x="4477856" y="3138696"/>
            <a:ext cx="3147738" cy="1422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56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cs typeface="Aharoni" panose="02010803020104030203" pitchFamily="2" charset="-79"/>
              </a:rPr>
              <a:t>속성들끼리 의 종속 관계를 분석하여 여러 개의 릴레이션으로 분해하는 과정</a:t>
            </a:r>
            <a:endParaRPr lang="ko-KR" altLang="en-US" sz="11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288403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보안전략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Access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Token(JWT)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를 통한 인증 방식은 만일 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자에게 탈취당할 경우 보안에 취약하다는 문제점이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위의 문제로 유효기간을 짧게 할 경우 그만큼 사용자는 로그인을 자주해서 새롭게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발급받아야 하는 불편함이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보안성과 편의성 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모두를 잡기위한 전략으로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Sliding Sessions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과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Refresh Token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이 있다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367605"/>
            <a:ext cx="7519882" cy="21262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57582" y="1575426"/>
            <a:ext cx="6805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rgbClr val="454545"/>
              </a:solidFill>
              <a:latin typeface="Apple SD Gothic Neo"/>
            </a:endParaRPr>
          </a:p>
          <a:p>
            <a:endParaRPr lang="en-US" altLang="ko-KR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1174F-D95B-42F2-B22C-14B7820D91F0}"/>
              </a:ext>
            </a:extLst>
          </p:cNvPr>
          <p:cNvSpPr txBox="1"/>
          <p:nvPr/>
        </p:nvSpPr>
        <p:spPr>
          <a:xfrm>
            <a:off x="4557582" y="543120"/>
            <a:ext cx="6893200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Sliding Sessions</a:t>
            </a:r>
          </a:p>
          <a:p>
            <a:endParaRPr lang="en-US" altLang="ko-KR" sz="1100" dirty="0"/>
          </a:p>
          <a:p>
            <a:r>
              <a:rPr lang="ko-KR" altLang="en-US" sz="1150" dirty="0"/>
              <a:t>이 전략은 세션을 지속적으로 이용하는 유저에게 </a:t>
            </a:r>
            <a:r>
              <a:rPr lang="ko-KR" altLang="en-US" sz="1150" b="1" dirty="0">
                <a:solidFill>
                  <a:srgbClr val="FF0000"/>
                </a:solidFill>
              </a:rPr>
              <a:t>자동으로 만료 기한을 늘려주는 방법</a:t>
            </a:r>
            <a:r>
              <a:rPr lang="ko-KR" altLang="en-US" sz="1150" dirty="0"/>
              <a:t>이다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유효한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가진 클라이언트의 요청에 대해 서버가 새로운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발급해주는 방법을 사용한다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매 요청마다 새로운 토큰을 내려주는 것도 가능하나 전략에 따라 </a:t>
            </a:r>
            <a:r>
              <a:rPr lang="ko-KR" altLang="en-US" sz="1150" b="1" dirty="0"/>
              <a:t>특정 요청 시에 발급해주는 등의 방법을 사용</a:t>
            </a:r>
            <a:r>
              <a:rPr lang="ko-KR" altLang="en-US" sz="1150" dirty="0"/>
              <a:t>한다</a:t>
            </a:r>
            <a:endParaRPr lang="en-US" altLang="ko-KR" sz="11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368C37-59A0-42C5-933A-B2AEC685DAEE}"/>
              </a:ext>
            </a:extLst>
          </p:cNvPr>
          <p:cNvSpPr/>
          <p:nvPr/>
        </p:nvSpPr>
        <p:spPr>
          <a:xfrm>
            <a:off x="4200264" y="2861423"/>
            <a:ext cx="7519882" cy="3716022"/>
          </a:xfrm>
          <a:prstGeom prst="roundRect">
            <a:avLst>
              <a:gd name="adj" fmla="val 9397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43A50-BB01-457D-88A2-4E996623D9DD}"/>
              </a:ext>
            </a:extLst>
          </p:cNvPr>
          <p:cNvSpPr txBox="1"/>
          <p:nvPr/>
        </p:nvSpPr>
        <p:spPr>
          <a:xfrm>
            <a:off x="4557582" y="3178787"/>
            <a:ext cx="6893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Refresh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Token</a:t>
            </a:r>
          </a:p>
          <a:p>
            <a:endParaRPr lang="en-US" altLang="ko-KR" sz="1100" dirty="0"/>
          </a:p>
          <a:p>
            <a:r>
              <a:rPr lang="ko-KR" altLang="en-US" sz="1150" dirty="0"/>
              <a:t>사용자가 로그인할 때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과 함께 그에 비해 </a:t>
            </a:r>
            <a:r>
              <a:rPr lang="ko-KR" altLang="en-US" sz="1150" b="1" dirty="0">
                <a:solidFill>
                  <a:srgbClr val="FF0000"/>
                </a:solidFill>
              </a:rPr>
              <a:t>긴 만료 시간을 갖는 </a:t>
            </a:r>
            <a:r>
              <a:rPr lang="en-US" altLang="ko-KR" sz="1150" b="1" dirty="0">
                <a:solidFill>
                  <a:srgbClr val="FF0000"/>
                </a:solidFill>
              </a:rPr>
              <a:t>Refresh Token</a:t>
            </a:r>
            <a:r>
              <a:rPr lang="ko-KR" altLang="en-US" sz="1150" dirty="0"/>
              <a:t>을 클라이언트에 함께 발급한다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30</a:t>
            </a:r>
            <a:r>
              <a:rPr lang="ko-KR" altLang="en-US" sz="1150" dirty="0"/>
              <a:t>분 내외</a:t>
            </a:r>
            <a:r>
              <a:rPr lang="en-US" altLang="ko-KR" sz="1150" dirty="0"/>
              <a:t>, Refresh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2</a:t>
            </a:r>
            <a:r>
              <a:rPr lang="ko-KR" altLang="en-US" sz="1150" dirty="0"/>
              <a:t>주에서 한달 정도의 만료 기간을 부여한다</a:t>
            </a:r>
            <a:endParaRPr lang="en-US" altLang="ko-KR" sz="1150" dirty="0"/>
          </a:p>
          <a:p>
            <a:endParaRPr lang="en-US" altLang="ko-KR" sz="1150" b="1" dirty="0"/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클라이언트는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이 만료되었다는 오류를 받으면 따로 저장해 두었던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을 이용하여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의 재발급을 요청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ko-KR" sz="1150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서버는 유효한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새로운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을 발급하며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만료된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오류를 반환해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사용자에게 로그인을 요구한다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ko-KR" sz="115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은 서버에 따로 저장해 둘 필요가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의 경우 서버의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storage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에 따로 저장해서 이후 검증에 활용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한다 그러므로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Refresh Token</a:t>
            </a:r>
            <a:r>
              <a:rPr lang="ko-KR" altLang="en-US" sz="1200" b="1" dirty="0">
                <a:solidFill>
                  <a:srgbClr val="FF0000"/>
                </a:solidFill>
                <a:latin typeface="Open Sans"/>
              </a:rPr>
              <a:t> 사용 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 추가적인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I/O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작업이 필요하다</a:t>
            </a:r>
            <a:endParaRPr lang="en-US" altLang="ko-KR" sz="1150" b="1" dirty="0">
              <a:solidFill>
                <a:srgbClr val="FF0000"/>
              </a:solidFill>
            </a:endParaRPr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6524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토큰을 활용한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SSO</a:t>
            </a:r>
            <a:r>
              <a:rPr lang="ko-KR" altLang="en-US" sz="2400" b="1" kern="0" dirty="0">
                <a:solidFill>
                  <a:prstClr val="white"/>
                </a:solidFill>
              </a:rPr>
              <a:t>의 구현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SSO(Single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Sign-On)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한번의 로그인 인증으로 여러 개의 서비스를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추가적인 인증없이 사용할 수 있는 기술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인증은 하나의 시스템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서버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에서 수행하고 그 인증 서버가 서비스를 각각 담당하는 서버에 인증 정보를 알려주는 방식이다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D92374-2CFD-4CFA-A93E-3B7B78565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54" y="857171"/>
            <a:ext cx="7699604" cy="33583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CEE117-9021-4AC6-AA9F-B2FA70172610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7C4AB-5C8C-4F6D-AFC7-8A4F657E258B}"/>
              </a:ext>
            </a:extLst>
          </p:cNvPr>
          <p:cNvSpPr txBox="1"/>
          <p:nvPr/>
        </p:nvSpPr>
        <p:spPr>
          <a:xfrm>
            <a:off x="4557582" y="4990451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사용자가 </a:t>
            </a:r>
            <a:r>
              <a:rPr lang="en-US" altLang="ko-KR" sz="1300" dirty="0"/>
              <a:t>SSO </a:t>
            </a:r>
            <a:r>
              <a:rPr lang="ko-KR" altLang="en-US" sz="1300" dirty="0"/>
              <a:t>서버에 접속 하면 서버는 사용자를 확인 후 각 </a:t>
            </a:r>
            <a:r>
              <a:rPr lang="ko-KR" altLang="en-US" sz="1300" b="1" dirty="0"/>
              <a:t>어플리케이션에 인증이 가능한 토큰을 사용자에게 전달</a:t>
            </a:r>
            <a:r>
              <a:rPr lang="ko-KR" altLang="en-US" sz="1300" dirty="0"/>
              <a:t>한다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토큰을 받은 사용자는 각각의 어플리케이션에 접속할 때 </a:t>
            </a:r>
            <a:r>
              <a:rPr lang="en-US" altLang="ko-KR" sz="1300" b="1" dirty="0"/>
              <a:t>SSO</a:t>
            </a:r>
            <a:r>
              <a:rPr lang="ko-KR" altLang="en-US" sz="1300" b="1" dirty="0"/>
              <a:t>로부터 전달 받은 토큰을 자동으로 전달하여 로그인을 할 수 있게 해주는 방식</a:t>
            </a:r>
            <a:r>
              <a:rPr lang="ko-KR" altLang="en-US" sz="1300" dirty="0"/>
              <a:t>이다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0340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Sliding Sessions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Refresh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Token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단점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구현이 복잡하며 검증 프로세스사 길기 때문에 구현이 힘들다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Access Token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이 만료될 때마다 새롭게 발급하는 과정에서 생기는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HTTP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요청 횟수가 늘어나 서버의 자원 낭비가 발생된다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475792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발급한 후 검증만 하면 되기 때문에 추가 저장소가 필요 없으며 상태를 저장하지 않음으로 서버를 확장하거나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보수에 용이하다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토큰 기반의 다른 인증 시스템</a:t>
            </a:r>
            <a:r>
              <a:rPr lang="en-US" altLang="ko-KR" sz="1300" dirty="0"/>
              <a:t>(Facebook, Google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r>
              <a:rPr lang="ko-KR" altLang="en-US" sz="1300" dirty="0"/>
              <a:t>에 접근이 가능하여 확장성이 뛰어나다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이미 발급된 </a:t>
            </a:r>
            <a:r>
              <a:rPr lang="en-US" altLang="ko-KR" sz="1300" dirty="0"/>
              <a:t>JWT</a:t>
            </a:r>
            <a:r>
              <a:rPr lang="ko-KR" altLang="en-US" sz="1300" dirty="0"/>
              <a:t>에 대해서 돌이킬 수 없으며 유효기간이 완료될 때 까지는 계속 사용이 가능하여 탈취당할 경우 유효기간내에는 모든 정보를 이용할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Payload</a:t>
            </a:r>
            <a:r>
              <a:rPr lang="ko-KR" altLang="en-US" sz="1300" dirty="0"/>
              <a:t>정보가 제한적이다 </a:t>
            </a:r>
            <a:r>
              <a:rPr lang="en-US" altLang="ko-KR" sz="1300" dirty="0"/>
              <a:t>Payload</a:t>
            </a:r>
            <a:r>
              <a:rPr lang="ko-KR" altLang="en-US" sz="1300" dirty="0"/>
              <a:t>는 암호화 되지 않기 때문에 유저의 중요한 정보들은 </a:t>
            </a:r>
            <a:r>
              <a:rPr lang="en-US" altLang="ko-KR" sz="1300" dirty="0"/>
              <a:t>Payload</a:t>
            </a:r>
            <a:r>
              <a:rPr lang="ko-KR" altLang="en-US" sz="1300" dirty="0"/>
              <a:t>에 넣을 수 없다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데이터가 늘어남에 따라 </a:t>
            </a:r>
            <a:r>
              <a:rPr lang="en-US" altLang="ko-KR" sz="1300" dirty="0"/>
              <a:t>JWT</a:t>
            </a:r>
            <a:r>
              <a:rPr lang="ko-KR" altLang="en-US" sz="1300" dirty="0"/>
              <a:t>의 길이가 세션</a:t>
            </a:r>
            <a:r>
              <a:rPr lang="en-US" altLang="ko-KR" sz="1300" dirty="0"/>
              <a:t>/</a:t>
            </a:r>
            <a:r>
              <a:rPr lang="ko-KR" altLang="en-US" sz="1300" dirty="0"/>
              <a:t>쿠키 방식에 비해 길어져 서버의 자원낭비가 발생된다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BF9FC-8171-4127-B7CD-0520C59CA51F}"/>
              </a:ext>
            </a:extLst>
          </p:cNvPr>
          <p:cNvSpPr/>
          <p:nvPr/>
        </p:nvSpPr>
        <p:spPr>
          <a:xfrm>
            <a:off x="521146" y="458243"/>
            <a:ext cx="28858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300" kern="0" dirty="0">
                <a:solidFill>
                  <a:prstClr val="white"/>
                </a:solidFill>
              </a:rPr>
              <a:t>의</a:t>
            </a:r>
            <a:endParaRPr lang="en-US" altLang="ko-KR" sz="23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5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897" y="5414316"/>
            <a:ext cx="3191166" cy="12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232805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9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테이블에서 각 행을 유일하게 식별할 수 있는 최소한의 속성들의 집합니다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100" b="1" dirty="0">
                <a:cs typeface="Aharoni" panose="02010803020104030203" pitchFamily="2" charset="-79"/>
              </a:rPr>
              <a:t>후보키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는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2C370-665E-4C12-8901-CFC76130A633}"/>
              </a:ext>
            </a:extLst>
          </p:cNvPr>
          <p:cNvSpPr txBox="1"/>
          <p:nvPr/>
        </p:nvSpPr>
        <p:spPr>
          <a:xfrm>
            <a:off x="5135523" y="716998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기본키 이며 후보키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것을 다시 정규화 이전 상태로 돌리는 것을 말한다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시스템의 성능을 향상시키기 위해 데이터 모델을 통합하는 과정이다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 무결성이 보장되지 않으므로 제한적으로 사용해야 한다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D50B4-2747-435F-83D3-F6AC75B6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402" y="1091629"/>
            <a:ext cx="7390692" cy="310463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AA4F8-DE05-4509-A813-0E69BC0639A9}"/>
              </a:ext>
            </a:extLst>
          </p:cNvPr>
          <p:cNvSpPr/>
          <p:nvPr/>
        </p:nvSpPr>
        <p:spPr>
          <a:xfrm>
            <a:off x="4189504" y="630147"/>
            <a:ext cx="7519882" cy="374683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F4D4-82E8-4CCB-B5BC-B10388D584CF}"/>
              </a:ext>
            </a:extLst>
          </p:cNvPr>
          <p:cNvSpPr txBox="1"/>
          <p:nvPr/>
        </p:nvSpPr>
        <p:spPr>
          <a:xfrm>
            <a:off x="6969496" y="458243"/>
            <a:ext cx="199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반정규화의 절차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14BEE6A-E0B4-458F-976D-15162F24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7772"/>
              </p:ext>
            </p:extLst>
          </p:nvPr>
        </p:nvGraphicFramePr>
        <p:xfrm>
          <a:off x="4241459" y="4903416"/>
          <a:ext cx="7470590" cy="15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5">
                  <a:extLst>
                    <a:ext uri="{9D8B030D-6E8A-4147-A177-3AD203B41FA5}">
                      <a16:colId xmlns:a16="http://schemas.microsoft.com/office/drawing/2014/main" val="1204437417"/>
                    </a:ext>
                  </a:extLst>
                </a:gridCol>
                <a:gridCol w="3735295">
                  <a:extLst>
                    <a:ext uri="{9D8B030D-6E8A-4147-A177-3AD203B41FA5}">
                      <a16:colId xmlns:a16="http://schemas.microsoft.com/office/drawing/2014/main" val="3697324478"/>
                    </a:ext>
                  </a:extLst>
                </a:gridCol>
              </a:tblGrid>
              <a:tr h="4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필요성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04607"/>
                  </a:ext>
                </a:extLst>
              </a:tr>
              <a:tr h="1053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데이터 베이스 정규화 후 성능향상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편의성 등을 위해 정규화 기법 위배행위를 의도적으로 수행하는 기법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다수 </a:t>
                      </a:r>
                      <a:r>
                        <a:rPr lang="en-US" altLang="ko-KR" sz="1300" dirty="0"/>
                        <a:t>Join</a:t>
                      </a:r>
                      <a:r>
                        <a:rPr lang="ko-KR" altLang="en-US" sz="1300" dirty="0"/>
                        <a:t>시 성능하락 방지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개발 및 운영 단순화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검색 성능 향상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개념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23142" y="2457001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테이블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테이블 병합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분할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칼럼 반정규화 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파생칼럼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이력 데이터 모델의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PK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 의한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 오작동 처리를 위한 칼럼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관계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 관계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4E6DFC-1D15-49F4-B027-41333551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904519"/>
            <a:ext cx="5426816" cy="2043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1D85E6-A7A1-44A6-B79E-D34E5741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1" y="4158745"/>
            <a:ext cx="5426817" cy="2144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EFE73-D339-41E4-AB6A-DCBE9F1FF885}"/>
              </a:ext>
            </a:extLst>
          </p:cNvPr>
          <p:cNvSpPr txBox="1"/>
          <p:nvPr/>
        </p:nvSpPr>
        <p:spPr>
          <a:xfrm>
            <a:off x="4395647" y="146952"/>
            <a:ext cx="72752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cs typeface="Aharoni" panose="02010803020104030203" pitchFamily="2" charset="-79"/>
              </a:rPr>
              <a:t>정규화가 되었으나 서버 </a:t>
            </a:r>
            <a:r>
              <a:rPr lang="en-US" altLang="ko-KR" sz="1200" dirty="0">
                <a:cs typeface="Aharoni" panose="02010803020104030203" pitchFamily="2" charset="-79"/>
              </a:rPr>
              <a:t>B</a:t>
            </a:r>
            <a:r>
              <a:rPr lang="ko-KR" altLang="en-US" sz="1200" dirty="0">
                <a:cs typeface="Aharoni" panose="02010803020104030203" pitchFamily="2" charset="-79"/>
              </a:rPr>
              <a:t>에서 데이터 조회 시 부서번호가 서버 </a:t>
            </a:r>
            <a:r>
              <a:rPr lang="en-US" altLang="ko-KR" sz="1200" dirty="0">
                <a:cs typeface="Aharoni" panose="02010803020104030203" pitchFamily="2" charset="-79"/>
              </a:rPr>
              <a:t>A</a:t>
            </a:r>
            <a:r>
              <a:rPr lang="ko-KR" altLang="en-US" sz="1200" dirty="0">
                <a:cs typeface="Aharoni" panose="02010803020104030203" pitchFamily="2" charset="-79"/>
              </a:rPr>
              <a:t>에 존재하여 연계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접수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부서 테이블 모두 조인이 필요하며 또한 분산데이터베이스 환경으로 서버간 조인이 발생하여 성능이 저하된다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953B72-C958-4FFA-8C74-FE39A5A4C69F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85069B-3186-4E00-93BA-884B8F8A3B30}"/>
              </a:ext>
            </a:extLst>
          </p:cNvPr>
          <p:cNvCxnSpPr>
            <a:cxnSpLocks/>
          </p:cNvCxnSpPr>
          <p:nvPr/>
        </p:nvCxnSpPr>
        <p:spPr>
          <a:xfrm flipH="1">
            <a:off x="960574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E13D7-B151-42ED-9FC0-4C943F0F9A89}"/>
              </a:ext>
            </a:extLst>
          </p:cNvPr>
          <p:cNvSpPr txBox="1"/>
          <p:nvPr/>
        </p:nvSpPr>
        <p:spPr>
          <a:xfrm>
            <a:off x="7300898" y="3641073"/>
            <a:ext cx="1464704" cy="35375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cs typeface="Aharoni" panose="02010803020104030203" pitchFamily="2" charset="-79"/>
              </a:rPr>
              <a:t>반정규화 진행 후</a:t>
            </a:r>
            <a:endParaRPr lang="en-US" altLang="ko-KR" sz="1300" b="1" dirty="0">
              <a:cs typeface="Aharoni" panose="02010803020104030203" pitchFamily="2" charset="-79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931333-4AFA-4E82-BB33-11ADCF150ACC}"/>
              </a:ext>
            </a:extLst>
          </p:cNvPr>
          <p:cNvCxnSpPr>
            <a:cxnSpLocks/>
          </p:cNvCxnSpPr>
          <p:nvPr/>
        </p:nvCxnSpPr>
        <p:spPr>
          <a:xfrm flipH="1">
            <a:off x="609600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3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사용자 인증 방식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285162C7-4269-4BBE-A94D-B685524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1719</Words>
  <Application>Microsoft Office PowerPoint</Application>
  <PresentationFormat>와이드스크린</PresentationFormat>
  <Paragraphs>281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Apple SD Gothic Neo</vt:lpstr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124</cp:revision>
  <dcterms:created xsi:type="dcterms:W3CDTF">2020-09-22T02:49:34Z</dcterms:created>
  <dcterms:modified xsi:type="dcterms:W3CDTF">2020-11-05T09:27:24Z</dcterms:modified>
</cp:coreProperties>
</file>