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63" r:id="rId4"/>
    <p:sldId id="259" r:id="rId5"/>
    <p:sldId id="265" r:id="rId6"/>
    <p:sldId id="271" r:id="rId7"/>
    <p:sldId id="260" r:id="rId8"/>
    <p:sldId id="266" r:id="rId9"/>
    <p:sldId id="267" r:id="rId10"/>
    <p:sldId id="272" r:id="rId11"/>
    <p:sldId id="268" r:id="rId12"/>
    <p:sldId id="257" r:id="rId13"/>
    <p:sldId id="261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eunbee" initials="k" lastIdx="5" clrIdx="0">
    <p:extLst>
      <p:ext uri="{19B8F6BF-5375-455C-9EA6-DF929625EA0E}">
        <p15:presenceInfo xmlns:p15="http://schemas.microsoft.com/office/powerpoint/2012/main" userId="kimeunb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159"/>
    <a:srgbClr val="394E8F"/>
    <a:srgbClr val="FF7876"/>
    <a:srgbClr val="81D4FA"/>
    <a:srgbClr val="62AEC6"/>
    <a:srgbClr val="FDB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 autoAdjust="0"/>
    <p:restoredTop sz="95267" autoAdjust="0"/>
  </p:normalViewPr>
  <p:slideViewPr>
    <p:cSldViewPr snapToGrid="0">
      <p:cViewPr varScale="1">
        <p:scale>
          <a:sx n="114" d="100"/>
          <a:sy n="114" d="100"/>
        </p:scale>
        <p:origin x="5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1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8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91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51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6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38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9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7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02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94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81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4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9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2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0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0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5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4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7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fif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14775" y="1247775"/>
            <a:ext cx="8277225" cy="5610225"/>
          </a:xfrm>
          <a:prstGeom prst="rect">
            <a:avLst/>
          </a:pr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4775" y="1247775"/>
            <a:ext cx="4362450" cy="436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서버 </a:t>
            </a:r>
            <a:r>
              <a:rPr lang="en-US" altLang="ko-KR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어플리케이션 서버</a:t>
            </a:r>
            <a:endParaRPr lang="en-US" altLang="ko-KR" sz="36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Web Server &amp; Web Application Server</a:t>
            </a: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2568" y="1247775"/>
            <a:ext cx="369332" cy="43624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200" dirty="0">
                <a:solidFill>
                  <a:prstClr val="white"/>
                </a:solidFill>
              </a:rPr>
              <a:t>AD Soft 1</a:t>
            </a:r>
            <a:r>
              <a:rPr lang="ko-KR" altLang="en-US" sz="1200" dirty="0">
                <a:solidFill>
                  <a:prstClr val="white"/>
                </a:solidFill>
              </a:rPr>
              <a:t>주차 교육과정                   </a:t>
            </a:r>
            <a:r>
              <a:rPr lang="en-US" altLang="ko-KR" sz="1200" dirty="0">
                <a:solidFill>
                  <a:prstClr val="white"/>
                </a:solidFill>
              </a:rPr>
              <a:t>   </a:t>
            </a:r>
            <a:r>
              <a:rPr lang="ko-KR" altLang="en-US" sz="1200" dirty="0">
                <a:solidFill>
                  <a:prstClr val="white"/>
                </a:solidFill>
              </a:rPr>
              <a:t>김은비 사원</a:t>
            </a:r>
          </a:p>
        </p:txBody>
      </p:sp>
    </p:spTree>
    <p:extLst>
      <p:ext uri="{BB962C8B-B14F-4D97-AF65-F5344CB8AC3E}">
        <p14:creationId xmlns:p14="http://schemas.microsoft.com/office/powerpoint/2010/main" val="341083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8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206500"/>
          </a:xfrm>
          <a:prstGeom prst="rect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prstClr val="white"/>
                </a:solidFill>
              </a:rPr>
              <a:t>웹 어플리케이션 </a:t>
            </a:r>
            <a:r>
              <a:rPr lang="en-US" altLang="ko-KR" sz="2800" b="1" i="1" dirty="0">
                <a:solidFill>
                  <a:srgbClr val="FDB8B3"/>
                </a:solidFill>
              </a:rPr>
              <a:t>WSA </a:t>
            </a:r>
            <a:r>
              <a:rPr lang="ko-KR" altLang="en-US" sz="2000" i="1" dirty="0">
                <a:solidFill>
                  <a:schemeClr val="bg1"/>
                </a:solidFill>
              </a:rPr>
              <a:t>소프트웨어의 종류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Web Server &amp; Web Application Server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3171" y="198754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494159"/>
                </a:solidFill>
              </a:rPr>
              <a:t>SOFTWARE</a:t>
            </a:r>
            <a:endParaRPr lang="ko-KR" altLang="en-US" sz="1200" b="1" dirty="0">
              <a:solidFill>
                <a:srgbClr val="494159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450396" y="1988556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494159"/>
                </a:solidFill>
              </a:rPr>
              <a:t>CONTENTS</a:t>
            </a:r>
            <a:endParaRPr lang="ko-KR" altLang="en-US" sz="1200" b="1" dirty="0">
              <a:solidFill>
                <a:srgbClr val="494159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642550" y="2898025"/>
            <a:ext cx="360000" cy="360000"/>
          </a:xfrm>
          <a:prstGeom prst="ellipse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324304" y="2898025"/>
            <a:ext cx="360000" cy="360000"/>
          </a:xfrm>
          <a:prstGeom prst="ellipse">
            <a:avLst/>
          </a:prstGeom>
          <a:solidFill>
            <a:srgbClr val="CF4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◀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90548" y="2479873"/>
            <a:ext cx="2192983" cy="111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cs typeface="Aharoni" panose="02010803020104030203" pitchFamily="2" charset="-79"/>
              </a:rPr>
              <a:t>톰캣</a:t>
            </a:r>
            <a:endParaRPr lang="en-US" altLang="ko-KR" sz="14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404257"/>
                </a:solidFill>
                <a:cs typeface="Aharoni" panose="02010803020104030203" pitchFamily="2" charset="-79"/>
              </a:rPr>
              <a:t>동적인 데이터 처리 가능 </a:t>
            </a: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DB</a:t>
            </a:r>
            <a:r>
              <a:rPr lang="ko-KR" altLang="en-US" sz="1050" dirty="0">
                <a:solidFill>
                  <a:srgbClr val="404257"/>
                </a:solidFill>
                <a:cs typeface="Aharoni" panose="02010803020104030203" pitchFamily="2" charset="-79"/>
              </a:rPr>
              <a:t>연결</a:t>
            </a: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srgbClr val="404257"/>
                </a:solidFill>
                <a:cs typeface="Aharoni" panose="02010803020104030203" pitchFamily="2" charset="-79"/>
              </a:rPr>
              <a:t>데이터 조작</a:t>
            </a: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srgbClr val="404257"/>
                </a:solidFill>
                <a:cs typeface="Aharoni" panose="02010803020104030203" pitchFamily="2" charset="-79"/>
              </a:rPr>
              <a:t>다른 응용프로그램과 상호 작용에 용이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90548" y="3691431"/>
            <a:ext cx="2192983" cy="111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cs typeface="Aharoni" panose="02010803020104030203" pitchFamily="2" charset="-79"/>
              </a:rPr>
              <a:t>웹 로직</a:t>
            </a:r>
            <a:endParaRPr lang="en-US" altLang="ko-KR" sz="14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404257"/>
                </a:solidFill>
                <a:cs typeface="Aharoni" panose="02010803020104030203" pitchFamily="2" charset="-79"/>
              </a:rPr>
              <a:t>기존 및 클라우드 환경에서 어플리케이션을 개발 및 배포하기 위한 최고의 어플리케이션 서버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90548" y="4826192"/>
            <a:ext cx="2192983" cy="111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cs typeface="Aharoni" panose="02010803020104030203" pitchFamily="2" charset="-79"/>
              </a:rPr>
              <a:t>제우스</a:t>
            </a:r>
            <a:endParaRPr lang="en-US" altLang="ko-KR" sz="14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J2EE</a:t>
            </a:r>
            <a:r>
              <a:rPr lang="ko-KR" altLang="en-US" sz="1050" dirty="0">
                <a:solidFill>
                  <a:srgbClr val="404257"/>
                </a:solidFill>
                <a:cs typeface="Aharoni" panose="02010803020104030203" pitchFamily="2" charset="-79"/>
              </a:rPr>
              <a:t>의 </a:t>
            </a: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full Spec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404257"/>
                </a:solidFill>
                <a:cs typeface="Aharoni" panose="02010803020104030203" pitchFamily="2" charset="-79"/>
              </a:rPr>
              <a:t>국내기업으로 유지보수 및 장애 시 문제해결 용이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6597664" y="3078025"/>
            <a:ext cx="634635" cy="2059"/>
          </a:xfrm>
          <a:prstGeom prst="line">
            <a:avLst/>
          </a:prstGeom>
          <a:ln w="12700" cap="rnd">
            <a:solidFill>
              <a:srgbClr val="CF4E6A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5081531" y="3075966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4642550" y="4095185"/>
            <a:ext cx="360000" cy="360000"/>
          </a:xfrm>
          <a:prstGeom prst="ellipse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324304" y="4095185"/>
            <a:ext cx="360000" cy="360000"/>
          </a:xfrm>
          <a:prstGeom prst="ellipse">
            <a:avLst/>
          </a:prstGeom>
          <a:solidFill>
            <a:srgbClr val="CF4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◀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V="1">
            <a:off x="6597664" y="4275185"/>
            <a:ext cx="634635" cy="2059"/>
          </a:xfrm>
          <a:prstGeom prst="line">
            <a:avLst/>
          </a:prstGeom>
          <a:ln w="12700" cap="rnd">
            <a:solidFill>
              <a:srgbClr val="CF4E6A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5081531" y="4273126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4642550" y="5245288"/>
            <a:ext cx="360000" cy="360000"/>
          </a:xfrm>
          <a:prstGeom prst="ellipse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324304" y="5245288"/>
            <a:ext cx="360000" cy="360000"/>
          </a:xfrm>
          <a:prstGeom prst="ellipse">
            <a:avLst/>
          </a:prstGeom>
          <a:solidFill>
            <a:srgbClr val="CF4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◀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6597664" y="5425288"/>
            <a:ext cx="634635" cy="2059"/>
          </a:xfrm>
          <a:prstGeom prst="line">
            <a:avLst/>
          </a:prstGeom>
          <a:ln w="12700" cap="rnd">
            <a:solidFill>
              <a:srgbClr val="CF4E6A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5081531" y="5423229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204929" y="2712120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01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04930" y="3883242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02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04929" y="5054364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03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264673" y="2695565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01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264674" y="3866687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02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264673" y="5037809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03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14FEE4-3F1F-4263-A160-8300CD082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2024" y="3192967"/>
            <a:ext cx="2160318" cy="21603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59681D-5215-4067-95D5-1A9BC4274B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65" y="2296502"/>
            <a:ext cx="1533968" cy="15339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9CE961-23E4-4E67-8C2B-90D733167C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88" y="4991314"/>
            <a:ext cx="1673464" cy="8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4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D9BD32-2605-4AE5-9BCC-BC90F12AACE2}"/>
              </a:ext>
            </a:extLst>
          </p:cNvPr>
          <p:cNvGrpSpPr/>
          <p:nvPr/>
        </p:nvGrpSpPr>
        <p:grpSpPr>
          <a:xfrm>
            <a:off x="318234" y="2031135"/>
            <a:ext cx="3372766" cy="4640555"/>
            <a:chOff x="3878645" y="2674620"/>
            <a:chExt cx="2557361" cy="3198770"/>
          </a:xfrm>
        </p:grpSpPr>
        <p:sp>
          <p:nvSpPr>
            <p:cNvPr id="7" name="순서도: 저장 데이터 6">
              <a:extLst>
                <a:ext uri="{FF2B5EF4-FFF2-40B4-BE49-F238E27FC236}">
                  <a16:creationId xmlns:a16="http://schemas.microsoft.com/office/drawing/2014/main" id="{AD4E6F5C-2BD3-4CA5-BA7E-1E7071CE3BFD}"/>
                </a:ext>
              </a:extLst>
            </p:cNvPr>
            <p:cNvSpPr/>
            <p:nvPr/>
          </p:nvSpPr>
          <p:spPr>
            <a:xfrm rot="5400000">
              <a:off x="4453903" y="3906911"/>
              <a:ext cx="1391221" cy="2541737"/>
            </a:xfrm>
            <a:prstGeom prst="flowChartOnlineStorage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C15BEBC0-4E95-4D2D-B1BF-E0DEEED8E6BC}"/>
                </a:ext>
              </a:extLst>
            </p:cNvPr>
            <p:cNvSpPr/>
            <p:nvPr/>
          </p:nvSpPr>
          <p:spPr>
            <a:xfrm rot="16200000" flipV="1">
              <a:off x="5406904" y="3912789"/>
              <a:ext cx="1925967" cy="132237"/>
            </a:xfrm>
            <a:prstGeom prst="trapezoid">
              <a:avLst>
                <a:gd name="adj" fmla="val 68218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2F3E045E-BB2B-4F8E-A12B-B0F7CB703D95}"/>
                </a:ext>
              </a:extLst>
            </p:cNvPr>
            <p:cNvSpPr/>
            <p:nvPr/>
          </p:nvSpPr>
          <p:spPr>
            <a:xfrm flipH="1">
              <a:off x="4000499" y="2674620"/>
              <a:ext cx="2330815" cy="2608580"/>
            </a:xfrm>
            <a:prstGeom prst="round1Rect">
              <a:avLst>
                <a:gd name="adj" fmla="val 2157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Ins="288000"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50B74D54-194E-44F8-8E6C-FFAEDE88BB59}"/>
                </a:ext>
              </a:extLst>
            </p:cNvPr>
            <p:cNvSpPr/>
            <p:nvPr/>
          </p:nvSpPr>
          <p:spPr>
            <a:xfrm flipH="1">
              <a:off x="4091940" y="2780039"/>
              <a:ext cx="2144422" cy="2399974"/>
            </a:xfrm>
            <a:prstGeom prst="round1Rect">
              <a:avLst>
                <a:gd name="adj" fmla="val 18988"/>
              </a:avLst>
            </a:prstGeom>
            <a:noFill/>
            <a:ln w="22225" cap="rnd">
              <a:solidFill>
                <a:srgbClr val="494159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4881B140-94F8-437E-AD84-3FB347E46621}"/>
                </a:ext>
              </a:extLst>
            </p:cNvPr>
            <p:cNvSpPr/>
            <p:nvPr/>
          </p:nvSpPr>
          <p:spPr>
            <a:xfrm rot="16200000">
              <a:off x="5414512" y="3826742"/>
              <a:ext cx="1738654" cy="304335"/>
            </a:xfrm>
            <a:prstGeom prst="round2SameRect">
              <a:avLst>
                <a:gd name="adj1" fmla="val 27873"/>
                <a:gd name="adj2" fmla="val 0"/>
              </a:avLst>
            </a:prstGeom>
            <a:solidFill>
              <a:srgbClr val="494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0BACF6F-4CFC-4111-AA46-FBB7EF26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9058" y="2996167"/>
              <a:ext cx="298948" cy="298948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DA3A696-0A7C-4900-97D4-F31FB51E6D9C}"/>
              </a:ext>
            </a:extLst>
          </p:cNvPr>
          <p:cNvGrpSpPr/>
          <p:nvPr/>
        </p:nvGrpSpPr>
        <p:grpSpPr>
          <a:xfrm>
            <a:off x="4402952" y="2027717"/>
            <a:ext cx="3372768" cy="4640555"/>
            <a:chOff x="3878644" y="2674620"/>
            <a:chExt cx="2557362" cy="3198770"/>
          </a:xfrm>
        </p:grpSpPr>
        <p:sp>
          <p:nvSpPr>
            <p:cNvPr id="16" name="순서도: 저장 데이터 15">
              <a:extLst>
                <a:ext uri="{FF2B5EF4-FFF2-40B4-BE49-F238E27FC236}">
                  <a16:creationId xmlns:a16="http://schemas.microsoft.com/office/drawing/2014/main" id="{3ECA9A3B-307C-44D8-97DB-95ADE6FF956D}"/>
                </a:ext>
              </a:extLst>
            </p:cNvPr>
            <p:cNvSpPr/>
            <p:nvPr/>
          </p:nvSpPr>
          <p:spPr>
            <a:xfrm rot="5400000">
              <a:off x="4453902" y="3906911"/>
              <a:ext cx="1391221" cy="2541737"/>
            </a:xfrm>
            <a:prstGeom prst="flowChartOnlineStorage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643BED25-8B48-467B-83C6-4C49FDAD9C07}"/>
                </a:ext>
              </a:extLst>
            </p:cNvPr>
            <p:cNvSpPr/>
            <p:nvPr/>
          </p:nvSpPr>
          <p:spPr>
            <a:xfrm rot="16200000" flipV="1">
              <a:off x="5406904" y="3912789"/>
              <a:ext cx="1925967" cy="132237"/>
            </a:xfrm>
            <a:prstGeom prst="trapezoid">
              <a:avLst>
                <a:gd name="adj" fmla="val 6821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한쪽 모서리 17">
              <a:extLst>
                <a:ext uri="{FF2B5EF4-FFF2-40B4-BE49-F238E27FC236}">
                  <a16:creationId xmlns:a16="http://schemas.microsoft.com/office/drawing/2014/main" id="{E683E186-2E7A-466D-8FC1-B6947ABB2077}"/>
                </a:ext>
              </a:extLst>
            </p:cNvPr>
            <p:cNvSpPr/>
            <p:nvPr/>
          </p:nvSpPr>
          <p:spPr>
            <a:xfrm flipH="1">
              <a:off x="4000499" y="2674620"/>
              <a:ext cx="2330815" cy="2608580"/>
            </a:xfrm>
            <a:prstGeom prst="round1Rect">
              <a:avLst>
                <a:gd name="adj" fmla="val 2157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Ins="288000"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9" name="사각형: 둥근 한쪽 모서리 18">
              <a:extLst>
                <a:ext uri="{FF2B5EF4-FFF2-40B4-BE49-F238E27FC236}">
                  <a16:creationId xmlns:a16="http://schemas.microsoft.com/office/drawing/2014/main" id="{AC2ABB3F-B8B5-41B7-9B29-33FA756F9CC2}"/>
                </a:ext>
              </a:extLst>
            </p:cNvPr>
            <p:cNvSpPr/>
            <p:nvPr/>
          </p:nvSpPr>
          <p:spPr>
            <a:xfrm flipH="1">
              <a:off x="4091940" y="2780039"/>
              <a:ext cx="2144422" cy="2399974"/>
            </a:xfrm>
            <a:prstGeom prst="round1Rect">
              <a:avLst>
                <a:gd name="adj" fmla="val 18988"/>
              </a:avLst>
            </a:prstGeom>
            <a:noFill/>
            <a:ln w="22225" cap="rnd">
              <a:solidFill>
                <a:srgbClr val="494159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위쪽 모서리 19">
              <a:extLst>
                <a:ext uri="{FF2B5EF4-FFF2-40B4-BE49-F238E27FC236}">
                  <a16:creationId xmlns:a16="http://schemas.microsoft.com/office/drawing/2014/main" id="{CEE8F662-0CF2-4050-80F9-26A5C794B765}"/>
                </a:ext>
              </a:extLst>
            </p:cNvPr>
            <p:cNvSpPr/>
            <p:nvPr/>
          </p:nvSpPr>
          <p:spPr>
            <a:xfrm rot="16200000">
              <a:off x="5414512" y="3826742"/>
              <a:ext cx="1738654" cy="304335"/>
            </a:xfrm>
            <a:prstGeom prst="round2SameRect">
              <a:avLst>
                <a:gd name="adj1" fmla="val 27873"/>
                <a:gd name="adj2" fmla="val 0"/>
              </a:avLst>
            </a:prstGeom>
            <a:solidFill>
              <a:srgbClr val="494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8637EE8-0D9D-449E-858A-3AE08F050D39}"/>
              </a:ext>
            </a:extLst>
          </p:cNvPr>
          <p:cNvGrpSpPr/>
          <p:nvPr/>
        </p:nvGrpSpPr>
        <p:grpSpPr>
          <a:xfrm>
            <a:off x="8487863" y="1889757"/>
            <a:ext cx="3352160" cy="4765406"/>
            <a:chOff x="3878645" y="2588560"/>
            <a:chExt cx="2541737" cy="3284830"/>
          </a:xfrm>
        </p:grpSpPr>
        <p:sp>
          <p:nvSpPr>
            <p:cNvPr id="22" name="순서도: 저장 데이터 21">
              <a:extLst>
                <a:ext uri="{FF2B5EF4-FFF2-40B4-BE49-F238E27FC236}">
                  <a16:creationId xmlns:a16="http://schemas.microsoft.com/office/drawing/2014/main" id="{5F4B0C48-BA4E-415A-AEB6-A8CD4B67507C}"/>
                </a:ext>
              </a:extLst>
            </p:cNvPr>
            <p:cNvSpPr/>
            <p:nvPr/>
          </p:nvSpPr>
          <p:spPr>
            <a:xfrm rot="5400000">
              <a:off x="4453903" y="3906911"/>
              <a:ext cx="1391221" cy="2541737"/>
            </a:xfrm>
            <a:prstGeom prst="flowChartOnlineStorage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94B80C82-13B2-43BF-B5D6-EF64D35FD5EA}"/>
                </a:ext>
              </a:extLst>
            </p:cNvPr>
            <p:cNvSpPr/>
            <p:nvPr/>
          </p:nvSpPr>
          <p:spPr>
            <a:xfrm rot="10800000" flipV="1">
              <a:off x="4289538" y="2588560"/>
              <a:ext cx="1925966" cy="132237"/>
            </a:xfrm>
            <a:prstGeom prst="trapezoid">
              <a:avLst>
                <a:gd name="adj" fmla="val 6821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한쪽 모서리 23">
              <a:extLst>
                <a:ext uri="{FF2B5EF4-FFF2-40B4-BE49-F238E27FC236}">
                  <a16:creationId xmlns:a16="http://schemas.microsoft.com/office/drawing/2014/main" id="{94DFE5B3-AF9D-434F-B490-68611625B530}"/>
                </a:ext>
              </a:extLst>
            </p:cNvPr>
            <p:cNvSpPr/>
            <p:nvPr/>
          </p:nvSpPr>
          <p:spPr>
            <a:xfrm flipH="1">
              <a:off x="4000499" y="2674620"/>
              <a:ext cx="2330815" cy="2608580"/>
            </a:xfrm>
            <a:prstGeom prst="round1Rect">
              <a:avLst>
                <a:gd name="adj" fmla="val 2157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Ins="288000"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05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25" name="사각형: 둥근 한쪽 모서리 24">
              <a:extLst>
                <a:ext uri="{FF2B5EF4-FFF2-40B4-BE49-F238E27FC236}">
                  <a16:creationId xmlns:a16="http://schemas.microsoft.com/office/drawing/2014/main" id="{F10E8BDE-CB0B-4F7F-B97D-C341F89B3C42}"/>
                </a:ext>
              </a:extLst>
            </p:cNvPr>
            <p:cNvSpPr/>
            <p:nvPr/>
          </p:nvSpPr>
          <p:spPr>
            <a:xfrm flipH="1">
              <a:off x="4091940" y="2780039"/>
              <a:ext cx="2144422" cy="2399974"/>
            </a:xfrm>
            <a:prstGeom prst="round1Rect">
              <a:avLst>
                <a:gd name="adj" fmla="val 18988"/>
              </a:avLst>
            </a:prstGeom>
            <a:noFill/>
            <a:ln w="22225" cap="rnd">
              <a:solidFill>
                <a:srgbClr val="494159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EC2D6815-11CB-4F9F-AE46-5F7F79D3E824}"/>
                </a:ext>
              </a:extLst>
            </p:cNvPr>
            <p:cNvSpPr/>
            <p:nvPr/>
          </p:nvSpPr>
          <p:spPr>
            <a:xfrm>
              <a:off x="4383199" y="2588560"/>
              <a:ext cx="1738654" cy="304335"/>
            </a:xfrm>
            <a:prstGeom prst="round2SameRect">
              <a:avLst>
                <a:gd name="adj1" fmla="val 0"/>
                <a:gd name="adj2" fmla="val 22149"/>
              </a:avLst>
            </a:prstGeom>
            <a:solidFill>
              <a:srgbClr val="494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</p:grp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F16151DF-D93C-4243-9691-74C07D24EFD5}"/>
              </a:ext>
            </a:extLst>
          </p:cNvPr>
          <p:cNvSpPr/>
          <p:nvPr/>
        </p:nvSpPr>
        <p:spPr>
          <a:xfrm rot="16200000">
            <a:off x="7001398" y="4402379"/>
            <a:ext cx="1136638" cy="412007"/>
          </a:xfrm>
          <a:prstGeom prst="round2SameRect">
            <a:avLst>
              <a:gd name="adj1" fmla="val 27873"/>
              <a:gd name="adj2" fmla="val 0"/>
            </a:avLst>
          </a:pr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A08E0B-E72D-480C-8890-4CB0E4EA7181}"/>
              </a:ext>
            </a:extLst>
          </p:cNvPr>
          <p:cNvSpPr/>
          <p:nvPr/>
        </p:nvSpPr>
        <p:spPr>
          <a:xfrm>
            <a:off x="0" y="-2923"/>
            <a:ext cx="12192000" cy="1206500"/>
          </a:xfrm>
          <a:prstGeom prst="rect">
            <a:avLst/>
          </a:pr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DD43656-338D-4BFA-B93F-9A999072F947}"/>
              </a:ext>
            </a:extLst>
          </p:cNvPr>
          <p:cNvSpPr/>
          <p:nvPr/>
        </p:nvSpPr>
        <p:spPr>
          <a:xfrm>
            <a:off x="0" y="110994"/>
            <a:ext cx="1219200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>
                <a:solidFill>
                  <a:schemeClr val="bg1"/>
                </a:solidFill>
              </a:rPr>
              <a:t>Web Server</a:t>
            </a:r>
            <a:r>
              <a:rPr lang="ko-KR" altLang="en-US" sz="3600" b="1" i="1" dirty="0">
                <a:solidFill>
                  <a:schemeClr val="bg1"/>
                </a:solidFill>
              </a:rPr>
              <a:t>와</a:t>
            </a:r>
            <a:r>
              <a:rPr lang="en-US" altLang="ko-KR" sz="3600" b="1" i="1" dirty="0">
                <a:solidFill>
                  <a:schemeClr val="bg1"/>
                </a:solidFill>
              </a:rPr>
              <a:t> WAS</a:t>
            </a:r>
            <a:r>
              <a:rPr lang="ko-KR" altLang="en-US" sz="3600" b="1" i="1" dirty="0">
                <a:solidFill>
                  <a:schemeClr val="bg1"/>
                </a:solidFill>
              </a:rPr>
              <a:t>의</a:t>
            </a:r>
            <a:r>
              <a:rPr lang="en-US" altLang="ko-KR" sz="3600" b="1" i="1" dirty="0">
                <a:solidFill>
                  <a:srgbClr val="494159"/>
                </a:solidFill>
              </a:rPr>
              <a:t> </a:t>
            </a:r>
            <a:r>
              <a:rPr lang="ko-KR" altLang="en-US" sz="3600" b="1" i="1" dirty="0">
                <a:solidFill>
                  <a:srgbClr val="494159"/>
                </a:solidFill>
              </a:rPr>
              <a:t>차이점</a:t>
            </a:r>
            <a:r>
              <a:rPr lang="en-US" altLang="ko-KR" sz="2800" b="1" i="1" dirty="0">
                <a:solidFill>
                  <a:srgbClr val="494159"/>
                </a:solidFill>
              </a:rPr>
              <a:t> 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CB4AB-B878-4FB7-A230-112B9EA2D557}"/>
              </a:ext>
            </a:extLst>
          </p:cNvPr>
          <p:cNvSpPr txBox="1"/>
          <p:nvPr/>
        </p:nvSpPr>
        <p:spPr>
          <a:xfrm>
            <a:off x="696412" y="3710201"/>
            <a:ext cx="2593216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서버가 정적 요청을 저리 하면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WAS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요청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응답 과정이 생략되어 서버의 부담을 줄일 수 있음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F8B4C5-13DE-4AF0-9698-87A3264CD3C3}"/>
              </a:ext>
            </a:extLst>
          </p:cNvPr>
          <p:cNvSpPr txBox="1"/>
          <p:nvPr/>
        </p:nvSpPr>
        <p:spPr>
          <a:xfrm>
            <a:off x="-490890" y="3046577"/>
            <a:ext cx="5009016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서버가 필요한 이유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02ACBA-BA52-47BF-A5FF-EC4542E0AA29}"/>
              </a:ext>
            </a:extLst>
          </p:cNvPr>
          <p:cNvSpPr txBox="1"/>
          <p:nvPr/>
        </p:nvSpPr>
        <p:spPr>
          <a:xfrm>
            <a:off x="3596241" y="2365977"/>
            <a:ext cx="5009016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WAS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필요한 이유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AB83E-C591-43DF-9827-08DBC63ED512}"/>
              </a:ext>
            </a:extLst>
          </p:cNvPr>
          <p:cNvSpPr txBox="1"/>
          <p:nvPr/>
        </p:nvSpPr>
        <p:spPr>
          <a:xfrm>
            <a:off x="4799392" y="2907769"/>
            <a:ext cx="2593216" cy="237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페이지에 존재하는 동적 컨텐츠를 처리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서버만을 이용한다면 동적으로 동작해야 하는 컨텐츠의 결과를 웹 서버에 모두 미리 로드해야 하는 자원낭비가 발생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WAS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통해 클라이언트의 요청에 맞는 컨텐츠를 그때 그때 제공 가능 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A19DD8-A0E3-4B8E-9544-7E17CF5D51C5}"/>
              </a:ext>
            </a:extLst>
          </p:cNvPr>
          <p:cNvSpPr txBox="1"/>
          <p:nvPr/>
        </p:nvSpPr>
        <p:spPr>
          <a:xfrm>
            <a:off x="7789193" y="2365977"/>
            <a:ext cx="5009016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기능을 분리하는 이유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E56037-96A7-4589-8AD3-DB819B1076FC}"/>
              </a:ext>
            </a:extLst>
          </p:cNvPr>
          <p:cNvSpPr txBox="1"/>
          <p:nvPr/>
        </p:nvSpPr>
        <p:spPr>
          <a:xfrm>
            <a:off x="8886639" y="2907769"/>
            <a:ext cx="2593216" cy="237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두개의 서버 프로세스가 별개의 작업을 처리하게끔 하여 상대적으로 바쁜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WAS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가해지는 부하를 줄임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물리적으로 두 서버를 분리하여 보안 강화 및 유지보수 용이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대용량 처리를 필요로 하는 웹 서비스의 경우 웹 서버 하나에 여러 개의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WAS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분산하여 연결 가능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8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48000" y="1109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prstClr val="white"/>
                </a:solidFill>
              </a:rPr>
              <a:t>웹 어플리케이션의 </a:t>
            </a:r>
            <a:r>
              <a:rPr lang="ko-KR" altLang="en-US" sz="2800" b="1" i="1" dirty="0">
                <a:solidFill>
                  <a:srgbClr val="FDB8B3"/>
                </a:solidFill>
              </a:rPr>
              <a:t>발전 흐름</a:t>
            </a:r>
            <a:endParaRPr lang="en-US" altLang="ko-KR" sz="2800" b="1" i="1" dirty="0">
              <a:solidFill>
                <a:srgbClr val="FDB8B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Web Server &amp; Web Application Server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17EBAE3-5528-49BE-822D-74173CCE6DA3}"/>
              </a:ext>
            </a:extLst>
          </p:cNvPr>
          <p:cNvSpPr/>
          <p:nvPr/>
        </p:nvSpPr>
        <p:spPr>
          <a:xfrm>
            <a:off x="637340" y="1269134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6C29628-BEC2-4D40-81C3-4F1151D49F9E}"/>
              </a:ext>
            </a:extLst>
          </p:cNvPr>
          <p:cNvGrpSpPr/>
          <p:nvPr/>
        </p:nvGrpSpPr>
        <p:grpSpPr>
          <a:xfrm>
            <a:off x="1970430" y="2604968"/>
            <a:ext cx="7770214" cy="2524364"/>
            <a:chOff x="740289" y="2327682"/>
            <a:chExt cx="10713871" cy="3480691"/>
          </a:xfrm>
        </p:grpSpPr>
        <p:sp>
          <p:nvSpPr>
            <p:cNvPr id="23" name="자유형 40">
              <a:extLst>
                <a:ext uri="{FF2B5EF4-FFF2-40B4-BE49-F238E27FC236}">
                  <a16:creationId xmlns:a16="http://schemas.microsoft.com/office/drawing/2014/main" id="{0B55EA9B-01AF-44F8-85F0-4CD916DDFF47}"/>
                </a:ext>
              </a:extLst>
            </p:cNvPr>
            <p:cNvSpPr/>
            <p:nvPr/>
          </p:nvSpPr>
          <p:spPr>
            <a:xfrm rot="3600000" flipH="1" flipV="1">
              <a:off x="1639081" y="3240761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A6C0">
                    <a:shade val="30000"/>
                    <a:satMod val="115000"/>
                  </a:srgbClr>
                </a:gs>
                <a:gs pos="50000">
                  <a:srgbClr val="9AA6C0">
                    <a:shade val="67500"/>
                    <a:satMod val="115000"/>
                  </a:srgbClr>
                </a:gs>
                <a:gs pos="100000">
                  <a:srgbClr val="9AA6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41">
              <a:extLst>
                <a:ext uri="{FF2B5EF4-FFF2-40B4-BE49-F238E27FC236}">
                  <a16:creationId xmlns:a16="http://schemas.microsoft.com/office/drawing/2014/main" id="{94A365CC-960B-4109-9FF9-66D9235E7622}"/>
                </a:ext>
              </a:extLst>
            </p:cNvPr>
            <p:cNvSpPr/>
            <p:nvPr/>
          </p:nvSpPr>
          <p:spPr>
            <a:xfrm rot="18000000" flipV="1">
              <a:off x="-172786" y="3240762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42">
              <a:extLst>
                <a:ext uri="{FF2B5EF4-FFF2-40B4-BE49-F238E27FC236}">
                  <a16:creationId xmlns:a16="http://schemas.microsoft.com/office/drawing/2014/main" id="{324E7EE9-601A-40CC-B9B5-9219EAF16871}"/>
                </a:ext>
              </a:extLst>
            </p:cNvPr>
            <p:cNvSpPr/>
            <p:nvPr/>
          </p:nvSpPr>
          <p:spPr>
            <a:xfrm rot="3600000" flipH="1" flipV="1">
              <a:off x="5262815" y="3240759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43">
              <a:extLst>
                <a:ext uri="{FF2B5EF4-FFF2-40B4-BE49-F238E27FC236}">
                  <a16:creationId xmlns:a16="http://schemas.microsoft.com/office/drawing/2014/main" id="{C25EB69C-9BDF-46B6-B154-5B5F43953085}"/>
                </a:ext>
              </a:extLst>
            </p:cNvPr>
            <p:cNvSpPr/>
            <p:nvPr/>
          </p:nvSpPr>
          <p:spPr>
            <a:xfrm rot="18000000" flipV="1">
              <a:off x="3450948" y="3240760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44">
              <a:extLst>
                <a:ext uri="{FF2B5EF4-FFF2-40B4-BE49-F238E27FC236}">
                  <a16:creationId xmlns:a16="http://schemas.microsoft.com/office/drawing/2014/main" id="{0CFC4180-C3C8-4CDA-B556-C562AD91819A}"/>
                </a:ext>
              </a:extLst>
            </p:cNvPr>
            <p:cNvSpPr/>
            <p:nvPr/>
          </p:nvSpPr>
          <p:spPr>
            <a:xfrm rot="3600000" flipH="1" flipV="1">
              <a:off x="8886549" y="3240757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A6C0">
                    <a:shade val="30000"/>
                    <a:satMod val="115000"/>
                  </a:srgbClr>
                </a:gs>
                <a:gs pos="50000">
                  <a:srgbClr val="9AA6C0">
                    <a:shade val="67500"/>
                    <a:satMod val="115000"/>
                  </a:srgbClr>
                </a:gs>
                <a:gs pos="100000">
                  <a:srgbClr val="9AA6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45">
              <a:extLst>
                <a:ext uri="{FF2B5EF4-FFF2-40B4-BE49-F238E27FC236}">
                  <a16:creationId xmlns:a16="http://schemas.microsoft.com/office/drawing/2014/main" id="{28D103B4-8645-48A9-8EDC-B91E507C27E6}"/>
                </a:ext>
              </a:extLst>
            </p:cNvPr>
            <p:cNvSpPr/>
            <p:nvPr/>
          </p:nvSpPr>
          <p:spPr>
            <a:xfrm rot="18000000" flipV="1">
              <a:off x="7074682" y="3240758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5F6146-5299-4A68-A58B-07429AA7A8B2}"/>
              </a:ext>
            </a:extLst>
          </p:cNvPr>
          <p:cNvSpPr/>
          <p:nvPr/>
        </p:nvSpPr>
        <p:spPr>
          <a:xfrm>
            <a:off x="1955800" y="1653282"/>
            <a:ext cx="2557656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CGI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방식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초기 전통적인 어플리케이션 기술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각각의 클라이언트 요청에 대하여 독립적인 별도의 프로세스가 생성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9F727E-D0B9-4C06-9439-78477A450E3B}"/>
              </a:ext>
            </a:extLst>
          </p:cNvPr>
          <p:cNvSpPr/>
          <p:nvPr/>
        </p:nvSpPr>
        <p:spPr>
          <a:xfrm>
            <a:off x="4613522" y="1514782"/>
            <a:ext cx="2914010" cy="1358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스크립트 방식의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웹 어플리케이션 기술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HTML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과 자바 코드를 분리시킴으로써 웹 어플리케이션 개발 시 컨텐츠 변경 유용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068AD3-FCBD-4785-8738-AC675EDE9924}"/>
              </a:ext>
            </a:extLst>
          </p:cNvPr>
          <p:cNvSpPr/>
          <p:nvPr/>
        </p:nvSpPr>
        <p:spPr>
          <a:xfrm>
            <a:off x="7627598" y="1653282"/>
            <a:ext cx="260860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오픈소스 프레임워크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스트러츠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(Struts),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스프링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(Spring), 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아이바티스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(iBatis)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등의 프레임워크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FBAB33-4C74-4426-8356-DE39FC88CB4C}"/>
              </a:ext>
            </a:extLst>
          </p:cNvPr>
          <p:cNvSpPr/>
          <p:nvPr/>
        </p:nvSpPr>
        <p:spPr>
          <a:xfrm>
            <a:off x="3126834" y="4845656"/>
            <a:ext cx="2826173" cy="1565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서블릿 방식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요청과 응답 기반 서비스에 실행되는 자바 기반의 모듈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서블릿은 자바 가상 머신</a:t>
            </a: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(JVM)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이라는 다일 프로세스 환경에서 클라이언트의 요청에 따라 다중 스레드로 동작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97009A-1842-43B0-85F8-701097DB0348}"/>
              </a:ext>
            </a:extLst>
          </p:cNvPr>
          <p:cNvSpPr/>
          <p:nvPr/>
        </p:nvSpPr>
        <p:spPr>
          <a:xfrm>
            <a:off x="5927549" y="4845656"/>
            <a:ext cx="2557656" cy="1358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MVC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컴포넌트 기반의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웹 어플리케이션 기술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프리젠테이션 로직과 비즈니스 로직이 분리되는 방식의 패턴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AAF09-C99B-43D8-A3A2-C48B5AD62B08}"/>
              </a:ext>
            </a:extLst>
          </p:cNvPr>
          <p:cNvSpPr txBox="1"/>
          <p:nvPr/>
        </p:nvSpPr>
        <p:spPr>
          <a:xfrm>
            <a:off x="10327063" y="3574760"/>
            <a:ext cx="380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DB8B3"/>
                </a:solidFill>
              </a:rPr>
              <a:t>▶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970528-54AB-445E-BC48-BA4A337ADB1D}"/>
              </a:ext>
            </a:extLst>
          </p:cNvPr>
          <p:cNvSpPr txBox="1"/>
          <p:nvPr/>
        </p:nvSpPr>
        <p:spPr>
          <a:xfrm>
            <a:off x="1102074" y="3574760"/>
            <a:ext cx="380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DB8B3"/>
                </a:solidFill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35132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654050 w 12192000"/>
              <a:gd name="connsiteY0" fmla="*/ 803275 h 6858001"/>
              <a:gd name="connsiteX1" fmla="*/ 654050 w 12192000"/>
              <a:gd name="connsiteY1" fmla="*/ 6705600 h 6858001"/>
              <a:gd name="connsiteX2" fmla="*/ 12001499 w 12192000"/>
              <a:gd name="connsiteY2" fmla="*/ 6705600 h 6858001"/>
              <a:gd name="connsiteX3" fmla="*/ 12001499 w 12192000"/>
              <a:gd name="connsiteY3" fmla="*/ 803275 h 6858001"/>
              <a:gd name="connsiteX4" fmla="*/ 0 w 12192000"/>
              <a:gd name="connsiteY4" fmla="*/ 0 h 6858001"/>
              <a:gd name="connsiteX5" fmla="*/ 12192000 w 12192000"/>
              <a:gd name="connsiteY5" fmla="*/ 0 h 6858001"/>
              <a:gd name="connsiteX6" fmla="*/ 12192000 w 12192000"/>
              <a:gd name="connsiteY6" fmla="*/ 6858001 h 6858001"/>
              <a:gd name="connsiteX7" fmla="*/ 0 w 12192000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1">
                <a:moveTo>
                  <a:pt x="654050" y="803275"/>
                </a:moveTo>
                <a:lnTo>
                  <a:pt x="654050" y="6705600"/>
                </a:lnTo>
                <a:lnTo>
                  <a:pt x="12001499" y="6705600"/>
                </a:lnTo>
                <a:lnTo>
                  <a:pt x="12001499" y="8032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2000" y="0"/>
            <a:ext cx="83566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prstClr val="white"/>
                </a:solidFill>
              </a:rPr>
              <a:t>웹 어플리케이션의 </a:t>
            </a:r>
            <a:r>
              <a:rPr lang="ko-KR" altLang="en-US" sz="2800" b="1" i="1" dirty="0">
                <a:solidFill>
                  <a:srgbClr val="FDB8B3"/>
                </a:solidFill>
              </a:rPr>
              <a:t>미래는</a:t>
            </a:r>
            <a:r>
              <a:rPr lang="en-US" altLang="ko-KR" sz="2800" b="1" i="1" dirty="0">
                <a:solidFill>
                  <a:srgbClr val="FDB8B3"/>
                </a:solidFill>
              </a:rPr>
              <a:t>..? </a:t>
            </a:r>
            <a:r>
              <a:rPr lang="en-US" altLang="ko-KR" sz="900" dirty="0">
                <a:solidFill>
                  <a:prstClr val="white"/>
                </a:solidFill>
              </a:rPr>
              <a:t>Web Server &amp; Web Application Server 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54051" y="803275"/>
            <a:ext cx="11537949" cy="6054725"/>
          </a:xfrm>
          <a:custGeom>
            <a:avLst/>
            <a:gdLst>
              <a:gd name="connsiteX0" fmla="*/ 11347449 w 11537949"/>
              <a:gd name="connsiteY0" fmla="*/ 0 h 6054725"/>
              <a:gd name="connsiteX1" fmla="*/ 11537949 w 11537949"/>
              <a:gd name="connsiteY1" fmla="*/ 0 h 6054725"/>
              <a:gd name="connsiteX2" fmla="*/ 11537949 w 11537949"/>
              <a:gd name="connsiteY2" fmla="*/ 6054725 h 6054725"/>
              <a:gd name="connsiteX3" fmla="*/ 0 w 11537949"/>
              <a:gd name="connsiteY3" fmla="*/ 6054725 h 6054725"/>
              <a:gd name="connsiteX4" fmla="*/ 0 w 11537949"/>
              <a:gd name="connsiteY4" fmla="*/ 5902325 h 6054725"/>
              <a:gd name="connsiteX5" fmla="*/ 11347449 w 11537949"/>
              <a:gd name="connsiteY5" fmla="*/ 5902325 h 605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949" h="6054725">
                <a:moveTo>
                  <a:pt x="11347449" y="0"/>
                </a:moveTo>
                <a:lnTo>
                  <a:pt x="11537949" y="0"/>
                </a:lnTo>
                <a:lnTo>
                  <a:pt x="11537949" y="6054725"/>
                </a:lnTo>
                <a:lnTo>
                  <a:pt x="0" y="6054725"/>
                </a:lnTo>
                <a:lnTo>
                  <a:pt x="0" y="5902325"/>
                </a:lnTo>
                <a:lnTo>
                  <a:pt x="11347449" y="5902325"/>
                </a:lnTo>
                <a:close/>
              </a:path>
            </a:pathLst>
          </a:cu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F0201957-908C-41CA-9EE2-8D92AC7F5BD0}"/>
              </a:ext>
            </a:extLst>
          </p:cNvPr>
          <p:cNvSpPr/>
          <p:nvPr/>
        </p:nvSpPr>
        <p:spPr>
          <a:xfrm rot="5400000">
            <a:off x="5326268" y="2347782"/>
            <a:ext cx="1901330" cy="3605400"/>
          </a:xfrm>
          <a:prstGeom prst="leftBracket">
            <a:avLst>
              <a:gd name="adj" fmla="val 120396"/>
            </a:avLst>
          </a:prstGeom>
          <a:ln w="28575">
            <a:solidFill>
              <a:srgbClr val="FDB8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672307-3392-4BED-90F5-955A880F664B}"/>
              </a:ext>
            </a:extLst>
          </p:cNvPr>
          <p:cNvGrpSpPr/>
          <p:nvPr/>
        </p:nvGrpSpPr>
        <p:grpSpPr>
          <a:xfrm>
            <a:off x="4217215" y="5101147"/>
            <a:ext cx="514036" cy="514036"/>
            <a:chOff x="3694803" y="4399671"/>
            <a:chExt cx="514036" cy="514036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91A2F81-FC42-4805-B809-EDEC85B04AA4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D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E3374E1-E87D-4B8B-8490-DCAF391114A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087F92-FE03-4899-983F-8056E8AD665C}"/>
              </a:ext>
            </a:extLst>
          </p:cNvPr>
          <p:cNvSpPr/>
          <p:nvPr/>
        </p:nvSpPr>
        <p:spPr>
          <a:xfrm>
            <a:off x="8230692" y="3643566"/>
            <a:ext cx="3642279" cy="12268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BEA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웹 로직 서버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무정이지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(Hot-Swappable)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시스템다운 없는 유지보수 및 업그레이드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43814C-F7B6-4901-914A-6C8BB03645A7}"/>
              </a:ext>
            </a:extLst>
          </p:cNvPr>
          <p:cNvSpPr/>
          <p:nvPr/>
        </p:nvSpPr>
        <p:spPr>
          <a:xfrm>
            <a:off x="1420241" y="3793824"/>
            <a:ext cx="3056052" cy="10998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퓨전 미들웨어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웹 포털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비즈니스 인텔리전스 소프트웨어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오라클 협업 스위트 등 다수 컴포넌트를 통합한 제품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EC6516-81B5-4990-95A3-6675964AB310}"/>
              </a:ext>
            </a:extLst>
          </p:cNvPr>
          <p:cNvSpPr/>
          <p:nvPr/>
        </p:nvSpPr>
        <p:spPr>
          <a:xfrm>
            <a:off x="5273080" y="1130133"/>
            <a:ext cx="2949012" cy="1469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SOA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서비스 지향 아키텍쳐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시스템과 어플리케이션 프로세스를 기업 서비스에 맞게 재설계하는 개념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4EF0DB9-DAB2-48D8-8EAC-C3282D507D03}"/>
              </a:ext>
            </a:extLst>
          </p:cNvPr>
          <p:cNvGrpSpPr/>
          <p:nvPr/>
        </p:nvGrpSpPr>
        <p:grpSpPr>
          <a:xfrm>
            <a:off x="7822615" y="5101147"/>
            <a:ext cx="514036" cy="514036"/>
            <a:chOff x="7641681" y="4255353"/>
            <a:chExt cx="514036" cy="514036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FC474CC-6A6B-4E83-8EC5-86F6A74C9420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D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A647207E-ED8A-41F2-B423-C1D2D12AE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D5A16E-5F0D-49AF-B68E-7364F6DBDD0C}"/>
              </a:ext>
            </a:extLst>
          </p:cNvPr>
          <p:cNvGrpSpPr/>
          <p:nvPr/>
        </p:nvGrpSpPr>
        <p:grpSpPr>
          <a:xfrm>
            <a:off x="6019915" y="2925315"/>
            <a:ext cx="514036" cy="514036"/>
            <a:chOff x="7127645" y="2629819"/>
            <a:chExt cx="514036" cy="51403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146AB40-944A-4108-A924-664930710733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D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61C38DED-0F30-44BA-B37F-EAB2B8C3B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6D3196C3-EA69-4D78-A18F-FDA0A93B18FD}"/>
              </a:ext>
            </a:extLst>
          </p:cNvPr>
          <p:cNvSpPr/>
          <p:nvPr/>
        </p:nvSpPr>
        <p:spPr>
          <a:xfrm>
            <a:off x="5207532" y="3732630"/>
            <a:ext cx="2300260" cy="23220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DE335F-85CD-4C66-9671-B7F4925892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" t="11318" r="5878" b="11318"/>
          <a:stretch/>
        </p:blipFill>
        <p:spPr>
          <a:xfrm>
            <a:off x="5269941" y="3770320"/>
            <a:ext cx="2217238" cy="224671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3871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14775" y="1247775"/>
            <a:ext cx="8277225" cy="5610225"/>
          </a:xfrm>
          <a:prstGeom prst="rect">
            <a:avLst/>
          </a:pr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4775" y="1247775"/>
            <a:ext cx="4362450" cy="436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Web Server &amp; Web Application Server</a:t>
            </a: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2568" y="1247775"/>
            <a:ext cx="369332" cy="43624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200" dirty="0">
                <a:solidFill>
                  <a:prstClr val="white"/>
                </a:solidFill>
              </a:rPr>
              <a:t>AD Soft 1</a:t>
            </a:r>
            <a:r>
              <a:rPr lang="ko-KR" altLang="en-US" sz="1200" dirty="0">
                <a:solidFill>
                  <a:prstClr val="white"/>
                </a:solidFill>
              </a:rPr>
              <a:t>주차 교육과정                   </a:t>
            </a:r>
            <a:r>
              <a:rPr lang="en-US" altLang="ko-KR" sz="1200" dirty="0">
                <a:solidFill>
                  <a:prstClr val="white"/>
                </a:solidFill>
              </a:rPr>
              <a:t>   </a:t>
            </a:r>
            <a:r>
              <a:rPr lang="ko-KR" altLang="en-US" sz="1200" dirty="0">
                <a:solidFill>
                  <a:prstClr val="white"/>
                </a:solidFill>
              </a:rPr>
              <a:t>김은비 사원</a:t>
            </a:r>
          </a:p>
        </p:txBody>
      </p:sp>
    </p:spTree>
    <p:extLst>
      <p:ext uri="{BB962C8B-B14F-4D97-AF65-F5344CB8AC3E}">
        <p14:creationId xmlns:p14="http://schemas.microsoft.com/office/powerpoint/2010/main" val="353019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654050 w 12192000"/>
              <a:gd name="connsiteY0" fmla="*/ 803275 h 6858001"/>
              <a:gd name="connsiteX1" fmla="*/ 654050 w 12192000"/>
              <a:gd name="connsiteY1" fmla="*/ 6705600 h 6858001"/>
              <a:gd name="connsiteX2" fmla="*/ 12001499 w 12192000"/>
              <a:gd name="connsiteY2" fmla="*/ 6705600 h 6858001"/>
              <a:gd name="connsiteX3" fmla="*/ 12001499 w 12192000"/>
              <a:gd name="connsiteY3" fmla="*/ 803275 h 6858001"/>
              <a:gd name="connsiteX4" fmla="*/ 0 w 12192000"/>
              <a:gd name="connsiteY4" fmla="*/ 0 h 6858001"/>
              <a:gd name="connsiteX5" fmla="*/ 12192000 w 12192000"/>
              <a:gd name="connsiteY5" fmla="*/ 0 h 6858001"/>
              <a:gd name="connsiteX6" fmla="*/ 12192000 w 12192000"/>
              <a:gd name="connsiteY6" fmla="*/ 6858001 h 6858001"/>
              <a:gd name="connsiteX7" fmla="*/ 0 w 12192000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1">
                <a:moveTo>
                  <a:pt x="654050" y="803275"/>
                </a:moveTo>
                <a:lnTo>
                  <a:pt x="654050" y="6705600"/>
                </a:lnTo>
                <a:lnTo>
                  <a:pt x="12001499" y="6705600"/>
                </a:lnTo>
                <a:lnTo>
                  <a:pt x="12001499" y="8032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2000" y="0"/>
            <a:ext cx="83566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POINT </a:t>
            </a:r>
            <a:r>
              <a:rPr lang="ko-KR" altLang="en-US" sz="2800" b="1" i="1" dirty="0">
                <a:solidFill>
                  <a:srgbClr val="FDB8B3"/>
                </a:solidFill>
              </a:rPr>
              <a:t>목차</a:t>
            </a:r>
            <a:r>
              <a:rPr lang="en-US" altLang="ko-KR" sz="2800" b="1" i="1" dirty="0">
                <a:solidFill>
                  <a:srgbClr val="FDB8B3"/>
                </a:solidFill>
              </a:rPr>
              <a:t> </a:t>
            </a:r>
            <a:r>
              <a:rPr lang="en-US" altLang="ko-KR" sz="900" dirty="0">
                <a:solidFill>
                  <a:prstClr val="white"/>
                </a:solidFill>
              </a:rPr>
              <a:t>Web Server &amp; Web Application Server 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54051" y="803275"/>
            <a:ext cx="11537949" cy="6054725"/>
          </a:xfrm>
          <a:custGeom>
            <a:avLst/>
            <a:gdLst>
              <a:gd name="connsiteX0" fmla="*/ 11347449 w 11537949"/>
              <a:gd name="connsiteY0" fmla="*/ 0 h 6054725"/>
              <a:gd name="connsiteX1" fmla="*/ 11537949 w 11537949"/>
              <a:gd name="connsiteY1" fmla="*/ 0 h 6054725"/>
              <a:gd name="connsiteX2" fmla="*/ 11537949 w 11537949"/>
              <a:gd name="connsiteY2" fmla="*/ 6054725 h 6054725"/>
              <a:gd name="connsiteX3" fmla="*/ 0 w 11537949"/>
              <a:gd name="connsiteY3" fmla="*/ 6054725 h 6054725"/>
              <a:gd name="connsiteX4" fmla="*/ 0 w 11537949"/>
              <a:gd name="connsiteY4" fmla="*/ 5902325 h 6054725"/>
              <a:gd name="connsiteX5" fmla="*/ 11347449 w 11537949"/>
              <a:gd name="connsiteY5" fmla="*/ 5902325 h 605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949" h="6054725">
                <a:moveTo>
                  <a:pt x="11347449" y="0"/>
                </a:moveTo>
                <a:lnTo>
                  <a:pt x="11537949" y="0"/>
                </a:lnTo>
                <a:lnTo>
                  <a:pt x="11537949" y="6054725"/>
                </a:lnTo>
                <a:lnTo>
                  <a:pt x="0" y="6054725"/>
                </a:lnTo>
                <a:lnTo>
                  <a:pt x="0" y="5902325"/>
                </a:lnTo>
                <a:lnTo>
                  <a:pt x="11347449" y="5902325"/>
                </a:lnTo>
                <a:close/>
              </a:path>
            </a:pathLst>
          </a:cu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타원 12">
            <a:extLst>
              <a:ext uri="{FF2B5EF4-FFF2-40B4-BE49-F238E27FC236}">
                <a16:creationId xmlns:a16="http://schemas.microsoft.com/office/drawing/2014/main" id="{027605F1-B132-45F6-8AC3-7F7C9AD19926}"/>
              </a:ext>
            </a:extLst>
          </p:cNvPr>
          <p:cNvSpPr/>
          <p:nvPr/>
        </p:nvSpPr>
        <p:spPr>
          <a:xfrm>
            <a:off x="1911709" y="1888578"/>
            <a:ext cx="1692000" cy="169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서버 란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2A10F67-0876-41FC-AEDC-56A82764FCC1}"/>
              </a:ext>
            </a:extLst>
          </p:cNvPr>
          <p:cNvSpPr/>
          <p:nvPr/>
        </p:nvSpPr>
        <p:spPr>
          <a:xfrm>
            <a:off x="3846382" y="2605287"/>
            <a:ext cx="252000" cy="252000"/>
          </a:xfrm>
          <a:prstGeom prst="ellipse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61" name="타원 14">
            <a:extLst>
              <a:ext uri="{FF2B5EF4-FFF2-40B4-BE49-F238E27FC236}">
                <a16:creationId xmlns:a16="http://schemas.microsoft.com/office/drawing/2014/main" id="{AB1C3A35-4ABE-413D-98AE-BE873B515E19}"/>
              </a:ext>
            </a:extLst>
          </p:cNvPr>
          <p:cNvSpPr/>
          <p:nvPr/>
        </p:nvSpPr>
        <p:spPr>
          <a:xfrm>
            <a:off x="4245211" y="1864834"/>
            <a:ext cx="1692000" cy="169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서버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소프트웨어의 종류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5139B80-9C91-4CB3-9A08-939134E97669}"/>
              </a:ext>
            </a:extLst>
          </p:cNvPr>
          <p:cNvSpPr/>
          <p:nvPr/>
        </p:nvSpPr>
        <p:spPr>
          <a:xfrm>
            <a:off x="6132382" y="2605287"/>
            <a:ext cx="252000" cy="252000"/>
          </a:xfrm>
          <a:prstGeom prst="ellipse">
            <a:avLst/>
          </a:pr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63" name="타원 16">
            <a:extLst>
              <a:ext uri="{FF2B5EF4-FFF2-40B4-BE49-F238E27FC236}">
                <a16:creationId xmlns:a16="http://schemas.microsoft.com/office/drawing/2014/main" id="{B6112D46-CF78-49FA-BD99-220105F7B0C5}"/>
              </a:ext>
            </a:extLst>
          </p:cNvPr>
          <p:cNvSpPr/>
          <p:nvPr/>
        </p:nvSpPr>
        <p:spPr>
          <a:xfrm>
            <a:off x="6530873" y="1888586"/>
            <a:ext cx="1692000" cy="169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어플리케이션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서버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400" b="1" dirty="0">
                <a:solidFill>
                  <a:srgbClr val="FF7876"/>
                </a:solidFill>
              </a:rPr>
              <a:t>WAS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란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378FBA5-FF4A-4376-8316-CA348CE3BCC8}"/>
              </a:ext>
            </a:extLst>
          </p:cNvPr>
          <p:cNvSpPr/>
          <p:nvPr/>
        </p:nvSpPr>
        <p:spPr>
          <a:xfrm>
            <a:off x="8418382" y="2605287"/>
            <a:ext cx="252000" cy="252000"/>
          </a:xfrm>
          <a:prstGeom prst="ellipse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65" name="타원 26">
            <a:extLst>
              <a:ext uri="{FF2B5EF4-FFF2-40B4-BE49-F238E27FC236}">
                <a16:creationId xmlns:a16="http://schemas.microsoft.com/office/drawing/2014/main" id="{E42D7EBE-6F57-4F30-B4B3-5C3D3423ED59}"/>
              </a:ext>
            </a:extLst>
          </p:cNvPr>
          <p:cNvSpPr/>
          <p:nvPr/>
        </p:nvSpPr>
        <p:spPr>
          <a:xfrm>
            <a:off x="8817211" y="1888392"/>
            <a:ext cx="1692000" cy="169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어플리케이션 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소프트웨어의 종류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92C9354-6F8C-41F9-942E-203F58EB23EC}"/>
              </a:ext>
            </a:extLst>
          </p:cNvPr>
          <p:cNvSpPr/>
          <p:nvPr/>
        </p:nvSpPr>
        <p:spPr>
          <a:xfrm>
            <a:off x="3531221" y="4982637"/>
            <a:ext cx="252000" cy="252000"/>
          </a:xfrm>
          <a:prstGeom prst="ellipse">
            <a:avLst/>
          </a:pr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68" name="타원 16">
            <a:extLst>
              <a:ext uri="{FF2B5EF4-FFF2-40B4-BE49-F238E27FC236}">
                <a16:creationId xmlns:a16="http://schemas.microsoft.com/office/drawing/2014/main" id="{CBAC370C-F0CE-442A-9E96-2285124CDB4B}"/>
              </a:ext>
            </a:extLst>
          </p:cNvPr>
          <p:cNvSpPr/>
          <p:nvPr/>
        </p:nvSpPr>
        <p:spPr>
          <a:xfrm>
            <a:off x="3929712" y="4265936"/>
            <a:ext cx="1692000" cy="169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서버와 </a:t>
            </a:r>
            <a:r>
              <a:rPr lang="en-US" altLang="ko-KR" sz="1400" b="1" dirty="0">
                <a:solidFill>
                  <a:srgbClr val="FF7876"/>
                </a:solidFill>
              </a:rPr>
              <a:t>WAS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차이점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6" name="타원형 설명선 29">
            <a:extLst>
              <a:ext uri="{FF2B5EF4-FFF2-40B4-BE49-F238E27FC236}">
                <a16:creationId xmlns:a16="http://schemas.microsoft.com/office/drawing/2014/main" id="{C8107748-BB4D-401A-B08A-7DEACAA14083}"/>
              </a:ext>
            </a:extLst>
          </p:cNvPr>
          <p:cNvSpPr/>
          <p:nvPr/>
        </p:nvSpPr>
        <p:spPr>
          <a:xfrm>
            <a:off x="5144315" y="3832727"/>
            <a:ext cx="720000" cy="720000"/>
          </a:xfrm>
          <a:prstGeom prst="wedgeEllipseCallout">
            <a:avLst>
              <a:gd name="adj1" fmla="val -29653"/>
              <a:gd name="adj2" fmla="val 60736"/>
            </a:avLst>
          </a:prstGeom>
          <a:solidFill>
            <a:srgbClr val="FF7876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Check</a:t>
            </a:r>
          </a:p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point</a:t>
            </a:r>
            <a:endParaRPr lang="ko-KR" altLang="en-US" sz="700" dirty="0">
              <a:solidFill>
                <a:prstClr val="white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BB15DAE-19BC-4720-A44D-313958C9D307}"/>
              </a:ext>
            </a:extLst>
          </p:cNvPr>
          <p:cNvSpPr/>
          <p:nvPr/>
        </p:nvSpPr>
        <p:spPr>
          <a:xfrm>
            <a:off x="6402451" y="4998562"/>
            <a:ext cx="252000" cy="252000"/>
          </a:xfrm>
          <a:prstGeom prst="ellipse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70" name="타원 26">
            <a:extLst>
              <a:ext uri="{FF2B5EF4-FFF2-40B4-BE49-F238E27FC236}">
                <a16:creationId xmlns:a16="http://schemas.microsoft.com/office/drawing/2014/main" id="{427EF552-E357-42BC-ADE3-CB7FB940E707}"/>
              </a:ext>
            </a:extLst>
          </p:cNvPr>
          <p:cNvSpPr/>
          <p:nvPr/>
        </p:nvSpPr>
        <p:spPr>
          <a:xfrm>
            <a:off x="6801280" y="4281667"/>
            <a:ext cx="1692000" cy="169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어플리케이션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발전 흐름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3449" y="4357925"/>
            <a:ext cx="2724727" cy="105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클라이언트 </a:t>
            </a:r>
            <a:r>
              <a:rPr lang="en-US" altLang="ko-KR" sz="1600" b="1" dirty="0">
                <a:solidFill>
                  <a:prstClr val="white"/>
                </a:solidFill>
              </a:rPr>
              <a:t>(Client)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사용자 또는 브라우저 응용프로그램을 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뜻하기도 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8324" y="1688675"/>
            <a:ext cx="2274979" cy="2068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dir="2700000" sx="109000" sy="109000" algn="tl" rotWithShape="0">
              <a:srgbClr val="FDB8B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5607" y="4348481"/>
            <a:ext cx="2724727" cy="205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정적 컨텐츠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(Static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en-US" altLang="ko-KR" sz="1600" b="1" dirty="0">
                <a:solidFill>
                  <a:prstClr val="white"/>
                </a:solidFill>
              </a:rPr>
              <a:t>Contents)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사전에 제작되어</a:t>
            </a:r>
            <a:r>
              <a:rPr lang="en-US" altLang="ko-KR" sz="900" dirty="0">
                <a:solidFill>
                  <a:prstClr val="white"/>
                </a:solidFill>
              </a:rPr>
              <a:t>, </a:t>
            </a:r>
            <a:r>
              <a:rPr lang="ko-KR" altLang="en-US" sz="900" dirty="0">
                <a:solidFill>
                  <a:prstClr val="white"/>
                </a:solidFill>
              </a:rPr>
              <a:t>더 이상 어떤 처리도 하지 않고 단순히 반환되는 모든 종류의 데이터들을 의미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HTML</a:t>
            </a:r>
            <a:r>
              <a:rPr lang="ko-KR" altLang="en-US" sz="900" dirty="0">
                <a:solidFill>
                  <a:prstClr val="white"/>
                </a:solidFill>
              </a:rPr>
              <a:t>페이지</a:t>
            </a:r>
            <a:r>
              <a:rPr lang="en-US" altLang="ko-KR" sz="900" dirty="0">
                <a:solidFill>
                  <a:prstClr val="white"/>
                </a:solidFill>
              </a:rPr>
              <a:t>, </a:t>
            </a:r>
            <a:r>
              <a:rPr lang="ko-KR" altLang="en-US" sz="900" dirty="0">
                <a:solidFill>
                  <a:prstClr val="white"/>
                </a:solidFill>
              </a:rPr>
              <a:t>단순 텍스트파일</a:t>
            </a:r>
            <a:r>
              <a:rPr lang="en-US" altLang="ko-KR" sz="900" dirty="0">
                <a:solidFill>
                  <a:prstClr val="white"/>
                </a:solidFill>
              </a:rPr>
              <a:t>, </a:t>
            </a:r>
            <a:r>
              <a:rPr lang="ko-KR" altLang="en-US" sz="900" dirty="0">
                <a:solidFill>
                  <a:prstClr val="white"/>
                </a:solidFill>
              </a:rPr>
              <a:t>이미지 파일</a:t>
            </a:r>
            <a:r>
              <a:rPr lang="en-US" altLang="ko-KR" sz="900" dirty="0">
                <a:solidFill>
                  <a:prstClr val="white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비디오 파일 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20482" y="1688675"/>
            <a:ext cx="2274979" cy="2068163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  <a:effectLst>
            <a:outerShdw dir="2700000" sx="109000" sy="109000" algn="tl" rotWithShape="0">
              <a:srgbClr val="FDB8B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33566" y="4348481"/>
            <a:ext cx="2724727" cy="1339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서버 </a:t>
            </a:r>
            <a:r>
              <a:rPr lang="en-US" altLang="ko-KR" sz="1600" b="1" dirty="0">
                <a:solidFill>
                  <a:prstClr val="white"/>
                </a:solidFill>
              </a:rPr>
              <a:t>(Server)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요청을 받아 알맞은 기능이나 데이터를 제공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서버 프로그램이 실행되는 컴퓨터 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58442" y="1688674"/>
            <a:ext cx="2274979" cy="2068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dir="2700000" sx="109000" sy="109000" algn="tl" rotWithShape="0">
              <a:srgbClr val="FDB8B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719854-866F-4D4D-A03D-A7CB39C8B077}"/>
              </a:ext>
            </a:extLst>
          </p:cNvPr>
          <p:cNvSpPr/>
          <p:nvPr/>
        </p:nvSpPr>
        <p:spPr>
          <a:xfrm>
            <a:off x="0" y="-2923"/>
            <a:ext cx="12192000" cy="1206500"/>
          </a:xfrm>
          <a:prstGeom prst="rect">
            <a:avLst/>
          </a:pr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48000" y="110994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bg1"/>
                </a:solidFill>
              </a:rPr>
              <a:t>웹</a:t>
            </a:r>
            <a:r>
              <a:rPr lang="en-US" altLang="ko-KR" sz="3200" b="1" i="1" dirty="0">
                <a:solidFill>
                  <a:schemeClr val="bg1"/>
                </a:solidFill>
              </a:rPr>
              <a:t> </a:t>
            </a:r>
            <a:r>
              <a:rPr lang="ko-KR" altLang="en-US" sz="3200" b="1" i="1" dirty="0">
                <a:solidFill>
                  <a:schemeClr val="bg1"/>
                </a:solidFill>
              </a:rPr>
              <a:t>서버 </a:t>
            </a:r>
            <a:r>
              <a:rPr lang="en-US" altLang="ko-KR" sz="3600" b="1" i="1" dirty="0">
                <a:solidFill>
                  <a:srgbClr val="494159"/>
                </a:solidFill>
              </a:rPr>
              <a:t>(Web</a:t>
            </a:r>
            <a:r>
              <a:rPr lang="ko-KR" altLang="en-US" sz="3600" b="1" i="1" dirty="0">
                <a:solidFill>
                  <a:srgbClr val="494159"/>
                </a:solidFill>
              </a:rPr>
              <a:t> </a:t>
            </a:r>
            <a:r>
              <a:rPr lang="en-US" altLang="ko-KR" sz="3600" b="1" i="1" dirty="0">
                <a:solidFill>
                  <a:srgbClr val="494159"/>
                </a:solidFill>
              </a:rPr>
              <a:t>Server) </a:t>
            </a:r>
            <a:endParaRPr lang="en-US" altLang="ko-KR" sz="3200" b="1" i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3FCCCA-AC35-46A2-B2D6-189F280896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0" t="20371" r="24903" b="21496"/>
          <a:stretch/>
        </p:blipFill>
        <p:spPr>
          <a:xfrm>
            <a:off x="669765" y="2010291"/>
            <a:ext cx="1853375" cy="14249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32C392-1791-4164-BD75-7304686428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898" y="1887442"/>
            <a:ext cx="924064" cy="1670624"/>
          </a:xfrm>
          <a:prstGeom prst="rect">
            <a:avLst/>
          </a:prstGeom>
        </p:spPr>
      </p:pic>
      <p:pic>
        <p:nvPicPr>
          <p:cNvPr id="7" name="그래픽 6" descr="이미지">
            <a:extLst>
              <a:ext uri="{FF2B5EF4-FFF2-40B4-BE49-F238E27FC236}">
                <a16:creationId xmlns:a16="http://schemas.microsoft.com/office/drawing/2014/main" id="{C97574CA-8188-4360-9FBD-A800B0B0B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3513">
            <a:off x="4569162" y="2746676"/>
            <a:ext cx="755703" cy="755703"/>
          </a:xfrm>
          <a:prstGeom prst="rect">
            <a:avLst/>
          </a:prstGeom>
        </p:spPr>
      </p:pic>
      <p:pic>
        <p:nvPicPr>
          <p:cNvPr id="17" name="그래픽 16" descr="프레젠테이션 미디어">
            <a:extLst>
              <a:ext uri="{FF2B5EF4-FFF2-40B4-BE49-F238E27FC236}">
                <a16:creationId xmlns:a16="http://schemas.microsoft.com/office/drawing/2014/main" id="{518CD661-6381-44DF-95F6-D20D1527A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1130" y="1935284"/>
            <a:ext cx="755703" cy="755703"/>
          </a:xfrm>
          <a:prstGeom prst="rect">
            <a:avLst/>
          </a:prstGeom>
        </p:spPr>
      </p:pic>
      <p:pic>
        <p:nvPicPr>
          <p:cNvPr id="19" name="그래픽 18" descr="문서">
            <a:extLst>
              <a:ext uri="{FF2B5EF4-FFF2-40B4-BE49-F238E27FC236}">
                <a16:creationId xmlns:a16="http://schemas.microsoft.com/office/drawing/2014/main" id="{B39F9B01-924F-4505-A237-9B313F9908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2256" y="2227115"/>
            <a:ext cx="755703" cy="75570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ECA32B-B224-4206-A4CA-C71F5640E22A}"/>
              </a:ext>
            </a:extLst>
          </p:cNvPr>
          <p:cNvSpPr/>
          <p:nvPr/>
        </p:nvSpPr>
        <p:spPr>
          <a:xfrm>
            <a:off x="6146042" y="4348481"/>
            <a:ext cx="2724727" cy="1842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동적 컨텐츠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(Dynamic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en-US" altLang="ko-KR" sz="1600" b="1" dirty="0">
                <a:solidFill>
                  <a:prstClr val="white"/>
                </a:solidFill>
              </a:rPr>
              <a:t>Contents)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사용자의 요청에 따라 결과값이 달라지는 컨텐츠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모바일 앱 또는 온라인상 내 위치 기반의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지역 날씨 컨텐츠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쇼핑몰의 장바구니 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37829-454D-42C0-AA0D-0BD5C767F3D3}"/>
              </a:ext>
            </a:extLst>
          </p:cNvPr>
          <p:cNvSpPr/>
          <p:nvPr/>
        </p:nvSpPr>
        <p:spPr>
          <a:xfrm>
            <a:off x="6370917" y="1688675"/>
            <a:ext cx="2274979" cy="2068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dir="2700000" sx="109000" sy="109000" algn="tl" rotWithShape="0">
              <a:srgbClr val="FDB8B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0549E47-A64C-43CB-BF93-88252F1A613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9" r="19281"/>
          <a:stretch/>
        </p:blipFill>
        <p:spPr>
          <a:xfrm>
            <a:off x="6377480" y="1688674"/>
            <a:ext cx="2268415" cy="20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5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8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206500"/>
          </a:xfrm>
          <a:prstGeom prst="rect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prstClr val="white"/>
                </a:solidFill>
              </a:rPr>
              <a:t>웹 서버</a:t>
            </a:r>
            <a:r>
              <a:rPr lang="en-US" altLang="ko-KR" sz="2000" i="1" dirty="0">
                <a:solidFill>
                  <a:prstClr val="white"/>
                </a:solidFill>
              </a:rPr>
              <a:t> </a:t>
            </a:r>
            <a:r>
              <a:rPr lang="en-US" altLang="ko-KR" sz="2800" b="1" i="1" dirty="0">
                <a:solidFill>
                  <a:srgbClr val="FDB8B3"/>
                </a:solidFill>
              </a:rPr>
              <a:t>Web Server </a:t>
            </a:r>
            <a:r>
              <a:rPr lang="ko-KR" altLang="en-US" sz="2000" i="1" dirty="0">
                <a:solidFill>
                  <a:schemeClr val="bg1"/>
                </a:solidFill>
              </a:rPr>
              <a:t>란</a:t>
            </a:r>
            <a:r>
              <a:rPr lang="en-US" altLang="ko-KR" sz="2000" i="1" dirty="0">
                <a:solidFill>
                  <a:schemeClr val="bg1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Web Server &amp; Web Application Server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D9A70349-1B2D-4FF9-A6CA-410215AD9C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71145" y="1806450"/>
            <a:ext cx="1173799" cy="1582615"/>
            <a:chOff x="4107" y="-1019"/>
            <a:chExt cx="2943" cy="3968"/>
          </a:xfrm>
          <a:solidFill>
            <a:schemeClr val="bg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738DCDB3-B6D0-4A8F-A621-50FC7F4F04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3" y="-699"/>
              <a:ext cx="1152" cy="2304"/>
            </a:xfrm>
            <a:custGeom>
              <a:avLst/>
              <a:gdLst>
                <a:gd name="T0" fmla="*/ 455 w 3455"/>
                <a:gd name="T1" fmla="*/ 1941 h 6912"/>
                <a:gd name="T2" fmla="*/ 469 w 3455"/>
                <a:gd name="T3" fmla="*/ 2690 h 6912"/>
                <a:gd name="T4" fmla="*/ 56 w 3455"/>
                <a:gd name="T5" fmla="*/ 3166 h 6912"/>
                <a:gd name="T6" fmla="*/ 108 w 3455"/>
                <a:gd name="T7" fmla="*/ 3846 h 6912"/>
                <a:gd name="T8" fmla="*/ 429 w 3455"/>
                <a:gd name="T9" fmla="*/ 4326 h 6912"/>
                <a:gd name="T10" fmla="*/ 519 w 3455"/>
                <a:gd name="T11" fmla="*/ 5099 h 6912"/>
                <a:gd name="T12" fmla="*/ 961 w 3455"/>
                <a:gd name="T13" fmla="*/ 5692 h 6912"/>
                <a:gd name="T14" fmla="*/ 1071 w 3455"/>
                <a:gd name="T15" fmla="*/ 6157 h 6912"/>
                <a:gd name="T16" fmla="*/ 1464 w 3455"/>
                <a:gd name="T17" fmla="*/ 6482 h 6912"/>
                <a:gd name="T18" fmla="*/ 1935 w 3455"/>
                <a:gd name="T19" fmla="*/ 6499 h 6912"/>
                <a:gd name="T20" fmla="*/ 2417 w 3455"/>
                <a:gd name="T21" fmla="*/ 6863 h 6912"/>
                <a:gd name="T22" fmla="*/ 2951 w 3455"/>
                <a:gd name="T23" fmla="*/ 6865 h 6912"/>
                <a:gd name="T24" fmla="*/ 3344 w 3455"/>
                <a:gd name="T25" fmla="*/ 6542 h 6912"/>
                <a:gd name="T26" fmla="*/ 3455 w 3455"/>
                <a:gd name="T27" fmla="*/ 767 h 6912"/>
                <a:gd name="T28" fmla="*/ 3303 w 3455"/>
                <a:gd name="T29" fmla="*/ 308 h 6912"/>
                <a:gd name="T30" fmla="*/ 2879 w 3455"/>
                <a:gd name="T31" fmla="*/ 23 h 6912"/>
                <a:gd name="T32" fmla="*/ 2321 w 3455"/>
                <a:gd name="T33" fmla="*/ 93 h 6912"/>
                <a:gd name="T34" fmla="*/ 1832 w 3455"/>
                <a:gd name="T35" fmla="*/ 391 h 6912"/>
                <a:gd name="T36" fmla="*/ 1395 w 3455"/>
                <a:gd name="T37" fmla="*/ 459 h 6912"/>
                <a:gd name="T38" fmla="*/ 1035 w 3455"/>
                <a:gd name="T39" fmla="*/ 819 h 6912"/>
                <a:gd name="T40" fmla="*/ 986 w 3455"/>
                <a:gd name="T41" fmla="*/ 1346 h 6912"/>
                <a:gd name="T42" fmla="*/ 2024 w 3455"/>
                <a:gd name="T43" fmla="*/ 907 h 6912"/>
                <a:gd name="T44" fmla="*/ 2469 w 3455"/>
                <a:gd name="T45" fmla="*/ 951 h 6912"/>
                <a:gd name="T46" fmla="*/ 2430 w 3455"/>
                <a:gd name="T47" fmla="*/ 483 h 6912"/>
                <a:gd name="T48" fmla="*/ 2801 w 3455"/>
                <a:gd name="T49" fmla="*/ 400 h 6912"/>
                <a:gd name="T50" fmla="*/ 3071 w 3455"/>
                <a:gd name="T51" fmla="*/ 767 h 6912"/>
                <a:gd name="T52" fmla="*/ 2871 w 3455"/>
                <a:gd name="T53" fmla="*/ 6482 h 6912"/>
                <a:gd name="T54" fmla="*/ 2478 w 3455"/>
                <a:gd name="T55" fmla="*/ 6466 h 6912"/>
                <a:gd name="T56" fmla="*/ 2423 w 3455"/>
                <a:gd name="T57" fmla="*/ 6081 h 6912"/>
                <a:gd name="T58" fmla="*/ 2066 w 3455"/>
                <a:gd name="T59" fmla="*/ 5943 h 6912"/>
                <a:gd name="T60" fmla="*/ 1689 w 3455"/>
                <a:gd name="T61" fmla="*/ 6142 h 6912"/>
                <a:gd name="T62" fmla="*/ 1344 w 3455"/>
                <a:gd name="T63" fmla="*/ 5799 h 6912"/>
                <a:gd name="T64" fmla="*/ 1545 w 3455"/>
                <a:gd name="T65" fmla="*/ 5422 h 6912"/>
                <a:gd name="T66" fmla="*/ 1402 w 3455"/>
                <a:gd name="T67" fmla="*/ 5066 h 6912"/>
                <a:gd name="T68" fmla="*/ 872 w 3455"/>
                <a:gd name="T69" fmla="*/ 4939 h 6912"/>
                <a:gd name="T70" fmla="*/ 836 w 3455"/>
                <a:gd name="T71" fmla="*/ 4333 h 6912"/>
                <a:gd name="T72" fmla="*/ 1402 w 3455"/>
                <a:gd name="T73" fmla="*/ 4033 h 6912"/>
                <a:gd name="T74" fmla="*/ 1917 w 3455"/>
                <a:gd name="T75" fmla="*/ 4549 h 6912"/>
                <a:gd name="T76" fmla="*/ 2208 w 3455"/>
                <a:gd name="T77" fmla="*/ 4192 h 6912"/>
                <a:gd name="T78" fmla="*/ 1759 w 3455"/>
                <a:gd name="T79" fmla="*/ 3742 h 6912"/>
                <a:gd name="T80" fmla="*/ 1223 w 3455"/>
                <a:gd name="T81" fmla="*/ 3655 h 6912"/>
                <a:gd name="T82" fmla="*/ 653 w 3455"/>
                <a:gd name="T83" fmla="*/ 3823 h 6912"/>
                <a:gd name="T84" fmla="*/ 384 w 3455"/>
                <a:gd name="T85" fmla="*/ 3456 h 6912"/>
                <a:gd name="T86" fmla="*/ 653 w 3455"/>
                <a:gd name="T87" fmla="*/ 3089 h 6912"/>
                <a:gd name="T88" fmla="*/ 1223 w 3455"/>
                <a:gd name="T89" fmla="*/ 3256 h 6912"/>
                <a:gd name="T90" fmla="*/ 1759 w 3455"/>
                <a:gd name="T91" fmla="*/ 3169 h 6912"/>
                <a:gd name="T92" fmla="*/ 2208 w 3455"/>
                <a:gd name="T93" fmla="*/ 2720 h 6912"/>
                <a:gd name="T94" fmla="*/ 1917 w 3455"/>
                <a:gd name="T95" fmla="*/ 2363 h 6912"/>
                <a:gd name="T96" fmla="*/ 1402 w 3455"/>
                <a:gd name="T97" fmla="*/ 2877 h 6912"/>
                <a:gd name="T98" fmla="*/ 836 w 3455"/>
                <a:gd name="T99" fmla="*/ 2579 h 6912"/>
                <a:gd name="T100" fmla="*/ 872 w 3455"/>
                <a:gd name="T101" fmla="*/ 1973 h 6912"/>
                <a:gd name="T102" fmla="*/ 1402 w 3455"/>
                <a:gd name="T103" fmla="*/ 1846 h 6912"/>
                <a:gd name="T104" fmla="*/ 1545 w 3455"/>
                <a:gd name="T105" fmla="*/ 1490 h 6912"/>
                <a:gd name="T106" fmla="*/ 1344 w 3455"/>
                <a:gd name="T107" fmla="*/ 1111 h 6912"/>
                <a:gd name="T108" fmla="*/ 1689 w 3455"/>
                <a:gd name="T109" fmla="*/ 769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008" y="1408"/>
                  </a:moveTo>
                  <a:lnTo>
                    <a:pt x="940" y="1435"/>
                  </a:lnTo>
                  <a:lnTo>
                    <a:pt x="815" y="1504"/>
                  </a:lnTo>
                  <a:lnTo>
                    <a:pt x="701" y="1592"/>
                  </a:lnTo>
                  <a:lnTo>
                    <a:pt x="601" y="1696"/>
                  </a:lnTo>
                  <a:lnTo>
                    <a:pt x="519" y="1813"/>
                  </a:lnTo>
                  <a:lnTo>
                    <a:pt x="455" y="1941"/>
                  </a:lnTo>
                  <a:lnTo>
                    <a:pt x="410" y="2079"/>
                  </a:lnTo>
                  <a:lnTo>
                    <a:pt x="386" y="2227"/>
                  </a:lnTo>
                  <a:lnTo>
                    <a:pt x="384" y="2304"/>
                  </a:lnTo>
                  <a:lnTo>
                    <a:pt x="386" y="2363"/>
                  </a:lnTo>
                  <a:lnTo>
                    <a:pt x="400" y="2477"/>
                  </a:lnTo>
                  <a:lnTo>
                    <a:pt x="429" y="2586"/>
                  </a:lnTo>
                  <a:lnTo>
                    <a:pt x="469" y="2690"/>
                  </a:lnTo>
                  <a:lnTo>
                    <a:pt x="493" y="2740"/>
                  </a:lnTo>
                  <a:lnTo>
                    <a:pt x="440" y="2762"/>
                  </a:lnTo>
                  <a:lnTo>
                    <a:pt x="341" y="2819"/>
                  </a:lnTo>
                  <a:lnTo>
                    <a:pt x="252" y="2888"/>
                  </a:lnTo>
                  <a:lnTo>
                    <a:pt x="172" y="2971"/>
                  </a:lnTo>
                  <a:lnTo>
                    <a:pt x="108" y="3064"/>
                  </a:lnTo>
                  <a:lnTo>
                    <a:pt x="56" y="3166"/>
                  </a:lnTo>
                  <a:lnTo>
                    <a:pt x="20" y="3277"/>
                  </a:lnTo>
                  <a:lnTo>
                    <a:pt x="1" y="3394"/>
                  </a:lnTo>
                  <a:lnTo>
                    <a:pt x="0" y="3456"/>
                  </a:lnTo>
                  <a:lnTo>
                    <a:pt x="1" y="3516"/>
                  </a:lnTo>
                  <a:lnTo>
                    <a:pt x="20" y="3633"/>
                  </a:lnTo>
                  <a:lnTo>
                    <a:pt x="56" y="3744"/>
                  </a:lnTo>
                  <a:lnTo>
                    <a:pt x="108" y="3846"/>
                  </a:lnTo>
                  <a:lnTo>
                    <a:pt x="172" y="3940"/>
                  </a:lnTo>
                  <a:lnTo>
                    <a:pt x="252" y="4022"/>
                  </a:lnTo>
                  <a:lnTo>
                    <a:pt x="341" y="4092"/>
                  </a:lnTo>
                  <a:lnTo>
                    <a:pt x="440" y="4149"/>
                  </a:lnTo>
                  <a:lnTo>
                    <a:pt x="493" y="4170"/>
                  </a:lnTo>
                  <a:lnTo>
                    <a:pt x="469" y="4221"/>
                  </a:lnTo>
                  <a:lnTo>
                    <a:pt x="429" y="4326"/>
                  </a:lnTo>
                  <a:lnTo>
                    <a:pt x="400" y="4435"/>
                  </a:lnTo>
                  <a:lnTo>
                    <a:pt x="386" y="4549"/>
                  </a:lnTo>
                  <a:lnTo>
                    <a:pt x="384" y="4608"/>
                  </a:lnTo>
                  <a:lnTo>
                    <a:pt x="386" y="4684"/>
                  </a:lnTo>
                  <a:lnTo>
                    <a:pt x="410" y="4831"/>
                  </a:lnTo>
                  <a:lnTo>
                    <a:pt x="455" y="4969"/>
                  </a:lnTo>
                  <a:lnTo>
                    <a:pt x="519" y="5099"/>
                  </a:lnTo>
                  <a:lnTo>
                    <a:pt x="601" y="5216"/>
                  </a:lnTo>
                  <a:lnTo>
                    <a:pt x="701" y="5318"/>
                  </a:lnTo>
                  <a:lnTo>
                    <a:pt x="815" y="5406"/>
                  </a:lnTo>
                  <a:lnTo>
                    <a:pt x="940" y="5476"/>
                  </a:lnTo>
                  <a:lnTo>
                    <a:pt x="1008" y="5504"/>
                  </a:lnTo>
                  <a:lnTo>
                    <a:pt x="986" y="5564"/>
                  </a:lnTo>
                  <a:lnTo>
                    <a:pt x="961" y="5692"/>
                  </a:lnTo>
                  <a:lnTo>
                    <a:pt x="960" y="5760"/>
                  </a:lnTo>
                  <a:lnTo>
                    <a:pt x="960" y="5799"/>
                  </a:lnTo>
                  <a:lnTo>
                    <a:pt x="969" y="5877"/>
                  </a:lnTo>
                  <a:lnTo>
                    <a:pt x="983" y="5952"/>
                  </a:lnTo>
                  <a:lnTo>
                    <a:pt x="1006" y="6024"/>
                  </a:lnTo>
                  <a:lnTo>
                    <a:pt x="1035" y="6093"/>
                  </a:lnTo>
                  <a:lnTo>
                    <a:pt x="1071" y="6157"/>
                  </a:lnTo>
                  <a:lnTo>
                    <a:pt x="1113" y="6219"/>
                  </a:lnTo>
                  <a:lnTo>
                    <a:pt x="1159" y="6276"/>
                  </a:lnTo>
                  <a:lnTo>
                    <a:pt x="1211" y="6327"/>
                  </a:lnTo>
                  <a:lnTo>
                    <a:pt x="1268" y="6375"/>
                  </a:lnTo>
                  <a:lnTo>
                    <a:pt x="1330" y="6417"/>
                  </a:lnTo>
                  <a:lnTo>
                    <a:pt x="1395" y="6453"/>
                  </a:lnTo>
                  <a:lnTo>
                    <a:pt x="1464" y="6482"/>
                  </a:lnTo>
                  <a:lnTo>
                    <a:pt x="1536" y="6503"/>
                  </a:lnTo>
                  <a:lnTo>
                    <a:pt x="1611" y="6519"/>
                  </a:lnTo>
                  <a:lnTo>
                    <a:pt x="1689" y="6528"/>
                  </a:lnTo>
                  <a:lnTo>
                    <a:pt x="1727" y="6528"/>
                  </a:lnTo>
                  <a:lnTo>
                    <a:pt x="1763" y="6528"/>
                  </a:lnTo>
                  <a:lnTo>
                    <a:pt x="1832" y="6520"/>
                  </a:lnTo>
                  <a:lnTo>
                    <a:pt x="1935" y="6499"/>
                  </a:lnTo>
                  <a:lnTo>
                    <a:pt x="1998" y="6476"/>
                  </a:lnTo>
                  <a:lnTo>
                    <a:pt x="2023" y="6523"/>
                  </a:lnTo>
                  <a:lnTo>
                    <a:pt x="2082" y="6613"/>
                  </a:lnTo>
                  <a:lnTo>
                    <a:pt x="2152" y="6692"/>
                  </a:lnTo>
                  <a:lnTo>
                    <a:pt x="2231" y="6761"/>
                  </a:lnTo>
                  <a:lnTo>
                    <a:pt x="2321" y="6819"/>
                  </a:lnTo>
                  <a:lnTo>
                    <a:pt x="2417" y="6863"/>
                  </a:lnTo>
                  <a:lnTo>
                    <a:pt x="2521" y="6893"/>
                  </a:lnTo>
                  <a:lnTo>
                    <a:pt x="2630" y="6911"/>
                  </a:lnTo>
                  <a:lnTo>
                    <a:pt x="2688" y="6912"/>
                  </a:lnTo>
                  <a:lnTo>
                    <a:pt x="2727" y="6911"/>
                  </a:lnTo>
                  <a:lnTo>
                    <a:pt x="2804" y="6903"/>
                  </a:lnTo>
                  <a:lnTo>
                    <a:pt x="2879" y="6888"/>
                  </a:lnTo>
                  <a:lnTo>
                    <a:pt x="2951" y="6865"/>
                  </a:lnTo>
                  <a:lnTo>
                    <a:pt x="3020" y="6836"/>
                  </a:lnTo>
                  <a:lnTo>
                    <a:pt x="3085" y="6801"/>
                  </a:lnTo>
                  <a:lnTo>
                    <a:pt x="3147" y="6759"/>
                  </a:lnTo>
                  <a:lnTo>
                    <a:pt x="3203" y="6712"/>
                  </a:lnTo>
                  <a:lnTo>
                    <a:pt x="3256" y="6660"/>
                  </a:lnTo>
                  <a:lnTo>
                    <a:pt x="3303" y="6602"/>
                  </a:lnTo>
                  <a:lnTo>
                    <a:pt x="3344" y="6542"/>
                  </a:lnTo>
                  <a:lnTo>
                    <a:pt x="3380" y="6477"/>
                  </a:lnTo>
                  <a:lnTo>
                    <a:pt x="3409" y="6408"/>
                  </a:lnTo>
                  <a:lnTo>
                    <a:pt x="3431" y="6336"/>
                  </a:lnTo>
                  <a:lnTo>
                    <a:pt x="3446" y="6261"/>
                  </a:lnTo>
                  <a:lnTo>
                    <a:pt x="3455" y="6183"/>
                  </a:lnTo>
                  <a:lnTo>
                    <a:pt x="3455" y="6143"/>
                  </a:lnTo>
                  <a:lnTo>
                    <a:pt x="3455" y="767"/>
                  </a:lnTo>
                  <a:lnTo>
                    <a:pt x="3455" y="728"/>
                  </a:lnTo>
                  <a:lnTo>
                    <a:pt x="3446" y="650"/>
                  </a:lnTo>
                  <a:lnTo>
                    <a:pt x="3431" y="576"/>
                  </a:lnTo>
                  <a:lnTo>
                    <a:pt x="3409" y="504"/>
                  </a:lnTo>
                  <a:lnTo>
                    <a:pt x="3380" y="434"/>
                  </a:lnTo>
                  <a:lnTo>
                    <a:pt x="3344" y="370"/>
                  </a:lnTo>
                  <a:lnTo>
                    <a:pt x="3303" y="308"/>
                  </a:lnTo>
                  <a:lnTo>
                    <a:pt x="3256" y="252"/>
                  </a:lnTo>
                  <a:lnTo>
                    <a:pt x="3203" y="198"/>
                  </a:lnTo>
                  <a:lnTo>
                    <a:pt x="3147" y="152"/>
                  </a:lnTo>
                  <a:lnTo>
                    <a:pt x="3085" y="110"/>
                  </a:lnTo>
                  <a:lnTo>
                    <a:pt x="3020" y="74"/>
                  </a:lnTo>
                  <a:lnTo>
                    <a:pt x="2951" y="46"/>
                  </a:lnTo>
                  <a:lnTo>
                    <a:pt x="2879" y="23"/>
                  </a:lnTo>
                  <a:lnTo>
                    <a:pt x="2804" y="8"/>
                  </a:lnTo>
                  <a:lnTo>
                    <a:pt x="2727" y="0"/>
                  </a:lnTo>
                  <a:lnTo>
                    <a:pt x="2688" y="0"/>
                  </a:lnTo>
                  <a:lnTo>
                    <a:pt x="2630" y="1"/>
                  </a:lnTo>
                  <a:lnTo>
                    <a:pt x="2521" y="17"/>
                  </a:lnTo>
                  <a:lnTo>
                    <a:pt x="2417" y="49"/>
                  </a:lnTo>
                  <a:lnTo>
                    <a:pt x="2321" y="93"/>
                  </a:lnTo>
                  <a:lnTo>
                    <a:pt x="2231" y="151"/>
                  </a:lnTo>
                  <a:lnTo>
                    <a:pt x="2152" y="220"/>
                  </a:lnTo>
                  <a:lnTo>
                    <a:pt x="2082" y="299"/>
                  </a:lnTo>
                  <a:lnTo>
                    <a:pt x="2023" y="387"/>
                  </a:lnTo>
                  <a:lnTo>
                    <a:pt x="1998" y="434"/>
                  </a:lnTo>
                  <a:lnTo>
                    <a:pt x="1935" y="413"/>
                  </a:lnTo>
                  <a:lnTo>
                    <a:pt x="1832" y="391"/>
                  </a:lnTo>
                  <a:lnTo>
                    <a:pt x="1763" y="384"/>
                  </a:lnTo>
                  <a:lnTo>
                    <a:pt x="1727" y="383"/>
                  </a:lnTo>
                  <a:lnTo>
                    <a:pt x="1689" y="384"/>
                  </a:lnTo>
                  <a:lnTo>
                    <a:pt x="1611" y="391"/>
                  </a:lnTo>
                  <a:lnTo>
                    <a:pt x="1536" y="407"/>
                  </a:lnTo>
                  <a:lnTo>
                    <a:pt x="1464" y="430"/>
                  </a:lnTo>
                  <a:lnTo>
                    <a:pt x="1395" y="459"/>
                  </a:lnTo>
                  <a:lnTo>
                    <a:pt x="1330" y="495"/>
                  </a:lnTo>
                  <a:lnTo>
                    <a:pt x="1268" y="535"/>
                  </a:lnTo>
                  <a:lnTo>
                    <a:pt x="1211" y="583"/>
                  </a:lnTo>
                  <a:lnTo>
                    <a:pt x="1159" y="635"/>
                  </a:lnTo>
                  <a:lnTo>
                    <a:pt x="1113" y="692"/>
                  </a:lnTo>
                  <a:lnTo>
                    <a:pt x="1071" y="753"/>
                  </a:lnTo>
                  <a:lnTo>
                    <a:pt x="1035" y="819"/>
                  </a:lnTo>
                  <a:lnTo>
                    <a:pt x="1006" y="888"/>
                  </a:lnTo>
                  <a:lnTo>
                    <a:pt x="983" y="960"/>
                  </a:lnTo>
                  <a:lnTo>
                    <a:pt x="969" y="1035"/>
                  </a:lnTo>
                  <a:lnTo>
                    <a:pt x="960" y="1111"/>
                  </a:lnTo>
                  <a:lnTo>
                    <a:pt x="960" y="1152"/>
                  </a:lnTo>
                  <a:lnTo>
                    <a:pt x="961" y="1218"/>
                  </a:lnTo>
                  <a:lnTo>
                    <a:pt x="986" y="1346"/>
                  </a:lnTo>
                  <a:lnTo>
                    <a:pt x="1008" y="1408"/>
                  </a:lnTo>
                  <a:close/>
                  <a:moveTo>
                    <a:pt x="1727" y="767"/>
                  </a:move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2" y="855"/>
                  </a:lnTo>
                  <a:lnTo>
                    <a:pt x="2024" y="907"/>
                  </a:lnTo>
                  <a:lnTo>
                    <a:pt x="2066" y="969"/>
                  </a:lnTo>
                  <a:lnTo>
                    <a:pt x="2095" y="1036"/>
                  </a:lnTo>
                  <a:lnTo>
                    <a:pt x="2110" y="1111"/>
                  </a:lnTo>
                  <a:lnTo>
                    <a:pt x="2112" y="1152"/>
                  </a:lnTo>
                  <a:lnTo>
                    <a:pt x="2495" y="1152"/>
                  </a:lnTo>
                  <a:lnTo>
                    <a:pt x="2493" y="1083"/>
                  </a:lnTo>
                  <a:lnTo>
                    <a:pt x="2469" y="951"/>
                  </a:lnTo>
                  <a:lnTo>
                    <a:pt x="2423" y="829"/>
                  </a:lnTo>
                  <a:lnTo>
                    <a:pt x="2358" y="718"/>
                  </a:lnTo>
                  <a:lnTo>
                    <a:pt x="2318" y="666"/>
                  </a:lnTo>
                  <a:lnTo>
                    <a:pt x="2328" y="636"/>
                  </a:lnTo>
                  <a:lnTo>
                    <a:pt x="2354" y="580"/>
                  </a:lnTo>
                  <a:lnTo>
                    <a:pt x="2388" y="528"/>
                  </a:lnTo>
                  <a:lnTo>
                    <a:pt x="2430" y="483"/>
                  </a:lnTo>
                  <a:lnTo>
                    <a:pt x="2478" y="446"/>
                  </a:lnTo>
                  <a:lnTo>
                    <a:pt x="2532" y="416"/>
                  </a:lnTo>
                  <a:lnTo>
                    <a:pt x="2591" y="396"/>
                  </a:lnTo>
                  <a:lnTo>
                    <a:pt x="2655" y="384"/>
                  </a:lnTo>
                  <a:lnTo>
                    <a:pt x="2688" y="383"/>
                  </a:lnTo>
                  <a:lnTo>
                    <a:pt x="2727" y="384"/>
                  </a:lnTo>
                  <a:lnTo>
                    <a:pt x="2801" y="400"/>
                  </a:lnTo>
                  <a:lnTo>
                    <a:pt x="2871" y="429"/>
                  </a:lnTo>
                  <a:lnTo>
                    <a:pt x="2932" y="470"/>
                  </a:lnTo>
                  <a:lnTo>
                    <a:pt x="2984" y="522"/>
                  </a:lnTo>
                  <a:lnTo>
                    <a:pt x="3026" y="584"/>
                  </a:lnTo>
                  <a:lnTo>
                    <a:pt x="3055" y="653"/>
                  </a:lnTo>
                  <a:lnTo>
                    <a:pt x="3069" y="728"/>
                  </a:lnTo>
                  <a:lnTo>
                    <a:pt x="3071" y="767"/>
                  </a:lnTo>
                  <a:lnTo>
                    <a:pt x="3071" y="6143"/>
                  </a:lnTo>
                  <a:lnTo>
                    <a:pt x="3069" y="6183"/>
                  </a:lnTo>
                  <a:lnTo>
                    <a:pt x="3055" y="6258"/>
                  </a:lnTo>
                  <a:lnTo>
                    <a:pt x="3026" y="6327"/>
                  </a:lnTo>
                  <a:lnTo>
                    <a:pt x="2984" y="6388"/>
                  </a:lnTo>
                  <a:lnTo>
                    <a:pt x="2932" y="6440"/>
                  </a:lnTo>
                  <a:lnTo>
                    <a:pt x="2871" y="6482"/>
                  </a:lnTo>
                  <a:lnTo>
                    <a:pt x="2801" y="6510"/>
                  </a:lnTo>
                  <a:lnTo>
                    <a:pt x="2727" y="6526"/>
                  </a:lnTo>
                  <a:lnTo>
                    <a:pt x="2688" y="6528"/>
                  </a:lnTo>
                  <a:lnTo>
                    <a:pt x="2655" y="6526"/>
                  </a:lnTo>
                  <a:lnTo>
                    <a:pt x="2591" y="6516"/>
                  </a:lnTo>
                  <a:lnTo>
                    <a:pt x="2532" y="6494"/>
                  </a:lnTo>
                  <a:lnTo>
                    <a:pt x="2478" y="6466"/>
                  </a:lnTo>
                  <a:lnTo>
                    <a:pt x="2430" y="6427"/>
                  </a:lnTo>
                  <a:lnTo>
                    <a:pt x="2388" y="6382"/>
                  </a:lnTo>
                  <a:lnTo>
                    <a:pt x="2354" y="6330"/>
                  </a:lnTo>
                  <a:lnTo>
                    <a:pt x="2328" y="6274"/>
                  </a:lnTo>
                  <a:lnTo>
                    <a:pt x="2318" y="6244"/>
                  </a:lnTo>
                  <a:lnTo>
                    <a:pt x="2358" y="6193"/>
                  </a:lnTo>
                  <a:lnTo>
                    <a:pt x="2423" y="6081"/>
                  </a:lnTo>
                  <a:lnTo>
                    <a:pt x="2469" y="5960"/>
                  </a:lnTo>
                  <a:lnTo>
                    <a:pt x="2493" y="5828"/>
                  </a:lnTo>
                  <a:lnTo>
                    <a:pt x="2495" y="5760"/>
                  </a:lnTo>
                  <a:lnTo>
                    <a:pt x="2112" y="5760"/>
                  </a:lnTo>
                  <a:lnTo>
                    <a:pt x="2110" y="5799"/>
                  </a:lnTo>
                  <a:lnTo>
                    <a:pt x="2095" y="5874"/>
                  </a:lnTo>
                  <a:lnTo>
                    <a:pt x="2066" y="5943"/>
                  </a:lnTo>
                  <a:lnTo>
                    <a:pt x="2024" y="6005"/>
                  </a:lnTo>
                  <a:lnTo>
                    <a:pt x="1972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9" y="6142"/>
                  </a:lnTo>
                  <a:lnTo>
                    <a:pt x="1614" y="6127"/>
                  </a:lnTo>
                  <a:lnTo>
                    <a:pt x="1545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1344" y="5720"/>
                  </a:lnTo>
                  <a:lnTo>
                    <a:pt x="1360" y="5645"/>
                  </a:lnTo>
                  <a:lnTo>
                    <a:pt x="1389" y="5576"/>
                  </a:lnTo>
                  <a:lnTo>
                    <a:pt x="1431" y="5515"/>
                  </a:lnTo>
                  <a:lnTo>
                    <a:pt x="1483" y="5463"/>
                  </a:lnTo>
                  <a:lnTo>
                    <a:pt x="1545" y="5422"/>
                  </a:lnTo>
                  <a:lnTo>
                    <a:pt x="1614" y="5393"/>
                  </a:lnTo>
                  <a:lnTo>
                    <a:pt x="1689" y="5377"/>
                  </a:lnTo>
                  <a:lnTo>
                    <a:pt x="1727" y="5376"/>
                  </a:lnTo>
                  <a:lnTo>
                    <a:pt x="1727" y="4991"/>
                  </a:lnTo>
                  <a:lnTo>
                    <a:pt x="1658" y="4994"/>
                  </a:lnTo>
                  <a:lnTo>
                    <a:pt x="1526" y="5018"/>
                  </a:lnTo>
                  <a:lnTo>
                    <a:pt x="1402" y="5066"/>
                  </a:lnTo>
                  <a:lnTo>
                    <a:pt x="1290" y="5132"/>
                  </a:lnTo>
                  <a:lnTo>
                    <a:pt x="1238" y="5172"/>
                  </a:lnTo>
                  <a:lnTo>
                    <a:pt x="1189" y="5162"/>
                  </a:lnTo>
                  <a:lnTo>
                    <a:pt x="1095" y="5126"/>
                  </a:lnTo>
                  <a:lnTo>
                    <a:pt x="1010" y="5077"/>
                  </a:lnTo>
                  <a:lnTo>
                    <a:pt x="936" y="5014"/>
                  </a:lnTo>
                  <a:lnTo>
                    <a:pt x="872" y="4939"/>
                  </a:lnTo>
                  <a:lnTo>
                    <a:pt x="822" y="4854"/>
                  </a:lnTo>
                  <a:lnTo>
                    <a:pt x="787" y="4761"/>
                  </a:lnTo>
                  <a:lnTo>
                    <a:pt x="770" y="4660"/>
                  </a:lnTo>
                  <a:lnTo>
                    <a:pt x="767" y="4608"/>
                  </a:lnTo>
                  <a:lnTo>
                    <a:pt x="770" y="4549"/>
                  </a:lnTo>
                  <a:lnTo>
                    <a:pt x="793" y="4437"/>
                  </a:lnTo>
                  <a:lnTo>
                    <a:pt x="836" y="4333"/>
                  </a:lnTo>
                  <a:lnTo>
                    <a:pt x="898" y="4241"/>
                  </a:lnTo>
                  <a:lnTo>
                    <a:pt x="977" y="4163"/>
                  </a:lnTo>
                  <a:lnTo>
                    <a:pt x="1069" y="4101"/>
                  </a:lnTo>
                  <a:lnTo>
                    <a:pt x="1172" y="4056"/>
                  </a:lnTo>
                  <a:lnTo>
                    <a:pt x="1284" y="4033"/>
                  </a:lnTo>
                  <a:lnTo>
                    <a:pt x="1343" y="4032"/>
                  </a:lnTo>
                  <a:lnTo>
                    <a:pt x="1402" y="4033"/>
                  </a:lnTo>
                  <a:lnTo>
                    <a:pt x="1514" y="4056"/>
                  </a:lnTo>
                  <a:lnTo>
                    <a:pt x="1618" y="4101"/>
                  </a:lnTo>
                  <a:lnTo>
                    <a:pt x="1710" y="4163"/>
                  </a:lnTo>
                  <a:lnTo>
                    <a:pt x="1788" y="4241"/>
                  </a:lnTo>
                  <a:lnTo>
                    <a:pt x="1851" y="4333"/>
                  </a:lnTo>
                  <a:lnTo>
                    <a:pt x="1894" y="4437"/>
                  </a:lnTo>
                  <a:lnTo>
                    <a:pt x="1917" y="4549"/>
                  </a:lnTo>
                  <a:lnTo>
                    <a:pt x="1919" y="4608"/>
                  </a:lnTo>
                  <a:lnTo>
                    <a:pt x="2303" y="4608"/>
                  </a:lnTo>
                  <a:lnTo>
                    <a:pt x="2302" y="4558"/>
                  </a:lnTo>
                  <a:lnTo>
                    <a:pt x="2293" y="4461"/>
                  </a:lnTo>
                  <a:lnTo>
                    <a:pt x="2273" y="4367"/>
                  </a:lnTo>
                  <a:lnTo>
                    <a:pt x="2246" y="4278"/>
                  </a:lnTo>
                  <a:lnTo>
                    <a:pt x="2208" y="4192"/>
                  </a:lnTo>
                  <a:lnTo>
                    <a:pt x="2165" y="4110"/>
                  </a:lnTo>
                  <a:lnTo>
                    <a:pt x="2113" y="4033"/>
                  </a:lnTo>
                  <a:lnTo>
                    <a:pt x="2054" y="3963"/>
                  </a:lnTo>
                  <a:lnTo>
                    <a:pt x="1989" y="3897"/>
                  </a:lnTo>
                  <a:lnTo>
                    <a:pt x="1917" y="3837"/>
                  </a:lnTo>
                  <a:lnTo>
                    <a:pt x="1841" y="3787"/>
                  </a:lnTo>
                  <a:lnTo>
                    <a:pt x="1759" y="3742"/>
                  </a:lnTo>
                  <a:lnTo>
                    <a:pt x="1674" y="3705"/>
                  </a:lnTo>
                  <a:lnTo>
                    <a:pt x="1583" y="3678"/>
                  </a:lnTo>
                  <a:lnTo>
                    <a:pt x="1490" y="3657"/>
                  </a:lnTo>
                  <a:lnTo>
                    <a:pt x="1393" y="3649"/>
                  </a:lnTo>
                  <a:lnTo>
                    <a:pt x="1343" y="3647"/>
                  </a:lnTo>
                  <a:lnTo>
                    <a:pt x="1303" y="3647"/>
                  </a:lnTo>
                  <a:lnTo>
                    <a:pt x="1223" y="3655"/>
                  </a:lnTo>
                  <a:lnTo>
                    <a:pt x="1108" y="3676"/>
                  </a:lnTo>
                  <a:lnTo>
                    <a:pt x="963" y="3728"/>
                  </a:lnTo>
                  <a:lnTo>
                    <a:pt x="829" y="3800"/>
                  </a:lnTo>
                  <a:lnTo>
                    <a:pt x="767" y="3845"/>
                  </a:lnTo>
                  <a:lnTo>
                    <a:pt x="767" y="3839"/>
                  </a:lnTo>
                  <a:lnTo>
                    <a:pt x="728" y="3837"/>
                  </a:lnTo>
                  <a:lnTo>
                    <a:pt x="653" y="3823"/>
                  </a:lnTo>
                  <a:lnTo>
                    <a:pt x="584" y="3794"/>
                  </a:lnTo>
                  <a:lnTo>
                    <a:pt x="524" y="3753"/>
                  </a:lnTo>
                  <a:lnTo>
                    <a:pt x="470" y="3701"/>
                  </a:lnTo>
                  <a:lnTo>
                    <a:pt x="430" y="3639"/>
                  </a:lnTo>
                  <a:lnTo>
                    <a:pt x="400" y="3570"/>
                  </a:lnTo>
                  <a:lnTo>
                    <a:pt x="386" y="3495"/>
                  </a:lnTo>
                  <a:lnTo>
                    <a:pt x="384" y="3456"/>
                  </a:lnTo>
                  <a:lnTo>
                    <a:pt x="386" y="3416"/>
                  </a:lnTo>
                  <a:lnTo>
                    <a:pt x="400" y="3341"/>
                  </a:lnTo>
                  <a:lnTo>
                    <a:pt x="430" y="3272"/>
                  </a:lnTo>
                  <a:lnTo>
                    <a:pt x="470" y="3211"/>
                  </a:lnTo>
                  <a:lnTo>
                    <a:pt x="524" y="3159"/>
                  </a:lnTo>
                  <a:lnTo>
                    <a:pt x="584" y="3117"/>
                  </a:lnTo>
                  <a:lnTo>
                    <a:pt x="653" y="3089"/>
                  </a:lnTo>
                  <a:lnTo>
                    <a:pt x="728" y="3073"/>
                  </a:lnTo>
                  <a:lnTo>
                    <a:pt x="767" y="3071"/>
                  </a:lnTo>
                  <a:lnTo>
                    <a:pt x="767" y="3067"/>
                  </a:lnTo>
                  <a:lnTo>
                    <a:pt x="829" y="3110"/>
                  </a:lnTo>
                  <a:lnTo>
                    <a:pt x="963" y="3184"/>
                  </a:lnTo>
                  <a:lnTo>
                    <a:pt x="1108" y="3234"/>
                  </a:lnTo>
                  <a:lnTo>
                    <a:pt x="1223" y="3256"/>
                  </a:lnTo>
                  <a:lnTo>
                    <a:pt x="1303" y="3263"/>
                  </a:lnTo>
                  <a:lnTo>
                    <a:pt x="1343" y="3263"/>
                  </a:lnTo>
                  <a:lnTo>
                    <a:pt x="1393" y="3263"/>
                  </a:lnTo>
                  <a:lnTo>
                    <a:pt x="1490" y="3253"/>
                  </a:lnTo>
                  <a:lnTo>
                    <a:pt x="1583" y="3234"/>
                  </a:lnTo>
                  <a:lnTo>
                    <a:pt x="1674" y="3205"/>
                  </a:lnTo>
                  <a:lnTo>
                    <a:pt x="1759" y="3169"/>
                  </a:lnTo>
                  <a:lnTo>
                    <a:pt x="1841" y="3125"/>
                  </a:lnTo>
                  <a:lnTo>
                    <a:pt x="1917" y="3073"/>
                  </a:lnTo>
                  <a:lnTo>
                    <a:pt x="1989" y="3014"/>
                  </a:lnTo>
                  <a:lnTo>
                    <a:pt x="2054" y="2949"/>
                  </a:lnTo>
                  <a:lnTo>
                    <a:pt x="2113" y="2878"/>
                  </a:lnTo>
                  <a:lnTo>
                    <a:pt x="2165" y="2801"/>
                  </a:lnTo>
                  <a:lnTo>
                    <a:pt x="2208" y="2720"/>
                  </a:lnTo>
                  <a:lnTo>
                    <a:pt x="2246" y="2634"/>
                  </a:lnTo>
                  <a:lnTo>
                    <a:pt x="2273" y="2543"/>
                  </a:lnTo>
                  <a:lnTo>
                    <a:pt x="2293" y="2449"/>
                  </a:lnTo>
                  <a:lnTo>
                    <a:pt x="2302" y="2353"/>
                  </a:lnTo>
                  <a:lnTo>
                    <a:pt x="2303" y="2304"/>
                  </a:lnTo>
                  <a:lnTo>
                    <a:pt x="1919" y="2304"/>
                  </a:lnTo>
                  <a:lnTo>
                    <a:pt x="1917" y="2363"/>
                  </a:lnTo>
                  <a:lnTo>
                    <a:pt x="1894" y="2475"/>
                  </a:lnTo>
                  <a:lnTo>
                    <a:pt x="1851" y="2579"/>
                  </a:lnTo>
                  <a:lnTo>
                    <a:pt x="1788" y="2670"/>
                  </a:lnTo>
                  <a:lnTo>
                    <a:pt x="1710" y="2749"/>
                  </a:lnTo>
                  <a:lnTo>
                    <a:pt x="1618" y="2811"/>
                  </a:lnTo>
                  <a:lnTo>
                    <a:pt x="1514" y="2854"/>
                  </a:lnTo>
                  <a:lnTo>
                    <a:pt x="1402" y="2877"/>
                  </a:lnTo>
                  <a:lnTo>
                    <a:pt x="1343" y="2880"/>
                  </a:lnTo>
                  <a:lnTo>
                    <a:pt x="1284" y="2877"/>
                  </a:lnTo>
                  <a:lnTo>
                    <a:pt x="1172" y="2854"/>
                  </a:lnTo>
                  <a:lnTo>
                    <a:pt x="1069" y="2811"/>
                  </a:lnTo>
                  <a:lnTo>
                    <a:pt x="977" y="2749"/>
                  </a:lnTo>
                  <a:lnTo>
                    <a:pt x="898" y="2670"/>
                  </a:lnTo>
                  <a:lnTo>
                    <a:pt x="836" y="2579"/>
                  </a:lnTo>
                  <a:lnTo>
                    <a:pt x="793" y="2475"/>
                  </a:lnTo>
                  <a:lnTo>
                    <a:pt x="770" y="2363"/>
                  </a:lnTo>
                  <a:lnTo>
                    <a:pt x="767" y="2304"/>
                  </a:lnTo>
                  <a:lnTo>
                    <a:pt x="770" y="2250"/>
                  </a:lnTo>
                  <a:lnTo>
                    <a:pt x="787" y="2151"/>
                  </a:lnTo>
                  <a:lnTo>
                    <a:pt x="822" y="2057"/>
                  </a:lnTo>
                  <a:lnTo>
                    <a:pt x="872" y="1973"/>
                  </a:lnTo>
                  <a:lnTo>
                    <a:pt x="936" y="1898"/>
                  </a:lnTo>
                  <a:lnTo>
                    <a:pt x="1010" y="1834"/>
                  </a:lnTo>
                  <a:lnTo>
                    <a:pt x="1095" y="1784"/>
                  </a:lnTo>
                  <a:lnTo>
                    <a:pt x="1189" y="1749"/>
                  </a:lnTo>
                  <a:lnTo>
                    <a:pt x="1238" y="1738"/>
                  </a:lnTo>
                  <a:lnTo>
                    <a:pt x="1290" y="1778"/>
                  </a:lnTo>
                  <a:lnTo>
                    <a:pt x="1402" y="1846"/>
                  </a:lnTo>
                  <a:lnTo>
                    <a:pt x="1526" y="1892"/>
                  </a:lnTo>
                  <a:lnTo>
                    <a:pt x="1658" y="1918"/>
                  </a:lnTo>
                  <a:lnTo>
                    <a:pt x="1727" y="1919"/>
                  </a:lnTo>
                  <a:lnTo>
                    <a:pt x="1727" y="1535"/>
                  </a:lnTo>
                  <a:lnTo>
                    <a:pt x="1689" y="1533"/>
                  </a:lnTo>
                  <a:lnTo>
                    <a:pt x="1614" y="1519"/>
                  </a:lnTo>
                  <a:lnTo>
                    <a:pt x="1545" y="1490"/>
                  </a:lnTo>
                  <a:lnTo>
                    <a:pt x="1483" y="1448"/>
                  </a:lnTo>
                  <a:lnTo>
                    <a:pt x="1431" y="1396"/>
                  </a:lnTo>
                  <a:lnTo>
                    <a:pt x="1389" y="1335"/>
                  </a:lnTo>
                  <a:lnTo>
                    <a:pt x="1360" y="1265"/>
                  </a:lnTo>
                  <a:lnTo>
                    <a:pt x="1344" y="1191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5" y="813"/>
                  </a:lnTo>
                  <a:lnTo>
                    <a:pt x="1614" y="784"/>
                  </a:lnTo>
                  <a:lnTo>
                    <a:pt x="1689" y="769"/>
                  </a:lnTo>
                  <a:lnTo>
                    <a:pt x="1727" y="7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898F5F2-545A-4F94-A4AE-8C7ED5E8E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3" y="-699"/>
              <a:ext cx="1152" cy="2304"/>
            </a:xfrm>
            <a:custGeom>
              <a:avLst/>
              <a:gdLst>
                <a:gd name="T0" fmla="*/ 1373 w 3455"/>
                <a:gd name="T1" fmla="*/ 299 h 6912"/>
                <a:gd name="T2" fmla="*/ 767 w 3455"/>
                <a:gd name="T3" fmla="*/ 0 h 6912"/>
                <a:gd name="T4" fmla="*/ 308 w 3455"/>
                <a:gd name="T5" fmla="*/ 152 h 6912"/>
                <a:gd name="T6" fmla="*/ 23 w 3455"/>
                <a:gd name="T7" fmla="*/ 576 h 6912"/>
                <a:gd name="T8" fmla="*/ 23 w 3455"/>
                <a:gd name="T9" fmla="*/ 6336 h 6912"/>
                <a:gd name="T10" fmla="*/ 308 w 3455"/>
                <a:gd name="T11" fmla="*/ 6759 h 6912"/>
                <a:gd name="T12" fmla="*/ 767 w 3455"/>
                <a:gd name="T13" fmla="*/ 6912 h 6912"/>
                <a:gd name="T14" fmla="*/ 1373 w 3455"/>
                <a:gd name="T15" fmla="*/ 6613 h 6912"/>
                <a:gd name="T16" fmla="*/ 1766 w 3455"/>
                <a:gd name="T17" fmla="*/ 6528 h 6912"/>
                <a:gd name="T18" fmla="*/ 2243 w 3455"/>
                <a:gd name="T19" fmla="*/ 6327 h 6912"/>
                <a:gd name="T20" fmla="*/ 2486 w 3455"/>
                <a:gd name="T21" fmla="*/ 5877 h 6912"/>
                <a:gd name="T22" fmla="*/ 2640 w 3455"/>
                <a:gd name="T23" fmla="*/ 5406 h 6912"/>
                <a:gd name="T24" fmla="*/ 3071 w 3455"/>
                <a:gd name="T25" fmla="*/ 4608 h 6912"/>
                <a:gd name="T26" fmla="*/ 3114 w 3455"/>
                <a:gd name="T27" fmla="*/ 4092 h 6912"/>
                <a:gd name="T28" fmla="*/ 3455 w 3455"/>
                <a:gd name="T29" fmla="*/ 3456 h 6912"/>
                <a:gd name="T30" fmla="*/ 3114 w 3455"/>
                <a:gd name="T31" fmla="*/ 2819 h 6912"/>
                <a:gd name="T32" fmla="*/ 3071 w 3455"/>
                <a:gd name="T33" fmla="*/ 2304 h 6912"/>
                <a:gd name="T34" fmla="*/ 2640 w 3455"/>
                <a:gd name="T35" fmla="*/ 1504 h 6912"/>
                <a:gd name="T36" fmla="*/ 2486 w 3455"/>
                <a:gd name="T37" fmla="*/ 1035 h 6912"/>
                <a:gd name="T38" fmla="*/ 2243 w 3455"/>
                <a:gd name="T39" fmla="*/ 583 h 6912"/>
                <a:gd name="T40" fmla="*/ 1766 w 3455"/>
                <a:gd name="T41" fmla="*/ 384 h 6912"/>
                <a:gd name="T42" fmla="*/ 2477 w 3455"/>
                <a:gd name="T43" fmla="*/ 2749 h 6912"/>
                <a:gd name="T44" fmla="*/ 1837 w 3455"/>
                <a:gd name="T45" fmla="*/ 2811 h 6912"/>
                <a:gd name="T46" fmla="*/ 1151 w 3455"/>
                <a:gd name="T47" fmla="*/ 2304 h 6912"/>
                <a:gd name="T48" fmla="*/ 1341 w 3455"/>
                <a:gd name="T49" fmla="*/ 2878 h 6912"/>
                <a:gd name="T50" fmla="*/ 1871 w 3455"/>
                <a:gd name="T51" fmla="*/ 3234 h 6912"/>
                <a:gd name="T52" fmla="*/ 2492 w 3455"/>
                <a:gd name="T53" fmla="*/ 3184 h 6912"/>
                <a:gd name="T54" fmla="*/ 2931 w 3455"/>
                <a:gd name="T55" fmla="*/ 3159 h 6912"/>
                <a:gd name="T56" fmla="*/ 3053 w 3455"/>
                <a:gd name="T57" fmla="*/ 3570 h 6912"/>
                <a:gd name="T58" fmla="*/ 2686 w 3455"/>
                <a:gd name="T59" fmla="*/ 3839 h 6912"/>
                <a:gd name="T60" fmla="*/ 2110 w 3455"/>
                <a:gd name="T61" fmla="*/ 3647 h 6912"/>
                <a:gd name="T62" fmla="*/ 1537 w 3455"/>
                <a:gd name="T63" fmla="*/ 3837 h 6912"/>
                <a:gd name="T64" fmla="*/ 1180 w 3455"/>
                <a:gd name="T65" fmla="*/ 4367 h 6912"/>
                <a:gd name="T66" fmla="*/ 1603 w 3455"/>
                <a:gd name="T67" fmla="*/ 4333 h 6912"/>
                <a:gd name="T68" fmla="*/ 2169 w 3455"/>
                <a:gd name="T69" fmla="*/ 4033 h 6912"/>
                <a:gd name="T70" fmla="*/ 2685 w 3455"/>
                <a:gd name="T71" fmla="*/ 4549 h 6912"/>
                <a:gd name="T72" fmla="*/ 2444 w 3455"/>
                <a:gd name="T73" fmla="*/ 5077 h 6912"/>
                <a:gd name="T74" fmla="*/ 1796 w 3455"/>
                <a:gd name="T75" fmla="*/ 4994 h 6912"/>
                <a:gd name="T76" fmla="*/ 2024 w 3455"/>
                <a:gd name="T77" fmla="*/ 5515 h 6912"/>
                <a:gd name="T78" fmla="*/ 2064 w 3455"/>
                <a:gd name="T79" fmla="*/ 5943 h 6912"/>
                <a:gd name="T80" fmla="*/ 1687 w 3455"/>
                <a:gd name="T81" fmla="*/ 6142 h 6912"/>
                <a:gd name="T82" fmla="*/ 1344 w 3455"/>
                <a:gd name="T83" fmla="*/ 5799 h 6912"/>
                <a:gd name="T84" fmla="*/ 1136 w 3455"/>
                <a:gd name="T85" fmla="*/ 6244 h 6912"/>
                <a:gd name="T86" fmla="*/ 863 w 3455"/>
                <a:gd name="T87" fmla="*/ 6516 h 6912"/>
                <a:gd name="T88" fmla="*/ 470 w 3455"/>
                <a:gd name="T89" fmla="*/ 6388 h 6912"/>
                <a:gd name="T90" fmla="*/ 400 w 3455"/>
                <a:gd name="T91" fmla="*/ 653 h 6912"/>
                <a:gd name="T92" fmla="*/ 767 w 3455"/>
                <a:gd name="T93" fmla="*/ 383 h 6912"/>
                <a:gd name="T94" fmla="*/ 1101 w 3455"/>
                <a:gd name="T95" fmla="*/ 580 h 6912"/>
                <a:gd name="T96" fmla="*/ 958 w 3455"/>
                <a:gd name="T97" fmla="*/ 1152 h 6912"/>
                <a:gd name="T98" fmla="*/ 1543 w 3455"/>
                <a:gd name="T99" fmla="*/ 813 h 6912"/>
                <a:gd name="T100" fmla="*/ 1971 w 3455"/>
                <a:gd name="T101" fmla="*/ 855 h 6912"/>
                <a:gd name="T102" fmla="*/ 2094 w 3455"/>
                <a:gd name="T103" fmla="*/ 1265 h 6912"/>
                <a:gd name="T104" fmla="*/ 1727 w 3455"/>
                <a:gd name="T105" fmla="*/ 1535 h 6912"/>
                <a:gd name="T106" fmla="*/ 2266 w 3455"/>
                <a:gd name="T107" fmla="*/ 1749 h 6912"/>
                <a:gd name="T108" fmla="*/ 2685 w 3455"/>
                <a:gd name="T109" fmla="*/ 2250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727" y="383"/>
                  </a:moveTo>
                  <a:lnTo>
                    <a:pt x="1691" y="384"/>
                  </a:lnTo>
                  <a:lnTo>
                    <a:pt x="1621" y="391"/>
                  </a:lnTo>
                  <a:lnTo>
                    <a:pt x="1520" y="413"/>
                  </a:lnTo>
                  <a:lnTo>
                    <a:pt x="1457" y="434"/>
                  </a:lnTo>
                  <a:lnTo>
                    <a:pt x="1432" y="387"/>
                  </a:lnTo>
                  <a:lnTo>
                    <a:pt x="1373" y="299"/>
                  </a:lnTo>
                  <a:lnTo>
                    <a:pt x="1303" y="220"/>
                  </a:lnTo>
                  <a:lnTo>
                    <a:pt x="1223" y="151"/>
                  </a:lnTo>
                  <a:lnTo>
                    <a:pt x="1134" y="93"/>
                  </a:lnTo>
                  <a:lnTo>
                    <a:pt x="1036" y="49"/>
                  </a:lnTo>
                  <a:lnTo>
                    <a:pt x="933" y="17"/>
                  </a:lnTo>
                  <a:lnTo>
                    <a:pt x="823" y="1"/>
                  </a:lnTo>
                  <a:lnTo>
                    <a:pt x="767" y="0"/>
                  </a:lnTo>
                  <a:lnTo>
                    <a:pt x="728" y="0"/>
                  </a:lnTo>
                  <a:lnTo>
                    <a:pt x="650" y="8"/>
                  </a:lnTo>
                  <a:lnTo>
                    <a:pt x="575" y="23"/>
                  </a:lnTo>
                  <a:lnTo>
                    <a:pt x="503" y="46"/>
                  </a:lnTo>
                  <a:lnTo>
                    <a:pt x="434" y="74"/>
                  </a:lnTo>
                  <a:lnTo>
                    <a:pt x="370" y="110"/>
                  </a:lnTo>
                  <a:lnTo>
                    <a:pt x="308" y="152"/>
                  </a:lnTo>
                  <a:lnTo>
                    <a:pt x="250" y="198"/>
                  </a:lnTo>
                  <a:lnTo>
                    <a:pt x="198" y="252"/>
                  </a:lnTo>
                  <a:lnTo>
                    <a:pt x="152" y="308"/>
                  </a:lnTo>
                  <a:lnTo>
                    <a:pt x="110" y="370"/>
                  </a:lnTo>
                  <a:lnTo>
                    <a:pt x="74" y="434"/>
                  </a:lnTo>
                  <a:lnTo>
                    <a:pt x="46" y="504"/>
                  </a:lnTo>
                  <a:lnTo>
                    <a:pt x="23" y="576"/>
                  </a:lnTo>
                  <a:lnTo>
                    <a:pt x="8" y="650"/>
                  </a:lnTo>
                  <a:lnTo>
                    <a:pt x="0" y="728"/>
                  </a:lnTo>
                  <a:lnTo>
                    <a:pt x="0" y="767"/>
                  </a:lnTo>
                  <a:lnTo>
                    <a:pt x="0" y="6143"/>
                  </a:lnTo>
                  <a:lnTo>
                    <a:pt x="0" y="6183"/>
                  </a:lnTo>
                  <a:lnTo>
                    <a:pt x="8" y="6261"/>
                  </a:lnTo>
                  <a:lnTo>
                    <a:pt x="23" y="6336"/>
                  </a:lnTo>
                  <a:lnTo>
                    <a:pt x="46" y="6408"/>
                  </a:lnTo>
                  <a:lnTo>
                    <a:pt x="74" y="6477"/>
                  </a:lnTo>
                  <a:lnTo>
                    <a:pt x="110" y="6542"/>
                  </a:lnTo>
                  <a:lnTo>
                    <a:pt x="152" y="6602"/>
                  </a:lnTo>
                  <a:lnTo>
                    <a:pt x="198" y="6660"/>
                  </a:lnTo>
                  <a:lnTo>
                    <a:pt x="250" y="6712"/>
                  </a:lnTo>
                  <a:lnTo>
                    <a:pt x="308" y="6759"/>
                  </a:lnTo>
                  <a:lnTo>
                    <a:pt x="370" y="6801"/>
                  </a:lnTo>
                  <a:lnTo>
                    <a:pt x="434" y="6836"/>
                  </a:lnTo>
                  <a:lnTo>
                    <a:pt x="503" y="6865"/>
                  </a:lnTo>
                  <a:lnTo>
                    <a:pt x="575" y="6888"/>
                  </a:lnTo>
                  <a:lnTo>
                    <a:pt x="650" y="6903"/>
                  </a:lnTo>
                  <a:lnTo>
                    <a:pt x="728" y="6911"/>
                  </a:lnTo>
                  <a:lnTo>
                    <a:pt x="767" y="6912"/>
                  </a:lnTo>
                  <a:lnTo>
                    <a:pt x="823" y="6911"/>
                  </a:lnTo>
                  <a:lnTo>
                    <a:pt x="933" y="6893"/>
                  </a:lnTo>
                  <a:lnTo>
                    <a:pt x="1036" y="6863"/>
                  </a:lnTo>
                  <a:lnTo>
                    <a:pt x="1134" y="6819"/>
                  </a:lnTo>
                  <a:lnTo>
                    <a:pt x="1223" y="6761"/>
                  </a:lnTo>
                  <a:lnTo>
                    <a:pt x="1303" y="6692"/>
                  </a:lnTo>
                  <a:lnTo>
                    <a:pt x="1373" y="6613"/>
                  </a:lnTo>
                  <a:lnTo>
                    <a:pt x="1432" y="6523"/>
                  </a:lnTo>
                  <a:lnTo>
                    <a:pt x="1457" y="6476"/>
                  </a:lnTo>
                  <a:lnTo>
                    <a:pt x="1520" y="6499"/>
                  </a:lnTo>
                  <a:lnTo>
                    <a:pt x="1621" y="6520"/>
                  </a:lnTo>
                  <a:lnTo>
                    <a:pt x="1691" y="6528"/>
                  </a:lnTo>
                  <a:lnTo>
                    <a:pt x="1727" y="6528"/>
                  </a:lnTo>
                  <a:lnTo>
                    <a:pt x="1766" y="6528"/>
                  </a:lnTo>
                  <a:lnTo>
                    <a:pt x="1844" y="6519"/>
                  </a:lnTo>
                  <a:lnTo>
                    <a:pt x="1919" y="6503"/>
                  </a:lnTo>
                  <a:lnTo>
                    <a:pt x="1991" y="6482"/>
                  </a:lnTo>
                  <a:lnTo>
                    <a:pt x="2060" y="6453"/>
                  </a:lnTo>
                  <a:lnTo>
                    <a:pt x="2125" y="6417"/>
                  </a:lnTo>
                  <a:lnTo>
                    <a:pt x="2187" y="6375"/>
                  </a:lnTo>
                  <a:lnTo>
                    <a:pt x="2243" y="6327"/>
                  </a:lnTo>
                  <a:lnTo>
                    <a:pt x="2295" y="6276"/>
                  </a:lnTo>
                  <a:lnTo>
                    <a:pt x="2342" y="6219"/>
                  </a:lnTo>
                  <a:lnTo>
                    <a:pt x="2384" y="6157"/>
                  </a:lnTo>
                  <a:lnTo>
                    <a:pt x="2420" y="6093"/>
                  </a:lnTo>
                  <a:lnTo>
                    <a:pt x="2449" y="6024"/>
                  </a:lnTo>
                  <a:lnTo>
                    <a:pt x="2470" y="5952"/>
                  </a:lnTo>
                  <a:lnTo>
                    <a:pt x="2486" y="5877"/>
                  </a:lnTo>
                  <a:lnTo>
                    <a:pt x="2495" y="5799"/>
                  </a:lnTo>
                  <a:lnTo>
                    <a:pt x="2495" y="5760"/>
                  </a:lnTo>
                  <a:lnTo>
                    <a:pt x="2492" y="5692"/>
                  </a:lnTo>
                  <a:lnTo>
                    <a:pt x="2467" y="5564"/>
                  </a:lnTo>
                  <a:lnTo>
                    <a:pt x="2447" y="5504"/>
                  </a:lnTo>
                  <a:lnTo>
                    <a:pt x="2515" y="5476"/>
                  </a:lnTo>
                  <a:lnTo>
                    <a:pt x="2640" y="5406"/>
                  </a:lnTo>
                  <a:lnTo>
                    <a:pt x="2754" y="5318"/>
                  </a:lnTo>
                  <a:lnTo>
                    <a:pt x="2852" y="5216"/>
                  </a:lnTo>
                  <a:lnTo>
                    <a:pt x="2935" y="5099"/>
                  </a:lnTo>
                  <a:lnTo>
                    <a:pt x="3000" y="4969"/>
                  </a:lnTo>
                  <a:lnTo>
                    <a:pt x="3045" y="4831"/>
                  </a:lnTo>
                  <a:lnTo>
                    <a:pt x="3069" y="4684"/>
                  </a:lnTo>
                  <a:lnTo>
                    <a:pt x="3071" y="4608"/>
                  </a:lnTo>
                  <a:lnTo>
                    <a:pt x="3069" y="4549"/>
                  </a:lnTo>
                  <a:lnTo>
                    <a:pt x="3055" y="4435"/>
                  </a:lnTo>
                  <a:lnTo>
                    <a:pt x="3026" y="4326"/>
                  </a:lnTo>
                  <a:lnTo>
                    <a:pt x="2986" y="4221"/>
                  </a:lnTo>
                  <a:lnTo>
                    <a:pt x="2961" y="4170"/>
                  </a:lnTo>
                  <a:lnTo>
                    <a:pt x="3014" y="4149"/>
                  </a:lnTo>
                  <a:lnTo>
                    <a:pt x="3114" y="4092"/>
                  </a:lnTo>
                  <a:lnTo>
                    <a:pt x="3203" y="4022"/>
                  </a:lnTo>
                  <a:lnTo>
                    <a:pt x="3282" y="3940"/>
                  </a:lnTo>
                  <a:lnTo>
                    <a:pt x="3347" y="3846"/>
                  </a:lnTo>
                  <a:lnTo>
                    <a:pt x="3399" y="3744"/>
                  </a:lnTo>
                  <a:lnTo>
                    <a:pt x="3435" y="3633"/>
                  </a:lnTo>
                  <a:lnTo>
                    <a:pt x="3454" y="3516"/>
                  </a:lnTo>
                  <a:lnTo>
                    <a:pt x="3455" y="3456"/>
                  </a:lnTo>
                  <a:lnTo>
                    <a:pt x="3454" y="3394"/>
                  </a:lnTo>
                  <a:lnTo>
                    <a:pt x="3435" y="3277"/>
                  </a:lnTo>
                  <a:lnTo>
                    <a:pt x="3399" y="3166"/>
                  </a:lnTo>
                  <a:lnTo>
                    <a:pt x="3347" y="3064"/>
                  </a:lnTo>
                  <a:lnTo>
                    <a:pt x="3282" y="2971"/>
                  </a:lnTo>
                  <a:lnTo>
                    <a:pt x="3203" y="2888"/>
                  </a:lnTo>
                  <a:lnTo>
                    <a:pt x="3114" y="2819"/>
                  </a:lnTo>
                  <a:lnTo>
                    <a:pt x="3014" y="2762"/>
                  </a:lnTo>
                  <a:lnTo>
                    <a:pt x="2961" y="2740"/>
                  </a:lnTo>
                  <a:lnTo>
                    <a:pt x="2986" y="2690"/>
                  </a:lnTo>
                  <a:lnTo>
                    <a:pt x="3026" y="2586"/>
                  </a:lnTo>
                  <a:lnTo>
                    <a:pt x="3055" y="2477"/>
                  </a:lnTo>
                  <a:lnTo>
                    <a:pt x="3069" y="2363"/>
                  </a:lnTo>
                  <a:lnTo>
                    <a:pt x="3071" y="2304"/>
                  </a:lnTo>
                  <a:lnTo>
                    <a:pt x="3069" y="2227"/>
                  </a:lnTo>
                  <a:lnTo>
                    <a:pt x="3045" y="2079"/>
                  </a:lnTo>
                  <a:lnTo>
                    <a:pt x="3000" y="1941"/>
                  </a:lnTo>
                  <a:lnTo>
                    <a:pt x="2935" y="1813"/>
                  </a:lnTo>
                  <a:lnTo>
                    <a:pt x="2852" y="1696"/>
                  </a:lnTo>
                  <a:lnTo>
                    <a:pt x="2754" y="1592"/>
                  </a:lnTo>
                  <a:lnTo>
                    <a:pt x="2640" y="1504"/>
                  </a:lnTo>
                  <a:lnTo>
                    <a:pt x="2515" y="1435"/>
                  </a:lnTo>
                  <a:lnTo>
                    <a:pt x="2447" y="1408"/>
                  </a:lnTo>
                  <a:lnTo>
                    <a:pt x="2467" y="1346"/>
                  </a:lnTo>
                  <a:lnTo>
                    <a:pt x="2492" y="1218"/>
                  </a:lnTo>
                  <a:lnTo>
                    <a:pt x="2495" y="1152"/>
                  </a:lnTo>
                  <a:lnTo>
                    <a:pt x="2495" y="1111"/>
                  </a:lnTo>
                  <a:lnTo>
                    <a:pt x="2486" y="1035"/>
                  </a:lnTo>
                  <a:lnTo>
                    <a:pt x="2470" y="960"/>
                  </a:lnTo>
                  <a:lnTo>
                    <a:pt x="2449" y="888"/>
                  </a:lnTo>
                  <a:lnTo>
                    <a:pt x="2420" y="819"/>
                  </a:lnTo>
                  <a:lnTo>
                    <a:pt x="2384" y="753"/>
                  </a:lnTo>
                  <a:lnTo>
                    <a:pt x="2342" y="692"/>
                  </a:lnTo>
                  <a:lnTo>
                    <a:pt x="2295" y="635"/>
                  </a:lnTo>
                  <a:lnTo>
                    <a:pt x="2243" y="583"/>
                  </a:lnTo>
                  <a:lnTo>
                    <a:pt x="2187" y="535"/>
                  </a:lnTo>
                  <a:lnTo>
                    <a:pt x="2125" y="495"/>
                  </a:lnTo>
                  <a:lnTo>
                    <a:pt x="2060" y="459"/>
                  </a:lnTo>
                  <a:lnTo>
                    <a:pt x="1991" y="430"/>
                  </a:lnTo>
                  <a:lnTo>
                    <a:pt x="1919" y="407"/>
                  </a:lnTo>
                  <a:lnTo>
                    <a:pt x="1844" y="391"/>
                  </a:lnTo>
                  <a:lnTo>
                    <a:pt x="1766" y="384"/>
                  </a:lnTo>
                  <a:lnTo>
                    <a:pt x="1727" y="383"/>
                  </a:lnTo>
                  <a:close/>
                  <a:moveTo>
                    <a:pt x="2686" y="2304"/>
                  </a:moveTo>
                  <a:lnTo>
                    <a:pt x="2685" y="2363"/>
                  </a:lnTo>
                  <a:lnTo>
                    <a:pt x="2662" y="2475"/>
                  </a:lnTo>
                  <a:lnTo>
                    <a:pt x="2619" y="2579"/>
                  </a:lnTo>
                  <a:lnTo>
                    <a:pt x="2555" y="2670"/>
                  </a:lnTo>
                  <a:lnTo>
                    <a:pt x="2477" y="2749"/>
                  </a:lnTo>
                  <a:lnTo>
                    <a:pt x="2385" y="2811"/>
                  </a:lnTo>
                  <a:lnTo>
                    <a:pt x="2282" y="2854"/>
                  </a:lnTo>
                  <a:lnTo>
                    <a:pt x="2169" y="2877"/>
                  </a:lnTo>
                  <a:lnTo>
                    <a:pt x="2110" y="2880"/>
                  </a:lnTo>
                  <a:lnTo>
                    <a:pt x="2051" y="2877"/>
                  </a:lnTo>
                  <a:lnTo>
                    <a:pt x="1939" y="2854"/>
                  </a:lnTo>
                  <a:lnTo>
                    <a:pt x="1837" y="2811"/>
                  </a:lnTo>
                  <a:lnTo>
                    <a:pt x="1745" y="2749"/>
                  </a:lnTo>
                  <a:lnTo>
                    <a:pt x="1665" y="2670"/>
                  </a:lnTo>
                  <a:lnTo>
                    <a:pt x="1603" y="2579"/>
                  </a:lnTo>
                  <a:lnTo>
                    <a:pt x="1560" y="2475"/>
                  </a:lnTo>
                  <a:lnTo>
                    <a:pt x="1537" y="2363"/>
                  </a:lnTo>
                  <a:lnTo>
                    <a:pt x="1534" y="2304"/>
                  </a:lnTo>
                  <a:lnTo>
                    <a:pt x="1151" y="2304"/>
                  </a:lnTo>
                  <a:lnTo>
                    <a:pt x="1151" y="2353"/>
                  </a:lnTo>
                  <a:lnTo>
                    <a:pt x="1161" y="2449"/>
                  </a:lnTo>
                  <a:lnTo>
                    <a:pt x="1180" y="2543"/>
                  </a:lnTo>
                  <a:lnTo>
                    <a:pt x="1209" y="2634"/>
                  </a:lnTo>
                  <a:lnTo>
                    <a:pt x="1245" y="2720"/>
                  </a:lnTo>
                  <a:lnTo>
                    <a:pt x="1290" y="2801"/>
                  </a:lnTo>
                  <a:lnTo>
                    <a:pt x="1341" y="2878"/>
                  </a:lnTo>
                  <a:lnTo>
                    <a:pt x="1400" y="2949"/>
                  </a:lnTo>
                  <a:lnTo>
                    <a:pt x="1465" y="3014"/>
                  </a:lnTo>
                  <a:lnTo>
                    <a:pt x="1537" y="3073"/>
                  </a:lnTo>
                  <a:lnTo>
                    <a:pt x="1614" y="3125"/>
                  </a:lnTo>
                  <a:lnTo>
                    <a:pt x="1694" y="3169"/>
                  </a:lnTo>
                  <a:lnTo>
                    <a:pt x="1781" y="3205"/>
                  </a:lnTo>
                  <a:lnTo>
                    <a:pt x="1871" y="3234"/>
                  </a:lnTo>
                  <a:lnTo>
                    <a:pt x="1965" y="3253"/>
                  </a:lnTo>
                  <a:lnTo>
                    <a:pt x="2061" y="3263"/>
                  </a:lnTo>
                  <a:lnTo>
                    <a:pt x="2110" y="3263"/>
                  </a:lnTo>
                  <a:lnTo>
                    <a:pt x="2151" y="3263"/>
                  </a:lnTo>
                  <a:lnTo>
                    <a:pt x="2231" y="3256"/>
                  </a:lnTo>
                  <a:lnTo>
                    <a:pt x="2346" y="3234"/>
                  </a:lnTo>
                  <a:lnTo>
                    <a:pt x="2492" y="3184"/>
                  </a:lnTo>
                  <a:lnTo>
                    <a:pt x="2626" y="3110"/>
                  </a:lnTo>
                  <a:lnTo>
                    <a:pt x="2686" y="3067"/>
                  </a:lnTo>
                  <a:lnTo>
                    <a:pt x="2686" y="3071"/>
                  </a:lnTo>
                  <a:lnTo>
                    <a:pt x="2727" y="3073"/>
                  </a:lnTo>
                  <a:lnTo>
                    <a:pt x="2801" y="3089"/>
                  </a:lnTo>
                  <a:lnTo>
                    <a:pt x="2870" y="3117"/>
                  </a:lnTo>
                  <a:lnTo>
                    <a:pt x="2931" y="3159"/>
                  </a:lnTo>
                  <a:lnTo>
                    <a:pt x="2983" y="3211"/>
                  </a:lnTo>
                  <a:lnTo>
                    <a:pt x="3025" y="3272"/>
                  </a:lnTo>
                  <a:lnTo>
                    <a:pt x="3053" y="3341"/>
                  </a:lnTo>
                  <a:lnTo>
                    <a:pt x="3069" y="3416"/>
                  </a:lnTo>
                  <a:lnTo>
                    <a:pt x="3071" y="3456"/>
                  </a:lnTo>
                  <a:lnTo>
                    <a:pt x="3069" y="3495"/>
                  </a:lnTo>
                  <a:lnTo>
                    <a:pt x="3053" y="3570"/>
                  </a:lnTo>
                  <a:lnTo>
                    <a:pt x="3025" y="3639"/>
                  </a:lnTo>
                  <a:lnTo>
                    <a:pt x="2983" y="3701"/>
                  </a:lnTo>
                  <a:lnTo>
                    <a:pt x="2931" y="3753"/>
                  </a:lnTo>
                  <a:lnTo>
                    <a:pt x="2870" y="3794"/>
                  </a:lnTo>
                  <a:lnTo>
                    <a:pt x="2801" y="3823"/>
                  </a:lnTo>
                  <a:lnTo>
                    <a:pt x="2727" y="3837"/>
                  </a:lnTo>
                  <a:lnTo>
                    <a:pt x="2686" y="3839"/>
                  </a:lnTo>
                  <a:lnTo>
                    <a:pt x="2686" y="3845"/>
                  </a:lnTo>
                  <a:lnTo>
                    <a:pt x="2626" y="3800"/>
                  </a:lnTo>
                  <a:lnTo>
                    <a:pt x="2492" y="3728"/>
                  </a:lnTo>
                  <a:lnTo>
                    <a:pt x="2346" y="3676"/>
                  </a:lnTo>
                  <a:lnTo>
                    <a:pt x="2231" y="3655"/>
                  </a:lnTo>
                  <a:lnTo>
                    <a:pt x="2151" y="3647"/>
                  </a:lnTo>
                  <a:lnTo>
                    <a:pt x="2110" y="3647"/>
                  </a:lnTo>
                  <a:lnTo>
                    <a:pt x="2061" y="3649"/>
                  </a:lnTo>
                  <a:lnTo>
                    <a:pt x="1965" y="3657"/>
                  </a:lnTo>
                  <a:lnTo>
                    <a:pt x="1871" y="3678"/>
                  </a:lnTo>
                  <a:lnTo>
                    <a:pt x="1781" y="3705"/>
                  </a:lnTo>
                  <a:lnTo>
                    <a:pt x="1694" y="3742"/>
                  </a:lnTo>
                  <a:lnTo>
                    <a:pt x="1614" y="3787"/>
                  </a:lnTo>
                  <a:lnTo>
                    <a:pt x="1537" y="3837"/>
                  </a:lnTo>
                  <a:lnTo>
                    <a:pt x="1465" y="3897"/>
                  </a:lnTo>
                  <a:lnTo>
                    <a:pt x="1400" y="3963"/>
                  </a:lnTo>
                  <a:lnTo>
                    <a:pt x="1341" y="4033"/>
                  </a:lnTo>
                  <a:lnTo>
                    <a:pt x="1290" y="4110"/>
                  </a:lnTo>
                  <a:lnTo>
                    <a:pt x="1245" y="4192"/>
                  </a:lnTo>
                  <a:lnTo>
                    <a:pt x="1209" y="4278"/>
                  </a:lnTo>
                  <a:lnTo>
                    <a:pt x="1180" y="4367"/>
                  </a:lnTo>
                  <a:lnTo>
                    <a:pt x="1161" y="4461"/>
                  </a:lnTo>
                  <a:lnTo>
                    <a:pt x="1151" y="4558"/>
                  </a:lnTo>
                  <a:lnTo>
                    <a:pt x="1151" y="4608"/>
                  </a:lnTo>
                  <a:lnTo>
                    <a:pt x="1534" y="4608"/>
                  </a:lnTo>
                  <a:lnTo>
                    <a:pt x="1537" y="4549"/>
                  </a:lnTo>
                  <a:lnTo>
                    <a:pt x="1560" y="4437"/>
                  </a:lnTo>
                  <a:lnTo>
                    <a:pt x="1603" y="4333"/>
                  </a:lnTo>
                  <a:lnTo>
                    <a:pt x="1665" y="4241"/>
                  </a:lnTo>
                  <a:lnTo>
                    <a:pt x="1745" y="4163"/>
                  </a:lnTo>
                  <a:lnTo>
                    <a:pt x="1837" y="4101"/>
                  </a:lnTo>
                  <a:lnTo>
                    <a:pt x="1939" y="4056"/>
                  </a:lnTo>
                  <a:lnTo>
                    <a:pt x="2051" y="4033"/>
                  </a:lnTo>
                  <a:lnTo>
                    <a:pt x="2110" y="4032"/>
                  </a:lnTo>
                  <a:lnTo>
                    <a:pt x="2169" y="4033"/>
                  </a:lnTo>
                  <a:lnTo>
                    <a:pt x="2282" y="4056"/>
                  </a:lnTo>
                  <a:lnTo>
                    <a:pt x="2385" y="4101"/>
                  </a:lnTo>
                  <a:lnTo>
                    <a:pt x="2477" y="4163"/>
                  </a:lnTo>
                  <a:lnTo>
                    <a:pt x="2555" y="4241"/>
                  </a:lnTo>
                  <a:lnTo>
                    <a:pt x="2619" y="4333"/>
                  </a:lnTo>
                  <a:lnTo>
                    <a:pt x="2662" y="4437"/>
                  </a:lnTo>
                  <a:lnTo>
                    <a:pt x="2685" y="4549"/>
                  </a:lnTo>
                  <a:lnTo>
                    <a:pt x="2686" y="4608"/>
                  </a:lnTo>
                  <a:lnTo>
                    <a:pt x="2685" y="4660"/>
                  </a:lnTo>
                  <a:lnTo>
                    <a:pt x="2667" y="4761"/>
                  </a:lnTo>
                  <a:lnTo>
                    <a:pt x="2631" y="4854"/>
                  </a:lnTo>
                  <a:lnTo>
                    <a:pt x="2583" y="4939"/>
                  </a:lnTo>
                  <a:lnTo>
                    <a:pt x="2519" y="5014"/>
                  </a:lnTo>
                  <a:lnTo>
                    <a:pt x="2444" y="5077"/>
                  </a:lnTo>
                  <a:lnTo>
                    <a:pt x="2359" y="5126"/>
                  </a:lnTo>
                  <a:lnTo>
                    <a:pt x="2266" y="5162"/>
                  </a:lnTo>
                  <a:lnTo>
                    <a:pt x="2217" y="5172"/>
                  </a:lnTo>
                  <a:lnTo>
                    <a:pt x="2165" y="5132"/>
                  </a:lnTo>
                  <a:lnTo>
                    <a:pt x="2053" y="5066"/>
                  </a:lnTo>
                  <a:lnTo>
                    <a:pt x="1929" y="5018"/>
                  </a:lnTo>
                  <a:lnTo>
                    <a:pt x="1796" y="4994"/>
                  </a:lnTo>
                  <a:lnTo>
                    <a:pt x="1727" y="4991"/>
                  </a:lnTo>
                  <a:lnTo>
                    <a:pt x="1727" y="5376"/>
                  </a:lnTo>
                  <a:lnTo>
                    <a:pt x="1766" y="5377"/>
                  </a:lnTo>
                  <a:lnTo>
                    <a:pt x="1841" y="5393"/>
                  </a:lnTo>
                  <a:lnTo>
                    <a:pt x="1910" y="5422"/>
                  </a:lnTo>
                  <a:lnTo>
                    <a:pt x="1971" y="5463"/>
                  </a:lnTo>
                  <a:lnTo>
                    <a:pt x="2024" y="5515"/>
                  </a:lnTo>
                  <a:lnTo>
                    <a:pt x="2064" y="5576"/>
                  </a:lnTo>
                  <a:lnTo>
                    <a:pt x="2094" y="5645"/>
                  </a:lnTo>
                  <a:lnTo>
                    <a:pt x="2109" y="5720"/>
                  </a:lnTo>
                  <a:lnTo>
                    <a:pt x="2110" y="5760"/>
                  </a:lnTo>
                  <a:lnTo>
                    <a:pt x="2109" y="5799"/>
                  </a:lnTo>
                  <a:lnTo>
                    <a:pt x="2094" y="5874"/>
                  </a:lnTo>
                  <a:lnTo>
                    <a:pt x="2064" y="5943"/>
                  </a:lnTo>
                  <a:lnTo>
                    <a:pt x="2024" y="6005"/>
                  </a:lnTo>
                  <a:lnTo>
                    <a:pt x="1971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7" y="6142"/>
                  </a:lnTo>
                  <a:lnTo>
                    <a:pt x="1612" y="6127"/>
                  </a:lnTo>
                  <a:lnTo>
                    <a:pt x="1543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958" y="5760"/>
                  </a:lnTo>
                  <a:lnTo>
                    <a:pt x="961" y="5828"/>
                  </a:lnTo>
                  <a:lnTo>
                    <a:pt x="986" y="5960"/>
                  </a:lnTo>
                  <a:lnTo>
                    <a:pt x="1032" y="6081"/>
                  </a:lnTo>
                  <a:lnTo>
                    <a:pt x="1097" y="6193"/>
                  </a:lnTo>
                  <a:lnTo>
                    <a:pt x="1136" y="6244"/>
                  </a:lnTo>
                  <a:lnTo>
                    <a:pt x="1127" y="6274"/>
                  </a:lnTo>
                  <a:lnTo>
                    <a:pt x="1101" y="6330"/>
                  </a:lnTo>
                  <a:lnTo>
                    <a:pt x="1066" y="6382"/>
                  </a:lnTo>
                  <a:lnTo>
                    <a:pt x="1025" y="6427"/>
                  </a:lnTo>
                  <a:lnTo>
                    <a:pt x="976" y="6466"/>
                  </a:lnTo>
                  <a:lnTo>
                    <a:pt x="922" y="6494"/>
                  </a:lnTo>
                  <a:lnTo>
                    <a:pt x="863" y="6516"/>
                  </a:lnTo>
                  <a:lnTo>
                    <a:pt x="800" y="6526"/>
                  </a:lnTo>
                  <a:lnTo>
                    <a:pt x="767" y="6528"/>
                  </a:lnTo>
                  <a:lnTo>
                    <a:pt x="728" y="6526"/>
                  </a:lnTo>
                  <a:lnTo>
                    <a:pt x="653" y="6510"/>
                  </a:lnTo>
                  <a:lnTo>
                    <a:pt x="584" y="6482"/>
                  </a:lnTo>
                  <a:lnTo>
                    <a:pt x="522" y="6440"/>
                  </a:lnTo>
                  <a:lnTo>
                    <a:pt x="470" y="6388"/>
                  </a:lnTo>
                  <a:lnTo>
                    <a:pt x="429" y="6327"/>
                  </a:lnTo>
                  <a:lnTo>
                    <a:pt x="400" y="6258"/>
                  </a:lnTo>
                  <a:lnTo>
                    <a:pt x="384" y="6183"/>
                  </a:lnTo>
                  <a:lnTo>
                    <a:pt x="383" y="6143"/>
                  </a:lnTo>
                  <a:lnTo>
                    <a:pt x="383" y="767"/>
                  </a:lnTo>
                  <a:lnTo>
                    <a:pt x="384" y="728"/>
                  </a:lnTo>
                  <a:lnTo>
                    <a:pt x="400" y="653"/>
                  </a:lnTo>
                  <a:lnTo>
                    <a:pt x="429" y="584"/>
                  </a:lnTo>
                  <a:lnTo>
                    <a:pt x="470" y="522"/>
                  </a:lnTo>
                  <a:lnTo>
                    <a:pt x="522" y="470"/>
                  </a:lnTo>
                  <a:lnTo>
                    <a:pt x="584" y="429"/>
                  </a:lnTo>
                  <a:lnTo>
                    <a:pt x="653" y="400"/>
                  </a:lnTo>
                  <a:lnTo>
                    <a:pt x="728" y="384"/>
                  </a:lnTo>
                  <a:lnTo>
                    <a:pt x="767" y="383"/>
                  </a:lnTo>
                  <a:lnTo>
                    <a:pt x="800" y="384"/>
                  </a:lnTo>
                  <a:lnTo>
                    <a:pt x="863" y="396"/>
                  </a:lnTo>
                  <a:lnTo>
                    <a:pt x="922" y="416"/>
                  </a:lnTo>
                  <a:lnTo>
                    <a:pt x="976" y="446"/>
                  </a:lnTo>
                  <a:lnTo>
                    <a:pt x="1025" y="483"/>
                  </a:lnTo>
                  <a:lnTo>
                    <a:pt x="1066" y="528"/>
                  </a:lnTo>
                  <a:lnTo>
                    <a:pt x="1101" y="580"/>
                  </a:lnTo>
                  <a:lnTo>
                    <a:pt x="1127" y="636"/>
                  </a:lnTo>
                  <a:lnTo>
                    <a:pt x="1136" y="666"/>
                  </a:lnTo>
                  <a:lnTo>
                    <a:pt x="1097" y="718"/>
                  </a:lnTo>
                  <a:lnTo>
                    <a:pt x="1032" y="829"/>
                  </a:lnTo>
                  <a:lnTo>
                    <a:pt x="986" y="951"/>
                  </a:lnTo>
                  <a:lnTo>
                    <a:pt x="961" y="1083"/>
                  </a:lnTo>
                  <a:lnTo>
                    <a:pt x="958" y="1152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3" y="813"/>
                  </a:lnTo>
                  <a:lnTo>
                    <a:pt x="1612" y="784"/>
                  </a:lnTo>
                  <a:lnTo>
                    <a:pt x="1687" y="769"/>
                  </a:lnTo>
                  <a:lnTo>
                    <a:pt x="1727" y="767"/>
                  </a:ln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1" y="855"/>
                  </a:lnTo>
                  <a:lnTo>
                    <a:pt x="2024" y="907"/>
                  </a:lnTo>
                  <a:lnTo>
                    <a:pt x="2064" y="969"/>
                  </a:lnTo>
                  <a:lnTo>
                    <a:pt x="2094" y="1036"/>
                  </a:lnTo>
                  <a:lnTo>
                    <a:pt x="2109" y="1111"/>
                  </a:lnTo>
                  <a:lnTo>
                    <a:pt x="2110" y="1152"/>
                  </a:lnTo>
                  <a:lnTo>
                    <a:pt x="2109" y="1191"/>
                  </a:lnTo>
                  <a:lnTo>
                    <a:pt x="2094" y="1265"/>
                  </a:lnTo>
                  <a:lnTo>
                    <a:pt x="2064" y="1335"/>
                  </a:lnTo>
                  <a:lnTo>
                    <a:pt x="2024" y="1396"/>
                  </a:lnTo>
                  <a:lnTo>
                    <a:pt x="1971" y="1448"/>
                  </a:lnTo>
                  <a:lnTo>
                    <a:pt x="1910" y="1490"/>
                  </a:lnTo>
                  <a:lnTo>
                    <a:pt x="1841" y="1519"/>
                  </a:lnTo>
                  <a:lnTo>
                    <a:pt x="1766" y="1533"/>
                  </a:lnTo>
                  <a:lnTo>
                    <a:pt x="1727" y="1535"/>
                  </a:lnTo>
                  <a:lnTo>
                    <a:pt x="1727" y="1919"/>
                  </a:lnTo>
                  <a:lnTo>
                    <a:pt x="1796" y="1918"/>
                  </a:lnTo>
                  <a:lnTo>
                    <a:pt x="1929" y="1892"/>
                  </a:lnTo>
                  <a:lnTo>
                    <a:pt x="2053" y="1846"/>
                  </a:lnTo>
                  <a:lnTo>
                    <a:pt x="2165" y="1778"/>
                  </a:lnTo>
                  <a:lnTo>
                    <a:pt x="2217" y="1738"/>
                  </a:lnTo>
                  <a:lnTo>
                    <a:pt x="2266" y="1749"/>
                  </a:lnTo>
                  <a:lnTo>
                    <a:pt x="2359" y="1784"/>
                  </a:lnTo>
                  <a:lnTo>
                    <a:pt x="2444" y="1834"/>
                  </a:lnTo>
                  <a:lnTo>
                    <a:pt x="2519" y="1898"/>
                  </a:lnTo>
                  <a:lnTo>
                    <a:pt x="2583" y="1973"/>
                  </a:lnTo>
                  <a:lnTo>
                    <a:pt x="2631" y="2057"/>
                  </a:lnTo>
                  <a:lnTo>
                    <a:pt x="2667" y="2151"/>
                  </a:lnTo>
                  <a:lnTo>
                    <a:pt x="2685" y="2250"/>
                  </a:lnTo>
                  <a:lnTo>
                    <a:pt x="2686" y="23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F9C993B3-DD9E-402A-B3AE-AD71FBF5FB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7" y="-1019"/>
              <a:ext cx="2943" cy="3968"/>
            </a:xfrm>
            <a:custGeom>
              <a:avLst/>
              <a:gdLst>
                <a:gd name="T0" fmla="*/ 6813 w 8831"/>
                <a:gd name="T1" fmla="*/ 706 h 11905"/>
                <a:gd name="T2" fmla="*/ 5808 w 8831"/>
                <a:gd name="T3" fmla="*/ 222 h 11905"/>
                <a:gd name="T4" fmla="*/ 4708 w 8831"/>
                <a:gd name="T5" fmla="*/ 9 h 11905"/>
                <a:gd name="T6" fmla="*/ 4263 w 8831"/>
                <a:gd name="T7" fmla="*/ 386 h 11905"/>
                <a:gd name="T8" fmla="*/ 5292 w 8831"/>
                <a:gd name="T9" fmla="*/ 478 h 11905"/>
                <a:gd name="T10" fmla="*/ 6250 w 8831"/>
                <a:gd name="T11" fmla="*/ 822 h 11905"/>
                <a:gd name="T12" fmla="*/ 7099 w 8831"/>
                <a:gd name="T13" fmla="*/ 1406 h 11905"/>
                <a:gd name="T14" fmla="*/ 7661 w 8831"/>
                <a:gd name="T15" fmla="*/ 2020 h 11905"/>
                <a:gd name="T16" fmla="*/ 8159 w 8831"/>
                <a:gd name="T17" fmla="*/ 2908 h 11905"/>
                <a:gd name="T18" fmla="*/ 8415 w 8831"/>
                <a:gd name="T19" fmla="*/ 3896 h 11905"/>
                <a:gd name="T20" fmla="*/ 8431 w 8831"/>
                <a:gd name="T21" fmla="*/ 4794 h 11905"/>
                <a:gd name="T22" fmla="*/ 8129 w 8831"/>
                <a:gd name="T23" fmla="*/ 5992 h 11905"/>
                <a:gd name="T24" fmla="*/ 7482 w 8831"/>
                <a:gd name="T25" fmla="*/ 7035 h 11905"/>
                <a:gd name="T26" fmla="*/ 6642 w 8831"/>
                <a:gd name="T27" fmla="*/ 7778 h 11905"/>
                <a:gd name="T28" fmla="*/ 6076 w 8831"/>
                <a:gd name="T29" fmla="*/ 8309 h 11905"/>
                <a:gd name="T30" fmla="*/ 3051 w 8831"/>
                <a:gd name="T31" fmla="*/ 8832 h 11905"/>
                <a:gd name="T32" fmla="*/ 2637 w 8831"/>
                <a:gd name="T33" fmla="*/ 8171 h 11905"/>
                <a:gd name="T34" fmla="*/ 2070 w 8831"/>
                <a:gd name="T35" fmla="*/ 7696 h 11905"/>
                <a:gd name="T36" fmla="*/ 1162 w 8831"/>
                <a:gd name="T37" fmla="*/ 6799 h 11905"/>
                <a:gd name="T38" fmla="*/ 586 w 8831"/>
                <a:gd name="T39" fmla="*/ 5681 h 11905"/>
                <a:gd name="T40" fmla="*/ 384 w 8831"/>
                <a:gd name="T41" fmla="*/ 4420 h 11905"/>
                <a:gd name="T42" fmla="*/ 36 w 8831"/>
                <a:gd name="T43" fmla="*/ 4986 h 11905"/>
                <a:gd name="T44" fmla="*/ 426 w 8831"/>
                <a:gd name="T45" fmla="*/ 6315 h 11905"/>
                <a:gd name="T46" fmla="*/ 1208 w 8831"/>
                <a:gd name="T47" fmla="*/ 7453 h 11905"/>
                <a:gd name="T48" fmla="*/ 2018 w 8831"/>
                <a:gd name="T49" fmla="*/ 8125 h 11905"/>
                <a:gd name="T50" fmla="*/ 2463 w 8831"/>
                <a:gd name="T51" fmla="*/ 8566 h 11905"/>
                <a:gd name="T52" fmla="*/ 2112 w 8831"/>
                <a:gd name="T53" fmla="*/ 9217 h 11905"/>
                <a:gd name="T54" fmla="*/ 2496 w 8831"/>
                <a:gd name="T55" fmla="*/ 9601 h 11905"/>
                <a:gd name="T56" fmla="*/ 2889 w 8831"/>
                <a:gd name="T57" fmla="*/ 10618 h 11905"/>
                <a:gd name="T58" fmla="*/ 3015 w 8831"/>
                <a:gd name="T59" fmla="*/ 10745 h 11905"/>
                <a:gd name="T60" fmla="*/ 3277 w 8831"/>
                <a:gd name="T61" fmla="*/ 10928 h 11905"/>
                <a:gd name="T62" fmla="*/ 3493 w 8831"/>
                <a:gd name="T63" fmla="*/ 11442 h 11905"/>
                <a:gd name="T64" fmla="*/ 3917 w 8831"/>
                <a:gd name="T65" fmla="*/ 11792 h 11905"/>
                <a:gd name="T66" fmla="*/ 4416 w 8831"/>
                <a:gd name="T67" fmla="*/ 11905 h 11905"/>
                <a:gd name="T68" fmla="*/ 4915 w 8831"/>
                <a:gd name="T69" fmla="*/ 11792 h 11905"/>
                <a:gd name="T70" fmla="*/ 5340 w 8831"/>
                <a:gd name="T71" fmla="*/ 11442 h 11905"/>
                <a:gd name="T72" fmla="*/ 5554 w 8831"/>
                <a:gd name="T73" fmla="*/ 10928 h 11905"/>
                <a:gd name="T74" fmla="*/ 5817 w 8831"/>
                <a:gd name="T75" fmla="*/ 10745 h 11905"/>
                <a:gd name="T76" fmla="*/ 5943 w 8831"/>
                <a:gd name="T77" fmla="*/ 10618 h 11905"/>
                <a:gd name="T78" fmla="*/ 6336 w 8831"/>
                <a:gd name="T79" fmla="*/ 9601 h 11905"/>
                <a:gd name="T80" fmla="*/ 6719 w 8831"/>
                <a:gd name="T81" fmla="*/ 9217 h 11905"/>
                <a:gd name="T82" fmla="*/ 6359 w 8831"/>
                <a:gd name="T83" fmla="*/ 8569 h 11905"/>
                <a:gd name="T84" fmla="*/ 6801 w 8831"/>
                <a:gd name="T85" fmla="*/ 8134 h 11905"/>
                <a:gd name="T86" fmla="*/ 7592 w 8831"/>
                <a:gd name="T87" fmla="*/ 7484 h 11905"/>
                <a:gd name="T88" fmla="*/ 8369 w 8831"/>
                <a:gd name="T89" fmla="*/ 6387 h 11905"/>
                <a:gd name="T90" fmla="*/ 8778 w 8831"/>
                <a:gd name="T91" fmla="*/ 5102 h 11905"/>
                <a:gd name="T92" fmla="*/ 8818 w 8831"/>
                <a:gd name="T93" fmla="*/ 4077 h 11905"/>
                <a:gd name="T94" fmla="*/ 8590 w 8831"/>
                <a:gd name="T95" fmla="*/ 2977 h 11905"/>
                <a:gd name="T96" fmla="*/ 8094 w 8831"/>
                <a:gd name="T97" fmla="*/ 1973 h 11905"/>
                <a:gd name="T98" fmla="*/ 7439 w 8831"/>
                <a:gd name="T99" fmla="*/ 1198 h 11905"/>
                <a:gd name="T100" fmla="*/ 4152 w 8831"/>
                <a:gd name="T101" fmla="*/ 11475 h 11905"/>
                <a:gd name="T102" fmla="*/ 3848 w 8831"/>
                <a:gd name="T103" fmla="*/ 11269 h 11905"/>
                <a:gd name="T104" fmla="*/ 3673 w 8831"/>
                <a:gd name="T105" fmla="*/ 10945 h 11905"/>
                <a:gd name="T106" fmla="*/ 5183 w 8831"/>
                <a:gd name="T107" fmla="*/ 10792 h 11905"/>
                <a:gd name="T108" fmla="*/ 5074 w 8831"/>
                <a:gd name="T109" fmla="*/ 11151 h 11905"/>
                <a:gd name="T110" fmla="*/ 4814 w 8831"/>
                <a:gd name="T111" fmla="*/ 11410 h 11905"/>
                <a:gd name="T112" fmla="*/ 4456 w 8831"/>
                <a:gd name="T113" fmla="*/ 11521 h 11905"/>
                <a:gd name="T114" fmla="*/ 5567 w 8831"/>
                <a:gd name="T115" fmla="*/ 9984 h 11905"/>
                <a:gd name="T116" fmla="*/ 3206 w 8831"/>
                <a:gd name="T117" fmla="*/ 9310 h 11905"/>
                <a:gd name="T118" fmla="*/ 5582 w 8831"/>
                <a:gd name="T119" fmla="*/ 9601 h 1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31" h="11905">
                  <a:moveTo>
                    <a:pt x="7439" y="1198"/>
                  </a:moveTo>
                  <a:lnTo>
                    <a:pt x="7354" y="1119"/>
                  </a:lnTo>
                  <a:lnTo>
                    <a:pt x="7180" y="971"/>
                  </a:lnTo>
                  <a:lnTo>
                    <a:pt x="7000" y="832"/>
                  </a:lnTo>
                  <a:lnTo>
                    <a:pt x="6813" y="706"/>
                  </a:lnTo>
                  <a:lnTo>
                    <a:pt x="6621" y="588"/>
                  </a:lnTo>
                  <a:lnTo>
                    <a:pt x="6424" y="480"/>
                  </a:lnTo>
                  <a:lnTo>
                    <a:pt x="6223" y="383"/>
                  </a:lnTo>
                  <a:lnTo>
                    <a:pt x="6017" y="297"/>
                  </a:lnTo>
                  <a:lnTo>
                    <a:pt x="5808" y="222"/>
                  </a:lnTo>
                  <a:lnTo>
                    <a:pt x="5593" y="157"/>
                  </a:lnTo>
                  <a:lnTo>
                    <a:pt x="5376" y="102"/>
                  </a:lnTo>
                  <a:lnTo>
                    <a:pt x="5156" y="60"/>
                  </a:lnTo>
                  <a:lnTo>
                    <a:pt x="4933" y="29"/>
                  </a:lnTo>
                  <a:lnTo>
                    <a:pt x="4708" y="9"/>
                  </a:lnTo>
                  <a:lnTo>
                    <a:pt x="4479" y="0"/>
                  </a:lnTo>
                  <a:lnTo>
                    <a:pt x="4250" y="3"/>
                  </a:lnTo>
                  <a:lnTo>
                    <a:pt x="4135" y="9"/>
                  </a:lnTo>
                  <a:lnTo>
                    <a:pt x="4158" y="392"/>
                  </a:lnTo>
                  <a:lnTo>
                    <a:pt x="4263" y="386"/>
                  </a:lnTo>
                  <a:lnTo>
                    <a:pt x="4473" y="385"/>
                  </a:lnTo>
                  <a:lnTo>
                    <a:pt x="4682" y="392"/>
                  </a:lnTo>
                  <a:lnTo>
                    <a:pt x="4888" y="410"/>
                  </a:lnTo>
                  <a:lnTo>
                    <a:pt x="5091" y="439"/>
                  </a:lnTo>
                  <a:lnTo>
                    <a:pt x="5292" y="478"/>
                  </a:lnTo>
                  <a:lnTo>
                    <a:pt x="5491" y="527"/>
                  </a:lnTo>
                  <a:lnTo>
                    <a:pt x="5686" y="586"/>
                  </a:lnTo>
                  <a:lnTo>
                    <a:pt x="5878" y="655"/>
                  </a:lnTo>
                  <a:lnTo>
                    <a:pt x="6066" y="734"/>
                  </a:lnTo>
                  <a:lnTo>
                    <a:pt x="6250" y="822"/>
                  </a:lnTo>
                  <a:lnTo>
                    <a:pt x="6430" y="920"/>
                  </a:lnTo>
                  <a:lnTo>
                    <a:pt x="6604" y="1028"/>
                  </a:lnTo>
                  <a:lnTo>
                    <a:pt x="6774" y="1145"/>
                  </a:lnTo>
                  <a:lnTo>
                    <a:pt x="6940" y="1270"/>
                  </a:lnTo>
                  <a:lnTo>
                    <a:pt x="7099" y="1406"/>
                  </a:lnTo>
                  <a:lnTo>
                    <a:pt x="7176" y="1478"/>
                  </a:lnTo>
                  <a:lnTo>
                    <a:pt x="7252" y="1550"/>
                  </a:lnTo>
                  <a:lnTo>
                    <a:pt x="7397" y="1701"/>
                  </a:lnTo>
                  <a:lnTo>
                    <a:pt x="7534" y="1858"/>
                  </a:lnTo>
                  <a:lnTo>
                    <a:pt x="7661" y="2020"/>
                  </a:lnTo>
                  <a:lnTo>
                    <a:pt x="7779" y="2188"/>
                  </a:lnTo>
                  <a:lnTo>
                    <a:pt x="7888" y="2360"/>
                  </a:lnTo>
                  <a:lnTo>
                    <a:pt x="7988" y="2539"/>
                  </a:lnTo>
                  <a:lnTo>
                    <a:pt x="8078" y="2722"/>
                  </a:lnTo>
                  <a:lnTo>
                    <a:pt x="8159" y="2908"/>
                  </a:lnTo>
                  <a:lnTo>
                    <a:pt x="8230" y="3099"/>
                  </a:lnTo>
                  <a:lnTo>
                    <a:pt x="8292" y="3294"/>
                  </a:lnTo>
                  <a:lnTo>
                    <a:pt x="8342" y="3491"/>
                  </a:lnTo>
                  <a:lnTo>
                    <a:pt x="8384" y="3692"/>
                  </a:lnTo>
                  <a:lnTo>
                    <a:pt x="8415" y="3896"/>
                  </a:lnTo>
                  <a:lnTo>
                    <a:pt x="8435" y="4103"/>
                  </a:lnTo>
                  <a:lnTo>
                    <a:pt x="8447" y="4312"/>
                  </a:lnTo>
                  <a:lnTo>
                    <a:pt x="8447" y="4417"/>
                  </a:lnTo>
                  <a:lnTo>
                    <a:pt x="8446" y="4544"/>
                  </a:lnTo>
                  <a:lnTo>
                    <a:pt x="8431" y="4794"/>
                  </a:lnTo>
                  <a:lnTo>
                    <a:pt x="8400" y="5043"/>
                  </a:lnTo>
                  <a:lnTo>
                    <a:pt x="8353" y="5288"/>
                  </a:lnTo>
                  <a:lnTo>
                    <a:pt x="8293" y="5527"/>
                  </a:lnTo>
                  <a:lnTo>
                    <a:pt x="8218" y="5763"/>
                  </a:lnTo>
                  <a:lnTo>
                    <a:pt x="8129" y="5992"/>
                  </a:lnTo>
                  <a:lnTo>
                    <a:pt x="8025" y="6216"/>
                  </a:lnTo>
                  <a:lnTo>
                    <a:pt x="7909" y="6432"/>
                  </a:lnTo>
                  <a:lnTo>
                    <a:pt x="7779" y="6642"/>
                  </a:lnTo>
                  <a:lnTo>
                    <a:pt x="7638" y="6842"/>
                  </a:lnTo>
                  <a:lnTo>
                    <a:pt x="7482" y="7035"/>
                  </a:lnTo>
                  <a:lnTo>
                    <a:pt x="7315" y="7218"/>
                  </a:lnTo>
                  <a:lnTo>
                    <a:pt x="7137" y="7392"/>
                  </a:lnTo>
                  <a:lnTo>
                    <a:pt x="6947" y="7555"/>
                  </a:lnTo>
                  <a:lnTo>
                    <a:pt x="6747" y="7708"/>
                  </a:lnTo>
                  <a:lnTo>
                    <a:pt x="6642" y="7778"/>
                  </a:lnTo>
                  <a:lnTo>
                    <a:pt x="6568" y="7827"/>
                  </a:lnTo>
                  <a:lnTo>
                    <a:pt x="6431" y="7935"/>
                  </a:lnTo>
                  <a:lnTo>
                    <a:pt x="6303" y="8052"/>
                  </a:lnTo>
                  <a:lnTo>
                    <a:pt x="6184" y="8177"/>
                  </a:lnTo>
                  <a:lnTo>
                    <a:pt x="6076" y="8309"/>
                  </a:lnTo>
                  <a:lnTo>
                    <a:pt x="5976" y="8451"/>
                  </a:lnTo>
                  <a:lnTo>
                    <a:pt x="5887" y="8599"/>
                  </a:lnTo>
                  <a:lnTo>
                    <a:pt x="5808" y="8753"/>
                  </a:lnTo>
                  <a:lnTo>
                    <a:pt x="5773" y="8832"/>
                  </a:lnTo>
                  <a:lnTo>
                    <a:pt x="3051" y="8832"/>
                  </a:lnTo>
                  <a:lnTo>
                    <a:pt x="3016" y="8753"/>
                  </a:lnTo>
                  <a:lnTo>
                    <a:pt x="2936" y="8597"/>
                  </a:lnTo>
                  <a:lnTo>
                    <a:pt x="2846" y="8448"/>
                  </a:lnTo>
                  <a:lnTo>
                    <a:pt x="2747" y="8307"/>
                  </a:lnTo>
                  <a:lnTo>
                    <a:pt x="2637" y="8171"/>
                  </a:lnTo>
                  <a:lnTo>
                    <a:pt x="2518" y="8046"/>
                  </a:lnTo>
                  <a:lnTo>
                    <a:pt x="2390" y="7928"/>
                  </a:lnTo>
                  <a:lnTo>
                    <a:pt x="2252" y="7820"/>
                  </a:lnTo>
                  <a:lnTo>
                    <a:pt x="2180" y="7771"/>
                  </a:lnTo>
                  <a:lnTo>
                    <a:pt x="2070" y="7696"/>
                  </a:lnTo>
                  <a:lnTo>
                    <a:pt x="1864" y="7538"/>
                  </a:lnTo>
                  <a:lnTo>
                    <a:pt x="1670" y="7369"/>
                  </a:lnTo>
                  <a:lnTo>
                    <a:pt x="1487" y="7189"/>
                  </a:lnTo>
                  <a:lnTo>
                    <a:pt x="1317" y="6999"/>
                  </a:lnTo>
                  <a:lnTo>
                    <a:pt x="1162" y="6799"/>
                  </a:lnTo>
                  <a:lnTo>
                    <a:pt x="1018" y="6590"/>
                  </a:lnTo>
                  <a:lnTo>
                    <a:pt x="888" y="6374"/>
                  </a:lnTo>
                  <a:lnTo>
                    <a:pt x="773" y="6149"/>
                  </a:lnTo>
                  <a:lnTo>
                    <a:pt x="672" y="5919"/>
                  </a:lnTo>
                  <a:lnTo>
                    <a:pt x="586" y="5681"/>
                  </a:lnTo>
                  <a:lnTo>
                    <a:pt x="514" y="5438"/>
                  </a:lnTo>
                  <a:lnTo>
                    <a:pt x="458" y="5189"/>
                  </a:lnTo>
                  <a:lnTo>
                    <a:pt x="417" y="4935"/>
                  </a:lnTo>
                  <a:lnTo>
                    <a:pt x="393" y="4679"/>
                  </a:lnTo>
                  <a:lnTo>
                    <a:pt x="384" y="4420"/>
                  </a:lnTo>
                  <a:lnTo>
                    <a:pt x="387" y="4287"/>
                  </a:lnTo>
                  <a:lnTo>
                    <a:pt x="3" y="4276"/>
                  </a:lnTo>
                  <a:lnTo>
                    <a:pt x="0" y="4420"/>
                  </a:lnTo>
                  <a:lnTo>
                    <a:pt x="10" y="4705"/>
                  </a:lnTo>
                  <a:lnTo>
                    <a:pt x="36" y="4986"/>
                  </a:lnTo>
                  <a:lnTo>
                    <a:pt x="80" y="5262"/>
                  </a:lnTo>
                  <a:lnTo>
                    <a:pt x="142" y="5534"/>
                  </a:lnTo>
                  <a:lnTo>
                    <a:pt x="220" y="5801"/>
                  </a:lnTo>
                  <a:lnTo>
                    <a:pt x="315" y="6061"/>
                  </a:lnTo>
                  <a:lnTo>
                    <a:pt x="426" y="6315"/>
                  </a:lnTo>
                  <a:lnTo>
                    <a:pt x="553" y="6560"/>
                  </a:lnTo>
                  <a:lnTo>
                    <a:pt x="694" y="6797"/>
                  </a:lnTo>
                  <a:lnTo>
                    <a:pt x="851" y="7026"/>
                  </a:lnTo>
                  <a:lnTo>
                    <a:pt x="1022" y="7244"/>
                  </a:lnTo>
                  <a:lnTo>
                    <a:pt x="1208" y="7453"/>
                  </a:lnTo>
                  <a:lnTo>
                    <a:pt x="1408" y="7650"/>
                  </a:lnTo>
                  <a:lnTo>
                    <a:pt x="1621" y="7836"/>
                  </a:lnTo>
                  <a:lnTo>
                    <a:pt x="1847" y="8008"/>
                  </a:lnTo>
                  <a:lnTo>
                    <a:pt x="1967" y="8089"/>
                  </a:lnTo>
                  <a:lnTo>
                    <a:pt x="2018" y="8125"/>
                  </a:lnTo>
                  <a:lnTo>
                    <a:pt x="2119" y="8201"/>
                  </a:lnTo>
                  <a:lnTo>
                    <a:pt x="2214" y="8285"/>
                  </a:lnTo>
                  <a:lnTo>
                    <a:pt x="2302" y="8373"/>
                  </a:lnTo>
                  <a:lnTo>
                    <a:pt x="2386" y="8468"/>
                  </a:lnTo>
                  <a:lnTo>
                    <a:pt x="2463" y="8566"/>
                  </a:lnTo>
                  <a:lnTo>
                    <a:pt x="2535" y="8669"/>
                  </a:lnTo>
                  <a:lnTo>
                    <a:pt x="2600" y="8778"/>
                  </a:lnTo>
                  <a:lnTo>
                    <a:pt x="2630" y="8832"/>
                  </a:lnTo>
                  <a:lnTo>
                    <a:pt x="2112" y="8832"/>
                  </a:lnTo>
                  <a:lnTo>
                    <a:pt x="2112" y="9217"/>
                  </a:lnTo>
                  <a:lnTo>
                    <a:pt x="2783" y="9217"/>
                  </a:lnTo>
                  <a:lnTo>
                    <a:pt x="2810" y="9310"/>
                  </a:lnTo>
                  <a:lnTo>
                    <a:pt x="2852" y="9502"/>
                  </a:lnTo>
                  <a:lnTo>
                    <a:pt x="2865" y="9601"/>
                  </a:lnTo>
                  <a:lnTo>
                    <a:pt x="2496" y="9601"/>
                  </a:lnTo>
                  <a:lnTo>
                    <a:pt x="2496" y="9984"/>
                  </a:lnTo>
                  <a:lnTo>
                    <a:pt x="2881" y="9984"/>
                  </a:lnTo>
                  <a:lnTo>
                    <a:pt x="2881" y="10560"/>
                  </a:lnTo>
                  <a:lnTo>
                    <a:pt x="2881" y="10581"/>
                  </a:lnTo>
                  <a:lnTo>
                    <a:pt x="2889" y="10618"/>
                  </a:lnTo>
                  <a:lnTo>
                    <a:pt x="2904" y="10653"/>
                  </a:lnTo>
                  <a:lnTo>
                    <a:pt x="2924" y="10683"/>
                  </a:lnTo>
                  <a:lnTo>
                    <a:pt x="2950" y="10709"/>
                  </a:lnTo>
                  <a:lnTo>
                    <a:pt x="2980" y="10730"/>
                  </a:lnTo>
                  <a:lnTo>
                    <a:pt x="3015" y="10745"/>
                  </a:lnTo>
                  <a:lnTo>
                    <a:pt x="3052" y="10752"/>
                  </a:lnTo>
                  <a:lnTo>
                    <a:pt x="3072" y="10753"/>
                  </a:lnTo>
                  <a:lnTo>
                    <a:pt x="3264" y="10753"/>
                  </a:lnTo>
                  <a:lnTo>
                    <a:pt x="3265" y="10812"/>
                  </a:lnTo>
                  <a:lnTo>
                    <a:pt x="3277" y="10928"/>
                  </a:lnTo>
                  <a:lnTo>
                    <a:pt x="3300" y="11041"/>
                  </a:lnTo>
                  <a:lnTo>
                    <a:pt x="3334" y="11149"/>
                  </a:lnTo>
                  <a:lnTo>
                    <a:pt x="3378" y="11252"/>
                  </a:lnTo>
                  <a:lnTo>
                    <a:pt x="3431" y="11350"/>
                  </a:lnTo>
                  <a:lnTo>
                    <a:pt x="3493" y="11442"/>
                  </a:lnTo>
                  <a:lnTo>
                    <a:pt x="3563" y="11528"/>
                  </a:lnTo>
                  <a:lnTo>
                    <a:pt x="3642" y="11606"/>
                  </a:lnTo>
                  <a:lnTo>
                    <a:pt x="3727" y="11676"/>
                  </a:lnTo>
                  <a:lnTo>
                    <a:pt x="3820" y="11738"/>
                  </a:lnTo>
                  <a:lnTo>
                    <a:pt x="3917" y="11792"/>
                  </a:lnTo>
                  <a:lnTo>
                    <a:pt x="4020" y="11835"/>
                  </a:lnTo>
                  <a:lnTo>
                    <a:pt x="4129" y="11869"/>
                  </a:lnTo>
                  <a:lnTo>
                    <a:pt x="4241" y="11892"/>
                  </a:lnTo>
                  <a:lnTo>
                    <a:pt x="4357" y="11904"/>
                  </a:lnTo>
                  <a:lnTo>
                    <a:pt x="4416" y="11905"/>
                  </a:lnTo>
                  <a:lnTo>
                    <a:pt x="4476" y="11904"/>
                  </a:lnTo>
                  <a:lnTo>
                    <a:pt x="4591" y="11892"/>
                  </a:lnTo>
                  <a:lnTo>
                    <a:pt x="4704" y="11869"/>
                  </a:lnTo>
                  <a:lnTo>
                    <a:pt x="4812" y="11835"/>
                  </a:lnTo>
                  <a:lnTo>
                    <a:pt x="4915" y="11792"/>
                  </a:lnTo>
                  <a:lnTo>
                    <a:pt x="5013" y="11738"/>
                  </a:lnTo>
                  <a:lnTo>
                    <a:pt x="5105" y="11676"/>
                  </a:lnTo>
                  <a:lnTo>
                    <a:pt x="5190" y="11606"/>
                  </a:lnTo>
                  <a:lnTo>
                    <a:pt x="5269" y="11528"/>
                  </a:lnTo>
                  <a:lnTo>
                    <a:pt x="5340" y="11442"/>
                  </a:lnTo>
                  <a:lnTo>
                    <a:pt x="5402" y="11350"/>
                  </a:lnTo>
                  <a:lnTo>
                    <a:pt x="5455" y="11252"/>
                  </a:lnTo>
                  <a:lnTo>
                    <a:pt x="5498" y="11149"/>
                  </a:lnTo>
                  <a:lnTo>
                    <a:pt x="5531" y="11041"/>
                  </a:lnTo>
                  <a:lnTo>
                    <a:pt x="5554" y="10928"/>
                  </a:lnTo>
                  <a:lnTo>
                    <a:pt x="5567" y="10812"/>
                  </a:lnTo>
                  <a:lnTo>
                    <a:pt x="5567" y="10753"/>
                  </a:lnTo>
                  <a:lnTo>
                    <a:pt x="5760" y="10753"/>
                  </a:lnTo>
                  <a:lnTo>
                    <a:pt x="5779" y="10752"/>
                  </a:lnTo>
                  <a:lnTo>
                    <a:pt x="5817" y="10745"/>
                  </a:lnTo>
                  <a:lnTo>
                    <a:pt x="5851" y="10730"/>
                  </a:lnTo>
                  <a:lnTo>
                    <a:pt x="5883" y="10709"/>
                  </a:lnTo>
                  <a:lnTo>
                    <a:pt x="5909" y="10683"/>
                  </a:lnTo>
                  <a:lnTo>
                    <a:pt x="5929" y="10653"/>
                  </a:lnTo>
                  <a:lnTo>
                    <a:pt x="5943" y="10618"/>
                  </a:lnTo>
                  <a:lnTo>
                    <a:pt x="5952" y="10581"/>
                  </a:lnTo>
                  <a:lnTo>
                    <a:pt x="5952" y="10560"/>
                  </a:lnTo>
                  <a:lnTo>
                    <a:pt x="5952" y="9984"/>
                  </a:lnTo>
                  <a:lnTo>
                    <a:pt x="6336" y="9984"/>
                  </a:lnTo>
                  <a:lnTo>
                    <a:pt x="6336" y="9601"/>
                  </a:lnTo>
                  <a:lnTo>
                    <a:pt x="5965" y="9601"/>
                  </a:lnTo>
                  <a:lnTo>
                    <a:pt x="5978" y="9502"/>
                  </a:lnTo>
                  <a:lnTo>
                    <a:pt x="6017" y="9310"/>
                  </a:lnTo>
                  <a:lnTo>
                    <a:pt x="6043" y="9217"/>
                  </a:lnTo>
                  <a:lnTo>
                    <a:pt x="6719" y="9217"/>
                  </a:lnTo>
                  <a:lnTo>
                    <a:pt x="6719" y="8832"/>
                  </a:lnTo>
                  <a:lnTo>
                    <a:pt x="6194" y="8832"/>
                  </a:lnTo>
                  <a:lnTo>
                    <a:pt x="6224" y="8778"/>
                  </a:lnTo>
                  <a:lnTo>
                    <a:pt x="6287" y="8671"/>
                  </a:lnTo>
                  <a:lnTo>
                    <a:pt x="6359" y="8569"/>
                  </a:lnTo>
                  <a:lnTo>
                    <a:pt x="6436" y="8471"/>
                  </a:lnTo>
                  <a:lnTo>
                    <a:pt x="6518" y="8379"/>
                  </a:lnTo>
                  <a:lnTo>
                    <a:pt x="6607" y="8292"/>
                  </a:lnTo>
                  <a:lnTo>
                    <a:pt x="6701" y="8210"/>
                  </a:lnTo>
                  <a:lnTo>
                    <a:pt x="6801" y="8134"/>
                  </a:lnTo>
                  <a:lnTo>
                    <a:pt x="6853" y="8099"/>
                  </a:lnTo>
                  <a:lnTo>
                    <a:pt x="6968" y="8020"/>
                  </a:lnTo>
                  <a:lnTo>
                    <a:pt x="7189" y="7853"/>
                  </a:lnTo>
                  <a:lnTo>
                    <a:pt x="7397" y="7674"/>
                  </a:lnTo>
                  <a:lnTo>
                    <a:pt x="7592" y="7484"/>
                  </a:lnTo>
                  <a:lnTo>
                    <a:pt x="7775" y="7284"/>
                  </a:lnTo>
                  <a:lnTo>
                    <a:pt x="7945" y="7072"/>
                  </a:lnTo>
                  <a:lnTo>
                    <a:pt x="8100" y="6854"/>
                  </a:lnTo>
                  <a:lnTo>
                    <a:pt x="8243" y="6625"/>
                  </a:lnTo>
                  <a:lnTo>
                    <a:pt x="8369" y="6387"/>
                  </a:lnTo>
                  <a:lnTo>
                    <a:pt x="8482" y="6142"/>
                  </a:lnTo>
                  <a:lnTo>
                    <a:pt x="8579" y="5892"/>
                  </a:lnTo>
                  <a:lnTo>
                    <a:pt x="8662" y="5634"/>
                  </a:lnTo>
                  <a:lnTo>
                    <a:pt x="8728" y="5370"/>
                  </a:lnTo>
                  <a:lnTo>
                    <a:pt x="8778" y="5102"/>
                  </a:lnTo>
                  <a:lnTo>
                    <a:pt x="8813" y="4830"/>
                  </a:lnTo>
                  <a:lnTo>
                    <a:pt x="8830" y="4555"/>
                  </a:lnTo>
                  <a:lnTo>
                    <a:pt x="8831" y="4417"/>
                  </a:lnTo>
                  <a:lnTo>
                    <a:pt x="8830" y="4303"/>
                  </a:lnTo>
                  <a:lnTo>
                    <a:pt x="8818" y="4077"/>
                  </a:lnTo>
                  <a:lnTo>
                    <a:pt x="8795" y="3851"/>
                  </a:lnTo>
                  <a:lnTo>
                    <a:pt x="8761" y="3629"/>
                  </a:lnTo>
                  <a:lnTo>
                    <a:pt x="8715" y="3409"/>
                  </a:lnTo>
                  <a:lnTo>
                    <a:pt x="8657" y="3191"/>
                  </a:lnTo>
                  <a:lnTo>
                    <a:pt x="8590" y="2977"/>
                  </a:lnTo>
                  <a:lnTo>
                    <a:pt x="8510" y="2766"/>
                  </a:lnTo>
                  <a:lnTo>
                    <a:pt x="8421" y="2561"/>
                  </a:lnTo>
                  <a:lnTo>
                    <a:pt x="8322" y="2360"/>
                  </a:lnTo>
                  <a:lnTo>
                    <a:pt x="8212" y="2164"/>
                  </a:lnTo>
                  <a:lnTo>
                    <a:pt x="8094" y="1973"/>
                  </a:lnTo>
                  <a:lnTo>
                    <a:pt x="7965" y="1789"/>
                  </a:lnTo>
                  <a:lnTo>
                    <a:pt x="7826" y="1611"/>
                  </a:lnTo>
                  <a:lnTo>
                    <a:pt x="7678" y="1440"/>
                  </a:lnTo>
                  <a:lnTo>
                    <a:pt x="7521" y="1276"/>
                  </a:lnTo>
                  <a:lnTo>
                    <a:pt x="7439" y="1198"/>
                  </a:lnTo>
                  <a:close/>
                  <a:moveTo>
                    <a:pt x="4416" y="11521"/>
                  </a:moveTo>
                  <a:lnTo>
                    <a:pt x="4377" y="11521"/>
                  </a:lnTo>
                  <a:lnTo>
                    <a:pt x="4299" y="11512"/>
                  </a:lnTo>
                  <a:lnTo>
                    <a:pt x="4224" y="11496"/>
                  </a:lnTo>
                  <a:lnTo>
                    <a:pt x="4152" y="11475"/>
                  </a:lnTo>
                  <a:lnTo>
                    <a:pt x="4083" y="11446"/>
                  </a:lnTo>
                  <a:lnTo>
                    <a:pt x="4018" y="11410"/>
                  </a:lnTo>
                  <a:lnTo>
                    <a:pt x="3956" y="11368"/>
                  </a:lnTo>
                  <a:lnTo>
                    <a:pt x="3900" y="11321"/>
                  </a:lnTo>
                  <a:lnTo>
                    <a:pt x="3848" y="11269"/>
                  </a:lnTo>
                  <a:lnTo>
                    <a:pt x="3801" y="11213"/>
                  </a:lnTo>
                  <a:lnTo>
                    <a:pt x="3759" y="11151"/>
                  </a:lnTo>
                  <a:lnTo>
                    <a:pt x="3725" y="11086"/>
                  </a:lnTo>
                  <a:lnTo>
                    <a:pt x="3694" y="11017"/>
                  </a:lnTo>
                  <a:lnTo>
                    <a:pt x="3673" y="10945"/>
                  </a:lnTo>
                  <a:lnTo>
                    <a:pt x="3657" y="10870"/>
                  </a:lnTo>
                  <a:lnTo>
                    <a:pt x="3650" y="10792"/>
                  </a:lnTo>
                  <a:lnTo>
                    <a:pt x="3648" y="10753"/>
                  </a:lnTo>
                  <a:lnTo>
                    <a:pt x="5184" y="10753"/>
                  </a:lnTo>
                  <a:lnTo>
                    <a:pt x="5183" y="10792"/>
                  </a:lnTo>
                  <a:lnTo>
                    <a:pt x="5176" y="10870"/>
                  </a:lnTo>
                  <a:lnTo>
                    <a:pt x="5160" y="10945"/>
                  </a:lnTo>
                  <a:lnTo>
                    <a:pt x="5138" y="11017"/>
                  </a:lnTo>
                  <a:lnTo>
                    <a:pt x="5108" y="11086"/>
                  </a:lnTo>
                  <a:lnTo>
                    <a:pt x="5074" y="11151"/>
                  </a:lnTo>
                  <a:lnTo>
                    <a:pt x="5032" y="11213"/>
                  </a:lnTo>
                  <a:lnTo>
                    <a:pt x="4984" y="11269"/>
                  </a:lnTo>
                  <a:lnTo>
                    <a:pt x="4933" y="11321"/>
                  </a:lnTo>
                  <a:lnTo>
                    <a:pt x="4875" y="11368"/>
                  </a:lnTo>
                  <a:lnTo>
                    <a:pt x="4814" y="11410"/>
                  </a:lnTo>
                  <a:lnTo>
                    <a:pt x="4750" y="11446"/>
                  </a:lnTo>
                  <a:lnTo>
                    <a:pt x="4681" y="11475"/>
                  </a:lnTo>
                  <a:lnTo>
                    <a:pt x="4609" y="11496"/>
                  </a:lnTo>
                  <a:lnTo>
                    <a:pt x="4534" y="11512"/>
                  </a:lnTo>
                  <a:lnTo>
                    <a:pt x="4456" y="11521"/>
                  </a:lnTo>
                  <a:lnTo>
                    <a:pt x="4416" y="11521"/>
                  </a:lnTo>
                  <a:close/>
                  <a:moveTo>
                    <a:pt x="5567" y="10369"/>
                  </a:moveTo>
                  <a:lnTo>
                    <a:pt x="3264" y="10369"/>
                  </a:lnTo>
                  <a:lnTo>
                    <a:pt x="3264" y="9984"/>
                  </a:lnTo>
                  <a:lnTo>
                    <a:pt x="5567" y="9984"/>
                  </a:lnTo>
                  <a:lnTo>
                    <a:pt x="5567" y="10369"/>
                  </a:lnTo>
                  <a:close/>
                  <a:moveTo>
                    <a:pt x="5582" y="9601"/>
                  </a:moveTo>
                  <a:lnTo>
                    <a:pt x="3249" y="9601"/>
                  </a:lnTo>
                  <a:lnTo>
                    <a:pt x="3238" y="9503"/>
                  </a:lnTo>
                  <a:lnTo>
                    <a:pt x="3206" y="9310"/>
                  </a:lnTo>
                  <a:lnTo>
                    <a:pt x="3185" y="9217"/>
                  </a:lnTo>
                  <a:lnTo>
                    <a:pt x="5641" y="9217"/>
                  </a:lnTo>
                  <a:lnTo>
                    <a:pt x="5621" y="9310"/>
                  </a:lnTo>
                  <a:lnTo>
                    <a:pt x="5590" y="9503"/>
                  </a:lnTo>
                  <a:lnTo>
                    <a:pt x="5582" y="9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AE6F3BC6-D8B3-42F4-B9E8-F378E41FF6ED}"/>
              </a:ext>
            </a:extLst>
          </p:cNvPr>
          <p:cNvSpPr/>
          <p:nvPr/>
        </p:nvSpPr>
        <p:spPr>
          <a:xfrm>
            <a:off x="5834194" y="5662402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66595A2-DD08-4336-9058-788BE38D9FB7}"/>
              </a:ext>
            </a:extLst>
          </p:cNvPr>
          <p:cNvGrpSpPr/>
          <p:nvPr/>
        </p:nvGrpSpPr>
        <p:grpSpPr>
          <a:xfrm>
            <a:off x="8591578" y="3962940"/>
            <a:ext cx="1726703" cy="1255886"/>
            <a:chOff x="5422657" y="2907360"/>
            <a:chExt cx="1726703" cy="1255886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B793214-6D13-4447-B03E-CFDC08964D23}"/>
                </a:ext>
              </a:extLst>
            </p:cNvPr>
            <p:cNvSpPr/>
            <p:nvPr/>
          </p:nvSpPr>
          <p:spPr>
            <a:xfrm>
              <a:off x="6193769" y="3207655"/>
              <a:ext cx="955591" cy="955591"/>
            </a:xfrm>
            <a:prstGeom prst="ellipse">
              <a:avLst/>
            </a:prstGeom>
            <a:solidFill>
              <a:srgbClr val="62AEC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31559D77-E94A-486F-BB83-D6BB751FD3A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422657" y="2907360"/>
              <a:ext cx="432053" cy="53044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FDB8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80" name="원호 79">
            <a:extLst>
              <a:ext uri="{FF2B5EF4-FFF2-40B4-BE49-F238E27FC236}">
                <a16:creationId xmlns:a16="http://schemas.microsoft.com/office/drawing/2014/main" id="{92BDD541-0000-481C-98A5-74C65F4E09B7}"/>
              </a:ext>
            </a:extLst>
          </p:cNvPr>
          <p:cNvSpPr/>
          <p:nvPr/>
        </p:nvSpPr>
        <p:spPr>
          <a:xfrm flipH="1">
            <a:off x="6393952" y="4838096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562FDDF-7059-4653-891C-DF0111D94533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393952" y="4961921"/>
            <a:ext cx="0" cy="4956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D866B12-36AB-4EBC-89D8-4F0CB858DB0F}"/>
              </a:ext>
            </a:extLst>
          </p:cNvPr>
          <p:cNvCxnSpPr>
            <a:cxnSpLocks/>
            <a:stCxn id="80" idx="0"/>
          </p:cNvCxnSpPr>
          <p:nvPr/>
        </p:nvCxnSpPr>
        <p:spPr>
          <a:xfrm>
            <a:off x="6517777" y="4838096"/>
            <a:ext cx="152139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원호 82">
            <a:extLst>
              <a:ext uri="{FF2B5EF4-FFF2-40B4-BE49-F238E27FC236}">
                <a16:creationId xmlns:a16="http://schemas.microsoft.com/office/drawing/2014/main" id="{B45053CD-75A1-48FB-8AAA-35F2498CD19D}"/>
              </a:ext>
            </a:extLst>
          </p:cNvPr>
          <p:cNvSpPr/>
          <p:nvPr/>
        </p:nvSpPr>
        <p:spPr>
          <a:xfrm rot="10800000" flipH="1">
            <a:off x="10618655" y="4497688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19FC7F5-BA74-4C3A-A4D1-17A72B84A6BB}"/>
              </a:ext>
            </a:extLst>
          </p:cNvPr>
          <p:cNvCxnSpPr>
            <a:cxnSpLocks/>
            <a:stCxn id="77" idx="6"/>
            <a:endCxn id="83" idx="0"/>
          </p:cNvCxnSpPr>
          <p:nvPr/>
        </p:nvCxnSpPr>
        <p:spPr>
          <a:xfrm>
            <a:off x="10318281" y="4741031"/>
            <a:ext cx="424199" cy="4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E603979-4318-4B17-9073-8D04F0675D8B}"/>
              </a:ext>
            </a:extLst>
          </p:cNvPr>
          <p:cNvCxnSpPr/>
          <p:nvPr/>
        </p:nvCxnSpPr>
        <p:spPr>
          <a:xfrm>
            <a:off x="10864720" y="3359512"/>
            <a:ext cx="2" cy="1260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81899E0-DD12-4815-977A-F92F088D7CA3}"/>
              </a:ext>
            </a:extLst>
          </p:cNvPr>
          <p:cNvCxnSpPr/>
          <p:nvPr/>
        </p:nvCxnSpPr>
        <p:spPr>
          <a:xfrm flipH="1">
            <a:off x="10832717" y="1317494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3280A66-1C1A-4259-BE5E-261C231C1D51}"/>
              </a:ext>
            </a:extLst>
          </p:cNvPr>
          <p:cNvCxnSpPr/>
          <p:nvPr/>
        </p:nvCxnSpPr>
        <p:spPr>
          <a:xfrm rot="1800000" flipH="1">
            <a:off x="11375417" y="1492224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9B95A1C-ACB3-461E-8D80-697B03ACD9D4}"/>
              </a:ext>
            </a:extLst>
          </p:cNvPr>
          <p:cNvCxnSpPr/>
          <p:nvPr/>
        </p:nvCxnSpPr>
        <p:spPr>
          <a:xfrm rot="3600000" flipH="1">
            <a:off x="11680899" y="186292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BE35B14-83D2-495E-AEFA-06078718C817}"/>
              </a:ext>
            </a:extLst>
          </p:cNvPr>
          <p:cNvCxnSpPr/>
          <p:nvPr/>
        </p:nvCxnSpPr>
        <p:spPr>
          <a:xfrm rot="5400000" flipH="1">
            <a:off x="11710740" y="2371490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C646ADF-1D70-4509-8E0D-6E4979D990B5}"/>
              </a:ext>
            </a:extLst>
          </p:cNvPr>
          <p:cNvGrpSpPr/>
          <p:nvPr/>
        </p:nvGrpSpPr>
        <p:grpSpPr>
          <a:xfrm flipH="1">
            <a:off x="9857767" y="1492224"/>
            <a:ext cx="415863" cy="959805"/>
            <a:chOff x="10502710" y="1039006"/>
            <a:chExt cx="415863" cy="959805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59FBC37-8614-4D3E-98B8-D4AC69C22962}"/>
                </a:ext>
              </a:extLst>
            </p:cNvPr>
            <p:cNvCxnSpPr/>
            <p:nvPr/>
          </p:nvCxnSpPr>
          <p:spPr>
            <a:xfrm rot="1800000" flipH="1">
              <a:off x="10502710" y="10390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F82F903-1C15-47FB-90B0-65F04C7D85B5}"/>
                </a:ext>
              </a:extLst>
            </p:cNvPr>
            <p:cNvCxnSpPr/>
            <p:nvPr/>
          </p:nvCxnSpPr>
          <p:spPr>
            <a:xfrm rot="3600000" flipH="1">
              <a:off x="10808192" y="14097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1DBD571-7501-45A5-BAE1-DBE34151F911}"/>
                </a:ext>
              </a:extLst>
            </p:cNvPr>
            <p:cNvCxnSpPr/>
            <p:nvPr/>
          </p:nvCxnSpPr>
          <p:spPr>
            <a:xfrm rot="5400000" flipH="1">
              <a:off x="10838033" y="19182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57C079-AFB6-44A7-A4A3-A85FCA62A8E8}"/>
              </a:ext>
            </a:extLst>
          </p:cNvPr>
          <p:cNvSpPr/>
          <p:nvPr/>
        </p:nvSpPr>
        <p:spPr>
          <a:xfrm>
            <a:off x="5986354" y="5933411"/>
            <a:ext cx="65126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Server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A7357E5-7E5F-49B3-A357-EC1FBAA7E7F3}"/>
              </a:ext>
            </a:extLst>
          </p:cNvPr>
          <p:cNvSpPr/>
          <p:nvPr/>
        </p:nvSpPr>
        <p:spPr>
          <a:xfrm>
            <a:off x="6501517" y="4211529"/>
            <a:ext cx="10486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HTTP </a:t>
            </a:r>
            <a:r>
              <a:rPr lang="en-US" altLang="ko-KR" sz="1200" b="1" dirty="0"/>
              <a:t>/ URL</a:t>
            </a:r>
            <a:endParaRPr lang="en-US" altLang="ko-KR" sz="900" dirty="0"/>
          </a:p>
        </p:txBody>
      </p:sp>
      <p:pic>
        <p:nvPicPr>
          <p:cNvPr id="4" name="그래픽 3" descr="랩톱">
            <a:extLst>
              <a:ext uri="{FF2B5EF4-FFF2-40B4-BE49-F238E27FC236}">
                <a16:creationId xmlns:a16="http://schemas.microsoft.com/office/drawing/2014/main" id="{0DA63C81-DFAB-4599-A6D0-18A68B881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107" y="4310902"/>
            <a:ext cx="746756" cy="746756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3DD57ACD-7E09-41B6-8481-7D378C50ABD5}"/>
              </a:ext>
            </a:extLst>
          </p:cNvPr>
          <p:cNvSpPr/>
          <p:nvPr/>
        </p:nvSpPr>
        <p:spPr>
          <a:xfrm>
            <a:off x="9550180" y="4857234"/>
            <a:ext cx="58060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client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99" name="원호 98">
            <a:extLst>
              <a:ext uri="{FF2B5EF4-FFF2-40B4-BE49-F238E27FC236}">
                <a16:creationId xmlns:a16="http://schemas.microsoft.com/office/drawing/2014/main" id="{497E4341-FB6A-40F6-AB97-EFAFC167BD8F}"/>
              </a:ext>
            </a:extLst>
          </p:cNvPr>
          <p:cNvSpPr/>
          <p:nvPr/>
        </p:nvSpPr>
        <p:spPr>
          <a:xfrm flipH="1">
            <a:off x="6165352" y="4605305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AF49020-FEFC-4972-93D3-126C666C79DC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6165352" y="4729130"/>
            <a:ext cx="0" cy="6112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A7D9D9E-A09E-4C37-9969-CF2E9B620002}"/>
              </a:ext>
            </a:extLst>
          </p:cNvPr>
          <p:cNvCxnSpPr>
            <a:cxnSpLocks/>
            <a:stCxn id="99" idx="0"/>
          </p:cNvCxnSpPr>
          <p:nvPr/>
        </p:nvCxnSpPr>
        <p:spPr>
          <a:xfrm>
            <a:off x="6289177" y="4605305"/>
            <a:ext cx="164508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5F394C-225E-4CD6-8692-1F47C4D997A5}"/>
              </a:ext>
            </a:extLst>
          </p:cNvPr>
          <p:cNvSpPr txBox="1"/>
          <p:nvPr/>
        </p:nvSpPr>
        <p:spPr>
          <a:xfrm>
            <a:off x="5955817" y="51749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▼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71284B-C273-4A62-9B50-BF68037C22A4}"/>
              </a:ext>
            </a:extLst>
          </p:cNvPr>
          <p:cNvSpPr txBox="1"/>
          <p:nvPr/>
        </p:nvSpPr>
        <p:spPr>
          <a:xfrm>
            <a:off x="7776932" y="4642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▶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0D1D4B1-1508-4863-8B7C-F3CE25E23AC8}"/>
              </a:ext>
            </a:extLst>
          </p:cNvPr>
          <p:cNvSpPr/>
          <p:nvPr/>
        </p:nvSpPr>
        <p:spPr>
          <a:xfrm>
            <a:off x="6650869" y="4825489"/>
            <a:ext cx="119455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94159"/>
                </a:solidFill>
              </a:rPr>
              <a:t>HTML,</a:t>
            </a:r>
            <a:r>
              <a:rPr lang="ko-KR" altLang="en-US" sz="1200" b="1" dirty="0">
                <a:solidFill>
                  <a:srgbClr val="494159"/>
                </a:solidFill>
              </a:rPr>
              <a:t> </a:t>
            </a:r>
            <a:r>
              <a:rPr lang="en-US" altLang="ko-KR" sz="1200" b="1" dirty="0">
                <a:solidFill>
                  <a:srgbClr val="494159"/>
                </a:solidFill>
              </a:rPr>
              <a:t>CSS,</a:t>
            </a:r>
            <a:r>
              <a:rPr lang="ko-KR" altLang="en-US" sz="1200" b="1" dirty="0">
                <a:solidFill>
                  <a:srgbClr val="494159"/>
                </a:solidFill>
              </a:rPr>
              <a:t> </a:t>
            </a:r>
            <a:r>
              <a:rPr lang="en-US" altLang="ko-KR" sz="1200" b="1" dirty="0">
                <a:solidFill>
                  <a:srgbClr val="494159"/>
                </a:solidFill>
              </a:rPr>
              <a:t>js</a:t>
            </a:r>
            <a:endParaRPr lang="en-US" altLang="ko-KR" sz="900" dirty="0">
              <a:solidFill>
                <a:srgbClr val="494159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F44A12-F7B3-4748-9A86-E6CDF9A41700}"/>
              </a:ext>
            </a:extLst>
          </p:cNvPr>
          <p:cNvSpPr/>
          <p:nvPr/>
        </p:nvSpPr>
        <p:spPr>
          <a:xfrm>
            <a:off x="270996" y="1518508"/>
            <a:ext cx="4243563" cy="4983305"/>
          </a:xfrm>
          <a:prstGeom prst="roundRect">
            <a:avLst>
              <a:gd name="adj" fmla="val 472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370D724-9AFC-40AA-9AC9-C7A324A61DCE}"/>
              </a:ext>
            </a:extLst>
          </p:cNvPr>
          <p:cNvSpPr/>
          <p:nvPr/>
        </p:nvSpPr>
        <p:spPr>
          <a:xfrm>
            <a:off x="5044066" y="1324603"/>
            <a:ext cx="2828018" cy="81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>
                <a:solidFill>
                  <a:srgbClr val="494159"/>
                </a:solidFill>
              </a:rPr>
              <a:t>Static</a:t>
            </a:r>
            <a:r>
              <a:rPr lang="ko-KR" altLang="en-US" sz="3600" b="1" i="1" dirty="0">
                <a:solidFill>
                  <a:srgbClr val="494159"/>
                </a:solidFill>
              </a:rPr>
              <a:t> </a:t>
            </a:r>
            <a:r>
              <a:rPr lang="en-US" altLang="ko-KR" sz="3600" b="1" i="1" dirty="0">
                <a:solidFill>
                  <a:srgbClr val="494159"/>
                </a:solidFill>
              </a:rPr>
              <a:t>Pages</a:t>
            </a:r>
            <a:endParaRPr lang="en-US" altLang="ko-KR" sz="3600" i="1" dirty="0">
              <a:solidFill>
                <a:srgbClr val="494159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C76DB63-9F57-4D82-843D-0E69DAC2BE5E}"/>
              </a:ext>
            </a:extLst>
          </p:cNvPr>
          <p:cNvSpPr/>
          <p:nvPr/>
        </p:nvSpPr>
        <p:spPr>
          <a:xfrm>
            <a:off x="598009" y="1903195"/>
            <a:ext cx="3579887" cy="42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494159"/>
                </a:solidFill>
              </a:rPr>
              <a:t>클라이언트는 서버에 </a:t>
            </a:r>
            <a:r>
              <a:rPr lang="en-US" altLang="ko-KR" sz="1300" b="1" dirty="0">
                <a:solidFill>
                  <a:srgbClr val="494159"/>
                </a:solidFill>
              </a:rPr>
              <a:t>HTML </a:t>
            </a:r>
            <a:r>
              <a:rPr lang="ko-KR" altLang="en-US" sz="1300" b="1" dirty="0">
                <a:solidFill>
                  <a:srgbClr val="494159"/>
                </a:solidFill>
              </a:rPr>
              <a:t>문서를 요청</a:t>
            </a:r>
            <a:endParaRPr lang="en-US" altLang="ko-KR" sz="1300" b="1" dirty="0">
              <a:solidFill>
                <a:srgbClr val="49415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rgbClr val="49415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494159"/>
                </a:solidFill>
              </a:rPr>
              <a:t>웹 서버는 사용자가 요청한 </a:t>
            </a:r>
            <a:r>
              <a:rPr lang="en-US" altLang="ko-KR" sz="1300" b="1" dirty="0">
                <a:solidFill>
                  <a:srgbClr val="494159"/>
                </a:solidFill>
              </a:rPr>
              <a:t>HTML </a:t>
            </a:r>
            <a:r>
              <a:rPr lang="ko-KR" altLang="en-US" sz="1300" b="1" dirty="0">
                <a:solidFill>
                  <a:srgbClr val="494159"/>
                </a:solidFill>
              </a:rPr>
              <a:t>문서를    웹 브라우저에게 전달</a:t>
            </a:r>
            <a:endParaRPr lang="en-US" altLang="ko-KR" sz="1300" b="1" dirty="0">
              <a:solidFill>
                <a:srgbClr val="49415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rgbClr val="49415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494159"/>
                </a:solidFill>
              </a:rPr>
              <a:t>웹 브라우저는 웹 서버로부터 전송 받은 </a:t>
            </a:r>
            <a:r>
              <a:rPr lang="en-US" altLang="ko-KR" sz="1300" b="1" dirty="0">
                <a:solidFill>
                  <a:srgbClr val="494159"/>
                </a:solidFill>
              </a:rPr>
              <a:t>HTML </a:t>
            </a:r>
            <a:r>
              <a:rPr lang="ko-KR" altLang="en-US" sz="1300" b="1" dirty="0">
                <a:solidFill>
                  <a:srgbClr val="494159"/>
                </a:solidFill>
              </a:rPr>
              <a:t>문서를 읽어 들인 후 해석</a:t>
            </a:r>
            <a:endParaRPr lang="en-US" altLang="ko-KR" sz="1300" b="1" dirty="0">
              <a:solidFill>
                <a:srgbClr val="49415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rgbClr val="49415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494159"/>
                </a:solidFill>
              </a:rPr>
              <a:t>HTML</a:t>
            </a:r>
            <a:r>
              <a:rPr lang="ko-KR" altLang="en-US" sz="1300" b="1" dirty="0">
                <a:solidFill>
                  <a:srgbClr val="494159"/>
                </a:solidFill>
              </a:rPr>
              <a:t> 문서를 보여주기 위해 필요한 </a:t>
            </a:r>
            <a:r>
              <a:rPr lang="en-US" altLang="ko-KR" sz="1300" b="1" dirty="0">
                <a:solidFill>
                  <a:srgbClr val="494159"/>
                </a:solidFill>
              </a:rPr>
              <a:t>img, CSS,</a:t>
            </a:r>
            <a:r>
              <a:rPr lang="ko-KR" altLang="en-US" sz="1300" b="1" dirty="0">
                <a:solidFill>
                  <a:srgbClr val="494159"/>
                </a:solidFill>
              </a:rPr>
              <a:t> </a:t>
            </a:r>
            <a:r>
              <a:rPr lang="en-US" altLang="ko-KR" sz="1300" b="1" dirty="0">
                <a:solidFill>
                  <a:srgbClr val="494159"/>
                </a:solidFill>
              </a:rPr>
              <a:t>JS</a:t>
            </a:r>
            <a:r>
              <a:rPr lang="ko-KR" altLang="en-US" sz="1300" b="1" dirty="0">
                <a:solidFill>
                  <a:srgbClr val="494159"/>
                </a:solidFill>
              </a:rPr>
              <a:t> 같은 리소스들에 대해 </a:t>
            </a:r>
            <a:r>
              <a:rPr lang="en-US" altLang="ko-KR" sz="1300" b="1" dirty="0">
                <a:solidFill>
                  <a:srgbClr val="494159"/>
                </a:solidFill>
              </a:rPr>
              <a:t>URL</a:t>
            </a:r>
            <a:r>
              <a:rPr lang="ko-KR" altLang="en-US" sz="1300" b="1" dirty="0">
                <a:solidFill>
                  <a:srgbClr val="494159"/>
                </a:solidFill>
              </a:rPr>
              <a:t>을 추출하며 동시에 웹 서버에 여러 개의 리소스를 요청하고 웹 서버는 이 여러 개의 요청을 받아 들인 뒤 하나로 합쳐서 그 결과를 브라우저에 전송</a:t>
            </a:r>
            <a:endParaRPr lang="en-US" altLang="ko-KR" sz="1300" dirty="0">
              <a:solidFill>
                <a:srgbClr val="494159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758FD47-B251-402D-95D1-A1F5D661348F}"/>
              </a:ext>
            </a:extLst>
          </p:cNvPr>
          <p:cNvGrpSpPr/>
          <p:nvPr/>
        </p:nvGrpSpPr>
        <p:grpSpPr>
          <a:xfrm>
            <a:off x="7440031" y="3965276"/>
            <a:ext cx="1726703" cy="1255886"/>
            <a:chOff x="5422657" y="2907360"/>
            <a:chExt cx="1726703" cy="1255886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DE06E56-BC09-4A9B-87B0-740BE5276118}"/>
                </a:ext>
              </a:extLst>
            </p:cNvPr>
            <p:cNvSpPr/>
            <p:nvPr/>
          </p:nvSpPr>
          <p:spPr>
            <a:xfrm>
              <a:off x="6193769" y="3207655"/>
              <a:ext cx="955591" cy="955591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7648348B-82F2-4DD9-8197-29596084322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422657" y="2907360"/>
              <a:ext cx="432053" cy="53044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FDB8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0B7FF3-9651-445B-871C-0BD31F202DED}"/>
              </a:ext>
            </a:extLst>
          </p:cNvPr>
          <p:cNvSpPr/>
          <p:nvPr/>
        </p:nvSpPr>
        <p:spPr>
          <a:xfrm>
            <a:off x="8301235" y="4376207"/>
            <a:ext cx="775405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Web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Browser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5F75C5-7D53-477D-9132-BD3BCC5E575D}"/>
              </a:ext>
            </a:extLst>
          </p:cNvPr>
          <p:cNvSpPr/>
          <p:nvPr/>
        </p:nvSpPr>
        <p:spPr>
          <a:xfrm>
            <a:off x="8021285" y="5061751"/>
            <a:ext cx="567828" cy="3188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494159"/>
                </a:solidFill>
              </a:rPr>
              <a:t>DOM</a:t>
            </a:r>
            <a:endParaRPr lang="ko-KR" altLang="en-US" sz="1050" dirty="0">
              <a:solidFill>
                <a:srgbClr val="494159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67A952A-3069-4295-9E82-3175DA949B2D}"/>
              </a:ext>
            </a:extLst>
          </p:cNvPr>
          <p:cNvSpPr/>
          <p:nvPr/>
        </p:nvSpPr>
        <p:spPr>
          <a:xfrm>
            <a:off x="7513526" y="2327679"/>
            <a:ext cx="2218092" cy="157509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3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494159"/>
                </a:solidFill>
              </a:rPr>
              <a:t>DOM : </a:t>
            </a:r>
            <a:r>
              <a:rPr lang="ko-KR" altLang="en-US" sz="1050" dirty="0">
                <a:solidFill>
                  <a:srgbClr val="494159"/>
                </a:solidFill>
              </a:rPr>
              <a:t>문서 객체 모델</a:t>
            </a:r>
            <a:endParaRPr lang="en-US" altLang="ko-KR" sz="1050" dirty="0">
              <a:solidFill>
                <a:srgbClr val="494159"/>
              </a:solidFill>
            </a:endParaRPr>
          </a:p>
          <a:p>
            <a:endParaRPr lang="en-US" altLang="ko-KR" sz="1050" dirty="0">
              <a:solidFill>
                <a:srgbClr val="494159"/>
              </a:solidFill>
            </a:endParaRPr>
          </a:p>
          <a:p>
            <a:r>
              <a:rPr lang="en-US" altLang="ko-KR" sz="1050" dirty="0">
                <a:solidFill>
                  <a:srgbClr val="494159"/>
                </a:solidFill>
              </a:rPr>
              <a:t>HTML </a:t>
            </a:r>
            <a:r>
              <a:rPr lang="ko-KR" altLang="en-US" sz="1050" dirty="0">
                <a:solidFill>
                  <a:srgbClr val="494159"/>
                </a:solidFill>
              </a:rPr>
              <a:t>문서에 접근할 수 있는 </a:t>
            </a:r>
            <a:r>
              <a:rPr lang="en-US" altLang="ko-KR" sz="1050" dirty="0">
                <a:solidFill>
                  <a:srgbClr val="494159"/>
                </a:solidFill>
              </a:rPr>
              <a:t>API</a:t>
            </a:r>
            <a:r>
              <a:rPr lang="ko-KR" altLang="en-US" sz="1050" dirty="0">
                <a:solidFill>
                  <a:srgbClr val="494159"/>
                </a:solidFill>
              </a:rPr>
              <a:t>로</a:t>
            </a:r>
            <a:r>
              <a:rPr lang="en-US" altLang="ko-KR" sz="1050" dirty="0">
                <a:solidFill>
                  <a:srgbClr val="494159"/>
                </a:solidFill>
              </a:rPr>
              <a:t>, </a:t>
            </a:r>
            <a:r>
              <a:rPr lang="ko-KR" altLang="en-US" sz="1050" dirty="0">
                <a:solidFill>
                  <a:srgbClr val="494159"/>
                </a:solidFill>
              </a:rPr>
              <a:t>객체로</a:t>
            </a:r>
            <a:r>
              <a:rPr lang="en-US" altLang="ko-KR" sz="1050" dirty="0">
                <a:solidFill>
                  <a:srgbClr val="494159"/>
                </a:solidFill>
              </a:rPr>
              <a:t> </a:t>
            </a:r>
            <a:r>
              <a:rPr lang="ko-KR" altLang="en-US" sz="1050" dirty="0">
                <a:solidFill>
                  <a:srgbClr val="494159"/>
                </a:solidFill>
              </a:rPr>
              <a:t>이루어져 스크립트나 </a:t>
            </a:r>
            <a:r>
              <a:rPr lang="en-US" altLang="ko-KR" sz="1050" dirty="0">
                <a:solidFill>
                  <a:srgbClr val="494159"/>
                </a:solidFill>
              </a:rPr>
              <a:t>CSS</a:t>
            </a:r>
            <a:r>
              <a:rPr lang="ko-KR" altLang="en-US" sz="1050" dirty="0">
                <a:solidFill>
                  <a:srgbClr val="494159"/>
                </a:solidFill>
              </a:rPr>
              <a:t>같은 언어들이 </a:t>
            </a:r>
            <a:r>
              <a:rPr lang="en-US" altLang="ko-KR" sz="1050" dirty="0">
                <a:solidFill>
                  <a:srgbClr val="494159"/>
                </a:solidFill>
              </a:rPr>
              <a:t>DOM </a:t>
            </a:r>
            <a:r>
              <a:rPr lang="ko-KR" altLang="en-US" sz="1050" dirty="0">
                <a:solidFill>
                  <a:srgbClr val="494159"/>
                </a:solidFill>
              </a:rPr>
              <a:t>구조에 접근하여 커스텀 할 수 있게 만들어주는 연결 부분 역할을 갖는다</a:t>
            </a:r>
            <a:endParaRPr lang="en-US" altLang="ko-KR" sz="1050" dirty="0">
              <a:solidFill>
                <a:srgbClr val="494159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0389444-4AB6-4E6D-BFAE-504AD14B1F78}"/>
              </a:ext>
            </a:extLst>
          </p:cNvPr>
          <p:cNvSpPr/>
          <p:nvPr/>
        </p:nvSpPr>
        <p:spPr>
          <a:xfrm>
            <a:off x="4961661" y="2327679"/>
            <a:ext cx="2425715" cy="157509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3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494159"/>
                </a:solidFill>
              </a:rPr>
              <a:t>HTML : </a:t>
            </a:r>
            <a:r>
              <a:rPr lang="ko-KR" altLang="en-US" sz="1050" dirty="0">
                <a:solidFill>
                  <a:srgbClr val="494159"/>
                </a:solidFill>
              </a:rPr>
              <a:t>하이퍼텍스트 마크업 언어</a:t>
            </a:r>
            <a:endParaRPr lang="en-US" altLang="ko-KR" sz="1050" dirty="0">
              <a:solidFill>
                <a:srgbClr val="494159"/>
              </a:solidFill>
            </a:endParaRPr>
          </a:p>
          <a:p>
            <a:endParaRPr lang="en-US" altLang="ko-KR" sz="1050" dirty="0">
              <a:solidFill>
                <a:srgbClr val="494159"/>
              </a:solidFill>
            </a:endParaRPr>
          </a:p>
          <a:p>
            <a:r>
              <a:rPr lang="ko-KR" altLang="en-US" sz="1050" dirty="0">
                <a:solidFill>
                  <a:srgbClr val="494159"/>
                </a:solidFill>
              </a:rPr>
              <a:t>인터넷에서 웹을 통해 보여지는 사이트의 기본적인 언어로</a:t>
            </a:r>
            <a:r>
              <a:rPr lang="en-US" altLang="ko-KR" sz="1050" dirty="0">
                <a:solidFill>
                  <a:srgbClr val="494159"/>
                </a:solidFill>
              </a:rPr>
              <a:t>, </a:t>
            </a:r>
            <a:r>
              <a:rPr lang="ko-KR" altLang="en-US" sz="1050" dirty="0">
                <a:solidFill>
                  <a:srgbClr val="494159"/>
                </a:solidFill>
              </a:rPr>
              <a:t>가장 기초가 되는 마크업</a:t>
            </a:r>
            <a:r>
              <a:rPr lang="en-US" altLang="ko-KR" sz="1050" dirty="0">
                <a:solidFill>
                  <a:srgbClr val="494159"/>
                </a:solidFill>
              </a:rPr>
              <a:t>, </a:t>
            </a:r>
            <a:r>
              <a:rPr lang="ko-KR" altLang="en-US" sz="1050" dirty="0">
                <a:solidFill>
                  <a:srgbClr val="494159"/>
                </a:solidFill>
              </a:rPr>
              <a:t>규칙에 따라 정해진 태그</a:t>
            </a:r>
            <a:r>
              <a:rPr lang="en-US" altLang="ko-KR" sz="1050" dirty="0">
                <a:solidFill>
                  <a:srgbClr val="494159"/>
                </a:solidFill>
              </a:rPr>
              <a:t>, </a:t>
            </a:r>
            <a:r>
              <a:rPr lang="ko-KR" altLang="en-US" sz="1050" dirty="0">
                <a:solidFill>
                  <a:srgbClr val="494159"/>
                </a:solidFill>
              </a:rPr>
              <a:t>속성값으로 이루어진 언어</a:t>
            </a:r>
            <a:endParaRPr lang="en-US" altLang="ko-KR" sz="1050" dirty="0">
              <a:solidFill>
                <a:srgbClr val="494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2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719854-866F-4D4D-A03D-A7CB39C8B077}"/>
              </a:ext>
            </a:extLst>
          </p:cNvPr>
          <p:cNvSpPr/>
          <p:nvPr/>
        </p:nvSpPr>
        <p:spPr>
          <a:xfrm>
            <a:off x="0" y="-2923"/>
            <a:ext cx="12192000" cy="1206500"/>
          </a:xfrm>
          <a:prstGeom prst="rect">
            <a:avLst/>
          </a:pr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6411806-5454-48CC-B696-B41A5FC666E0}"/>
              </a:ext>
            </a:extLst>
          </p:cNvPr>
          <p:cNvSpPr/>
          <p:nvPr/>
        </p:nvSpPr>
        <p:spPr>
          <a:xfrm>
            <a:off x="1078714" y="1518508"/>
            <a:ext cx="4243563" cy="4983305"/>
          </a:xfrm>
          <a:prstGeom prst="roundRect">
            <a:avLst>
              <a:gd name="adj" fmla="val 4725"/>
            </a:avLst>
          </a:prstGeom>
          <a:solidFill>
            <a:srgbClr val="4941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70499D-E308-41E3-AFB2-55CCA90FA69B}"/>
              </a:ext>
            </a:extLst>
          </p:cNvPr>
          <p:cNvSpPr/>
          <p:nvPr/>
        </p:nvSpPr>
        <p:spPr>
          <a:xfrm>
            <a:off x="1315706" y="2108916"/>
            <a:ext cx="3769577" cy="360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웹 서버는 소프트웨어</a:t>
            </a:r>
            <a:r>
              <a:rPr lang="en-US" altLang="ko-KR" sz="1400" b="1" dirty="0">
                <a:solidFill>
                  <a:schemeClr val="bg1"/>
                </a:solidFill>
              </a:rPr>
              <a:t>(Software)</a:t>
            </a:r>
            <a:r>
              <a:rPr lang="ko-KR" altLang="en-US" sz="1400" b="1" dirty="0">
                <a:solidFill>
                  <a:schemeClr val="bg1"/>
                </a:solidFill>
              </a:rPr>
              <a:t>를 보통 말하지만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웹 서버 소프트웨어가 동작하는 컴퓨터를 말함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웹 서버의 가장 중요한 기능은 클라이언트</a:t>
            </a:r>
            <a:r>
              <a:rPr lang="en-US" altLang="ko-KR" sz="1400" b="1" dirty="0">
                <a:solidFill>
                  <a:schemeClr val="bg1"/>
                </a:solidFill>
              </a:rPr>
              <a:t>(Client)</a:t>
            </a:r>
            <a:r>
              <a:rPr lang="ko-KR" altLang="en-US" sz="1400" b="1" dirty="0">
                <a:solidFill>
                  <a:schemeClr val="bg1"/>
                </a:solidFill>
              </a:rPr>
              <a:t>가 요청하는 </a:t>
            </a:r>
            <a:r>
              <a:rPr lang="en-US" altLang="ko-KR" sz="1400" b="1" dirty="0">
                <a:solidFill>
                  <a:schemeClr val="bg1"/>
                </a:solidFill>
              </a:rPr>
              <a:t>HTML </a:t>
            </a:r>
            <a:r>
              <a:rPr lang="ko-KR" altLang="en-US" sz="1400" b="1" dirty="0">
                <a:solidFill>
                  <a:schemeClr val="bg1"/>
                </a:solidFill>
              </a:rPr>
              <a:t>문서나 각종 리소스를 전달하는 것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웹 브라우저가 요청하는 리소스는 컴퓨터에 저장된 정적</a:t>
            </a:r>
            <a:r>
              <a:rPr lang="en-US" altLang="ko-KR" sz="1400" b="1" dirty="0">
                <a:solidFill>
                  <a:schemeClr val="bg1"/>
                </a:solidFill>
              </a:rPr>
              <a:t>(static)</a:t>
            </a:r>
            <a:r>
              <a:rPr lang="ko-KR" altLang="en-US" sz="1400" b="1" dirty="0">
                <a:solidFill>
                  <a:schemeClr val="bg1"/>
                </a:solidFill>
              </a:rPr>
              <a:t>인 데이터이거나 동적</a:t>
            </a:r>
            <a:r>
              <a:rPr lang="en-US" altLang="ko-KR" sz="1400" b="1" dirty="0">
                <a:solidFill>
                  <a:schemeClr val="bg1"/>
                </a:solidFill>
              </a:rPr>
              <a:t>(dynamic)</a:t>
            </a:r>
            <a:r>
              <a:rPr lang="ko-KR" altLang="en-US" sz="1400" b="1" dirty="0">
                <a:solidFill>
                  <a:schemeClr val="bg1"/>
                </a:solidFill>
              </a:rPr>
              <a:t>인 결과가 될 수 있습니다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19CA434-6F69-4100-B0DE-CCB4550CD07C}"/>
              </a:ext>
            </a:extLst>
          </p:cNvPr>
          <p:cNvSpPr/>
          <p:nvPr/>
        </p:nvSpPr>
        <p:spPr>
          <a:xfrm>
            <a:off x="6869723" y="1518508"/>
            <a:ext cx="4243563" cy="4983305"/>
          </a:xfrm>
          <a:prstGeom prst="roundRect">
            <a:avLst>
              <a:gd name="adj" fmla="val 4725"/>
            </a:avLst>
          </a:prstGeom>
          <a:solidFill>
            <a:srgbClr val="4941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C8881-0E0B-43C6-919F-F60D99A36805}"/>
              </a:ext>
            </a:extLst>
          </p:cNvPr>
          <p:cNvSpPr/>
          <p:nvPr/>
        </p:nvSpPr>
        <p:spPr>
          <a:xfrm>
            <a:off x="7106715" y="2901811"/>
            <a:ext cx="3769577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URL </a:t>
            </a:r>
            <a:r>
              <a:rPr lang="ko-KR" altLang="en-US" sz="1400" b="1" dirty="0">
                <a:solidFill>
                  <a:schemeClr val="bg1"/>
                </a:solidFill>
              </a:rPr>
              <a:t>주소가 </a:t>
            </a:r>
            <a:r>
              <a:rPr lang="en-US" altLang="ko-KR" sz="1400" b="1" dirty="0">
                <a:solidFill>
                  <a:schemeClr val="bg1"/>
                </a:solidFill>
              </a:rPr>
              <a:t>HTTP</a:t>
            </a:r>
            <a:r>
              <a:rPr lang="ko-KR" altLang="en-US" sz="1400" b="1" dirty="0">
                <a:solidFill>
                  <a:schemeClr val="bg1"/>
                </a:solidFill>
              </a:rPr>
              <a:t>로 시작되는 이유는 </a:t>
            </a:r>
            <a:r>
              <a:rPr lang="en-US" altLang="ko-KR" sz="1400" b="1" dirty="0">
                <a:solidFill>
                  <a:schemeClr val="bg1"/>
                </a:solidFill>
              </a:rPr>
              <a:t>HTTP</a:t>
            </a:r>
            <a:r>
              <a:rPr lang="ko-KR" altLang="en-US" sz="1400" b="1" dirty="0">
                <a:solidFill>
                  <a:schemeClr val="bg1"/>
                </a:solidFill>
              </a:rPr>
              <a:t>를 사용한다는 의미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HTTP</a:t>
            </a:r>
            <a:r>
              <a:rPr lang="ko-KR" altLang="en-US" sz="1400" b="1" dirty="0">
                <a:solidFill>
                  <a:schemeClr val="bg1"/>
                </a:solidFill>
              </a:rPr>
              <a:t>란 인터넷상의 데이터를 주고받기 위한 프로토콜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규약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규칙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클라이언트와 서버도 미리 정해 놓은 규칙을 가지고 통신을 해야만 제대로 통신가능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2BA8E-28CE-4AC8-BC8F-0BD3C1897727}"/>
              </a:ext>
            </a:extLst>
          </p:cNvPr>
          <p:cNvSpPr txBox="1"/>
          <p:nvPr/>
        </p:nvSpPr>
        <p:spPr>
          <a:xfrm>
            <a:off x="7158950" y="1979327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>
                <a:solidFill>
                  <a:schemeClr val="bg1"/>
                </a:solidFill>
              </a:rPr>
              <a:t>웹 서버와</a:t>
            </a:r>
            <a:r>
              <a:rPr lang="en-US" altLang="ko-KR" sz="2400" b="1" i="1" dirty="0">
                <a:solidFill>
                  <a:schemeClr val="bg1"/>
                </a:solidFill>
              </a:rPr>
              <a:t> </a:t>
            </a:r>
            <a:r>
              <a:rPr lang="ko-KR" altLang="en-US" sz="2400" b="1" i="1" dirty="0">
                <a:solidFill>
                  <a:schemeClr val="bg1"/>
                </a:solidFill>
              </a:rPr>
              <a:t>웹 브라우저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D776A71-84D3-41F2-9DCE-3731AEB7E617}"/>
              </a:ext>
            </a:extLst>
          </p:cNvPr>
          <p:cNvSpPr/>
          <p:nvPr/>
        </p:nvSpPr>
        <p:spPr>
          <a:xfrm>
            <a:off x="3048000" y="110994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bg1"/>
                </a:solidFill>
              </a:rPr>
              <a:t>웹</a:t>
            </a:r>
            <a:r>
              <a:rPr lang="en-US" altLang="ko-KR" sz="3200" b="1" i="1" dirty="0">
                <a:solidFill>
                  <a:schemeClr val="bg1"/>
                </a:solidFill>
              </a:rPr>
              <a:t> </a:t>
            </a:r>
            <a:r>
              <a:rPr lang="ko-KR" altLang="en-US" sz="3200" b="1" i="1" dirty="0">
                <a:solidFill>
                  <a:schemeClr val="bg1"/>
                </a:solidFill>
              </a:rPr>
              <a:t>서버 </a:t>
            </a:r>
            <a:r>
              <a:rPr lang="en-US" altLang="ko-KR" sz="3600" b="1" i="1" dirty="0">
                <a:solidFill>
                  <a:srgbClr val="494159"/>
                </a:solidFill>
              </a:rPr>
              <a:t>(Web</a:t>
            </a:r>
            <a:r>
              <a:rPr lang="ko-KR" altLang="en-US" sz="3600" b="1" i="1" dirty="0">
                <a:solidFill>
                  <a:srgbClr val="494159"/>
                </a:solidFill>
              </a:rPr>
              <a:t> </a:t>
            </a:r>
            <a:r>
              <a:rPr lang="en-US" altLang="ko-KR" sz="3600" b="1" i="1" dirty="0">
                <a:solidFill>
                  <a:srgbClr val="494159"/>
                </a:solidFill>
              </a:rPr>
              <a:t>Server) </a:t>
            </a:r>
            <a:r>
              <a:rPr lang="ko-KR" altLang="en-US" sz="3200" b="1" i="1" dirty="0">
                <a:solidFill>
                  <a:schemeClr val="bg1"/>
                </a:solidFill>
              </a:rPr>
              <a:t>란</a:t>
            </a:r>
            <a:r>
              <a:rPr lang="en-US" altLang="ko-KR" sz="3600" b="1" i="1" dirty="0">
                <a:solidFill>
                  <a:srgbClr val="494159"/>
                </a:solidFill>
              </a:rPr>
              <a:t> </a:t>
            </a:r>
            <a:endParaRPr lang="en-US" altLang="ko-KR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3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8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206500"/>
          </a:xfrm>
          <a:prstGeom prst="rect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prstClr val="white"/>
                </a:solidFill>
              </a:rPr>
              <a:t>웹 서버 </a:t>
            </a:r>
            <a:r>
              <a:rPr lang="en-US" altLang="ko-KR" sz="2800" b="1" i="1" dirty="0">
                <a:solidFill>
                  <a:srgbClr val="FDB8B3"/>
                </a:solidFill>
              </a:rPr>
              <a:t>Web Server </a:t>
            </a:r>
            <a:r>
              <a:rPr lang="ko-KR" altLang="en-US" sz="2000" i="1" dirty="0">
                <a:solidFill>
                  <a:schemeClr val="bg1"/>
                </a:solidFill>
              </a:rPr>
              <a:t>소프트웨어의 종류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Web Server &amp; Web Application Server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3171" y="198754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494159"/>
                </a:solidFill>
              </a:rPr>
              <a:t>SOFTWARE</a:t>
            </a:r>
            <a:endParaRPr lang="ko-KR" altLang="en-US" sz="1200" b="1" dirty="0">
              <a:solidFill>
                <a:srgbClr val="494159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450396" y="1988556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494159"/>
                </a:solidFill>
              </a:rPr>
              <a:t>CONTENTS</a:t>
            </a:r>
            <a:endParaRPr lang="ko-KR" altLang="en-US" sz="1200" b="1" dirty="0">
              <a:solidFill>
                <a:srgbClr val="494159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642550" y="2898025"/>
            <a:ext cx="360000" cy="360000"/>
          </a:xfrm>
          <a:prstGeom prst="ellipse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324304" y="2898025"/>
            <a:ext cx="360000" cy="360000"/>
          </a:xfrm>
          <a:prstGeom prst="ellipse">
            <a:avLst/>
          </a:prstGeom>
          <a:solidFill>
            <a:srgbClr val="CF4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◀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90548" y="2479873"/>
            <a:ext cx="2192983" cy="8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cs typeface="Aharoni" panose="02010803020104030203" pitchFamily="2" charset="-79"/>
              </a:rPr>
              <a:t>아파치</a:t>
            </a:r>
            <a:endParaRPr lang="en-US" altLang="ko-KR" sz="14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404257"/>
                </a:solidFill>
                <a:cs typeface="Aharoni" panose="02010803020104030203" pitchFamily="2" charset="-79"/>
              </a:rPr>
              <a:t>오픈소스 소프트웨어로</a:t>
            </a: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dirty="0">
                <a:solidFill>
                  <a:srgbClr val="404257"/>
                </a:solidFill>
                <a:cs typeface="Aharoni" panose="02010803020104030203" pitchFamily="2" charset="-79"/>
              </a:rPr>
              <a:t>대부분의 운영체제에서 설치 및 사용 가능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90548" y="3800032"/>
            <a:ext cx="2192983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cs typeface="Aharoni" panose="02010803020104030203" pitchFamily="2" charset="-79"/>
              </a:rPr>
              <a:t>엔진엑스</a:t>
            </a:r>
            <a:endParaRPr lang="en-US" altLang="ko-KR" sz="12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404257"/>
                </a:solidFill>
                <a:cs typeface="Aharoni" panose="02010803020104030203" pitchFamily="2" charset="-79"/>
              </a:rPr>
              <a:t>동시접속 처리에 특화된 웹 서버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90548" y="4826192"/>
            <a:ext cx="2192983" cy="119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Internet</a:t>
            </a:r>
            <a:r>
              <a:rPr lang="ko-KR" altLang="en-US" sz="1400" b="1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Information</a:t>
            </a:r>
            <a:r>
              <a:rPr lang="ko-KR" altLang="en-US" sz="1400" b="1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Services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404257"/>
                </a:solidFill>
                <a:cs typeface="Aharoni" panose="02010803020104030203" pitchFamily="2" charset="-79"/>
              </a:rPr>
              <a:t>윈도우 </a:t>
            </a: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OS</a:t>
            </a:r>
            <a:r>
              <a:rPr lang="ko-KR" altLang="en-US" sz="1050" dirty="0">
                <a:solidFill>
                  <a:srgbClr val="404257"/>
                </a:solidFill>
                <a:cs typeface="Aharoni" panose="02010803020104030203" pitchFamily="2" charset="-79"/>
              </a:rPr>
              <a:t>에서만 사용 가능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ASP </a:t>
            </a:r>
            <a:r>
              <a:rPr lang="ko-KR" altLang="en-US" sz="1050" dirty="0">
                <a:solidFill>
                  <a:srgbClr val="404257"/>
                </a:solidFill>
                <a:cs typeface="Aharoni" panose="02010803020104030203" pitchFamily="2" charset="-79"/>
              </a:rPr>
              <a:t>스크립트 언어 사용 가능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6597664" y="3078025"/>
            <a:ext cx="634635" cy="2059"/>
          </a:xfrm>
          <a:prstGeom prst="line">
            <a:avLst/>
          </a:prstGeom>
          <a:ln w="12700" cap="rnd">
            <a:solidFill>
              <a:srgbClr val="CF4E6A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5081531" y="3075966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4642550" y="4095185"/>
            <a:ext cx="360000" cy="360000"/>
          </a:xfrm>
          <a:prstGeom prst="ellipse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324304" y="4095185"/>
            <a:ext cx="360000" cy="360000"/>
          </a:xfrm>
          <a:prstGeom prst="ellipse">
            <a:avLst/>
          </a:prstGeom>
          <a:solidFill>
            <a:srgbClr val="CF4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◀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V="1">
            <a:off x="6597664" y="4275185"/>
            <a:ext cx="634635" cy="2059"/>
          </a:xfrm>
          <a:prstGeom prst="line">
            <a:avLst/>
          </a:prstGeom>
          <a:ln w="12700" cap="rnd">
            <a:solidFill>
              <a:srgbClr val="CF4E6A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5081531" y="4273126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4642550" y="5245288"/>
            <a:ext cx="360000" cy="360000"/>
          </a:xfrm>
          <a:prstGeom prst="ellipse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324304" y="5245288"/>
            <a:ext cx="360000" cy="360000"/>
          </a:xfrm>
          <a:prstGeom prst="ellipse">
            <a:avLst/>
          </a:prstGeom>
          <a:solidFill>
            <a:srgbClr val="CF4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◀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6597664" y="5425288"/>
            <a:ext cx="634635" cy="2059"/>
          </a:xfrm>
          <a:prstGeom prst="line">
            <a:avLst/>
          </a:prstGeom>
          <a:ln w="12700" cap="rnd">
            <a:solidFill>
              <a:srgbClr val="CF4E6A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5081531" y="5423229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204929" y="2712120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01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04930" y="3883242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02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04929" y="5054364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03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264673" y="2695565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01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264674" y="3866687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02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264673" y="5037809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03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82935F-CFD3-4CC1-9B0F-5E25A81467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53" y="2709260"/>
            <a:ext cx="2145558" cy="8188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14FEE4-3F1F-4263-A160-8300CD082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18" y="3936712"/>
            <a:ext cx="2274126" cy="7635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C2D2B5-A4B7-4477-8363-E24A73D96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00" y="5108842"/>
            <a:ext cx="2438475" cy="8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8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869363" y="2955323"/>
            <a:ext cx="3220871" cy="147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94159"/>
                </a:solidFill>
              </a:rPr>
              <a:t>Database Management System</a:t>
            </a:r>
            <a:endParaRPr lang="en-US" altLang="ko-KR" sz="1200" dirty="0">
              <a:solidFill>
                <a:srgbClr val="494159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srgbClr val="494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94159"/>
                </a:solidFill>
              </a:rPr>
              <a:t>다수의 사용자가 데이터베이스 내의 데이터에</a:t>
            </a:r>
            <a:endParaRPr lang="en-US" altLang="ko-KR" sz="900" dirty="0">
              <a:solidFill>
                <a:srgbClr val="494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94159"/>
                </a:solidFill>
              </a:rPr>
              <a:t> 접근할 수 있도록 해주는 소프트웨어</a:t>
            </a:r>
            <a:endParaRPr lang="en-US" altLang="ko-KR" sz="900" dirty="0">
              <a:solidFill>
                <a:srgbClr val="494159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srgbClr val="494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94159"/>
                </a:solidFill>
              </a:rPr>
              <a:t>MySQL, MariaDB, Oracle, PostgreSQL </a:t>
            </a:r>
            <a:r>
              <a:rPr lang="ko-KR" altLang="en-US" sz="900" dirty="0">
                <a:solidFill>
                  <a:srgbClr val="494159"/>
                </a:solidFill>
              </a:rPr>
              <a:t>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719854-866F-4D4D-A03D-A7CB39C8B077}"/>
              </a:ext>
            </a:extLst>
          </p:cNvPr>
          <p:cNvSpPr/>
          <p:nvPr/>
        </p:nvSpPr>
        <p:spPr>
          <a:xfrm>
            <a:off x="0" y="-2923"/>
            <a:ext cx="12192000" cy="1206500"/>
          </a:xfrm>
          <a:prstGeom prst="rect">
            <a:avLst/>
          </a:pr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110994"/>
            <a:ext cx="1219200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웹</a:t>
            </a:r>
            <a:r>
              <a:rPr lang="en-US" altLang="ko-KR" sz="2400" b="1" i="1" dirty="0">
                <a:solidFill>
                  <a:schemeClr val="bg1"/>
                </a:solidFill>
              </a:rPr>
              <a:t> </a:t>
            </a:r>
            <a:r>
              <a:rPr lang="ko-KR" altLang="en-US" sz="2400" b="1" i="1" dirty="0">
                <a:solidFill>
                  <a:schemeClr val="bg1"/>
                </a:solidFill>
              </a:rPr>
              <a:t>어플리케이션 서버 </a:t>
            </a:r>
            <a:r>
              <a:rPr lang="en-US" altLang="ko-KR" sz="2800" b="1" i="1" dirty="0">
                <a:solidFill>
                  <a:srgbClr val="494159"/>
                </a:solidFill>
              </a:rPr>
              <a:t>(</a:t>
            </a:r>
            <a:r>
              <a:rPr lang="en-US" altLang="ko-KR" sz="3600" b="1" i="1" dirty="0">
                <a:solidFill>
                  <a:srgbClr val="494159"/>
                </a:solidFill>
              </a:rPr>
              <a:t>W</a:t>
            </a:r>
            <a:r>
              <a:rPr lang="en-US" altLang="ko-KR" sz="2800" b="1" i="1" dirty="0">
                <a:solidFill>
                  <a:srgbClr val="494159"/>
                </a:solidFill>
              </a:rPr>
              <a:t>eb</a:t>
            </a:r>
            <a:r>
              <a:rPr lang="ko-KR" altLang="en-US" sz="2800" b="1" i="1" dirty="0">
                <a:solidFill>
                  <a:srgbClr val="494159"/>
                </a:solidFill>
              </a:rPr>
              <a:t> </a:t>
            </a:r>
            <a:r>
              <a:rPr lang="en-US" altLang="ko-KR" sz="4000" b="1" i="1" dirty="0">
                <a:solidFill>
                  <a:srgbClr val="494159"/>
                </a:solidFill>
              </a:rPr>
              <a:t>A</a:t>
            </a:r>
            <a:r>
              <a:rPr lang="en-US" altLang="ko-KR" sz="2800" b="1" i="1" dirty="0">
                <a:solidFill>
                  <a:srgbClr val="494159"/>
                </a:solidFill>
              </a:rPr>
              <a:t>pplication </a:t>
            </a:r>
            <a:r>
              <a:rPr lang="en-US" altLang="ko-KR" sz="3600" b="1" i="1" dirty="0">
                <a:solidFill>
                  <a:srgbClr val="494159"/>
                </a:solidFill>
              </a:rPr>
              <a:t>S</a:t>
            </a:r>
            <a:r>
              <a:rPr lang="en-US" altLang="ko-KR" sz="2800" b="1" i="1" dirty="0">
                <a:solidFill>
                  <a:srgbClr val="494159"/>
                </a:solidFill>
              </a:rPr>
              <a:t>erver) 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1833BB-241D-4D7F-9067-E3C3E3DB8BAD}"/>
              </a:ext>
            </a:extLst>
          </p:cNvPr>
          <p:cNvGrpSpPr/>
          <p:nvPr/>
        </p:nvGrpSpPr>
        <p:grpSpPr>
          <a:xfrm>
            <a:off x="1790700" y="2048398"/>
            <a:ext cx="8458200" cy="3378200"/>
            <a:chOff x="1790700" y="1943894"/>
            <a:chExt cx="8458200" cy="3378200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26771BD1-5902-41C4-92BF-0DB5181936AD}"/>
                </a:ext>
              </a:extLst>
            </p:cNvPr>
            <p:cNvSpPr/>
            <p:nvPr/>
          </p:nvSpPr>
          <p:spPr>
            <a:xfrm>
              <a:off x="1790700" y="1943894"/>
              <a:ext cx="3378200" cy="3378200"/>
            </a:xfrm>
            <a:prstGeom prst="arc">
              <a:avLst>
                <a:gd name="adj1" fmla="val 3042636"/>
                <a:gd name="adj2" fmla="val 18796970"/>
              </a:avLst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FDC09BC3-D775-4562-98B6-D3C2C03E424D}"/>
                </a:ext>
              </a:extLst>
            </p:cNvPr>
            <p:cNvSpPr/>
            <p:nvPr/>
          </p:nvSpPr>
          <p:spPr>
            <a:xfrm flipH="1">
              <a:off x="6870700" y="1943894"/>
              <a:ext cx="3378200" cy="3378200"/>
            </a:xfrm>
            <a:prstGeom prst="arc">
              <a:avLst>
                <a:gd name="adj1" fmla="val 3042636"/>
                <a:gd name="adj2" fmla="val 19203817"/>
              </a:avLst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5460D1C-5BD2-404F-8E08-9A9CDDB39B18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>
              <a:off x="4637847" y="2403366"/>
              <a:ext cx="2852351" cy="2536919"/>
            </a:xfrm>
            <a:prstGeom prst="line">
              <a:avLst/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6A39C89-C775-4CD5-A575-A2F7D96B8910}"/>
              </a:ext>
            </a:extLst>
          </p:cNvPr>
          <p:cNvGrpSpPr/>
          <p:nvPr/>
        </p:nvGrpSpPr>
        <p:grpSpPr>
          <a:xfrm>
            <a:off x="6971934" y="2149630"/>
            <a:ext cx="3175731" cy="3175731"/>
            <a:chOff x="1891934" y="2045128"/>
            <a:chExt cx="3175731" cy="3175731"/>
          </a:xfrm>
        </p:grpSpPr>
        <p:sp>
          <p:nvSpPr>
            <p:cNvPr id="23" name="현 22">
              <a:extLst>
                <a:ext uri="{FF2B5EF4-FFF2-40B4-BE49-F238E27FC236}">
                  <a16:creationId xmlns:a16="http://schemas.microsoft.com/office/drawing/2014/main" id="{78DB5CC3-9107-4B15-9017-60140533F337}"/>
                </a:ext>
              </a:extLst>
            </p:cNvPr>
            <p:cNvSpPr/>
            <p:nvPr/>
          </p:nvSpPr>
          <p:spPr>
            <a:xfrm>
              <a:off x="1891934" y="2045128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D156DC-F867-42F2-A437-A6F23D531650}"/>
                </a:ext>
              </a:extLst>
            </p:cNvPr>
            <p:cNvSpPr txBox="1"/>
            <p:nvPr/>
          </p:nvSpPr>
          <p:spPr>
            <a:xfrm>
              <a:off x="2804159" y="4710649"/>
              <a:ext cx="135128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컨테이너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56FCD98-2EDE-4348-9012-21537662296B}"/>
              </a:ext>
            </a:extLst>
          </p:cNvPr>
          <p:cNvGrpSpPr/>
          <p:nvPr/>
        </p:nvGrpSpPr>
        <p:grpSpPr>
          <a:xfrm>
            <a:off x="1891934" y="2149629"/>
            <a:ext cx="3175731" cy="3175731"/>
            <a:chOff x="6971934" y="2045127"/>
            <a:chExt cx="3175731" cy="3175731"/>
          </a:xfrm>
        </p:grpSpPr>
        <p:sp>
          <p:nvSpPr>
            <p:cNvPr id="26" name="현 25">
              <a:extLst>
                <a:ext uri="{FF2B5EF4-FFF2-40B4-BE49-F238E27FC236}">
                  <a16:creationId xmlns:a16="http://schemas.microsoft.com/office/drawing/2014/main" id="{E67804D3-0900-48D6-AE62-63F928D983AD}"/>
                </a:ext>
              </a:extLst>
            </p:cNvPr>
            <p:cNvSpPr/>
            <p:nvPr/>
          </p:nvSpPr>
          <p:spPr>
            <a:xfrm flipV="1">
              <a:off x="6971934" y="2045127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494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69A370-2B87-4B70-AB22-28999AC115EC}"/>
                </a:ext>
              </a:extLst>
            </p:cNvPr>
            <p:cNvSpPr txBox="1"/>
            <p:nvPr/>
          </p:nvSpPr>
          <p:spPr>
            <a:xfrm>
              <a:off x="7884159" y="2109743"/>
              <a:ext cx="135128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DBMS</a:t>
              </a:r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003B00B8-0DCE-495E-A3FB-C073498AF123}"/>
              </a:ext>
            </a:extLst>
          </p:cNvPr>
          <p:cNvSpPr/>
          <p:nvPr/>
        </p:nvSpPr>
        <p:spPr>
          <a:xfrm>
            <a:off x="4495703" y="4734921"/>
            <a:ext cx="360487" cy="360487"/>
          </a:xfrm>
          <a:prstGeom prst="ellipse">
            <a:avLst/>
          </a:prstGeom>
          <a:solidFill>
            <a:schemeClr val="bg1"/>
          </a:solidFill>
          <a:ln w="22225">
            <a:solidFill>
              <a:srgbClr val="8963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ED2FBA4-6380-41FE-B75D-75D7997B7745}"/>
              </a:ext>
            </a:extLst>
          </p:cNvPr>
          <p:cNvSpPr/>
          <p:nvPr/>
        </p:nvSpPr>
        <p:spPr>
          <a:xfrm>
            <a:off x="6971934" y="2601185"/>
            <a:ext cx="360487" cy="360487"/>
          </a:xfrm>
          <a:prstGeom prst="ellipse">
            <a:avLst/>
          </a:prstGeom>
          <a:solidFill>
            <a:schemeClr val="bg1"/>
          </a:solidFill>
          <a:ln w="22225">
            <a:solidFill>
              <a:srgbClr val="8963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B492BC4-BF29-46F0-8515-8D1D580F7474}"/>
              </a:ext>
            </a:extLst>
          </p:cNvPr>
          <p:cNvGrpSpPr/>
          <p:nvPr/>
        </p:nvGrpSpPr>
        <p:grpSpPr>
          <a:xfrm>
            <a:off x="4420296" y="4621296"/>
            <a:ext cx="562900" cy="562900"/>
            <a:chOff x="1528305" y="1818517"/>
            <a:chExt cx="1019465" cy="101946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1D7B3D2-F3E7-4BD4-95CB-7F65806DE94E}"/>
                </a:ext>
              </a:extLst>
            </p:cNvPr>
            <p:cNvSpPr/>
            <p:nvPr/>
          </p:nvSpPr>
          <p:spPr>
            <a:xfrm>
              <a:off x="1528305" y="1818517"/>
              <a:ext cx="1019465" cy="10194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96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3EE8B6E-825D-4650-B258-2FA3F428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293" y="2071523"/>
              <a:ext cx="566550" cy="56655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599297-18D7-4A71-8CB9-96DB1484F539}"/>
              </a:ext>
            </a:extLst>
          </p:cNvPr>
          <p:cNvGrpSpPr/>
          <p:nvPr/>
        </p:nvGrpSpPr>
        <p:grpSpPr>
          <a:xfrm>
            <a:off x="6863649" y="2542614"/>
            <a:ext cx="562900" cy="562900"/>
            <a:chOff x="8850900" y="1849450"/>
            <a:chExt cx="1019465" cy="101946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592FD66-38A5-4982-B1CE-C6CD7E418B43}"/>
                </a:ext>
              </a:extLst>
            </p:cNvPr>
            <p:cNvSpPr/>
            <p:nvPr/>
          </p:nvSpPr>
          <p:spPr>
            <a:xfrm>
              <a:off x="8850900" y="1849450"/>
              <a:ext cx="1019465" cy="10194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96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05AE002-78C8-4059-A2CB-BD42C7A28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119" y="2098668"/>
              <a:ext cx="521026" cy="521026"/>
            </a:xfrm>
            <a:prstGeom prst="rect">
              <a:avLst/>
            </a:prstGeom>
          </p:spPr>
        </p:pic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42EB53-B86C-4283-9C5D-BE16FC0B172B}"/>
              </a:ext>
            </a:extLst>
          </p:cNvPr>
          <p:cNvSpPr/>
          <p:nvPr/>
        </p:nvSpPr>
        <p:spPr>
          <a:xfrm>
            <a:off x="6949363" y="2575484"/>
            <a:ext cx="3220871" cy="1681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94159"/>
                </a:solidFill>
              </a:rPr>
              <a:t>Container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srgbClr val="494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94159"/>
                </a:solidFill>
              </a:rPr>
              <a:t>동적인 데이터들을 처리하여 정적인 페이지로 </a:t>
            </a:r>
            <a:endParaRPr lang="en-US" altLang="ko-KR" sz="900" dirty="0">
              <a:solidFill>
                <a:srgbClr val="494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94159"/>
                </a:solidFill>
              </a:rPr>
              <a:t>생성해주는 </a:t>
            </a:r>
            <a:r>
              <a:rPr lang="ko-KR" altLang="en-US" sz="900" dirty="0">
                <a:solidFill>
                  <a:srgbClr val="FF0000"/>
                </a:solidFill>
              </a:rPr>
              <a:t>소프트웨어 모듈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srgbClr val="4941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94159"/>
                </a:solidFill>
              </a:rPr>
              <a:t>클라이언트의 요청이 있을 때 내부의 프로그램을 통해 결과를 만들어 내고 이것을 다시 클라이언트에 전달해주는 역할</a:t>
            </a:r>
          </a:p>
        </p:txBody>
      </p:sp>
    </p:spTree>
    <p:extLst>
      <p:ext uri="{BB962C8B-B14F-4D97-AF65-F5344CB8AC3E}">
        <p14:creationId xmlns:p14="http://schemas.microsoft.com/office/powerpoint/2010/main" val="386691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8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206500"/>
          </a:xfrm>
          <a:prstGeom prst="rect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prstClr val="white"/>
                </a:solidFill>
              </a:rPr>
              <a:t>웹 어플리케이션 서버</a:t>
            </a:r>
            <a:r>
              <a:rPr lang="en-US" altLang="ko-KR" sz="2000" i="1" dirty="0">
                <a:solidFill>
                  <a:prstClr val="white"/>
                </a:solidFill>
              </a:rPr>
              <a:t> </a:t>
            </a:r>
            <a:r>
              <a:rPr lang="en-US" altLang="ko-KR" sz="2800" b="1" i="1" dirty="0">
                <a:solidFill>
                  <a:srgbClr val="FDB8B3"/>
                </a:solidFill>
              </a:rPr>
              <a:t>WAS </a:t>
            </a:r>
            <a:r>
              <a:rPr lang="ko-KR" altLang="en-US" sz="2000" i="1" dirty="0">
                <a:solidFill>
                  <a:schemeClr val="bg1"/>
                </a:solidFill>
              </a:rPr>
              <a:t>란</a:t>
            </a:r>
            <a:r>
              <a:rPr lang="en-US" altLang="ko-KR" sz="2000" i="1" dirty="0">
                <a:solidFill>
                  <a:schemeClr val="bg1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Web Server &amp; Web Application Server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F44A12-F7B3-4748-9A86-E6CDF9A41700}"/>
              </a:ext>
            </a:extLst>
          </p:cNvPr>
          <p:cNvSpPr/>
          <p:nvPr/>
        </p:nvSpPr>
        <p:spPr>
          <a:xfrm>
            <a:off x="270996" y="1518509"/>
            <a:ext cx="4243563" cy="4713516"/>
          </a:xfrm>
          <a:prstGeom prst="roundRect">
            <a:avLst>
              <a:gd name="adj" fmla="val 472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C76DB63-9F57-4D82-843D-0E69DAC2BE5E}"/>
              </a:ext>
            </a:extLst>
          </p:cNvPr>
          <p:cNvSpPr/>
          <p:nvPr/>
        </p:nvSpPr>
        <p:spPr>
          <a:xfrm>
            <a:off x="486554" y="2231544"/>
            <a:ext cx="3718450" cy="36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494159"/>
                </a:solidFill>
              </a:rPr>
              <a:t>웹 서버는 클라이언트의 요청을 받아 컨테이너로 전송</a:t>
            </a:r>
            <a:endParaRPr lang="en-US" altLang="ko-KR" sz="1300" b="1" dirty="0">
              <a:solidFill>
                <a:srgbClr val="49415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rgbClr val="49415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494159"/>
                </a:solidFill>
              </a:rPr>
              <a:t>웹 컨테이너는 </a:t>
            </a:r>
            <a:r>
              <a:rPr lang="en-US" altLang="ko-KR" sz="1300" b="1" dirty="0">
                <a:solidFill>
                  <a:srgbClr val="494159"/>
                </a:solidFill>
              </a:rPr>
              <a:t>JSP, Servlet </a:t>
            </a:r>
            <a:r>
              <a:rPr lang="ko-KR" altLang="en-US" sz="1300" b="1" dirty="0">
                <a:solidFill>
                  <a:srgbClr val="494159"/>
                </a:solidFill>
              </a:rPr>
              <a:t>등 구동 환경을 제공하여 동적 데이터 처리 및 데이터 베이스 접속이 필요한 작업을 실행</a:t>
            </a:r>
            <a:endParaRPr lang="en-US" altLang="ko-KR" sz="1300" b="1" dirty="0">
              <a:solidFill>
                <a:srgbClr val="49415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rgbClr val="49415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494159"/>
                </a:solidFill>
              </a:rPr>
              <a:t>데이터 베이스를 거쳐 처리된 결과값을 받아 클라이언트로 전송</a:t>
            </a:r>
            <a:endParaRPr lang="en-US" altLang="ko-KR" sz="1300" dirty="0">
              <a:solidFill>
                <a:srgbClr val="49415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49415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49415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494159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01AFBA8-1C4E-421E-AD2C-4C6498961410}"/>
              </a:ext>
            </a:extLst>
          </p:cNvPr>
          <p:cNvSpPr/>
          <p:nvPr/>
        </p:nvSpPr>
        <p:spPr>
          <a:xfrm>
            <a:off x="7215449" y="1545247"/>
            <a:ext cx="4705551" cy="3698263"/>
          </a:xfrm>
          <a:prstGeom prst="roundRect">
            <a:avLst>
              <a:gd name="adj" fmla="val 5959"/>
            </a:avLst>
          </a:prstGeom>
          <a:solidFill>
            <a:schemeClr val="bg1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CCC3969-1937-4DC4-91E3-1896F10489DE}"/>
              </a:ext>
            </a:extLst>
          </p:cNvPr>
          <p:cNvSpPr/>
          <p:nvPr/>
        </p:nvSpPr>
        <p:spPr>
          <a:xfrm>
            <a:off x="9763252" y="2264178"/>
            <a:ext cx="1925231" cy="2692423"/>
          </a:xfrm>
          <a:prstGeom prst="roundRect">
            <a:avLst>
              <a:gd name="adj" fmla="val 8693"/>
            </a:avLst>
          </a:prstGeom>
          <a:solidFill>
            <a:schemeClr val="bg1">
              <a:lumMod val="5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376F2BC-8800-4EE9-84BE-98DD7E9C551A}"/>
              </a:ext>
            </a:extLst>
          </p:cNvPr>
          <p:cNvSpPr/>
          <p:nvPr/>
        </p:nvSpPr>
        <p:spPr>
          <a:xfrm>
            <a:off x="7443369" y="2264178"/>
            <a:ext cx="1925231" cy="2692419"/>
          </a:xfrm>
          <a:prstGeom prst="roundRect">
            <a:avLst>
              <a:gd name="adj" fmla="val 8693"/>
            </a:avLst>
          </a:prstGeom>
          <a:solidFill>
            <a:schemeClr val="bg1">
              <a:lumMod val="5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8D8788-2CEB-481C-B71C-3D0094A1D5DC}"/>
              </a:ext>
            </a:extLst>
          </p:cNvPr>
          <p:cNvSpPr/>
          <p:nvPr/>
        </p:nvSpPr>
        <p:spPr>
          <a:xfrm>
            <a:off x="7340948" y="1564587"/>
            <a:ext cx="3104761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94159"/>
                </a:solidFill>
              </a:rPr>
              <a:t>WAS(Web Application Server)</a:t>
            </a:r>
            <a:endParaRPr lang="en-US" altLang="ko-KR" sz="1600" dirty="0">
              <a:solidFill>
                <a:srgbClr val="494159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DA7E4FF-A296-48CB-8C81-2C83ABA67834}"/>
              </a:ext>
            </a:extLst>
          </p:cNvPr>
          <p:cNvSpPr/>
          <p:nvPr/>
        </p:nvSpPr>
        <p:spPr>
          <a:xfrm>
            <a:off x="10163171" y="5614765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4" name="그래픽 63" descr="뇌">
            <a:extLst>
              <a:ext uri="{FF2B5EF4-FFF2-40B4-BE49-F238E27FC236}">
                <a16:creationId xmlns:a16="http://schemas.microsoft.com/office/drawing/2014/main" id="{46F3C546-8C81-4C81-A420-FE9EDCFF8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8288" y="5708276"/>
            <a:ext cx="690557" cy="690557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AD3C4AB4-F6A5-4D2F-82C7-89B17FD4899E}"/>
              </a:ext>
            </a:extLst>
          </p:cNvPr>
          <p:cNvSpPr/>
          <p:nvPr/>
        </p:nvSpPr>
        <p:spPr>
          <a:xfrm>
            <a:off x="10452005" y="6232024"/>
            <a:ext cx="39786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DB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8CA625E-76BC-4B13-AD88-3577F39C4AC2}"/>
              </a:ext>
            </a:extLst>
          </p:cNvPr>
          <p:cNvSpPr/>
          <p:nvPr/>
        </p:nvSpPr>
        <p:spPr>
          <a:xfrm>
            <a:off x="7748175" y="3221988"/>
            <a:ext cx="1315617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Web Server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396DB7-C935-470F-B1F8-8EEA4E23D0D6}"/>
              </a:ext>
            </a:extLst>
          </p:cNvPr>
          <p:cNvCxnSpPr/>
          <p:nvPr/>
        </p:nvCxnSpPr>
        <p:spPr>
          <a:xfrm>
            <a:off x="5991386" y="2982692"/>
            <a:ext cx="73663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22F040F-8DE6-471A-BE1E-C9B54513811C}"/>
              </a:ext>
            </a:extLst>
          </p:cNvPr>
          <p:cNvCxnSpPr>
            <a:cxnSpLocks/>
          </p:cNvCxnSpPr>
          <p:nvPr/>
        </p:nvCxnSpPr>
        <p:spPr>
          <a:xfrm>
            <a:off x="5991386" y="3719624"/>
            <a:ext cx="736633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B5390B18-B3A7-4BE4-8DA0-1C20D9A0D8FF}"/>
              </a:ext>
            </a:extLst>
          </p:cNvPr>
          <p:cNvSpPr/>
          <p:nvPr/>
        </p:nvSpPr>
        <p:spPr>
          <a:xfrm>
            <a:off x="4778243" y="1536334"/>
            <a:ext cx="2039341" cy="3707620"/>
          </a:xfrm>
          <a:prstGeom prst="roundRect">
            <a:avLst>
              <a:gd name="adj" fmla="val 5959"/>
            </a:avLst>
          </a:prstGeom>
          <a:solidFill>
            <a:srgbClr val="62AEC6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01FF5FD-0760-4EFD-B69F-3E19F2B6B7EE}"/>
              </a:ext>
            </a:extLst>
          </p:cNvPr>
          <p:cNvSpPr/>
          <p:nvPr/>
        </p:nvSpPr>
        <p:spPr>
          <a:xfrm>
            <a:off x="4914008" y="2264178"/>
            <a:ext cx="1753260" cy="2692423"/>
          </a:xfrm>
          <a:prstGeom prst="roundRect">
            <a:avLst>
              <a:gd name="adj" fmla="val 5959"/>
            </a:avLst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7B459C0-14DE-43B8-9A31-52C86D19FA06}"/>
              </a:ext>
            </a:extLst>
          </p:cNvPr>
          <p:cNvSpPr/>
          <p:nvPr/>
        </p:nvSpPr>
        <p:spPr>
          <a:xfrm>
            <a:off x="5005335" y="2423794"/>
            <a:ext cx="171933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Web Browser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DD57ACD-7E09-41B6-8481-7D378C50ABD5}"/>
              </a:ext>
            </a:extLst>
          </p:cNvPr>
          <p:cNvSpPr/>
          <p:nvPr/>
        </p:nvSpPr>
        <p:spPr>
          <a:xfrm>
            <a:off x="4829020" y="1560406"/>
            <a:ext cx="712054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client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A540317-5628-491B-910D-3710FBE58352}"/>
              </a:ext>
            </a:extLst>
          </p:cNvPr>
          <p:cNvSpPr/>
          <p:nvPr/>
        </p:nvSpPr>
        <p:spPr>
          <a:xfrm>
            <a:off x="5165406" y="3042743"/>
            <a:ext cx="1055096" cy="1152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94159"/>
                </a:solidFill>
              </a:rPr>
              <a:t>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94159"/>
                </a:solidFill>
              </a:rPr>
              <a:t>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94159"/>
                </a:solidFill>
              </a:rPr>
              <a:t>JS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B00D75E-829B-4454-BAA0-F2D78ACEA1C9}"/>
              </a:ext>
            </a:extLst>
          </p:cNvPr>
          <p:cNvSpPr/>
          <p:nvPr/>
        </p:nvSpPr>
        <p:spPr>
          <a:xfrm>
            <a:off x="10163171" y="2970209"/>
            <a:ext cx="1132041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Container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BADBE0C-68FF-4D31-9630-76EB268B054F}"/>
              </a:ext>
            </a:extLst>
          </p:cNvPr>
          <p:cNvSpPr/>
          <p:nvPr/>
        </p:nvSpPr>
        <p:spPr>
          <a:xfrm>
            <a:off x="9766579" y="3448256"/>
            <a:ext cx="192523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ASP,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JSP,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PHP,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Servlet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DD1568A-DA9C-44C5-B927-09D3652A3CD1}"/>
              </a:ext>
            </a:extLst>
          </p:cNvPr>
          <p:cNvSpPr/>
          <p:nvPr/>
        </p:nvSpPr>
        <p:spPr>
          <a:xfrm>
            <a:off x="5890216" y="4456556"/>
            <a:ext cx="567828" cy="3188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494159"/>
                </a:solidFill>
              </a:rPr>
              <a:t>DOM</a:t>
            </a:r>
            <a:endParaRPr lang="ko-KR" altLang="en-US" sz="1050" dirty="0">
              <a:solidFill>
                <a:srgbClr val="494159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CA84AE9-8E58-4840-B367-FC54DBA28FA3}"/>
              </a:ext>
            </a:extLst>
          </p:cNvPr>
          <p:cNvSpPr/>
          <p:nvPr/>
        </p:nvSpPr>
        <p:spPr>
          <a:xfrm>
            <a:off x="4730117" y="5415775"/>
            <a:ext cx="3522118" cy="81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>
                <a:solidFill>
                  <a:srgbClr val="494159"/>
                </a:solidFill>
              </a:rPr>
              <a:t>Dynamic</a:t>
            </a:r>
            <a:r>
              <a:rPr lang="ko-KR" altLang="en-US" sz="3600" b="1" i="1" dirty="0">
                <a:solidFill>
                  <a:srgbClr val="494159"/>
                </a:solidFill>
              </a:rPr>
              <a:t> </a:t>
            </a:r>
            <a:r>
              <a:rPr lang="en-US" altLang="ko-KR" sz="3600" b="1" i="1" dirty="0">
                <a:solidFill>
                  <a:srgbClr val="494159"/>
                </a:solidFill>
              </a:rPr>
              <a:t>Pages</a:t>
            </a:r>
            <a:endParaRPr lang="en-US" altLang="ko-KR" sz="3600" i="1" dirty="0">
              <a:solidFill>
                <a:srgbClr val="494159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292E7BB-2609-450B-A47B-68E255A35D4C}"/>
              </a:ext>
            </a:extLst>
          </p:cNvPr>
          <p:cNvCxnSpPr/>
          <p:nvPr/>
        </p:nvCxnSpPr>
        <p:spPr>
          <a:xfrm>
            <a:off x="6817584" y="3221988"/>
            <a:ext cx="432148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843C92F-EFA3-4CA9-8892-F495C06B2E96}"/>
              </a:ext>
            </a:extLst>
          </p:cNvPr>
          <p:cNvCxnSpPr/>
          <p:nvPr/>
        </p:nvCxnSpPr>
        <p:spPr>
          <a:xfrm>
            <a:off x="6817584" y="3728982"/>
            <a:ext cx="432148" cy="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EC85577-C4B8-4D4D-9213-DDF58CEDD1DD}"/>
              </a:ext>
            </a:extLst>
          </p:cNvPr>
          <p:cNvCxnSpPr/>
          <p:nvPr/>
        </p:nvCxnSpPr>
        <p:spPr>
          <a:xfrm>
            <a:off x="9368600" y="3486604"/>
            <a:ext cx="432148" cy="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05C33C-71F8-431B-9CF9-7F0EB936F747}"/>
              </a:ext>
            </a:extLst>
          </p:cNvPr>
          <p:cNvCxnSpPr/>
          <p:nvPr/>
        </p:nvCxnSpPr>
        <p:spPr>
          <a:xfrm>
            <a:off x="10445709" y="5071494"/>
            <a:ext cx="0" cy="407406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8AC2A143-2C38-48FA-8765-F222BDAAEC32}"/>
              </a:ext>
            </a:extLst>
          </p:cNvPr>
          <p:cNvCxnSpPr/>
          <p:nvPr/>
        </p:nvCxnSpPr>
        <p:spPr>
          <a:xfrm>
            <a:off x="10849871" y="5071494"/>
            <a:ext cx="0" cy="407406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3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719854-866F-4D4D-A03D-A7CB39C8B077}"/>
              </a:ext>
            </a:extLst>
          </p:cNvPr>
          <p:cNvSpPr/>
          <p:nvPr/>
        </p:nvSpPr>
        <p:spPr>
          <a:xfrm>
            <a:off x="0" y="-2923"/>
            <a:ext cx="12192000" cy="1206500"/>
          </a:xfrm>
          <a:prstGeom prst="rect">
            <a:avLst/>
          </a:pr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6411806-5454-48CC-B696-B41A5FC666E0}"/>
              </a:ext>
            </a:extLst>
          </p:cNvPr>
          <p:cNvSpPr/>
          <p:nvPr/>
        </p:nvSpPr>
        <p:spPr>
          <a:xfrm>
            <a:off x="1078714" y="1518508"/>
            <a:ext cx="4243563" cy="4983305"/>
          </a:xfrm>
          <a:prstGeom prst="roundRect">
            <a:avLst>
              <a:gd name="adj" fmla="val 4725"/>
            </a:avLst>
          </a:prstGeom>
          <a:solidFill>
            <a:srgbClr val="4941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70499D-E308-41E3-AFB2-55CCA90FA69B}"/>
              </a:ext>
            </a:extLst>
          </p:cNvPr>
          <p:cNvSpPr/>
          <p:nvPr/>
        </p:nvSpPr>
        <p:spPr>
          <a:xfrm>
            <a:off x="1315706" y="1757224"/>
            <a:ext cx="3769577" cy="522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웹이 정적인 기능을 넘어 동적인 기능이 필요 해지며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동적인 기능은 프로그래밍 기능으로 구현 가능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DBMS</a:t>
            </a:r>
            <a:r>
              <a:rPr lang="ko-KR" altLang="en-US" sz="1400" b="1" dirty="0">
                <a:solidFill>
                  <a:schemeClr val="bg1"/>
                </a:solidFill>
              </a:rPr>
              <a:t>와 연관되어 웹이 복잡해짐에 따라 보다 복잡한 프로그래밍 기능을 요구하게 됨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WAS</a:t>
            </a:r>
            <a:r>
              <a:rPr lang="ko-KR" altLang="en-US" sz="1400" b="1" dirty="0">
                <a:solidFill>
                  <a:schemeClr val="bg1"/>
                </a:solidFill>
              </a:rPr>
              <a:t>는 프로그램의 동적인 결과를 웹 브라우저에게 전송하는 역할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WAS</a:t>
            </a:r>
            <a:r>
              <a:rPr lang="ko-KR" altLang="en-US" sz="1400" b="1" dirty="0">
                <a:solidFill>
                  <a:schemeClr val="bg1"/>
                </a:solidFill>
              </a:rPr>
              <a:t>또한 자체적으로 웹 서버 기능이 내장되어 있으며 초장기에는 성능 부실했으나 현재는 </a:t>
            </a:r>
            <a:r>
              <a:rPr lang="en-US" altLang="ko-KR" sz="1400" b="1" dirty="0">
                <a:solidFill>
                  <a:schemeClr val="bg1"/>
                </a:solidFill>
              </a:rPr>
              <a:t>WAS</a:t>
            </a:r>
            <a:r>
              <a:rPr lang="ko-KR" altLang="en-US" sz="1400" b="1" dirty="0">
                <a:solidFill>
                  <a:schemeClr val="bg1"/>
                </a:solidFill>
              </a:rPr>
              <a:t>만으로 충분하다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19CA434-6F69-4100-B0DE-CCB4550CD07C}"/>
              </a:ext>
            </a:extLst>
          </p:cNvPr>
          <p:cNvSpPr/>
          <p:nvPr/>
        </p:nvSpPr>
        <p:spPr>
          <a:xfrm>
            <a:off x="6869723" y="1518508"/>
            <a:ext cx="4243563" cy="4983305"/>
          </a:xfrm>
          <a:prstGeom prst="roundRect">
            <a:avLst>
              <a:gd name="adj" fmla="val 4725"/>
            </a:avLst>
          </a:prstGeom>
          <a:solidFill>
            <a:srgbClr val="4941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C8881-0E0B-43C6-919F-F60D99A36805}"/>
              </a:ext>
            </a:extLst>
          </p:cNvPr>
          <p:cNvSpPr/>
          <p:nvPr/>
        </p:nvSpPr>
        <p:spPr>
          <a:xfrm>
            <a:off x="7106715" y="2901811"/>
            <a:ext cx="3769577" cy="328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프로그램 실행 환경</a:t>
            </a:r>
            <a:r>
              <a:rPr lang="en-US" altLang="ko-KR" sz="1400" b="1" dirty="0">
                <a:solidFill>
                  <a:schemeClr val="bg1"/>
                </a:solidFill>
              </a:rPr>
              <a:t>, DB </a:t>
            </a:r>
            <a:r>
              <a:rPr lang="ko-KR" altLang="en-US" sz="1400" b="1" dirty="0">
                <a:solidFill>
                  <a:schemeClr val="bg1"/>
                </a:solidFill>
              </a:rPr>
              <a:t>접속 기능 제공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여러 개의 트랜잭션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논리적 작업단위</a:t>
            </a:r>
            <a:r>
              <a:rPr lang="en-US" altLang="ko-KR" sz="1400" b="1" dirty="0">
                <a:solidFill>
                  <a:schemeClr val="bg1"/>
                </a:solidFill>
              </a:rPr>
              <a:t>) </a:t>
            </a:r>
            <a:r>
              <a:rPr lang="ko-KR" altLang="en-US" sz="1400" b="1" dirty="0">
                <a:solidFill>
                  <a:schemeClr val="bg1"/>
                </a:solidFill>
              </a:rPr>
              <a:t>관리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비즈니스 로직 수행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비즈니스 로직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유저의 눈에 보이지는 않지만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유저가 바라는 결과물을 올바르게 도출할 수 있게 짜여진 코드 로직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2BA8E-28CE-4AC8-BC8F-0BD3C1897727}"/>
              </a:ext>
            </a:extLst>
          </p:cNvPr>
          <p:cNvSpPr txBox="1"/>
          <p:nvPr/>
        </p:nvSpPr>
        <p:spPr>
          <a:xfrm>
            <a:off x="7158950" y="1979327"/>
            <a:ext cx="26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solidFill>
                  <a:schemeClr val="bg1"/>
                </a:solidFill>
              </a:rPr>
              <a:t>WAS</a:t>
            </a:r>
            <a:r>
              <a:rPr lang="ko-KR" altLang="en-US" sz="2400" b="1" i="1" dirty="0">
                <a:solidFill>
                  <a:schemeClr val="bg1"/>
                </a:solidFill>
              </a:rPr>
              <a:t>의 주요 기능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D776A71-84D3-41F2-9DCE-3731AEB7E617}"/>
              </a:ext>
            </a:extLst>
          </p:cNvPr>
          <p:cNvSpPr/>
          <p:nvPr/>
        </p:nvSpPr>
        <p:spPr>
          <a:xfrm>
            <a:off x="0" y="110994"/>
            <a:ext cx="1219200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i="1" dirty="0">
                <a:solidFill>
                  <a:schemeClr val="bg1"/>
                </a:solidFill>
              </a:rPr>
              <a:t>웹</a:t>
            </a:r>
            <a:r>
              <a:rPr lang="en-US" altLang="ko-KR" sz="3000" b="1" i="1" dirty="0">
                <a:solidFill>
                  <a:schemeClr val="bg1"/>
                </a:solidFill>
              </a:rPr>
              <a:t> </a:t>
            </a:r>
            <a:r>
              <a:rPr lang="ko-KR" altLang="en-US" sz="3000" b="1" i="1" dirty="0">
                <a:solidFill>
                  <a:schemeClr val="bg1"/>
                </a:solidFill>
              </a:rPr>
              <a:t>어플리케이션 서버 </a:t>
            </a:r>
            <a:r>
              <a:rPr lang="en-US" altLang="ko-KR" sz="3600" b="1" i="1" dirty="0">
                <a:solidFill>
                  <a:srgbClr val="494159"/>
                </a:solidFill>
              </a:rPr>
              <a:t>(W</a:t>
            </a:r>
            <a:r>
              <a:rPr lang="en-US" altLang="ko-KR" sz="2800" b="1" i="1" dirty="0">
                <a:solidFill>
                  <a:srgbClr val="494159"/>
                </a:solidFill>
              </a:rPr>
              <a:t>eb</a:t>
            </a:r>
            <a:r>
              <a:rPr lang="en-US" altLang="ko-KR" sz="3600" b="1" i="1" dirty="0">
                <a:solidFill>
                  <a:srgbClr val="494159"/>
                </a:solidFill>
              </a:rPr>
              <a:t> A</a:t>
            </a:r>
            <a:r>
              <a:rPr lang="en-US" altLang="ko-KR" sz="2800" b="1" i="1" dirty="0">
                <a:solidFill>
                  <a:srgbClr val="494159"/>
                </a:solidFill>
              </a:rPr>
              <a:t>pplication</a:t>
            </a:r>
            <a:r>
              <a:rPr lang="en-US" altLang="ko-KR" sz="3600" b="1" i="1" dirty="0">
                <a:solidFill>
                  <a:srgbClr val="494159"/>
                </a:solidFill>
              </a:rPr>
              <a:t> S</a:t>
            </a:r>
            <a:r>
              <a:rPr lang="en-US" altLang="ko-KR" sz="2800" b="1" i="1" dirty="0">
                <a:solidFill>
                  <a:srgbClr val="494159"/>
                </a:solidFill>
              </a:rPr>
              <a:t>erver</a:t>
            </a:r>
            <a:r>
              <a:rPr lang="en-US" altLang="ko-KR" sz="3600" b="1" i="1" dirty="0">
                <a:solidFill>
                  <a:srgbClr val="494159"/>
                </a:solidFill>
              </a:rPr>
              <a:t>) </a:t>
            </a:r>
            <a:endParaRPr lang="en-US" altLang="ko-KR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393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1027</Words>
  <Application>Microsoft Office PowerPoint</Application>
  <PresentationFormat>와이드스크린</PresentationFormat>
  <Paragraphs>231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kimeunbee</cp:lastModifiedBy>
  <cp:revision>95</cp:revision>
  <dcterms:created xsi:type="dcterms:W3CDTF">2019-10-31T03:52:22Z</dcterms:created>
  <dcterms:modified xsi:type="dcterms:W3CDTF">2020-10-12T04:17:59Z</dcterms:modified>
</cp:coreProperties>
</file>