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76" r:id="rId4"/>
    <p:sldId id="271" r:id="rId5"/>
    <p:sldId id="278" r:id="rId6"/>
    <p:sldId id="262" r:id="rId7"/>
    <p:sldId id="267" r:id="rId8"/>
    <p:sldId id="268" r:id="rId9"/>
    <p:sldId id="266" r:id="rId10"/>
    <p:sldId id="269" r:id="rId11"/>
    <p:sldId id="275" r:id="rId12"/>
    <p:sldId id="279" r:id="rId13"/>
    <p:sldId id="270" r:id="rId14"/>
    <p:sldId id="274" r:id="rId15"/>
    <p:sldId id="280" r:id="rId16"/>
    <p:sldId id="281" r:id="rId17"/>
    <p:sldId id="282" r:id="rId18"/>
    <p:sldId id="28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5E6"/>
    <a:srgbClr val="BFBFC1"/>
    <a:srgbClr val="B87850"/>
    <a:srgbClr val="F6BD97"/>
    <a:srgbClr val="D7A9A9"/>
    <a:srgbClr val="B8B3AF"/>
    <a:srgbClr val="F6F6F6"/>
    <a:srgbClr val="D9D9D9"/>
    <a:srgbClr val="FEF9F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6370" autoAdjust="0"/>
  </p:normalViewPr>
  <p:slideViewPr>
    <p:cSldViewPr snapToGrid="0">
      <p:cViewPr varScale="1">
        <p:scale>
          <a:sx n="98" d="100"/>
          <a:sy n="98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875CD-B50E-430D-941B-794ABEC5B118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572EB-2854-4F56-AF4A-F3FDFAF84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572EB-2854-4F56-AF4A-F3FDFAF84C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6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572EB-2854-4F56-AF4A-F3FDFAF84C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62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8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49" y="15750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[http 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</a:t>
            </a: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https] 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ADsoft 2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480551" y="3327693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19029421">
            <a:off x="9181256" y="6004703"/>
            <a:ext cx="12073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김은비 사원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7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Header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8AC599F-8094-4698-BAF0-C764CBE3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82202"/>
              </p:ext>
            </p:extLst>
          </p:nvPr>
        </p:nvGraphicFramePr>
        <p:xfrm>
          <a:off x="5805587" y="1301772"/>
          <a:ext cx="5425089" cy="471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09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678605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31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전송형태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Cache-Control: no-store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아무것도 캐싱 하지 않음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Cache-Control: no-cache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모든 캐시를 쓰기 전에 서버에 사용 여부를 확인한다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Cache-Control: must-revalidate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만료된 캐시만 서버에 확인을 받도록 한다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11269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public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 캐시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중개 서버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저장해도 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브라우저 같은 특정 사용자 환경에만 저장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public, max-age=3600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max-age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캐시 유효시간을 줄 수 있다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단위이며 해당 시간이 지나면 이 응답 캐시는 만료된 것으로 여김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(3600=1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Age: 60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캐시로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max-age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내에서 얼마나 흘렀는지를 초단위로 알려줌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41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Expires: Thu, 26 Jul 2018 07:28:00 GMT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Cache-Control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별개로 응답에 사용 응답 컨텐츠가 언제 만료되는지를 나타내며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Cache-Control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max-age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무시 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Etag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Etag: W/"3bf2-wdj3VvN8/CvXVgafkI30/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TyczHk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컨텐츠가 바뀌었는지 검사하며 같은 주소의 자원이더라도 컨텐츠가 달라졌다면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Etag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다르다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78213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If-None-Match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If-None-Match: W/"3bf2-wdj3VvN8/CvXVgafkI30/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TyczHk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Etag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다를 경우에만 컨텐츠를 새로 내려 주며 만약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Etag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같을 경우 캐시를 그대로 사용하게 한다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25523"/>
                  </a:ext>
                </a:extLst>
              </a:tr>
              <a:tr h="1181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Set-Cookie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dirty="0"/>
                        <a:t>(Set-Cookie: </a:t>
                      </a:r>
                      <a:r>
                        <a:rPr lang="ko-KR" altLang="en-US" sz="700" b="0" dirty="0"/>
                        <a:t>키</a:t>
                      </a:r>
                      <a:r>
                        <a:rPr lang="en-US" altLang="ko-KR" sz="700" b="0" dirty="0"/>
                        <a:t>=</a:t>
                      </a:r>
                      <a:r>
                        <a:rPr lang="ko-KR" altLang="en-US" sz="700" b="0" dirty="0"/>
                        <a:t>값</a:t>
                      </a:r>
                      <a:r>
                        <a:rPr lang="en-US" altLang="ko-KR" sz="700" b="0" dirty="0"/>
                        <a:t>; </a:t>
                      </a:r>
                      <a:r>
                        <a:rPr lang="ko-KR" altLang="en-US" sz="700" b="0" dirty="0"/>
                        <a:t>옵션들</a:t>
                      </a:r>
                      <a:r>
                        <a:rPr lang="en-US" altLang="ko-KR" sz="700" b="0" dirty="0"/>
                        <a:t>)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Set-Cookie: 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zerocho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babo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Expires=Wed, 21 Oct 2015 07:28:00 GMT; Secure; HttpOnly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Expires: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쿠키 만료 날짜를 알려줄 수 있다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Max-Age: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쿠키 수명을 알려줄 수 있습니다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Expires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무시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Secure: https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에서만 쿠키 전송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HttpOnly: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자바스크립트에서 쿠키에 접근할 수 없다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XSS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막으려면 활성화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Domain: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도메인이 일치하는 요청에서만 쿠키 전송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가끔 도메인이 다른 쿠키들이 있는데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이런 쿠키들은 써드 파티 쿠키로 추적하고 있는 쿠키로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구글이나 페이스북 같은 곳이 써드 파티 쿠키를 적극적으로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Path: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패스와 일치하는 요청 요청에서만 쿠키가 전송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35213"/>
                  </a:ext>
                </a:extLst>
              </a:tr>
              <a:tr h="31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Cookie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Cookie: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클라이언트가 서버에게 쿠키를 보내줄 때 사용</a:t>
                      </a:r>
                      <a:r>
                        <a:rPr lang="en-US" altLang="ko-KR" sz="700" b="0" dirty="0"/>
                        <a:t>, </a:t>
                      </a:r>
                      <a:r>
                        <a:rPr lang="ko-KR" altLang="en-US" sz="700" b="0" dirty="0"/>
                        <a:t>서버는 쿠키 헤더를 파싱 해서 사용하게 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62522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172194-65F1-4336-8FAF-4147073361AF}"/>
              </a:ext>
            </a:extLst>
          </p:cNvPr>
          <p:cNvCxnSpPr>
            <a:cxnSpLocks/>
          </p:cNvCxnSpPr>
          <p:nvPr/>
        </p:nvCxnSpPr>
        <p:spPr>
          <a:xfrm flipV="1">
            <a:off x="5465018" y="1390292"/>
            <a:ext cx="0" cy="4865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FF6E5-5E06-4477-A7FE-E393D8020978}"/>
              </a:ext>
            </a:extLst>
          </p:cNvPr>
          <p:cNvSpPr/>
          <p:nvPr/>
        </p:nvSpPr>
        <p:spPr>
          <a:xfrm>
            <a:off x="741516" y="1306401"/>
            <a:ext cx="4382255" cy="5010364"/>
          </a:xfrm>
          <a:prstGeom prst="rect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3AFAA9-D58C-414A-B56B-B156C362CAD5}"/>
              </a:ext>
            </a:extLst>
          </p:cNvPr>
          <p:cNvSpPr/>
          <p:nvPr/>
        </p:nvSpPr>
        <p:spPr>
          <a:xfrm>
            <a:off x="1048449" y="1822860"/>
            <a:ext cx="3768388" cy="3977619"/>
          </a:xfrm>
          <a:prstGeom prst="rect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i="1" dirty="0">
                <a:solidFill>
                  <a:schemeClr val="bg1"/>
                </a:solidFill>
              </a:rPr>
              <a:t>캐시</a:t>
            </a:r>
            <a:r>
              <a:rPr lang="en-US" altLang="ko-KR" sz="2800" b="1" i="1" dirty="0">
                <a:solidFill>
                  <a:schemeClr val="bg1"/>
                </a:solidFill>
              </a:rPr>
              <a:t> / </a:t>
            </a:r>
            <a:r>
              <a:rPr lang="ko-KR" altLang="en-US" sz="2800" b="1" i="1" dirty="0">
                <a:solidFill>
                  <a:schemeClr val="bg1"/>
                </a:solidFill>
              </a:rPr>
              <a:t>쿠키 헤더</a:t>
            </a:r>
            <a:endParaRPr lang="en-US" altLang="ko-KR" sz="28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tx1"/>
                </a:solidFill>
              </a:rPr>
              <a:t>(Cache &amp; Cookies Header)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캐시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사용자가 이전에 호출한 정보를 자동으로 복사해 저장하는 임시저장소를 의미하며 서버의 캐시 클라우드 저장 공간에 사용자 의지와 상관없이 자동 저장됨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쿠키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사용자가 특정 사이트를 접속할 때 생성되는 정보를 담아두는 임시파일 이며 사용자의 컴퓨터에 저장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501235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5624"/>
            <a:ext cx="12192000" cy="879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Connection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9E2A86-334C-4531-8B68-D51B8DB888B2}"/>
              </a:ext>
            </a:extLst>
          </p:cNvPr>
          <p:cNvSpPr/>
          <p:nvPr/>
        </p:nvSpPr>
        <p:spPr>
          <a:xfrm>
            <a:off x="919030" y="2194586"/>
            <a:ext cx="2852403" cy="4011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50" dirty="0">
                <a:solidFill>
                  <a:schemeClr val="tx1"/>
                </a:solidFill>
              </a:rPr>
              <a:t>전 세계 모든 </a:t>
            </a:r>
            <a:r>
              <a:rPr lang="en-US" altLang="ko-KR" sz="1150" dirty="0">
                <a:solidFill>
                  <a:schemeClr val="tx1"/>
                </a:solidFill>
              </a:rPr>
              <a:t>HTTP </a:t>
            </a:r>
            <a:r>
              <a:rPr lang="ko-KR" altLang="en-US" sz="1150" dirty="0">
                <a:solidFill>
                  <a:schemeClr val="tx1"/>
                </a:solidFill>
              </a:rPr>
              <a:t>통신은</a:t>
            </a:r>
            <a:r>
              <a:rPr lang="en-US" altLang="ko-KR" sz="1150" dirty="0">
                <a:solidFill>
                  <a:schemeClr val="tx1"/>
                </a:solidFill>
              </a:rPr>
              <a:t>, </a:t>
            </a:r>
            <a:r>
              <a:rPr lang="ko-KR" altLang="en-US" sz="1150" dirty="0">
                <a:solidFill>
                  <a:schemeClr val="tx1"/>
                </a:solidFill>
              </a:rPr>
              <a:t>패킷 교환 네트워크 프로토콜이 계층화 된 집합인 </a:t>
            </a:r>
            <a:r>
              <a:rPr lang="en-US" altLang="ko-KR" sz="1150" dirty="0">
                <a:solidFill>
                  <a:schemeClr val="tx1"/>
                </a:solidFill>
              </a:rPr>
              <a:t>TCP/IP</a:t>
            </a:r>
            <a:r>
              <a:rPr lang="ko-KR" altLang="en-US" sz="1150" dirty="0">
                <a:solidFill>
                  <a:schemeClr val="tx1"/>
                </a:solidFill>
              </a:rPr>
              <a:t>를 통해 이루어 진다</a:t>
            </a:r>
            <a:endParaRPr lang="en-US" altLang="ko-KR" sz="1150" dirty="0">
              <a:solidFill>
                <a:schemeClr val="tx1"/>
              </a:solidFill>
            </a:endParaRPr>
          </a:p>
          <a:p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tx1"/>
                </a:solidFill>
              </a:rPr>
              <a:t>HTTP</a:t>
            </a:r>
            <a:r>
              <a:rPr lang="ko-KR" altLang="en-US" sz="1150" dirty="0">
                <a:solidFill>
                  <a:schemeClr val="tx1"/>
                </a:solidFill>
              </a:rPr>
              <a:t>는 </a:t>
            </a:r>
            <a:r>
              <a:rPr lang="en-US" altLang="ko-KR" sz="1150" dirty="0">
                <a:solidFill>
                  <a:schemeClr val="tx1"/>
                </a:solidFill>
              </a:rPr>
              <a:t>TCP </a:t>
            </a:r>
            <a:r>
              <a:rPr lang="ko-KR" altLang="en-US" sz="1150" dirty="0">
                <a:solidFill>
                  <a:schemeClr val="tx1"/>
                </a:solidFill>
              </a:rPr>
              <a:t>바로 위에 있는 계층이기 때문에 </a:t>
            </a:r>
            <a:r>
              <a:rPr lang="en-US" altLang="ko-KR" sz="1150" dirty="0">
                <a:solidFill>
                  <a:schemeClr val="tx1"/>
                </a:solidFill>
              </a:rPr>
              <a:t>TCP</a:t>
            </a:r>
            <a:r>
              <a:rPr lang="ko-KR" altLang="en-US" sz="1150" dirty="0">
                <a:solidFill>
                  <a:schemeClr val="tx1"/>
                </a:solidFill>
              </a:rPr>
              <a:t>의 성능이 문제가 될 경우 </a:t>
            </a:r>
            <a:r>
              <a:rPr lang="en-US" altLang="ko-KR" sz="1150" dirty="0">
                <a:solidFill>
                  <a:schemeClr val="tx1"/>
                </a:solidFill>
              </a:rPr>
              <a:t>HTTP </a:t>
            </a:r>
            <a:r>
              <a:rPr lang="ko-KR" altLang="en-US" sz="1150" dirty="0">
                <a:solidFill>
                  <a:schemeClr val="tx1"/>
                </a:solidFill>
              </a:rPr>
              <a:t>트랜잭션 성능에 영향이 있다</a:t>
            </a:r>
            <a:endParaRPr lang="en-US" altLang="ko-KR" sz="1150" dirty="0">
              <a:solidFill>
                <a:schemeClr val="tx1"/>
              </a:solidFill>
            </a:endParaRPr>
          </a:p>
          <a:p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ko-KR" altLang="en-US" sz="1150" dirty="0">
                <a:solidFill>
                  <a:schemeClr val="tx1"/>
                </a:solidFill>
              </a:rPr>
              <a:t>실질적으로 </a:t>
            </a:r>
            <a:r>
              <a:rPr lang="en-US" altLang="ko-KR" sz="1150" dirty="0">
                <a:solidFill>
                  <a:schemeClr val="tx1"/>
                </a:solidFill>
              </a:rPr>
              <a:t>HTTP</a:t>
            </a:r>
            <a:r>
              <a:rPr lang="ko-KR" altLang="en-US" sz="1150" dirty="0">
                <a:solidFill>
                  <a:schemeClr val="tx1"/>
                </a:solidFill>
              </a:rPr>
              <a:t>의 트랜잭션을 처리하는 시간보다</a:t>
            </a:r>
            <a:r>
              <a:rPr lang="en-US" altLang="ko-KR" sz="1150" dirty="0">
                <a:solidFill>
                  <a:schemeClr val="tx1"/>
                </a:solidFill>
              </a:rPr>
              <a:t> TCP </a:t>
            </a:r>
            <a:r>
              <a:rPr lang="ko-KR" altLang="en-US" sz="1150" dirty="0">
                <a:solidFill>
                  <a:schemeClr val="tx1"/>
                </a:solidFill>
              </a:rPr>
              <a:t>커넥션을 설정</a:t>
            </a:r>
            <a:r>
              <a:rPr lang="en-US" altLang="ko-KR" sz="1150" dirty="0">
                <a:solidFill>
                  <a:schemeClr val="tx1"/>
                </a:solidFill>
              </a:rPr>
              <a:t>, </a:t>
            </a:r>
            <a:r>
              <a:rPr lang="ko-KR" altLang="en-US" sz="1150" dirty="0">
                <a:solidFill>
                  <a:schemeClr val="tx1"/>
                </a:solidFill>
              </a:rPr>
              <a:t>요청 전송</a:t>
            </a:r>
            <a:r>
              <a:rPr lang="en-US" altLang="ko-KR" sz="1150" dirty="0">
                <a:solidFill>
                  <a:schemeClr val="tx1"/>
                </a:solidFill>
              </a:rPr>
              <a:t>, </a:t>
            </a:r>
            <a:r>
              <a:rPr lang="ko-KR" altLang="en-US" sz="1150" dirty="0">
                <a:solidFill>
                  <a:schemeClr val="tx1"/>
                </a:solidFill>
              </a:rPr>
              <a:t>응답 메시지 전송에 보내는</a:t>
            </a:r>
            <a:r>
              <a:rPr lang="en-US" altLang="ko-KR" sz="1150" dirty="0">
                <a:solidFill>
                  <a:schemeClr val="tx1"/>
                </a:solidFill>
              </a:rPr>
              <a:t> </a:t>
            </a:r>
            <a:r>
              <a:rPr lang="ko-KR" altLang="en-US" sz="1150" dirty="0">
                <a:solidFill>
                  <a:schemeClr val="tx1"/>
                </a:solidFill>
              </a:rPr>
              <a:t>시간이 많다</a:t>
            </a:r>
            <a:r>
              <a:rPr lang="en-US" altLang="ko-KR" sz="1150" dirty="0">
                <a:solidFill>
                  <a:schemeClr val="tx1"/>
                </a:solidFill>
              </a:rPr>
              <a:t> (</a:t>
            </a:r>
            <a:r>
              <a:rPr lang="ko-KR" altLang="en-US" sz="1150" dirty="0">
                <a:solidFill>
                  <a:schemeClr val="tx1"/>
                </a:solidFill>
              </a:rPr>
              <a:t>느린 시작 지연</a:t>
            </a:r>
            <a:r>
              <a:rPr lang="en-US" altLang="ko-KR" sz="115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ko-KR" altLang="en-US" sz="1150" dirty="0">
                <a:solidFill>
                  <a:schemeClr val="tx1"/>
                </a:solidFill>
              </a:rPr>
              <a:t>새로운 커넥션은 어느 정도 데이터를 주고 받은 커넥션 보다 느리다</a:t>
            </a:r>
            <a:endParaRPr lang="en-US" altLang="ko-KR" sz="1150" dirty="0">
              <a:solidFill>
                <a:schemeClr val="tx1"/>
              </a:solidFill>
            </a:endParaRPr>
          </a:p>
          <a:p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ko-KR" altLang="en-US" sz="1150" dirty="0">
                <a:solidFill>
                  <a:schemeClr val="tx1"/>
                </a:solidFill>
              </a:rPr>
              <a:t>이를 해결하기 위해 </a:t>
            </a:r>
            <a:r>
              <a:rPr lang="en-US" altLang="ko-KR" sz="1150" dirty="0">
                <a:solidFill>
                  <a:schemeClr val="tx1"/>
                </a:solidFill>
              </a:rPr>
              <a:t>HTTP </a:t>
            </a:r>
            <a:r>
              <a:rPr lang="ko-KR" altLang="en-US" sz="1150" dirty="0">
                <a:solidFill>
                  <a:schemeClr val="tx1"/>
                </a:solidFill>
              </a:rPr>
              <a:t>커넥션의 성능을 향상시킬 수 있는 기술로 </a:t>
            </a:r>
            <a:r>
              <a:rPr lang="ko-KR" altLang="en-US" sz="1150" b="1" dirty="0">
                <a:solidFill>
                  <a:schemeClr val="tx1"/>
                </a:solidFill>
              </a:rPr>
              <a:t>병렬 커넥션</a:t>
            </a:r>
            <a:r>
              <a:rPr lang="en-US" altLang="ko-KR" sz="1150" dirty="0">
                <a:solidFill>
                  <a:schemeClr val="tx1"/>
                </a:solidFill>
              </a:rPr>
              <a:t>, </a:t>
            </a:r>
            <a:r>
              <a:rPr lang="ko-KR" altLang="en-US" sz="1150" b="1" dirty="0">
                <a:solidFill>
                  <a:schemeClr val="tx1"/>
                </a:solidFill>
              </a:rPr>
              <a:t>지속 커넥션</a:t>
            </a:r>
            <a:r>
              <a:rPr lang="en-US" altLang="ko-KR" sz="1150" dirty="0">
                <a:solidFill>
                  <a:schemeClr val="tx1"/>
                </a:solidFill>
              </a:rPr>
              <a:t>, </a:t>
            </a:r>
            <a:r>
              <a:rPr lang="ko-KR" altLang="en-US" sz="1150" b="1" dirty="0">
                <a:solidFill>
                  <a:schemeClr val="tx1"/>
                </a:solidFill>
              </a:rPr>
              <a:t>파이프라인 커넥션</a:t>
            </a:r>
            <a:r>
              <a:rPr lang="ko-KR" altLang="en-US" sz="1150" dirty="0">
                <a:solidFill>
                  <a:schemeClr val="tx1"/>
                </a:solidFill>
              </a:rPr>
              <a:t>이 있다</a:t>
            </a:r>
            <a:endParaRPr lang="en-US" altLang="ko-KR" sz="11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788367-8F06-44EF-BABE-4AFC79C1FEC2}"/>
              </a:ext>
            </a:extLst>
          </p:cNvPr>
          <p:cNvSpPr/>
          <p:nvPr/>
        </p:nvSpPr>
        <p:spPr>
          <a:xfrm>
            <a:off x="752751" y="2020582"/>
            <a:ext cx="3189119" cy="4368538"/>
          </a:xfrm>
          <a:prstGeom prst="rect">
            <a:avLst/>
          </a:prstGeom>
          <a:noFill/>
          <a:ln w="19050">
            <a:solidFill>
              <a:srgbClr val="B878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697BE9-8060-47FA-A226-451863CD26CF}"/>
              </a:ext>
            </a:extLst>
          </p:cNvPr>
          <p:cNvSpPr/>
          <p:nvPr/>
        </p:nvSpPr>
        <p:spPr>
          <a:xfrm>
            <a:off x="752751" y="1316907"/>
            <a:ext cx="3189119" cy="502691"/>
          </a:xfrm>
          <a:prstGeom prst="rect">
            <a:avLst/>
          </a:prstGeom>
          <a:solidFill>
            <a:srgbClr val="B878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</a:rPr>
              <a:t>HTTP </a:t>
            </a:r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</a:rPr>
              <a:t>커넥션 관리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2C9575-EA4B-4689-8B81-3F103C90AFD2}"/>
              </a:ext>
            </a:extLst>
          </p:cNvPr>
          <p:cNvSpPr/>
          <p:nvPr/>
        </p:nvSpPr>
        <p:spPr>
          <a:xfrm>
            <a:off x="4370947" y="2020582"/>
            <a:ext cx="2320439" cy="4385222"/>
          </a:xfrm>
          <a:prstGeom prst="rect">
            <a:avLst/>
          </a:prstGeom>
          <a:solidFill>
            <a:srgbClr val="E1DAD4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59D337-3B8D-481C-8E7A-B3D8B0739B77}"/>
              </a:ext>
            </a:extLst>
          </p:cNvPr>
          <p:cNvSpPr/>
          <p:nvPr/>
        </p:nvSpPr>
        <p:spPr>
          <a:xfrm>
            <a:off x="6852134" y="2020582"/>
            <a:ext cx="2320439" cy="4385222"/>
          </a:xfrm>
          <a:prstGeom prst="rect">
            <a:avLst/>
          </a:prstGeom>
          <a:solidFill>
            <a:srgbClr val="E1DAD4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0CB2BB-8385-47A3-B48F-902A1E4DEDBF}"/>
              </a:ext>
            </a:extLst>
          </p:cNvPr>
          <p:cNvSpPr/>
          <p:nvPr/>
        </p:nvSpPr>
        <p:spPr>
          <a:xfrm>
            <a:off x="9367134" y="2020582"/>
            <a:ext cx="2320439" cy="4385222"/>
          </a:xfrm>
          <a:prstGeom prst="rect">
            <a:avLst/>
          </a:prstGeom>
          <a:solidFill>
            <a:srgbClr val="E1DAD4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6BA980-E8A6-4BEE-8EB0-C4065E770E3D}"/>
              </a:ext>
            </a:extLst>
          </p:cNvPr>
          <p:cNvSpPr/>
          <p:nvPr/>
        </p:nvSpPr>
        <p:spPr>
          <a:xfrm>
            <a:off x="4370947" y="1316695"/>
            <a:ext cx="2320439" cy="499756"/>
          </a:xfrm>
          <a:prstGeom prst="rect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병렬 커넥션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79F4B4-D4E3-4865-BA52-DEC2B01D1F46}"/>
              </a:ext>
            </a:extLst>
          </p:cNvPr>
          <p:cNvSpPr/>
          <p:nvPr/>
        </p:nvSpPr>
        <p:spPr>
          <a:xfrm>
            <a:off x="6852134" y="1319203"/>
            <a:ext cx="2320439" cy="497248"/>
          </a:xfrm>
          <a:prstGeom prst="rect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2">
                    <a:lumMod val="25000"/>
                  </a:schemeClr>
                </a:solidFill>
              </a:rPr>
              <a:t>직렬 커넥션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F380A4-0921-415F-A0A0-BC1BF8B54DBA}"/>
              </a:ext>
            </a:extLst>
          </p:cNvPr>
          <p:cNvSpPr/>
          <p:nvPr/>
        </p:nvSpPr>
        <p:spPr>
          <a:xfrm>
            <a:off x="9367134" y="1319203"/>
            <a:ext cx="2320439" cy="497248"/>
          </a:xfrm>
          <a:prstGeom prst="rect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파이프라인 커넥션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D2644-6354-4F5B-8604-BD69154A30E8}"/>
              </a:ext>
            </a:extLst>
          </p:cNvPr>
          <p:cNvSpPr txBox="1"/>
          <p:nvPr/>
        </p:nvSpPr>
        <p:spPr>
          <a:xfrm>
            <a:off x="4411729" y="2835419"/>
            <a:ext cx="221537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클라이언트는 여러 개의 </a:t>
            </a:r>
            <a:endParaRPr lang="en-US" altLang="ko-KR" sz="1200" dirty="0"/>
          </a:p>
          <a:p>
            <a:r>
              <a:rPr lang="ko-KR" altLang="en-US" sz="1200" dirty="0"/>
              <a:t>커넥션을 맺고 여러 트랜잭션을 병렬로 처리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클라이언트의 네트워크 </a:t>
            </a:r>
            <a:endParaRPr lang="en-US" altLang="ko-KR" sz="1200" dirty="0"/>
          </a:p>
          <a:p>
            <a:r>
              <a:rPr lang="ko-KR" altLang="en-US" sz="1200" dirty="0"/>
              <a:t>대역폭을 한 객체를 다운받는 곳에 다 쓰는 것이 아닌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남는 대역폭은 다른 객체를 받는데 사용하는 방식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결과적으로는 전체 지연시간이 줄어드는 효과를 낸다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4F14A6-981A-4273-9D5A-D4B1B6337AA5}"/>
              </a:ext>
            </a:extLst>
          </p:cNvPr>
          <p:cNvSpPr txBox="1"/>
          <p:nvPr/>
        </p:nvSpPr>
        <p:spPr>
          <a:xfrm>
            <a:off x="6906507" y="2843114"/>
            <a:ext cx="223560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요청에 대한 처리가 완료된 후에도 </a:t>
            </a:r>
            <a:r>
              <a:rPr lang="en-US" altLang="ko-KR" sz="1200" dirty="0"/>
              <a:t>TCP </a:t>
            </a:r>
            <a:r>
              <a:rPr lang="ko-KR" altLang="en-US" sz="1200" dirty="0"/>
              <a:t>커넥션을 유지하여  </a:t>
            </a:r>
            <a:r>
              <a:rPr lang="en-US" altLang="ko-KR" sz="1200" dirty="0"/>
              <a:t>HTTP </a:t>
            </a:r>
            <a:r>
              <a:rPr lang="ko-KR" altLang="en-US" sz="1200" dirty="0"/>
              <a:t>요청에 재사용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일반 커넥션과 달리 클라이언트나 서버에서 커넥션을 끊기 전까지 커넥션을 유지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이는 </a:t>
            </a:r>
            <a:r>
              <a:rPr lang="en-US" altLang="ko-KR" sz="1200" dirty="0"/>
              <a:t>TCP slow start</a:t>
            </a:r>
            <a:r>
              <a:rPr lang="ko-KR" altLang="en-US" sz="1200" dirty="0"/>
              <a:t>와 </a:t>
            </a:r>
            <a:r>
              <a:rPr lang="en-US" altLang="ko-KR" sz="1200" dirty="0"/>
              <a:t>3 way</a:t>
            </a:r>
            <a:r>
              <a:rPr lang="ko-KR" altLang="en-US" sz="1200" dirty="0"/>
              <a:t> </a:t>
            </a:r>
            <a:r>
              <a:rPr lang="en-US" altLang="ko-KR" sz="1200" dirty="0"/>
              <a:t>handshake</a:t>
            </a:r>
            <a:r>
              <a:rPr lang="ko-KR" altLang="en-US" sz="1200" dirty="0"/>
              <a:t> 지연을 막을 수 있는 방법이다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245573-9101-46A5-916B-060D2DD61815}"/>
              </a:ext>
            </a:extLst>
          </p:cNvPr>
          <p:cNvSpPr txBox="1"/>
          <p:nvPr/>
        </p:nvSpPr>
        <p:spPr>
          <a:xfrm>
            <a:off x="9421507" y="3363106"/>
            <a:ext cx="226606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지속 커넥션을 통해 요청을 </a:t>
            </a:r>
            <a:r>
              <a:rPr lang="en-US" altLang="ko-KR" sz="1200" b="0" i="0" dirty="0">
                <a:solidFill>
                  <a:srgbClr val="2C3E50"/>
                </a:solidFill>
                <a:effectLst/>
                <a:latin typeface="-apple-system"/>
              </a:rPr>
              <a:t>pipelining</a:t>
            </a:r>
            <a:r>
              <a:rPr lang="ko-KR" altLang="en-US" sz="1200" b="0" i="0" dirty="0">
                <a:solidFill>
                  <a:srgbClr val="2C3E50"/>
                </a:solidFill>
                <a:effectLst/>
                <a:latin typeface="-apple-system"/>
              </a:rPr>
              <a:t>할 수 있다</a:t>
            </a:r>
            <a:endParaRPr lang="en-US" altLang="ko-KR" sz="1200" b="0" i="0" dirty="0">
              <a:solidFill>
                <a:srgbClr val="2C3E50"/>
              </a:solidFill>
              <a:effectLst/>
              <a:latin typeface="-apple-system"/>
            </a:endParaRPr>
          </a:p>
          <a:p>
            <a:endParaRPr lang="en-US" altLang="ko-KR" sz="1200" dirty="0">
              <a:solidFill>
                <a:srgbClr val="2C3E50"/>
              </a:solidFill>
              <a:latin typeface="-apple-system"/>
            </a:endParaRPr>
          </a:p>
          <a:p>
            <a:endParaRPr lang="en-US" altLang="ko-KR" sz="1200" dirty="0">
              <a:solidFill>
                <a:srgbClr val="2C3E50"/>
              </a:solidFill>
              <a:latin typeface="-apple-system"/>
            </a:endParaRPr>
          </a:p>
          <a:p>
            <a:r>
              <a:rPr lang="ko-KR" altLang="en-US" sz="1200" dirty="0">
                <a:solidFill>
                  <a:srgbClr val="2C3E50"/>
                </a:solidFill>
                <a:latin typeface="-apple-system"/>
              </a:rPr>
              <a:t>요청에 대한 응답이 오기 전에 여러 개의 요청을  쌓아 순차적으로 요청하고 그에 대한 응답을 순차적으로 받는 방법</a:t>
            </a:r>
            <a:endParaRPr lang="ko-KR" altLang="en-US" sz="12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BD92D8-10A4-4F2F-8026-80C703504F8B}"/>
              </a:ext>
            </a:extLst>
          </p:cNvPr>
          <p:cNvCxnSpPr>
            <a:cxnSpLocks/>
          </p:cNvCxnSpPr>
          <p:nvPr/>
        </p:nvCxnSpPr>
        <p:spPr>
          <a:xfrm flipV="1">
            <a:off x="4132328" y="1333592"/>
            <a:ext cx="0" cy="5072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5624"/>
            <a:ext cx="12192000" cy="879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Connection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900C2-9AA3-4CFA-BCDD-BE217095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90" y="1353172"/>
            <a:ext cx="7440019" cy="49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와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BEBDF-AC2B-49EB-A2E3-C75D7C185D1E}"/>
              </a:ext>
            </a:extLst>
          </p:cNvPr>
          <p:cNvSpPr/>
          <p:nvPr/>
        </p:nvSpPr>
        <p:spPr>
          <a:xfrm>
            <a:off x="1217537" y="1444761"/>
            <a:ext cx="3614461" cy="502691"/>
          </a:xfrm>
          <a:prstGeom prst="rect">
            <a:avLst/>
          </a:prstGeom>
          <a:solidFill>
            <a:srgbClr val="D7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0" dirty="0">
                <a:solidFill>
                  <a:schemeClr val="tx1"/>
                </a:solidFill>
                <a:effectLst/>
                <a:latin typeface="Nanum Barun Gothic"/>
              </a:rPr>
              <a:t>H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Nanum Barun Gothic"/>
              </a:rPr>
              <a:t>yper 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Nanum Barun Gothic"/>
              </a:rPr>
              <a:t>T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Nanum Barun Gothic"/>
              </a:rPr>
              <a:t>ext 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Nanum Barun Gothic"/>
              </a:rPr>
              <a:t>T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Nanum Barun Gothic"/>
              </a:rPr>
              <a:t>ransfer 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Nanum Barun Gothic"/>
              </a:rPr>
              <a:t>P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Nanum Barun Gothic"/>
              </a:rPr>
              <a:t>rotocol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7012E2-008A-4594-9BF8-5BB7ABBCC310}"/>
              </a:ext>
            </a:extLst>
          </p:cNvPr>
          <p:cNvSpPr/>
          <p:nvPr/>
        </p:nvSpPr>
        <p:spPr>
          <a:xfrm>
            <a:off x="1217537" y="2085569"/>
            <a:ext cx="3614461" cy="4121555"/>
          </a:xfrm>
          <a:prstGeom prst="rect">
            <a:avLst/>
          </a:prstGeom>
          <a:solidFill>
            <a:srgbClr val="D7A9A9">
              <a:alpha val="21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42CF5F-0D1A-4329-9F40-3536AAFCBA2B}"/>
              </a:ext>
            </a:extLst>
          </p:cNvPr>
          <p:cNvSpPr/>
          <p:nvPr/>
        </p:nvSpPr>
        <p:spPr>
          <a:xfrm>
            <a:off x="1217537" y="2553073"/>
            <a:ext cx="3614461" cy="3035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TCP</a:t>
            </a:r>
            <a:r>
              <a:rPr lang="ko-KR" altLang="en-US" sz="1100" dirty="0">
                <a:solidFill>
                  <a:schemeClr val="tx1"/>
                </a:solidFill>
              </a:rPr>
              <a:t>를 주로 사용하였으나 최신버전 </a:t>
            </a:r>
            <a:r>
              <a:rPr lang="en-US" altLang="ko-KR" sz="1100" dirty="0">
                <a:solidFill>
                  <a:schemeClr val="tx1"/>
                </a:solidFill>
              </a:rPr>
              <a:t>HTTP/3</a:t>
            </a:r>
            <a:r>
              <a:rPr lang="ko-KR" altLang="en-US" sz="1100" dirty="0">
                <a:solidFill>
                  <a:schemeClr val="tx1"/>
                </a:solidFill>
              </a:rPr>
              <a:t>의 경우 </a:t>
            </a:r>
            <a:r>
              <a:rPr lang="en-US" altLang="ko-KR" sz="1100" dirty="0">
                <a:solidFill>
                  <a:schemeClr val="tx1"/>
                </a:solidFill>
              </a:rPr>
              <a:t>UDP</a:t>
            </a:r>
            <a:r>
              <a:rPr lang="ko-KR" altLang="en-US" sz="1100" dirty="0">
                <a:solidFill>
                  <a:schemeClr val="tx1"/>
                </a:solidFill>
              </a:rPr>
              <a:t>를 사용한다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HTTP </a:t>
            </a:r>
            <a:r>
              <a:rPr lang="ko-KR" altLang="en-US" sz="1100" dirty="0">
                <a:solidFill>
                  <a:schemeClr val="tx1"/>
                </a:solidFill>
              </a:rPr>
              <a:t>서버는 기본 포트인 </a:t>
            </a:r>
            <a:r>
              <a:rPr lang="en-US" altLang="ko-KR" sz="1100" dirty="0">
                <a:solidFill>
                  <a:schemeClr val="tx1"/>
                </a:solidFill>
              </a:rPr>
              <a:t>80</a:t>
            </a:r>
            <a:r>
              <a:rPr lang="ko-KR" altLang="en-US" sz="1100" dirty="0">
                <a:solidFill>
                  <a:schemeClr val="tx1"/>
                </a:solidFill>
              </a:rPr>
              <a:t>번 포트에서 서비스 대기 중이며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클라이언트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웹 브라우저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가 </a:t>
            </a:r>
            <a:r>
              <a:rPr lang="en-US" altLang="ko-KR" sz="1100" dirty="0">
                <a:solidFill>
                  <a:schemeClr val="tx1"/>
                </a:solidFill>
              </a:rPr>
              <a:t>TCP 80 </a:t>
            </a:r>
            <a:r>
              <a:rPr lang="ko-KR" altLang="en-US" sz="1100" dirty="0">
                <a:solidFill>
                  <a:schemeClr val="tx1"/>
                </a:solidFill>
              </a:rPr>
              <a:t>포트를 사용해 연결하면 서버는 요청에 응답하면서 자료를 전송한다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TCP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기반의 응용 계층 프로토콜 이나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HTTP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는 통신이 끝나면 바로 서버와 클라이언트의 접속이 끊기는 비 연결 지향형이다</a:t>
            </a: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HTTP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서버는 클라이언트에 대한 정보를 유지하지 않는다</a:t>
            </a: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202122"/>
                </a:solidFill>
                <a:latin typeface="Arial" panose="020B0604020202020204" pitchFamily="34" charset="0"/>
              </a:rPr>
              <a:t>패킷이 평문</a:t>
            </a:r>
            <a:r>
              <a:rPr lang="en-US" altLang="ko-KR" sz="1100" b="1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100" b="1" dirty="0">
                <a:solidFill>
                  <a:srgbClr val="202122"/>
                </a:solidFill>
                <a:latin typeface="Arial" panose="020B0604020202020204" pitchFamily="34" charset="0"/>
              </a:rPr>
              <a:t>암호화하지 않은</a:t>
            </a:r>
            <a:r>
              <a:rPr lang="en-US" altLang="ko-KR" sz="1100" b="1" dirty="0">
                <a:solidFill>
                  <a:srgbClr val="202122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100" b="1" dirty="0">
                <a:solidFill>
                  <a:srgbClr val="202122"/>
                </a:solidFill>
                <a:latin typeface="Arial" panose="020B0604020202020204" pitchFamily="34" charset="0"/>
              </a:rPr>
              <a:t>텍스트로 전송되어 패킷 확인 프로그램 등으로 내용 확인이 가능하며 스니핑 공격에 취약 </a:t>
            </a:r>
            <a:r>
              <a:rPr lang="en-US" altLang="ko-KR" sz="1100" b="1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100" b="1" dirty="0">
                <a:solidFill>
                  <a:srgbClr val="202122"/>
                </a:solidFill>
                <a:latin typeface="Arial" panose="020B0604020202020204" pitchFamily="34" charset="0"/>
              </a:rPr>
              <a:t>스니퍼를 이용하여 네트워크상의 데이터를 도청하는 행위</a:t>
            </a:r>
            <a:r>
              <a:rPr lang="en-US" altLang="ko-KR" sz="1100" b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161DE8-8CB1-4C3B-A4A1-8AB77C25A758}"/>
              </a:ext>
            </a:extLst>
          </p:cNvPr>
          <p:cNvSpPr/>
          <p:nvPr/>
        </p:nvSpPr>
        <p:spPr>
          <a:xfrm>
            <a:off x="7143516" y="1444761"/>
            <a:ext cx="3614461" cy="502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0" dirty="0">
                <a:solidFill>
                  <a:schemeClr val="tx1"/>
                </a:solidFill>
                <a:effectLst/>
                <a:latin typeface="Nanum Barun Gothic"/>
              </a:rPr>
              <a:t>H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anum Barun Gothic"/>
              </a:rPr>
              <a:t>yper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Nanum Barun Gothic"/>
              </a:rPr>
              <a:t>T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anum Barun Gothic"/>
              </a:rPr>
              <a:t>ext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Nanum Barun Gothic"/>
              </a:rPr>
              <a:t>T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anum Barun Gothic"/>
              </a:rPr>
              <a:t>ransfer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Nanum Barun Gothic"/>
              </a:rPr>
              <a:t>P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anum Barun Gothic"/>
              </a:rPr>
              <a:t>rotocol </a:t>
            </a:r>
            <a:r>
              <a:rPr lang="en-US" altLang="ko-KR" dirty="0">
                <a:solidFill>
                  <a:schemeClr val="tx1"/>
                </a:solidFill>
                <a:latin typeface="Nanum Barun Gothic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Nanum Barun Gothic"/>
              </a:rPr>
              <a:t>ecurity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5D0A2F-9F06-41C4-BE18-B114978002AA}"/>
              </a:ext>
            </a:extLst>
          </p:cNvPr>
          <p:cNvSpPr/>
          <p:nvPr/>
        </p:nvSpPr>
        <p:spPr>
          <a:xfrm>
            <a:off x="7143516" y="2085569"/>
            <a:ext cx="3614461" cy="4121555"/>
          </a:xfrm>
          <a:prstGeom prst="rect">
            <a:avLst/>
          </a:prstGeom>
          <a:solidFill>
            <a:srgbClr val="C5E0B4">
              <a:alpha val="23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467026-EEF5-425B-87F8-6CA807C9829C}"/>
              </a:ext>
            </a:extLst>
          </p:cNvPr>
          <p:cNvSpPr/>
          <p:nvPr/>
        </p:nvSpPr>
        <p:spPr>
          <a:xfrm>
            <a:off x="7143516" y="2553073"/>
            <a:ext cx="3614461" cy="3035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HTTP</a:t>
            </a:r>
            <a:r>
              <a:rPr lang="ko-KR" altLang="en-US" sz="1100" dirty="0">
                <a:solidFill>
                  <a:schemeClr val="tx1"/>
                </a:solidFill>
              </a:rPr>
              <a:t>의 보안이 강화된 버전 </a:t>
            </a:r>
            <a:r>
              <a:rPr lang="en-US" altLang="ko-KR" sz="1100" dirty="0">
                <a:solidFill>
                  <a:schemeClr val="tx1"/>
                </a:solidFill>
              </a:rPr>
              <a:t>HTTPS</a:t>
            </a:r>
            <a:r>
              <a:rPr lang="ko-KR" altLang="en-US" sz="1100" dirty="0">
                <a:solidFill>
                  <a:schemeClr val="tx1"/>
                </a:solidFill>
              </a:rPr>
              <a:t>는 통신의 인증과 암호화를 위해 개발되었다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HTTPS</a:t>
            </a:r>
            <a:r>
              <a:rPr lang="ko-KR" altLang="en-US" sz="1100" dirty="0">
                <a:solidFill>
                  <a:schemeClr val="tx1"/>
                </a:solidFill>
              </a:rPr>
              <a:t>는 </a:t>
            </a:r>
            <a:r>
              <a:rPr lang="en-US" altLang="ko-KR" sz="1100" dirty="0">
                <a:solidFill>
                  <a:schemeClr val="tx1"/>
                </a:solidFill>
              </a:rPr>
              <a:t>HTTP</a:t>
            </a:r>
            <a:r>
              <a:rPr lang="ko-KR" altLang="en-US" sz="1100" dirty="0">
                <a:solidFill>
                  <a:schemeClr val="tx1"/>
                </a:solidFill>
              </a:rPr>
              <a:t>와 동일하게 통신에서 일반 텍스트를 이용하는 대신 </a:t>
            </a:r>
            <a:r>
              <a:rPr lang="en-US" altLang="ko-KR" sz="1100" b="1" dirty="0">
                <a:solidFill>
                  <a:schemeClr val="tx1"/>
                </a:solidFill>
              </a:rPr>
              <a:t>SSL</a:t>
            </a:r>
            <a:r>
              <a:rPr lang="ko-KR" altLang="en-US" sz="1100" dirty="0">
                <a:solidFill>
                  <a:schemeClr val="tx1"/>
                </a:solidFill>
              </a:rPr>
              <a:t>이나 </a:t>
            </a:r>
            <a:r>
              <a:rPr lang="en-US" altLang="ko-KR" sz="1100" b="1" dirty="0">
                <a:solidFill>
                  <a:schemeClr val="tx1"/>
                </a:solidFill>
              </a:rPr>
              <a:t>TLS </a:t>
            </a:r>
            <a:r>
              <a:rPr lang="ko-KR" altLang="en-US" sz="1100" dirty="0">
                <a:solidFill>
                  <a:schemeClr val="tx1"/>
                </a:solidFill>
              </a:rPr>
              <a:t>프로토콜을 통해 데이터를 암호화 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HTTPS</a:t>
            </a:r>
            <a:r>
              <a:rPr lang="ko-KR" altLang="en-US" sz="1100" dirty="0">
                <a:solidFill>
                  <a:schemeClr val="tx1"/>
                </a:solidFill>
              </a:rPr>
              <a:t>의 기본 </a:t>
            </a:r>
            <a:r>
              <a:rPr lang="en-US" altLang="ko-KR" sz="1100" dirty="0">
                <a:solidFill>
                  <a:schemeClr val="tx1"/>
                </a:solidFill>
              </a:rPr>
              <a:t>TCP </a:t>
            </a:r>
            <a:r>
              <a:rPr lang="ko-KR" altLang="en-US" sz="1100" dirty="0">
                <a:solidFill>
                  <a:schemeClr val="tx1"/>
                </a:solidFill>
              </a:rPr>
              <a:t>포트는 </a:t>
            </a:r>
            <a:r>
              <a:rPr lang="en-US" altLang="ko-KR" sz="1100" dirty="0">
                <a:solidFill>
                  <a:schemeClr val="tx1"/>
                </a:solidFill>
              </a:rPr>
              <a:t>443</a:t>
            </a:r>
            <a:r>
              <a:rPr lang="ko-KR" altLang="en-US" sz="1100" dirty="0">
                <a:solidFill>
                  <a:schemeClr val="tx1"/>
                </a:solidFill>
              </a:rPr>
              <a:t>이며 패킷이 암호화되어 있기 때문에 패킷 캡처 프로그램을 사용하여 내용을 보더라도 암호화된 내용만 보이게 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암호화는 </a:t>
            </a:r>
            <a:r>
              <a:rPr lang="en-US" altLang="ko-KR" sz="1100" b="1" dirty="0">
                <a:solidFill>
                  <a:schemeClr val="tx1"/>
                </a:solidFill>
              </a:rPr>
              <a:t>TLS</a:t>
            </a:r>
            <a:r>
              <a:rPr lang="ko-KR" altLang="en-US" sz="1100" dirty="0">
                <a:solidFill>
                  <a:schemeClr val="tx1"/>
                </a:solidFill>
              </a:rPr>
              <a:t>라고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하여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이러한 암호화 과정을 거치기 때문에 </a:t>
            </a:r>
            <a:r>
              <a:rPr lang="en-US" altLang="ko-KR" sz="1100" dirty="0">
                <a:solidFill>
                  <a:schemeClr val="tx1"/>
                </a:solidFill>
              </a:rPr>
              <a:t>HTTPS</a:t>
            </a:r>
            <a:r>
              <a:rPr lang="ko-KR" altLang="en-US" sz="1100" dirty="0">
                <a:solidFill>
                  <a:schemeClr val="tx1"/>
                </a:solidFill>
              </a:rPr>
              <a:t>는 </a:t>
            </a:r>
            <a:r>
              <a:rPr lang="en-US" altLang="ko-KR" sz="1100" dirty="0">
                <a:solidFill>
                  <a:schemeClr val="tx1"/>
                </a:solidFill>
              </a:rPr>
              <a:t>HTTP</a:t>
            </a:r>
            <a:r>
              <a:rPr lang="ko-KR" altLang="en-US" sz="1100" dirty="0">
                <a:solidFill>
                  <a:schemeClr val="tx1"/>
                </a:solidFill>
              </a:rPr>
              <a:t>보다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느리다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위의 이유로 개인정보가 거래되는 웹 상에서는 </a:t>
            </a:r>
            <a:r>
              <a:rPr lang="en-US" altLang="ko-KR" sz="1100" dirty="0">
                <a:solidFill>
                  <a:schemeClr val="tx1"/>
                </a:solidFill>
              </a:rPr>
              <a:t>HTTPS</a:t>
            </a:r>
            <a:r>
              <a:rPr lang="ko-KR" altLang="en-US" sz="1100" dirty="0">
                <a:solidFill>
                  <a:schemeClr val="tx1"/>
                </a:solidFill>
              </a:rPr>
              <a:t>가 의무화 되었습니다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BBE0AC-7530-4816-9959-064B81224C05}"/>
              </a:ext>
            </a:extLst>
          </p:cNvPr>
          <p:cNvCxnSpPr>
            <a:cxnSpLocks/>
          </p:cNvCxnSpPr>
          <p:nvPr/>
        </p:nvCxnSpPr>
        <p:spPr>
          <a:xfrm flipV="1">
            <a:off x="5988893" y="1342667"/>
            <a:ext cx="0" cy="4865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2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BEBDF-AC2B-49EB-A2E3-C75D7C185D1E}"/>
              </a:ext>
            </a:extLst>
          </p:cNvPr>
          <p:cNvSpPr/>
          <p:nvPr/>
        </p:nvSpPr>
        <p:spPr>
          <a:xfrm>
            <a:off x="1217537" y="1444761"/>
            <a:ext cx="3614461" cy="502691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SSL</a:t>
            </a:r>
            <a:r>
              <a:rPr lang="en-US" altLang="ko-KR" sz="2000" dirty="0">
                <a:solidFill>
                  <a:schemeClr val="tx1"/>
                </a:solidFill>
              </a:rPr>
              <a:t>(Secure Sockets Layer)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7012E2-008A-4594-9BF8-5BB7ABBCC310}"/>
              </a:ext>
            </a:extLst>
          </p:cNvPr>
          <p:cNvSpPr/>
          <p:nvPr/>
        </p:nvSpPr>
        <p:spPr>
          <a:xfrm>
            <a:off x="1217537" y="2085569"/>
            <a:ext cx="3614461" cy="4121555"/>
          </a:xfrm>
          <a:prstGeom prst="rect">
            <a:avLst/>
          </a:prstGeom>
          <a:solidFill>
            <a:srgbClr val="FEF9F6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42CF5F-0D1A-4329-9F40-3536AAFCBA2B}"/>
              </a:ext>
            </a:extLst>
          </p:cNvPr>
          <p:cNvSpPr/>
          <p:nvPr/>
        </p:nvSpPr>
        <p:spPr>
          <a:xfrm>
            <a:off x="1217537" y="2553073"/>
            <a:ext cx="3614461" cy="3035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웹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브라우저와 웹 서버 사이에 암호화된 통신을 구현하는 글로벌 표준 보안 기술이다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SSL</a:t>
            </a:r>
            <a:r>
              <a:rPr lang="ko-KR" altLang="en-US" sz="1000" dirty="0">
                <a:solidFill>
                  <a:schemeClr val="tx1"/>
                </a:solidFill>
              </a:rPr>
              <a:t>은 두 의도된 당사자들만의 사적인 </a:t>
            </a:r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대화</a:t>
            </a:r>
            <a:r>
              <a:rPr lang="en-US" altLang="ko-KR" sz="1000" dirty="0">
                <a:solidFill>
                  <a:schemeClr val="tx1"/>
                </a:solidFill>
              </a:rPr>
              <a:t>＂</a:t>
            </a:r>
            <a:r>
              <a:rPr lang="ko-KR" altLang="en-US" sz="1000" dirty="0">
                <a:solidFill>
                  <a:schemeClr val="tx1"/>
                </a:solidFill>
              </a:rPr>
              <a:t>를 가능하게 해 준다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이 보안 연결을 설정하기 위해</a:t>
            </a:r>
            <a:r>
              <a:rPr lang="en-US" altLang="ko-KR" sz="1000" dirty="0">
                <a:solidFill>
                  <a:schemeClr val="tx1"/>
                </a:solidFill>
              </a:rPr>
              <a:t>, SSL </a:t>
            </a:r>
            <a:r>
              <a:rPr lang="ko-KR" altLang="en-US" sz="1000" dirty="0">
                <a:solidFill>
                  <a:schemeClr val="tx1"/>
                </a:solidFill>
              </a:rPr>
              <a:t>인증서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디지털 인증서라 하기도 함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가 웹 서버에 설치되어 두 가지 기능을 수행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웹사이트의 신원을 인증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방문자에게 해당 사이트가 위조 사이트가 아님을 보장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전송되는 데이터를 암호화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OSI 7</a:t>
            </a:r>
            <a:r>
              <a:rPr lang="ko-KR" altLang="en-US" sz="1000" dirty="0">
                <a:solidFill>
                  <a:schemeClr val="tx1"/>
                </a:solidFill>
              </a:rPr>
              <a:t>계층 중 응용계층과 전송계층 사이에 독립적인 프로토콜 계층을 만들어 동작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161DE8-8CB1-4C3B-A4A1-8AB77C25A758}"/>
              </a:ext>
            </a:extLst>
          </p:cNvPr>
          <p:cNvSpPr/>
          <p:nvPr/>
        </p:nvSpPr>
        <p:spPr>
          <a:xfrm>
            <a:off x="7145789" y="1444761"/>
            <a:ext cx="3614461" cy="50269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anum Barun Gothic"/>
              </a:rPr>
              <a:t>TLS</a:t>
            </a:r>
            <a:r>
              <a:rPr lang="en-US" altLang="ko-KR" sz="1800" dirty="0">
                <a:solidFill>
                  <a:schemeClr val="tx1"/>
                </a:solidFill>
                <a:latin typeface="Nanum Barun Gothic"/>
              </a:rPr>
              <a:t>(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Nanum Barun Gothic"/>
              </a:rPr>
              <a:t>Transport Layer Security)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5D0A2F-9F06-41C4-BE18-B114978002AA}"/>
              </a:ext>
            </a:extLst>
          </p:cNvPr>
          <p:cNvSpPr/>
          <p:nvPr/>
        </p:nvSpPr>
        <p:spPr>
          <a:xfrm>
            <a:off x="7145789" y="2085569"/>
            <a:ext cx="3614461" cy="4121555"/>
          </a:xfrm>
          <a:prstGeom prst="rect">
            <a:avLst/>
          </a:prstGeom>
          <a:solidFill>
            <a:srgbClr val="F6F6F6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467026-EEF5-425B-87F8-6CA807C9829C}"/>
              </a:ext>
            </a:extLst>
          </p:cNvPr>
          <p:cNvSpPr/>
          <p:nvPr/>
        </p:nvSpPr>
        <p:spPr>
          <a:xfrm>
            <a:off x="7145789" y="2553073"/>
            <a:ext cx="3614461" cy="3035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인터넷을 사용한 통신에서 보안을 확보하려면 두 통신 당사자가 서로가 신뢰할 수 있는 자임을 확인할 수 있어야 하며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서로 간의 통신 내용이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자에게 도청되는 것을 방지 해야 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서로 자신을 신뢰할 수 있음을 알리기 위해 전자 서명이 포함된 인증서를 사용하며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도청을 방지하기 위해 통신 내용을 암호화 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위 내용의 통신 규약을 묶어 정리한 것이 </a:t>
            </a:r>
            <a:r>
              <a:rPr lang="en-US" altLang="ko-KR" sz="1100" dirty="0">
                <a:solidFill>
                  <a:schemeClr val="tx1"/>
                </a:solidFill>
              </a:rPr>
              <a:t>TLS</a:t>
            </a:r>
            <a:r>
              <a:rPr lang="ko-KR" altLang="en-US" sz="1100" dirty="0">
                <a:solidFill>
                  <a:schemeClr val="tx1"/>
                </a:solidFill>
              </a:rPr>
              <a:t>이며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주요 웹 브라우저 주소창에 자물쇠 아이콘이 뜨는 것으로 </a:t>
            </a:r>
            <a:r>
              <a:rPr lang="en-US" altLang="ko-KR" sz="1100" dirty="0">
                <a:solidFill>
                  <a:schemeClr val="tx1"/>
                </a:solidFill>
              </a:rPr>
              <a:t>RLS</a:t>
            </a:r>
            <a:r>
              <a:rPr lang="ko-KR" altLang="en-US" sz="1100" dirty="0">
                <a:solidFill>
                  <a:schemeClr val="tx1"/>
                </a:solidFill>
              </a:rPr>
              <a:t>의 적용 여부를 확인 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OSI 7</a:t>
            </a:r>
            <a:r>
              <a:rPr lang="ko-KR" altLang="en-US" sz="1100" dirty="0">
                <a:solidFill>
                  <a:schemeClr val="tx1"/>
                </a:solidFill>
              </a:rPr>
              <a:t>계층 중 </a:t>
            </a:r>
            <a:r>
              <a:rPr lang="en-US" altLang="ko-KR" sz="1100" dirty="0">
                <a:solidFill>
                  <a:schemeClr val="tx1"/>
                </a:solidFill>
              </a:rPr>
              <a:t>L4 </a:t>
            </a:r>
            <a:r>
              <a:rPr lang="ko-KR" altLang="en-US" sz="1100" dirty="0">
                <a:solidFill>
                  <a:schemeClr val="tx1"/>
                </a:solidFill>
              </a:rPr>
              <a:t>전송계층</a:t>
            </a:r>
            <a:r>
              <a:rPr lang="en-US" altLang="ko-KR" sz="1100" dirty="0">
                <a:solidFill>
                  <a:schemeClr val="tx1"/>
                </a:solidFill>
              </a:rPr>
              <a:t>(Transport)</a:t>
            </a:r>
            <a:r>
              <a:rPr lang="ko-KR" altLang="en-US" sz="1100" dirty="0">
                <a:solidFill>
                  <a:schemeClr val="tx1"/>
                </a:solidFill>
              </a:rPr>
              <a:t>에서 암호화가 이루어진다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203899-AE60-4831-8D2A-1A818508DC68}"/>
              </a:ext>
            </a:extLst>
          </p:cNvPr>
          <p:cNvCxnSpPr>
            <a:cxnSpLocks/>
          </p:cNvCxnSpPr>
          <p:nvPr/>
        </p:nvCxnSpPr>
        <p:spPr>
          <a:xfrm flipV="1">
            <a:off x="5988893" y="1342667"/>
            <a:ext cx="0" cy="4865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3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&amp; HTTPS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패킷 노출 확인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C444F-2EF1-4A29-B188-136D5FAB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6" y="1550851"/>
            <a:ext cx="10940388" cy="43038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82576-A386-422A-89A1-F5B46E3CFB54}"/>
              </a:ext>
            </a:extLst>
          </p:cNvPr>
          <p:cNvSpPr/>
          <p:nvPr/>
        </p:nvSpPr>
        <p:spPr>
          <a:xfrm>
            <a:off x="1513836" y="1877083"/>
            <a:ext cx="3038155" cy="3348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7CD00B-F9AB-4889-AF68-CD8D6C1D0DC9}"/>
              </a:ext>
            </a:extLst>
          </p:cNvPr>
          <p:cNvSpPr/>
          <p:nvPr/>
        </p:nvSpPr>
        <p:spPr>
          <a:xfrm>
            <a:off x="3887507" y="3880981"/>
            <a:ext cx="2795396" cy="895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82BF6D-BE08-4439-A598-F1FEE40ED812}"/>
              </a:ext>
            </a:extLst>
          </p:cNvPr>
          <p:cNvSpPr/>
          <p:nvPr/>
        </p:nvSpPr>
        <p:spPr>
          <a:xfrm>
            <a:off x="353995" y="1089561"/>
            <a:ext cx="1147483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확인 프로그램 실 행 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사이트로 접속하여 로그인 진행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7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71C40-4F89-4A90-8790-E5A7062E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89" y="1156420"/>
            <a:ext cx="6763758" cy="5310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82576-A386-422A-89A1-F5B46E3CFB54}"/>
              </a:ext>
            </a:extLst>
          </p:cNvPr>
          <p:cNvSpPr/>
          <p:nvPr/>
        </p:nvSpPr>
        <p:spPr>
          <a:xfrm>
            <a:off x="2787191" y="2263217"/>
            <a:ext cx="6275903" cy="1674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7CD00B-F9AB-4889-AF68-CD8D6C1D0DC9}"/>
              </a:ext>
            </a:extLst>
          </p:cNvPr>
          <p:cNvSpPr/>
          <p:nvPr/>
        </p:nvSpPr>
        <p:spPr>
          <a:xfrm>
            <a:off x="2841720" y="4164690"/>
            <a:ext cx="2184395" cy="407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7AC6F9-5A3F-47EC-907E-2AE82868B4A7}"/>
              </a:ext>
            </a:extLst>
          </p:cNvPr>
          <p:cNvSpPr/>
          <p:nvPr/>
        </p:nvSpPr>
        <p:spPr>
          <a:xfrm>
            <a:off x="5808657" y="5371645"/>
            <a:ext cx="1124080" cy="9707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9CD04C6-A09F-45AF-9579-19756BA42506}"/>
              </a:ext>
            </a:extLst>
          </p:cNvPr>
          <p:cNvCxnSpPr>
            <a:cxnSpLocks/>
          </p:cNvCxnSpPr>
          <p:nvPr/>
        </p:nvCxnSpPr>
        <p:spPr>
          <a:xfrm flipV="1">
            <a:off x="7081736" y="3537461"/>
            <a:ext cx="2523742" cy="2046841"/>
          </a:xfrm>
          <a:prstGeom prst="curvedConnector3">
            <a:avLst/>
          </a:prstGeom>
          <a:ln w="16510">
            <a:solidFill>
              <a:srgbClr val="FF0000"/>
            </a:solidFill>
            <a:prstDash val="dash"/>
            <a:headEnd type="stealth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22A085E-3FF4-4F89-8643-877436AD13CD}"/>
              </a:ext>
            </a:extLst>
          </p:cNvPr>
          <p:cNvCxnSpPr>
            <a:cxnSpLocks/>
          </p:cNvCxnSpPr>
          <p:nvPr/>
        </p:nvCxnSpPr>
        <p:spPr>
          <a:xfrm flipV="1">
            <a:off x="5186636" y="3479024"/>
            <a:ext cx="4418842" cy="889322"/>
          </a:xfrm>
          <a:prstGeom prst="curvedConnector3">
            <a:avLst/>
          </a:prstGeom>
          <a:ln w="16510">
            <a:solidFill>
              <a:srgbClr val="FF0000"/>
            </a:solidFill>
            <a:prstDash val="dash"/>
            <a:headEnd type="stealth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807EAF-1957-4BC8-84EC-62DD19027B28}"/>
              </a:ext>
            </a:extLst>
          </p:cNvPr>
          <p:cNvSpPr/>
          <p:nvPr/>
        </p:nvSpPr>
        <p:spPr>
          <a:xfrm>
            <a:off x="9699948" y="3188500"/>
            <a:ext cx="188603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평문으로 입력내용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패킷에 그대로 노출 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017D2D-7C8A-4F70-916D-85AEAEA1CC33}"/>
              </a:ext>
            </a:extLst>
          </p:cNvPr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&amp; HTTPS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패킷 노출 확인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&amp; HTTPS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패킷 노출 확인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C444F-2EF1-4A29-B188-136D5FAB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431" y="1552692"/>
            <a:ext cx="10288537" cy="50023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82576-A386-422A-89A1-F5B46E3CFB54}"/>
              </a:ext>
            </a:extLst>
          </p:cNvPr>
          <p:cNvSpPr/>
          <p:nvPr/>
        </p:nvSpPr>
        <p:spPr>
          <a:xfrm>
            <a:off x="1844582" y="1877083"/>
            <a:ext cx="3038155" cy="3348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7CD00B-F9AB-4889-AF68-CD8D6C1D0DC9}"/>
              </a:ext>
            </a:extLst>
          </p:cNvPr>
          <p:cNvSpPr/>
          <p:nvPr/>
        </p:nvSpPr>
        <p:spPr>
          <a:xfrm>
            <a:off x="3060700" y="5000017"/>
            <a:ext cx="2026866" cy="5752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82BF6D-BE08-4439-A598-F1FEE40ED812}"/>
              </a:ext>
            </a:extLst>
          </p:cNvPr>
          <p:cNvSpPr/>
          <p:nvPr/>
        </p:nvSpPr>
        <p:spPr>
          <a:xfrm>
            <a:off x="353995" y="1089561"/>
            <a:ext cx="1147483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사이트로 접속하여 로그인 진행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0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71C40-4F89-4A90-8790-E5A7062E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2406" y="1156420"/>
            <a:ext cx="6713724" cy="5310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82576-A386-422A-89A1-F5B46E3CFB54}"/>
              </a:ext>
            </a:extLst>
          </p:cNvPr>
          <p:cNvSpPr/>
          <p:nvPr/>
        </p:nvSpPr>
        <p:spPr>
          <a:xfrm>
            <a:off x="2622406" y="2023351"/>
            <a:ext cx="6618871" cy="817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7AC6F9-5A3F-47EC-907E-2AE82868B4A7}"/>
              </a:ext>
            </a:extLst>
          </p:cNvPr>
          <p:cNvSpPr/>
          <p:nvPr/>
        </p:nvSpPr>
        <p:spPr>
          <a:xfrm>
            <a:off x="5808656" y="4017525"/>
            <a:ext cx="1178609" cy="2324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9CD04C6-A09F-45AF-9579-19756BA42506}"/>
              </a:ext>
            </a:extLst>
          </p:cNvPr>
          <p:cNvCxnSpPr>
            <a:cxnSpLocks/>
          </p:cNvCxnSpPr>
          <p:nvPr/>
        </p:nvCxnSpPr>
        <p:spPr>
          <a:xfrm flipV="1">
            <a:off x="7081736" y="3537461"/>
            <a:ext cx="2523742" cy="2046841"/>
          </a:xfrm>
          <a:prstGeom prst="curvedConnector3">
            <a:avLst/>
          </a:prstGeom>
          <a:ln w="16510">
            <a:solidFill>
              <a:srgbClr val="FF0000"/>
            </a:solidFill>
            <a:prstDash val="dash"/>
            <a:headEnd type="stealth" w="lg" len="lg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807EAF-1957-4BC8-84EC-62DD19027B28}"/>
              </a:ext>
            </a:extLst>
          </p:cNvPr>
          <p:cNvSpPr/>
          <p:nvPr/>
        </p:nvSpPr>
        <p:spPr>
          <a:xfrm>
            <a:off x="9699948" y="3188500"/>
            <a:ext cx="188603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패킷이 암호화 되어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 불가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017D2D-7C8A-4F70-916D-85AEAEA1CC33}"/>
              </a:ext>
            </a:extLst>
          </p:cNvPr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&amp; HTTPS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패킷 노출 확인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0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53200" y="1575093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! 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ADsoft 2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480551" y="3327693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19029421">
            <a:off x="9181256" y="6004703"/>
            <a:ext cx="12073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김은비 사원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18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23585" y="2139784"/>
            <a:ext cx="3474230" cy="1771631"/>
            <a:chOff x="1169759" y="2653068"/>
            <a:chExt cx="3474230" cy="1771631"/>
          </a:xfrm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6" idx="0"/>
              <a:endCxn id="2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23836" y="2135944"/>
            <a:ext cx="3329767" cy="1771631"/>
            <a:chOff x="3170010" y="2649228"/>
            <a:chExt cx="3329767" cy="177163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2" idx="0"/>
              <a:endCxn id="3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179624" y="2132104"/>
            <a:ext cx="3329767" cy="1771631"/>
            <a:chOff x="5025798" y="2645388"/>
            <a:chExt cx="3329767" cy="1771631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8" idx="0"/>
              <a:endCxn id="4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7035412" y="2128264"/>
            <a:ext cx="2144713" cy="1771631"/>
            <a:chOff x="6997755" y="2075490"/>
            <a:chExt cx="2144713" cy="1771631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5" idx="0"/>
              <a:endCxn id="4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374935" y="2446725"/>
            <a:ext cx="1638656" cy="85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프로토콜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267828" y="2446725"/>
            <a:ext cx="1638656" cy="85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메시지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요청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응답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48226" y="2024924"/>
            <a:ext cx="255482" cy="255482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53169" y="3778992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080114" y="3771312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07059" y="3763632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35662" y="2128264"/>
            <a:ext cx="1597995" cy="1762838"/>
            <a:chOff x="10625816" y="4555975"/>
            <a:chExt cx="1597995" cy="1762838"/>
          </a:xfrm>
        </p:grpSpPr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60724" y="3755952"/>
            <a:ext cx="255482" cy="255482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rot="5400000" flipH="1">
            <a:off x="8084438" y="5253899"/>
            <a:ext cx="7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612761" y="5091156"/>
            <a:ext cx="469972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75000"/>
                  </a:schemeClr>
                </a:solidFill>
              </a:rPr>
              <a:t>HTTP </a:t>
            </a:r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</a:rPr>
              <a:t>분석</a:t>
            </a:r>
            <a:r>
              <a:rPr lang="en-US" altLang="ko-KR" sz="1200" b="1" dirty="0">
                <a:solidFill>
                  <a:schemeClr val="bg2">
                    <a:lumMod val="75000"/>
                  </a:schemeClr>
                </a:solidFill>
              </a:rPr>
              <a:t>, HTTP </a:t>
            </a:r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</a:rPr>
              <a:t>헤더 분석</a:t>
            </a:r>
            <a:r>
              <a:rPr lang="en-US" altLang="ko-KR" sz="1200" b="1" dirty="0">
                <a:solidFill>
                  <a:schemeClr val="bg2">
                    <a:lumMod val="75000"/>
                  </a:schemeClr>
                </a:solidFill>
              </a:rPr>
              <a:t>, HTTP / HTTPS </a:t>
            </a:r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</a:rPr>
              <a:t>보안상의 차이</a:t>
            </a:r>
            <a:endParaRPr lang="en-US" altLang="ko-KR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4B35EFD-CD7F-4E46-98E0-41F45E248A3E}"/>
              </a:ext>
            </a:extLst>
          </p:cNvPr>
          <p:cNvCxnSpPr/>
          <p:nvPr/>
        </p:nvCxnSpPr>
        <p:spPr>
          <a:xfrm rot="5400000" flipH="1">
            <a:off x="3069733" y="5253899"/>
            <a:ext cx="7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98D9DD-6E08-47C9-B451-4CDBC87EBF13}"/>
              </a:ext>
            </a:extLst>
          </p:cNvPr>
          <p:cNvSpPr/>
          <p:nvPr/>
        </p:nvSpPr>
        <p:spPr>
          <a:xfrm>
            <a:off x="5137159" y="2446725"/>
            <a:ext cx="1638656" cy="119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헤더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0" i="0" dirty="0">
                <a:solidFill>
                  <a:srgbClr val="4D5156"/>
                </a:solidFill>
                <a:effectLst/>
                <a:latin typeface="Apple SD Gothic Neo"/>
              </a:rPr>
              <a:t>일반 </a:t>
            </a:r>
            <a:r>
              <a:rPr lang="en-US" altLang="ko-KR" sz="1050" b="0" i="0" dirty="0">
                <a:solidFill>
                  <a:srgbClr val="4D5156"/>
                </a:solidFill>
                <a:effectLst/>
                <a:latin typeface="Apple SD Gothic Neo"/>
              </a:rPr>
              <a:t>/ </a:t>
            </a:r>
            <a:r>
              <a:rPr lang="ko-KR" altLang="en-US" sz="1050" b="0" i="0" dirty="0">
                <a:solidFill>
                  <a:srgbClr val="4D5156"/>
                </a:solidFill>
                <a:effectLst/>
                <a:latin typeface="Apple SD Gothic Neo"/>
              </a:rPr>
              <a:t>요청 </a:t>
            </a:r>
            <a:r>
              <a:rPr lang="en-US" altLang="ko-KR" sz="1050" b="0" i="0" dirty="0">
                <a:solidFill>
                  <a:srgbClr val="4D5156"/>
                </a:solidFill>
                <a:effectLst/>
                <a:latin typeface="Apple SD Gothic Neo"/>
              </a:rPr>
              <a:t>/ </a:t>
            </a:r>
            <a:r>
              <a:rPr lang="ko-KR" altLang="en-US" sz="1050" b="0" i="0" dirty="0">
                <a:solidFill>
                  <a:srgbClr val="4D5156"/>
                </a:solidFill>
                <a:effectLst/>
                <a:latin typeface="Apple SD Gothic Neo"/>
              </a:rPr>
              <a:t>응답 </a:t>
            </a:r>
            <a:endParaRPr lang="en-US" altLang="ko-KR" sz="105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0" i="0" dirty="0">
                <a:solidFill>
                  <a:srgbClr val="4D5156"/>
                </a:solidFill>
                <a:effectLst/>
                <a:latin typeface="Apple SD Gothic Neo"/>
              </a:rPr>
              <a:t>/ </a:t>
            </a:r>
            <a:r>
              <a:rPr lang="ko-KR" altLang="en-US" sz="1050" b="0" i="0" dirty="0">
                <a:solidFill>
                  <a:srgbClr val="4D5156"/>
                </a:solidFill>
                <a:effectLst/>
                <a:latin typeface="Apple SD Gothic Neo"/>
              </a:rPr>
              <a:t>쿠키</a:t>
            </a:r>
            <a:r>
              <a:rPr lang="en-US" altLang="ko-KR" sz="1050" b="0" i="0" dirty="0">
                <a:solidFill>
                  <a:srgbClr val="4D5156"/>
                </a:solidFill>
                <a:effectLst/>
                <a:latin typeface="Apple SD Gothic Neo"/>
              </a:rPr>
              <a:t>&amp;</a:t>
            </a:r>
            <a:r>
              <a:rPr lang="ko-KR" altLang="en-US" sz="1050" b="0" i="0" dirty="0">
                <a:solidFill>
                  <a:srgbClr val="4D5156"/>
                </a:solidFill>
                <a:effectLst/>
                <a:latin typeface="Apple SD Gothic Neo"/>
              </a:rPr>
              <a:t>캐시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345E380-1882-42B7-9F31-F616B552A6B2}"/>
              </a:ext>
            </a:extLst>
          </p:cNvPr>
          <p:cNvSpPr/>
          <p:nvPr/>
        </p:nvSpPr>
        <p:spPr>
          <a:xfrm>
            <a:off x="6998216" y="2446725"/>
            <a:ext cx="1638656" cy="1104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 Connection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4D5156"/>
                </a:solidFill>
                <a:latin typeface="Apple SD Gothic Neo"/>
              </a:rPr>
              <a:t>병렬 </a:t>
            </a:r>
            <a:r>
              <a:rPr lang="en-US" altLang="ko-KR" sz="1050" dirty="0">
                <a:solidFill>
                  <a:srgbClr val="4D5156"/>
                </a:solidFill>
                <a:latin typeface="Apple SD Gothic Neo"/>
              </a:rPr>
              <a:t>/ </a:t>
            </a:r>
            <a:r>
              <a:rPr lang="ko-KR" altLang="en-US" sz="1050" dirty="0">
                <a:solidFill>
                  <a:srgbClr val="4D5156"/>
                </a:solidFill>
                <a:latin typeface="Apple SD Gothic Neo"/>
              </a:rPr>
              <a:t>직렬</a:t>
            </a:r>
            <a:endParaRPr lang="en-US" altLang="ko-KR" sz="1050" dirty="0">
              <a:solidFill>
                <a:srgbClr val="4D5156"/>
              </a:solidFill>
              <a:latin typeface="Apple SD Gothic Neo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D5156"/>
                </a:solidFill>
                <a:latin typeface="Apple SD Gothic Neo"/>
              </a:rPr>
              <a:t>/ </a:t>
            </a:r>
            <a:r>
              <a:rPr lang="ko-KR" altLang="en-US" sz="1050" dirty="0">
                <a:solidFill>
                  <a:srgbClr val="4D5156"/>
                </a:solidFill>
                <a:latin typeface="Apple SD Gothic Neo"/>
              </a:rPr>
              <a:t>파이프라인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9B2CCE-40EB-4F76-82CB-8899C751CDE2}"/>
              </a:ext>
            </a:extLst>
          </p:cNvPr>
          <p:cNvSpPr/>
          <p:nvPr/>
        </p:nvSpPr>
        <p:spPr>
          <a:xfrm>
            <a:off x="8943650" y="2446725"/>
            <a:ext cx="1638656" cy="85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4D5156"/>
                </a:solidFill>
                <a:latin typeface="Apple SD Gothic Neo"/>
              </a:rPr>
              <a:t>차이점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3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BEBDF-AC2B-49EB-A2E3-C75D7C185D1E}"/>
              </a:ext>
            </a:extLst>
          </p:cNvPr>
          <p:cNvSpPr/>
          <p:nvPr/>
        </p:nvSpPr>
        <p:spPr>
          <a:xfrm>
            <a:off x="1115140" y="1316907"/>
            <a:ext cx="5810521" cy="637728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anum Barun Gothic"/>
              </a:rPr>
              <a:t>HTTP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 Barun Gothic"/>
              </a:rPr>
              <a:t>(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anum Barun Gothic"/>
              </a:rPr>
              <a:t>Hyper Text Transfer Protocol)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7012E2-008A-4594-9BF8-5BB7ABBCC310}"/>
              </a:ext>
            </a:extLst>
          </p:cNvPr>
          <p:cNvSpPr/>
          <p:nvPr/>
        </p:nvSpPr>
        <p:spPr>
          <a:xfrm>
            <a:off x="1115140" y="2020582"/>
            <a:ext cx="5810521" cy="436853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42CF5F-0D1A-4329-9F40-3536AAFCBA2B}"/>
              </a:ext>
            </a:extLst>
          </p:cNvPr>
          <p:cNvSpPr/>
          <p:nvPr/>
        </p:nvSpPr>
        <p:spPr>
          <a:xfrm>
            <a:off x="1305433" y="2194589"/>
            <a:ext cx="5429242" cy="244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HTTP</a:t>
            </a:r>
            <a:r>
              <a:rPr lang="ko-KR" altLang="en-US" sz="1400" b="1" dirty="0">
                <a:solidFill>
                  <a:schemeClr val="tx1"/>
                </a:solidFill>
              </a:rPr>
              <a:t>는 클라이언트와 서버 간 데이터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텍스트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이미지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동영상 등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를 주고받기 위한 </a:t>
            </a:r>
            <a:r>
              <a:rPr lang="ko-KR" altLang="en-US" sz="1400" b="1" dirty="0">
                <a:solidFill>
                  <a:schemeClr val="accent2"/>
                </a:solidFill>
              </a:rPr>
              <a:t>프로토콜</a:t>
            </a:r>
            <a:r>
              <a:rPr lang="ko-KR" altLang="en-US" sz="1400" b="1" dirty="0">
                <a:solidFill>
                  <a:schemeClr val="tx1"/>
                </a:solidFill>
              </a:rPr>
              <a:t>이다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HTTP</a:t>
            </a:r>
            <a:r>
              <a:rPr lang="ko-KR" altLang="en-US" sz="1300" dirty="0">
                <a:solidFill>
                  <a:schemeClr val="tx1"/>
                </a:solidFill>
              </a:rPr>
              <a:t>는 클라이언트 쪽에서 웹 서버에 무엇인가를 </a:t>
            </a:r>
            <a:r>
              <a:rPr lang="ko-KR" altLang="en-US" sz="1300" b="1" dirty="0">
                <a:solidFill>
                  <a:schemeClr val="tx1"/>
                </a:solidFill>
              </a:rPr>
              <a:t>요청</a:t>
            </a:r>
            <a:r>
              <a:rPr lang="ko-KR" altLang="en-US" sz="1300" dirty="0">
                <a:solidFill>
                  <a:schemeClr val="tx1"/>
                </a:solidFill>
              </a:rPr>
              <a:t>하면 서버에서 판단하여 </a:t>
            </a:r>
            <a:r>
              <a:rPr lang="ko-KR" altLang="en-US" sz="1300" b="1" dirty="0">
                <a:solidFill>
                  <a:schemeClr val="tx1"/>
                </a:solidFill>
              </a:rPr>
              <a:t>응답</a:t>
            </a:r>
            <a:r>
              <a:rPr lang="ko-KR" altLang="en-US" sz="1300" dirty="0">
                <a:solidFill>
                  <a:schemeClr val="tx1"/>
                </a:solidFill>
              </a:rPr>
              <a:t>하고 데이터를 보내주는 방식으로 동작한다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이러한 요청과 응답이 가능 하려면 서버</a:t>
            </a:r>
            <a:r>
              <a:rPr lang="en-US" altLang="ko-KR" sz="1300" dirty="0">
                <a:solidFill>
                  <a:schemeClr val="tx1"/>
                </a:solidFill>
              </a:rPr>
              <a:t>-</a:t>
            </a:r>
            <a:r>
              <a:rPr lang="ko-KR" altLang="en-US" sz="1300" dirty="0">
                <a:solidFill>
                  <a:schemeClr val="tx1"/>
                </a:solidFill>
              </a:rPr>
              <a:t>클라이언트 사이에 전송되는 컨텐츠 데이터 외에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전송이 제대로 되었는지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어떤 클라이언트가 접속하는지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접속 시간은 언제 인지 등 메타 정보 역시 오고 가야 하며 그 부분을 담고 있는 것이 </a:t>
            </a:r>
            <a:r>
              <a:rPr lang="en-US" altLang="ko-KR" sz="1300" b="1" dirty="0">
                <a:solidFill>
                  <a:schemeClr val="tx1"/>
                </a:solidFill>
              </a:rPr>
              <a:t>HTTP </a:t>
            </a:r>
            <a:r>
              <a:rPr lang="ko-KR" altLang="en-US" sz="1300" b="1" dirty="0">
                <a:solidFill>
                  <a:schemeClr val="tx1"/>
                </a:solidFill>
              </a:rPr>
              <a:t>메시지</a:t>
            </a:r>
            <a:r>
              <a:rPr lang="ko-KR" altLang="en-US" sz="1300" dirty="0">
                <a:solidFill>
                  <a:schemeClr val="tx1"/>
                </a:solidFill>
              </a:rPr>
              <a:t>이다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2A0343-10FC-4A68-AD52-851F63FA22B3}"/>
              </a:ext>
            </a:extLst>
          </p:cNvPr>
          <p:cNvSpPr/>
          <p:nvPr/>
        </p:nvSpPr>
        <p:spPr>
          <a:xfrm>
            <a:off x="7887741" y="1316907"/>
            <a:ext cx="3189119" cy="637728"/>
          </a:xfrm>
          <a:prstGeom prst="rect">
            <a:avLst/>
          </a:prstGeom>
          <a:solidFill>
            <a:srgbClr val="F6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anum Barun Gothic"/>
              </a:rPr>
              <a:t>프로토콜 이란</a:t>
            </a:r>
            <a:endParaRPr lang="en-US" altLang="ko-KR" sz="1600" dirty="0">
              <a:solidFill>
                <a:schemeClr val="tx1"/>
              </a:solidFill>
              <a:latin typeface="Nanum Barun Gothic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Nanum Barun Gothic"/>
              </a:rPr>
              <a:t>(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Nanum Barun Gothic"/>
              </a:rPr>
              <a:t>Protocol)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4098F0-6A62-4968-88BF-321BF45CE486}"/>
              </a:ext>
            </a:extLst>
          </p:cNvPr>
          <p:cNvSpPr/>
          <p:nvPr/>
        </p:nvSpPr>
        <p:spPr>
          <a:xfrm>
            <a:off x="7887741" y="2020582"/>
            <a:ext cx="3189119" cy="4368538"/>
          </a:xfrm>
          <a:prstGeom prst="rect">
            <a:avLst/>
          </a:prstGeom>
          <a:noFill/>
          <a:ln w="19050">
            <a:solidFill>
              <a:srgbClr val="B878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E980B8-9F2A-4EA8-A3BB-502F06F0AC4C}"/>
              </a:ext>
            </a:extLst>
          </p:cNvPr>
          <p:cNvSpPr/>
          <p:nvPr/>
        </p:nvSpPr>
        <p:spPr>
          <a:xfrm>
            <a:off x="8069918" y="2340444"/>
            <a:ext cx="2816649" cy="371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통신을 원하는 두 개체 간에 무엇을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어떻게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언제 통신할 것인가를 서로 약속한 규약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사용 목적과 종류에 따라 여러가지의 기능을 종합적으로 이루며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모든 프로토콜마다 전체 기능이 포함 되었다 라기 보다 경우에 따라 몇 가지 기능이 포함 되어있다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세분화와 재 합성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캡슐화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연결제어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오류제어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흐름제어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동기화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순서 결정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주소 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다중화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전송 서비스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5F5BB604-1493-4776-8B9A-5C8B01FD7B34}"/>
              </a:ext>
            </a:extLst>
          </p:cNvPr>
          <p:cNvCxnSpPr>
            <a:cxnSpLocks/>
          </p:cNvCxnSpPr>
          <p:nvPr/>
        </p:nvCxnSpPr>
        <p:spPr>
          <a:xfrm flipV="1">
            <a:off x="6585626" y="1789829"/>
            <a:ext cx="1175775" cy="933916"/>
          </a:xfrm>
          <a:prstGeom prst="curvedConnector3">
            <a:avLst/>
          </a:prstGeom>
          <a:ln w="16510">
            <a:solidFill>
              <a:srgbClr val="B87850"/>
            </a:solidFill>
            <a:prstDash val="dash"/>
            <a:headEnd w="lg" len="lg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7504542-3CC7-473F-B8A1-7A44502D2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3" y="4767566"/>
            <a:ext cx="5315162" cy="15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8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F9E519-0DAA-4F4A-B644-69A2600EA486}"/>
              </a:ext>
            </a:extLst>
          </p:cNvPr>
          <p:cNvSpPr/>
          <p:nvPr/>
        </p:nvSpPr>
        <p:spPr>
          <a:xfrm>
            <a:off x="7878803" y="1347245"/>
            <a:ext cx="1836697" cy="15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2060"/>
                </a:solidFill>
              </a:rPr>
              <a:t>&lt;</a:t>
            </a:r>
            <a:r>
              <a:rPr lang="ko-KR" altLang="en-US" sz="1000" dirty="0">
                <a:solidFill>
                  <a:srgbClr val="002060"/>
                </a:solidFill>
              </a:rPr>
              <a:t>실제 </a:t>
            </a:r>
            <a:r>
              <a:rPr lang="ko-KR" altLang="en-US" sz="1000" b="1" dirty="0">
                <a:solidFill>
                  <a:srgbClr val="002060"/>
                </a:solidFill>
              </a:rPr>
              <a:t>요청</a:t>
            </a:r>
            <a:r>
              <a:rPr lang="ko-KR" altLang="en-US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>
                <a:solidFill>
                  <a:srgbClr val="002060"/>
                </a:solidFill>
              </a:rPr>
              <a:t>HTTP </a:t>
            </a:r>
            <a:r>
              <a:rPr lang="ko-KR" altLang="en-US" sz="1000" dirty="0">
                <a:solidFill>
                  <a:srgbClr val="002060"/>
                </a:solidFill>
              </a:rPr>
              <a:t>메시지</a:t>
            </a:r>
            <a:r>
              <a:rPr lang="en-US" altLang="ko-KR" sz="1000" dirty="0">
                <a:solidFill>
                  <a:srgbClr val="002060"/>
                </a:solidFill>
              </a:rPr>
              <a:t>&gt;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04A9A49-474B-4C09-8EC0-CF14CD595B7D}"/>
              </a:ext>
            </a:extLst>
          </p:cNvPr>
          <p:cNvSpPr/>
          <p:nvPr/>
        </p:nvSpPr>
        <p:spPr>
          <a:xfrm>
            <a:off x="7308471" y="4306857"/>
            <a:ext cx="3895081" cy="160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시작줄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메서드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ko-KR" altLang="en-US" sz="1400" dirty="0">
                <a:solidFill>
                  <a:schemeClr val="tx1"/>
                </a:solidFill>
              </a:rPr>
              <a:t>주소 </a:t>
            </a:r>
            <a:r>
              <a:rPr lang="en-US" altLang="ko-KR" sz="1400" dirty="0">
                <a:solidFill>
                  <a:schemeClr val="tx1"/>
                </a:solidFill>
              </a:rPr>
              <a:t>/ HTTP</a:t>
            </a:r>
            <a:r>
              <a:rPr lang="ko-KR" altLang="en-US" sz="1400" dirty="0">
                <a:solidFill>
                  <a:schemeClr val="tx1"/>
                </a:solidFill>
              </a:rPr>
              <a:t>버전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헤더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요청에 대한 메타정보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본문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요청을 할 때 함께 보낼 데이터를 담는 부분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5229C-606B-4141-966E-99E498805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89" y="2502008"/>
            <a:ext cx="4897622" cy="34961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42CDFE-2A98-4E8D-81DD-38004711A7D1}"/>
              </a:ext>
            </a:extLst>
          </p:cNvPr>
          <p:cNvSpPr/>
          <p:nvPr/>
        </p:nvSpPr>
        <p:spPr>
          <a:xfrm>
            <a:off x="1115140" y="1316907"/>
            <a:ext cx="5810521" cy="637728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 Barun Gothic"/>
              </a:rPr>
              <a:t>요청</a:t>
            </a:r>
            <a:r>
              <a:rPr lang="en-US" altLang="ko-KR" dirty="0">
                <a:solidFill>
                  <a:schemeClr val="tx1"/>
                </a:solidFill>
                <a:latin typeface="Nanum Barun Gothic"/>
              </a:rPr>
              <a:t>(Request)</a:t>
            </a:r>
            <a:r>
              <a:rPr lang="ko-KR" altLang="en-US" dirty="0">
                <a:solidFill>
                  <a:schemeClr val="tx1"/>
                </a:solidFill>
                <a:latin typeface="Nanum Barun Gothic"/>
              </a:rPr>
              <a:t> 시 </a:t>
            </a:r>
            <a:r>
              <a:rPr lang="ko-KR" altLang="en-US" b="1" dirty="0">
                <a:solidFill>
                  <a:schemeClr val="tx1"/>
                </a:solidFill>
                <a:latin typeface="Nanum Barun Gothic"/>
              </a:rPr>
              <a:t>구조</a:t>
            </a:r>
            <a:endParaRPr lang="en-US" altLang="ko-KR" b="1" dirty="0">
              <a:solidFill>
                <a:schemeClr val="tx1"/>
              </a:solidFill>
              <a:latin typeface="Nanum Bar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62313F-18B5-4F48-AD94-BD99E7E84C60}"/>
              </a:ext>
            </a:extLst>
          </p:cNvPr>
          <p:cNvSpPr/>
          <p:nvPr/>
        </p:nvSpPr>
        <p:spPr>
          <a:xfrm>
            <a:off x="1115140" y="2020582"/>
            <a:ext cx="5810521" cy="436853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19EA4-F615-4428-B7A6-1EA708719533}"/>
              </a:ext>
            </a:extLst>
          </p:cNvPr>
          <p:cNvSpPr/>
          <p:nvPr/>
        </p:nvSpPr>
        <p:spPr>
          <a:xfrm>
            <a:off x="7255537" y="1316907"/>
            <a:ext cx="3948014" cy="637728"/>
          </a:xfrm>
          <a:prstGeom prst="rect">
            <a:avLst/>
          </a:prstGeom>
          <a:solidFill>
            <a:srgbClr val="F6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 Barun Gothic"/>
              </a:rPr>
              <a:t>실제 요청 메시지 </a:t>
            </a:r>
            <a:endParaRPr lang="en-US" altLang="ko-KR" dirty="0">
              <a:solidFill>
                <a:schemeClr val="tx1"/>
              </a:solidFill>
              <a:latin typeface="Nanum Bar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16B4C-3711-4E96-9927-84D100863F26}"/>
              </a:ext>
            </a:extLst>
          </p:cNvPr>
          <p:cNvSpPr/>
          <p:nvPr/>
        </p:nvSpPr>
        <p:spPr>
          <a:xfrm>
            <a:off x="7255536" y="2020582"/>
            <a:ext cx="3948015" cy="4368538"/>
          </a:xfrm>
          <a:prstGeom prst="rect">
            <a:avLst/>
          </a:prstGeom>
          <a:noFill/>
          <a:ln w="19050">
            <a:solidFill>
              <a:srgbClr val="B878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6A352C-C338-4678-BC0A-3ED2D9EC922F}"/>
              </a:ext>
            </a:extLst>
          </p:cNvPr>
          <p:cNvGrpSpPr/>
          <p:nvPr/>
        </p:nvGrpSpPr>
        <p:grpSpPr>
          <a:xfrm>
            <a:off x="7308471" y="2479405"/>
            <a:ext cx="3768389" cy="1412563"/>
            <a:chOff x="7205061" y="2452560"/>
            <a:chExt cx="4177526" cy="14759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A370FB8-71D4-40B0-A880-F2C922FE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05061" y="2452560"/>
              <a:ext cx="4177526" cy="1475944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8F16E7-DA6F-42FE-9E26-6F59D62F9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8973" y="2763681"/>
              <a:ext cx="2579721" cy="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67FCAB4-C506-452B-ABEC-72B00FAFAA0F}"/>
                </a:ext>
              </a:extLst>
            </p:cNvPr>
            <p:cNvCxnSpPr>
              <a:cxnSpLocks/>
            </p:cNvCxnSpPr>
            <p:nvPr/>
          </p:nvCxnSpPr>
          <p:spPr>
            <a:xfrm>
              <a:off x="7468973" y="3035624"/>
              <a:ext cx="368410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9295F87-35A4-4576-9344-B16288FEC72B}"/>
                </a:ext>
              </a:extLst>
            </p:cNvPr>
            <p:cNvCxnSpPr>
              <a:cxnSpLocks/>
            </p:cNvCxnSpPr>
            <p:nvPr/>
          </p:nvCxnSpPr>
          <p:spPr>
            <a:xfrm>
              <a:off x="7459658" y="3879257"/>
              <a:ext cx="76021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E9DC422-8C1D-4C3D-9090-595E8C5E5ADD}"/>
                </a:ext>
              </a:extLst>
            </p:cNvPr>
            <p:cNvSpPr/>
            <p:nvPr/>
          </p:nvSpPr>
          <p:spPr>
            <a:xfrm>
              <a:off x="7326805" y="2641918"/>
              <a:ext cx="150284" cy="18188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1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594709-1EFD-48CA-BC08-D1FA2B73EE80}"/>
                </a:ext>
              </a:extLst>
            </p:cNvPr>
            <p:cNvSpPr/>
            <p:nvPr/>
          </p:nvSpPr>
          <p:spPr>
            <a:xfrm>
              <a:off x="7326805" y="2912115"/>
              <a:ext cx="150284" cy="181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2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2E15300-A8C5-4CD0-BB54-3008F66A739C}"/>
                </a:ext>
              </a:extLst>
            </p:cNvPr>
            <p:cNvSpPr/>
            <p:nvPr/>
          </p:nvSpPr>
          <p:spPr>
            <a:xfrm>
              <a:off x="7317490" y="3746224"/>
              <a:ext cx="150284" cy="181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3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5D00B90-ECF8-4888-BAFF-BF75DD143450}"/>
                </a:ext>
              </a:extLst>
            </p:cNvPr>
            <p:cNvCxnSpPr>
              <a:cxnSpLocks/>
            </p:cNvCxnSpPr>
            <p:nvPr/>
          </p:nvCxnSpPr>
          <p:spPr>
            <a:xfrm>
              <a:off x="7467774" y="3343043"/>
              <a:ext cx="19486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45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F9E519-0DAA-4F4A-B644-69A2600EA486}"/>
              </a:ext>
            </a:extLst>
          </p:cNvPr>
          <p:cNvSpPr/>
          <p:nvPr/>
        </p:nvSpPr>
        <p:spPr>
          <a:xfrm>
            <a:off x="7878803" y="1347245"/>
            <a:ext cx="1836697" cy="15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2060"/>
                </a:solidFill>
              </a:rPr>
              <a:t>&lt;</a:t>
            </a:r>
            <a:r>
              <a:rPr lang="ko-KR" altLang="en-US" sz="1000" dirty="0">
                <a:solidFill>
                  <a:srgbClr val="002060"/>
                </a:solidFill>
              </a:rPr>
              <a:t>실제 </a:t>
            </a:r>
            <a:r>
              <a:rPr lang="ko-KR" altLang="en-US" sz="1000" b="1" dirty="0">
                <a:solidFill>
                  <a:srgbClr val="002060"/>
                </a:solidFill>
              </a:rPr>
              <a:t>요청</a:t>
            </a:r>
            <a:r>
              <a:rPr lang="ko-KR" altLang="en-US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>
                <a:solidFill>
                  <a:srgbClr val="002060"/>
                </a:solidFill>
              </a:rPr>
              <a:t>HTTP </a:t>
            </a:r>
            <a:r>
              <a:rPr lang="ko-KR" altLang="en-US" sz="1000" dirty="0">
                <a:solidFill>
                  <a:srgbClr val="002060"/>
                </a:solidFill>
              </a:rPr>
              <a:t>메시지</a:t>
            </a:r>
            <a:r>
              <a:rPr lang="en-US" altLang="ko-KR" sz="1000" dirty="0">
                <a:solidFill>
                  <a:srgbClr val="002060"/>
                </a:solidFill>
              </a:rPr>
              <a:t>&gt;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04A9A49-474B-4C09-8EC0-CF14CD595B7D}"/>
              </a:ext>
            </a:extLst>
          </p:cNvPr>
          <p:cNvSpPr/>
          <p:nvPr/>
        </p:nvSpPr>
        <p:spPr>
          <a:xfrm>
            <a:off x="7308471" y="4306857"/>
            <a:ext cx="3895081" cy="160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시작줄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버전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상태코드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상태메시지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헤더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응답에 대한 메타정보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본문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응답 메시지에 </a:t>
            </a:r>
            <a:r>
              <a:rPr lang="en-US" altLang="ko-KR" sz="1400" dirty="0">
                <a:solidFill>
                  <a:schemeClr val="tx1"/>
                </a:solidFill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</a:rPr>
              <a:t>이 담겨 있으며 이 </a:t>
            </a:r>
            <a:r>
              <a:rPr lang="en-US" altLang="ko-KR" sz="1400" dirty="0">
                <a:solidFill>
                  <a:schemeClr val="tx1"/>
                </a:solidFill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</a:rPr>
              <a:t>을 받아 브라우저가 화면에 랜더링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42CDFE-2A98-4E8D-81DD-38004711A7D1}"/>
              </a:ext>
            </a:extLst>
          </p:cNvPr>
          <p:cNvSpPr/>
          <p:nvPr/>
        </p:nvSpPr>
        <p:spPr>
          <a:xfrm>
            <a:off x="1115140" y="1316907"/>
            <a:ext cx="5810521" cy="637728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 Barun Gothic"/>
              </a:rPr>
              <a:t>응답</a:t>
            </a:r>
            <a:r>
              <a:rPr lang="en-US" altLang="ko-KR" dirty="0">
                <a:solidFill>
                  <a:schemeClr val="tx1"/>
                </a:solidFill>
                <a:latin typeface="Nanum Barun Gothic"/>
              </a:rPr>
              <a:t>(Response)</a:t>
            </a:r>
            <a:r>
              <a:rPr lang="ko-KR" altLang="en-US" dirty="0">
                <a:solidFill>
                  <a:schemeClr val="tx1"/>
                </a:solidFill>
                <a:latin typeface="Nanum Barun Gothic"/>
              </a:rPr>
              <a:t> 시 </a:t>
            </a:r>
            <a:r>
              <a:rPr lang="ko-KR" altLang="en-US" b="1" dirty="0">
                <a:solidFill>
                  <a:schemeClr val="tx1"/>
                </a:solidFill>
                <a:latin typeface="Nanum Barun Gothic"/>
              </a:rPr>
              <a:t>구조</a:t>
            </a:r>
            <a:endParaRPr lang="en-US" altLang="ko-KR" b="1" dirty="0">
              <a:solidFill>
                <a:schemeClr val="tx1"/>
              </a:solidFill>
              <a:latin typeface="Nanum Bar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62313F-18B5-4F48-AD94-BD99E7E84C60}"/>
              </a:ext>
            </a:extLst>
          </p:cNvPr>
          <p:cNvSpPr/>
          <p:nvPr/>
        </p:nvSpPr>
        <p:spPr>
          <a:xfrm>
            <a:off x="1115140" y="2020582"/>
            <a:ext cx="5810521" cy="436853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19EA4-F615-4428-B7A6-1EA708719533}"/>
              </a:ext>
            </a:extLst>
          </p:cNvPr>
          <p:cNvSpPr/>
          <p:nvPr/>
        </p:nvSpPr>
        <p:spPr>
          <a:xfrm>
            <a:off x="7255537" y="1316907"/>
            <a:ext cx="3948014" cy="637728"/>
          </a:xfrm>
          <a:prstGeom prst="rect">
            <a:avLst/>
          </a:prstGeom>
          <a:solidFill>
            <a:srgbClr val="F6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 Barun Gothic"/>
              </a:rPr>
              <a:t>실제 응답 메시지 </a:t>
            </a:r>
            <a:endParaRPr lang="en-US" altLang="ko-KR" dirty="0">
              <a:solidFill>
                <a:schemeClr val="tx1"/>
              </a:solidFill>
              <a:latin typeface="Nanum Bar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16B4C-3711-4E96-9927-84D100863F26}"/>
              </a:ext>
            </a:extLst>
          </p:cNvPr>
          <p:cNvSpPr/>
          <p:nvPr/>
        </p:nvSpPr>
        <p:spPr>
          <a:xfrm>
            <a:off x="7255536" y="2020582"/>
            <a:ext cx="3948015" cy="4368538"/>
          </a:xfrm>
          <a:prstGeom prst="rect">
            <a:avLst/>
          </a:prstGeom>
          <a:noFill/>
          <a:ln w="19050">
            <a:solidFill>
              <a:srgbClr val="B878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B86D01-6C0E-4421-8AA8-AA3E36C52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4" y="2512238"/>
            <a:ext cx="4930653" cy="33852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3187DD0-B239-457C-B703-38E8C6664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8119" y="2325059"/>
            <a:ext cx="3909039" cy="1559732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5C5D86-B884-440A-ABDE-C8B08F0F832E}"/>
              </a:ext>
            </a:extLst>
          </p:cNvPr>
          <p:cNvCxnSpPr>
            <a:cxnSpLocks/>
          </p:cNvCxnSpPr>
          <p:nvPr/>
        </p:nvCxnSpPr>
        <p:spPr>
          <a:xfrm>
            <a:off x="7602551" y="2558378"/>
            <a:ext cx="83133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E52BB03-E105-4B0B-80FC-2E7006F41801}"/>
              </a:ext>
            </a:extLst>
          </p:cNvPr>
          <p:cNvCxnSpPr>
            <a:cxnSpLocks/>
          </p:cNvCxnSpPr>
          <p:nvPr/>
        </p:nvCxnSpPr>
        <p:spPr>
          <a:xfrm>
            <a:off x="7597397" y="2787477"/>
            <a:ext cx="112831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F69138E-BBC2-4F31-80CE-B7AAEBF3ABF6}"/>
              </a:ext>
            </a:extLst>
          </p:cNvPr>
          <p:cNvCxnSpPr>
            <a:cxnSpLocks/>
          </p:cNvCxnSpPr>
          <p:nvPr/>
        </p:nvCxnSpPr>
        <p:spPr>
          <a:xfrm>
            <a:off x="7559088" y="3793197"/>
            <a:ext cx="338875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A8B2C2B-00F5-448F-9D91-45D3DEA755B1}"/>
              </a:ext>
            </a:extLst>
          </p:cNvPr>
          <p:cNvSpPr/>
          <p:nvPr/>
        </p:nvSpPr>
        <p:spPr>
          <a:xfrm>
            <a:off x="7460382" y="2476333"/>
            <a:ext cx="142169" cy="142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AC79143-EED1-493C-B3F1-4047EA929596}"/>
              </a:ext>
            </a:extLst>
          </p:cNvPr>
          <p:cNvSpPr/>
          <p:nvPr/>
        </p:nvSpPr>
        <p:spPr>
          <a:xfrm>
            <a:off x="7455228" y="2703685"/>
            <a:ext cx="142169" cy="142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92B3986-FA48-43D5-A0BD-22DF6F762175}"/>
              </a:ext>
            </a:extLst>
          </p:cNvPr>
          <p:cNvSpPr/>
          <p:nvPr/>
        </p:nvSpPr>
        <p:spPr>
          <a:xfrm>
            <a:off x="7416919" y="3699881"/>
            <a:ext cx="142169" cy="1421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B547116-9D91-4F65-A85C-5BDBCE2FDB27}"/>
              </a:ext>
            </a:extLst>
          </p:cNvPr>
          <p:cNvCxnSpPr>
            <a:cxnSpLocks/>
          </p:cNvCxnSpPr>
          <p:nvPr/>
        </p:nvCxnSpPr>
        <p:spPr>
          <a:xfrm>
            <a:off x="7559298" y="2990311"/>
            <a:ext cx="116641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9C0417-BEE2-4B18-8B16-55A5747B5567}"/>
              </a:ext>
            </a:extLst>
          </p:cNvPr>
          <p:cNvCxnSpPr>
            <a:cxnSpLocks/>
          </p:cNvCxnSpPr>
          <p:nvPr/>
        </p:nvCxnSpPr>
        <p:spPr>
          <a:xfrm>
            <a:off x="7559298" y="3200672"/>
            <a:ext cx="123785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04139DF-2EDE-431A-A6C7-CB7A893C8FC7}"/>
              </a:ext>
            </a:extLst>
          </p:cNvPr>
          <p:cNvCxnSpPr>
            <a:cxnSpLocks/>
          </p:cNvCxnSpPr>
          <p:nvPr/>
        </p:nvCxnSpPr>
        <p:spPr>
          <a:xfrm flipV="1">
            <a:off x="7559088" y="3419397"/>
            <a:ext cx="1238063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2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0775A5-29D0-481E-ADBD-2E4292D2CD39}"/>
              </a:ext>
            </a:extLst>
          </p:cNvPr>
          <p:cNvSpPr/>
          <p:nvPr/>
        </p:nvSpPr>
        <p:spPr>
          <a:xfrm>
            <a:off x="741516" y="1306401"/>
            <a:ext cx="4382255" cy="5010364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8E5BD-59E1-48AA-B118-C0BFF5B793F9}"/>
              </a:ext>
            </a:extLst>
          </p:cNvPr>
          <p:cNvSpPr/>
          <p:nvPr/>
        </p:nvSpPr>
        <p:spPr>
          <a:xfrm>
            <a:off x="1048449" y="1822773"/>
            <a:ext cx="3768388" cy="3977619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i="1" dirty="0">
                <a:solidFill>
                  <a:schemeClr val="tx1"/>
                </a:solidFill>
              </a:rPr>
              <a:t> </a:t>
            </a:r>
            <a:r>
              <a:rPr lang="en-US" altLang="ko-KR" sz="2400" b="1" i="1" dirty="0">
                <a:solidFill>
                  <a:schemeClr val="tx1"/>
                </a:solidFill>
              </a:rPr>
              <a:t>HTTP </a:t>
            </a:r>
            <a:r>
              <a:rPr lang="ko-KR" altLang="en-US" sz="3200" b="1" i="1" dirty="0">
                <a:solidFill>
                  <a:schemeClr val="bg1"/>
                </a:solidFill>
              </a:rPr>
              <a:t>메소드</a:t>
            </a:r>
            <a:r>
              <a:rPr lang="en-US" altLang="ko-KR" sz="3200" b="1" i="1" dirty="0">
                <a:solidFill>
                  <a:schemeClr val="bg1"/>
                </a:solidFill>
              </a:rPr>
              <a:t>(Method)</a:t>
            </a:r>
          </a:p>
          <a:p>
            <a:endParaRPr lang="en-US" altLang="ko-KR" sz="2000" b="1" i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클라이언트와 서버 사이에 이루어지는 요청</a:t>
            </a:r>
            <a:r>
              <a:rPr lang="en-US" altLang="ko-KR" sz="1400" dirty="0">
                <a:solidFill>
                  <a:schemeClr val="tx1"/>
                </a:solidFill>
              </a:rPr>
              <a:t>(Request)</a:t>
            </a:r>
            <a:r>
              <a:rPr lang="ko-KR" altLang="en-US" sz="1400" dirty="0">
                <a:solidFill>
                  <a:schemeClr val="tx1"/>
                </a:solidFill>
              </a:rPr>
              <a:t>과 응답</a:t>
            </a:r>
            <a:r>
              <a:rPr lang="en-US" altLang="ko-KR" sz="1400" dirty="0">
                <a:solidFill>
                  <a:schemeClr val="tx1"/>
                </a:solidFill>
              </a:rPr>
              <a:t>(Response)</a:t>
            </a:r>
            <a:r>
              <a:rPr lang="ko-KR" altLang="en-US" sz="1400" dirty="0">
                <a:solidFill>
                  <a:schemeClr val="tx1"/>
                </a:solidFill>
              </a:rPr>
              <a:t>데이터를 전송하는 방식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한 마디로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서버에 요청을 보내는 방법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서버에 임무를 부여하고 주어진 메서드에 해당하는 방식대로 일을 수행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자주 쓰는 </a:t>
            </a:r>
            <a:r>
              <a:rPr lang="en-US" altLang="ko-KR" sz="1400" dirty="0">
                <a:solidFill>
                  <a:schemeClr val="tx1"/>
                </a:solidFill>
              </a:rPr>
              <a:t>HTTP </a:t>
            </a:r>
            <a:r>
              <a:rPr lang="ko-KR" altLang="en-US" sz="1400" dirty="0">
                <a:solidFill>
                  <a:schemeClr val="tx1"/>
                </a:solidFill>
              </a:rPr>
              <a:t>메소드는 </a:t>
            </a:r>
            <a:r>
              <a:rPr lang="en-US" altLang="ko-KR" sz="1400" b="1" dirty="0">
                <a:solidFill>
                  <a:schemeClr val="tx1"/>
                </a:solidFill>
              </a:rPr>
              <a:t>GET, POST, PUT, DELETE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6079800-5864-46E9-A3E4-27C8DE08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6777"/>
              </p:ext>
            </p:extLst>
          </p:nvPr>
        </p:nvGraphicFramePr>
        <p:xfrm>
          <a:off x="5805641" y="1306401"/>
          <a:ext cx="5425089" cy="47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09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678605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328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전송형태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36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GET [request-uri]?query_string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 받은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정보를 검색하여 응답한다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 [request-uri]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방식과 동일하지만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응답에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없고 응답코드와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응답한다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 정보확인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헬스체크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버전확인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수정일자 확인 등의 용도로 사용된다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POST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요청된 자원을 생성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(CREATE)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 작성된 리소스인 경우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 항목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: URI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주소를 포함하여 응답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11269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PUT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요청된 자원 전체를 수정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(UPDATE)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PATCH 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유사하게 요청된 자원을 수정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(UPDATE)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때 사용한다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PUT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경우 자원 전체를 갱신하는 의미지만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PATCH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해당자원의 일부를 교체하는 의미로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[request-uri]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요청된 자원을 삭제할 것을 요청함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 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안전성 문제로 대부분의 서버에서 비활성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CONNECT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동적으로 터널 모드를 교환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프락시 기능을 요청 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TRACE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 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 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원격지 서버에 루프백 메시지 호출하기 위해 테스트용으로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7821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OPTIONS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 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 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웹서버에서 지원되는 메소드의 종류를 확인할 경우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2552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1A14953-58C7-426F-AC06-3993E18BFECA}"/>
              </a:ext>
            </a:extLst>
          </p:cNvPr>
          <p:cNvSpPr/>
          <p:nvPr/>
        </p:nvSpPr>
        <p:spPr>
          <a:xfrm>
            <a:off x="5805641" y="6187135"/>
            <a:ext cx="5425089" cy="259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GET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 주소줄에 값이 쿼리스트링 으로 이어 붙으며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 URL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에 이어 붙기 때문에 길이 제한이 있어 많은 양의 데이터를 전송하기 어려움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POST :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 값이 숨겨져서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(BODY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안에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보내지며 많은 양의 데이터를 보낼 수 있음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B69CE0-6FFB-485C-950C-DB087059ECFA}"/>
              </a:ext>
            </a:extLst>
          </p:cNvPr>
          <p:cNvCxnSpPr>
            <a:cxnSpLocks/>
          </p:cNvCxnSpPr>
          <p:nvPr/>
        </p:nvCxnSpPr>
        <p:spPr>
          <a:xfrm flipV="1">
            <a:off x="5465018" y="1390292"/>
            <a:ext cx="0" cy="4865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FC8A28-44A8-4DC4-A452-84EF44A09C05}"/>
              </a:ext>
            </a:extLst>
          </p:cNvPr>
          <p:cNvSpPr/>
          <p:nvPr/>
        </p:nvSpPr>
        <p:spPr>
          <a:xfrm>
            <a:off x="5903524" y="1653117"/>
            <a:ext cx="2099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FFC000"/>
                </a:solidFill>
              </a:rPr>
              <a:t>★</a:t>
            </a:r>
            <a:endParaRPr lang="en-US" altLang="ko-KR" sz="800" b="1" dirty="0">
              <a:solidFill>
                <a:srgbClr val="FFC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D5DF9F-CE01-4D5C-9A95-372B63B32899}"/>
              </a:ext>
            </a:extLst>
          </p:cNvPr>
          <p:cNvSpPr/>
          <p:nvPr/>
        </p:nvSpPr>
        <p:spPr>
          <a:xfrm>
            <a:off x="5874949" y="2615142"/>
            <a:ext cx="2099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FFC000"/>
                </a:solidFill>
              </a:rPr>
              <a:t>★</a:t>
            </a:r>
            <a:endParaRPr lang="en-US" altLang="ko-KR" sz="800" b="1" dirty="0">
              <a:solidFill>
                <a:srgbClr val="FFC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6F4992-21D1-4CBA-8AD6-0FFBAC2B766D}"/>
              </a:ext>
            </a:extLst>
          </p:cNvPr>
          <p:cNvSpPr/>
          <p:nvPr/>
        </p:nvSpPr>
        <p:spPr>
          <a:xfrm>
            <a:off x="5908287" y="3124729"/>
            <a:ext cx="2099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FFC000"/>
                </a:solidFill>
              </a:rPr>
              <a:t>★</a:t>
            </a:r>
            <a:endParaRPr lang="en-US" altLang="ko-KR" sz="800" b="1" dirty="0">
              <a:solidFill>
                <a:srgbClr val="FFC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BE8AA4-A14F-4CC3-B2AE-9FD5BCD84EF5}"/>
              </a:ext>
            </a:extLst>
          </p:cNvPr>
          <p:cNvSpPr/>
          <p:nvPr/>
        </p:nvSpPr>
        <p:spPr>
          <a:xfrm>
            <a:off x="5832087" y="4153429"/>
            <a:ext cx="2099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FFC000"/>
                </a:solidFill>
              </a:rPr>
              <a:t>★</a:t>
            </a:r>
            <a:endParaRPr lang="en-US" altLang="ko-KR" sz="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0775A5-29D0-481E-ADBD-2E4292D2CD39}"/>
              </a:ext>
            </a:extLst>
          </p:cNvPr>
          <p:cNvSpPr/>
          <p:nvPr/>
        </p:nvSpPr>
        <p:spPr>
          <a:xfrm>
            <a:off x="741516" y="1306401"/>
            <a:ext cx="4382255" cy="5010364"/>
          </a:xfrm>
          <a:prstGeom prst="rect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8E5BD-59E1-48AA-B118-C0BFF5B793F9}"/>
              </a:ext>
            </a:extLst>
          </p:cNvPr>
          <p:cNvSpPr/>
          <p:nvPr/>
        </p:nvSpPr>
        <p:spPr>
          <a:xfrm>
            <a:off x="1048449" y="1822773"/>
            <a:ext cx="3768388" cy="3977619"/>
          </a:xfrm>
          <a:prstGeom prst="rect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i="1" dirty="0">
                <a:solidFill>
                  <a:schemeClr val="tx1"/>
                </a:solidFill>
              </a:rPr>
              <a:t> </a:t>
            </a:r>
            <a:r>
              <a:rPr lang="en-US" altLang="ko-KR" b="1" i="1" dirty="0">
                <a:solidFill>
                  <a:schemeClr val="tx1"/>
                </a:solidFill>
              </a:rPr>
              <a:t>HTTP </a:t>
            </a:r>
            <a:r>
              <a:rPr lang="ko-KR" altLang="en-US" b="1" i="1" dirty="0">
                <a:solidFill>
                  <a:schemeClr val="tx1"/>
                </a:solidFill>
              </a:rPr>
              <a:t>헤더 </a:t>
            </a:r>
            <a:r>
              <a:rPr lang="en-US" altLang="ko-KR" b="1" i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3200" b="1" i="1" dirty="0">
                <a:solidFill>
                  <a:schemeClr val="bg1"/>
                </a:solidFill>
              </a:rPr>
              <a:t>요청 헤더 </a:t>
            </a:r>
            <a:r>
              <a:rPr lang="en-US" altLang="ko-KR" sz="3200" b="1" i="1" dirty="0">
                <a:solidFill>
                  <a:schemeClr val="bg1"/>
                </a:solidFill>
              </a:rPr>
              <a:t>(Request Header) </a:t>
            </a:r>
          </a:p>
          <a:p>
            <a:endParaRPr lang="en-US" altLang="ko-KR" sz="2000" b="1" i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요청 헤더는 </a:t>
            </a:r>
            <a:r>
              <a:rPr lang="en-US" altLang="ko-KR" sz="1400" dirty="0">
                <a:solidFill>
                  <a:schemeClr val="tx1"/>
                </a:solidFill>
              </a:rPr>
              <a:t>HTTP </a:t>
            </a:r>
            <a:r>
              <a:rPr lang="ko-KR" altLang="en-US" sz="1400" dirty="0">
                <a:solidFill>
                  <a:schemeClr val="tx1"/>
                </a:solidFill>
              </a:rPr>
              <a:t>요청 메시지 내에서만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나타나며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가장 방대하다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6079800-5864-46E9-A3E4-27C8DE08D16D}"/>
              </a:ext>
            </a:extLst>
          </p:cNvPr>
          <p:cNvGraphicFramePr>
            <a:graphicFrameLocks noGrp="1"/>
          </p:cNvGraphicFramePr>
          <p:nvPr/>
        </p:nvGraphicFramePr>
        <p:xfrm>
          <a:off x="5805641" y="1306401"/>
          <a:ext cx="5425089" cy="47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09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678605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328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Method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전송형태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36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GET [request-uri]?query_string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 받은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정보를 검색하여 응답한다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 [request-uri]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방식과 동일하지만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응답에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없고 응답코드와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응답한다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 정보확인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헬스체크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버전확인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수정일자 확인 등의 용도로 사용된다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POST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요청된 자원을 생성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(CREATE)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 작성된 리소스인 경우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 항목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: URI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주소를 포함하여 응답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11269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PUT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요청된 자원 전체를 수정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(UPDATE)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PATCH 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유사하게 요청된 자원을 수정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(UPDATE)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때 사용한다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PUT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경우 자원 전체를 갱신하는 의미지만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PATCH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해당자원의 일부를 교체하는 의미로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[request-uri]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요청된 자원을 삭제할 것을 요청함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 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안전성 문제로 대부분의 서버에서 비활성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CONNECT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동적으로 터널 모드를 교환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프락시 기능을 요청 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TRACE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 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 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원격지 서버에 루프백 메시지 호출하기 위해 테스트용으로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7821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OPTIONS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 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 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웹서버에서 지원되는 메소드의 종류를 확인할 경우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2552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B69CE0-6FFB-485C-950C-DB087059ECFA}"/>
              </a:ext>
            </a:extLst>
          </p:cNvPr>
          <p:cNvCxnSpPr>
            <a:cxnSpLocks/>
          </p:cNvCxnSpPr>
          <p:nvPr/>
        </p:nvCxnSpPr>
        <p:spPr>
          <a:xfrm flipV="1">
            <a:off x="5465018" y="1390292"/>
            <a:ext cx="0" cy="4865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3F9257-2F59-4C56-BCC1-4B09F6296764}"/>
              </a:ext>
            </a:extLst>
          </p:cNvPr>
          <p:cNvGraphicFramePr>
            <a:graphicFrameLocks noGrp="1"/>
          </p:cNvGraphicFramePr>
          <p:nvPr/>
        </p:nvGraphicFramePr>
        <p:xfrm>
          <a:off x="5805641" y="1306401"/>
          <a:ext cx="5425035" cy="47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82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1858344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767809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49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544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Date: Thu, 12 Jul 2020 03:12:27 GMT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메시지가 만들어진 시각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자동으로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Connection: keep-alive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keep-alive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되어있어 사실상 아무런 의미 없음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HTTP/2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삭제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Content-Length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Content-Length: 52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요청과 응답 메시지의 본문 크기를 바이트 단위로 표시메시지 크기에 따라 자동으로 생성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 text/html; charset=utf-8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컨텐츠의 타입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(MIME)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문자열 인코딩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(utf-8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명시할 수 있으며 현재 메시지 내용이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text/html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타입이고 문자열은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문자열임을 알려준다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Content-Language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Content-Language: de-DE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언어를 뜻한다 요청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응답의 언어와는 관련이 없으며 페이지 언어는 영어일지라도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Content-Language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ko-KR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수 있다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Content-Encoding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Content-Encoding: gzip, deflate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Content-Encoding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컨텐츠가 압축된 방식으로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컨텐츠를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br, gzip, deflate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알고리즘으로 압축해서 보내면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브라우저가 알아서 해제하여 사용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3130D59-D1F9-43DA-A55D-B9385C8E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92166"/>
              </p:ext>
            </p:extLst>
          </p:nvPr>
        </p:nvGraphicFramePr>
        <p:xfrm>
          <a:off x="5805641" y="1306400"/>
          <a:ext cx="5425089" cy="475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79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562980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421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전송형태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468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Host: www.naver.com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쪽에서 요청한 주소의 웹 서버 주소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66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User-Agent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User-Agent: Mozilla/5.0 (Macintosh; Intel Mac OS X 10_13_5) 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AppleWebKit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/537.36 (KHTML, like Gecko) Chrome/67.0.3396.99 Safari/537.36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쪽 웹 브라우저 종류에 대한 정보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640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Accept: image/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image/gif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Accept: text/*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Accept: text/html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요청을 보낼 때 서버에 요청하는 데이터 타입을 명시할 수 있다 콤마로 여러 타입을 동시에 적어줄 수 있으며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와일드카드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텍스트이기만 하면 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적어줄 수 있다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11269"/>
                  </a:ext>
                </a:extLst>
              </a:tr>
              <a:tr h="640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Accept-Charset: utf-8</a:t>
                      </a:r>
                      <a:br>
                        <a:rPr lang="en-US" altLang="ko-KR" sz="700" dirty="0"/>
                      </a:b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Accept-Language: ko, 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</a:t>
                      </a:r>
                      <a:br>
                        <a:rPr lang="en-US" altLang="ko-KR" sz="700" dirty="0"/>
                      </a:b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Accept-Encoding: 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gzip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deflate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문자 인코딩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(UTF-8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명시하는 부분이며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Language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원하는 언어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Encoding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원하는 컨텐츠 압축 방식이다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와일드카드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사용가능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640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Authorization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Authorization: Bearer XXXXXXXXXXXXX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토큰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(JWT, Bearer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토큰 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서버로 보낼 때 사용하는 헤더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API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같은 것을 할 때 토큰이 없으면 거절당하기 때문에 이 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Authorization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사용한다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640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Origin: https://www.zerocho.com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요청을 보낼 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요청이 어느 주소에서 시작되었는지를 나타냅니다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여기서 요청을 보낸 주소와 받는 주소가 다르면 </a:t>
                      </a:r>
                      <a:r>
                        <a:rPr lang="en-US" altLang="ko-KR" sz="7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CORS </a:t>
                      </a:r>
                      <a:r>
                        <a:rPr lang="ko-KR" altLang="en-US" sz="7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발생하기도 함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640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Referer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Referer: https://www.zerocho.com/category/JavaScript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페이지 이전의 페이지 주소를 나타냄 어떤 페이지에서 지금 페이지로 들어왔는지 알 수 있음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232327-A565-4034-A0F9-4288AC11C531}"/>
              </a:ext>
            </a:extLst>
          </p:cNvPr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Header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0775A5-29D0-481E-ADBD-2E4292D2CD39}"/>
              </a:ext>
            </a:extLst>
          </p:cNvPr>
          <p:cNvSpPr/>
          <p:nvPr/>
        </p:nvSpPr>
        <p:spPr>
          <a:xfrm>
            <a:off x="741516" y="1306401"/>
            <a:ext cx="4382255" cy="5010364"/>
          </a:xfrm>
          <a:prstGeom prst="rect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8E5BD-59E1-48AA-B118-C0BFF5B793F9}"/>
              </a:ext>
            </a:extLst>
          </p:cNvPr>
          <p:cNvSpPr/>
          <p:nvPr/>
        </p:nvSpPr>
        <p:spPr>
          <a:xfrm>
            <a:off x="1048449" y="1822773"/>
            <a:ext cx="3768388" cy="3977619"/>
          </a:xfrm>
          <a:prstGeom prst="rect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i="1" dirty="0">
                <a:solidFill>
                  <a:schemeClr val="tx1"/>
                </a:solidFill>
              </a:rPr>
              <a:t> </a:t>
            </a:r>
            <a:r>
              <a:rPr lang="en-US" altLang="ko-KR" b="1" i="1" dirty="0">
                <a:solidFill>
                  <a:schemeClr val="tx1"/>
                </a:solidFill>
              </a:rPr>
              <a:t>HTTP </a:t>
            </a:r>
            <a:r>
              <a:rPr lang="ko-KR" altLang="en-US" b="1" i="1" dirty="0">
                <a:solidFill>
                  <a:schemeClr val="tx1"/>
                </a:solidFill>
              </a:rPr>
              <a:t>헤더 </a:t>
            </a:r>
            <a:r>
              <a:rPr lang="en-US" altLang="ko-KR" b="1" i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3200" b="1" i="1" dirty="0">
                <a:solidFill>
                  <a:schemeClr val="tx1"/>
                </a:solidFill>
              </a:rPr>
              <a:t>응답 헤더 </a:t>
            </a:r>
            <a:r>
              <a:rPr lang="en-US" altLang="ko-KR" sz="3200" b="1" i="1" dirty="0">
                <a:solidFill>
                  <a:schemeClr val="tx1"/>
                </a:solidFill>
              </a:rPr>
              <a:t>(Response Header) </a:t>
            </a:r>
          </a:p>
          <a:p>
            <a:endParaRPr lang="en-US" altLang="ko-KR" sz="2000" b="1" i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응답을 보내는 서버에 대한 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6079800-5864-46E9-A3E4-27C8DE08D16D}"/>
              </a:ext>
            </a:extLst>
          </p:cNvPr>
          <p:cNvGraphicFramePr>
            <a:graphicFrameLocks noGrp="1"/>
          </p:cNvGraphicFramePr>
          <p:nvPr/>
        </p:nvGraphicFramePr>
        <p:xfrm>
          <a:off x="5805641" y="1306401"/>
          <a:ext cx="5425089" cy="47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09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678605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328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Method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전송형태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36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GET [request-uri]?query_string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 받은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정보를 검색하여 응답한다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 [request-uri]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방식과 동일하지만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응답에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없고 응답코드와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응답한다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 정보확인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헬스체크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버전확인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수정일자 확인 등의 용도로 사용된다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POST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요청된 자원을 생성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(CREATE)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 작성된 리소스인 경우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 항목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: URI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주소를 포함하여 응답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11269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PUT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요청된 자원 전체를 수정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(UPDATE)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PATCH 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유사하게 요청된 자원을 수정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(UPDATE)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때 사용한다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PUT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경우 자원 전체를 갱신하는 의미지만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PATCH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해당자원의 일부를 교체하는 의미로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[request-uri]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요청된 자원을 삭제할 것을 요청함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 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안전성 문제로 대부분의 서버에서 비활성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CONNECT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동적으로 터널 모드를 교환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프락시 기능을 요청 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TRACE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 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 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원격지 서버에 루프백 메시지 호출하기 위해 테스트용으로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7821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OPTIONS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 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 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웹서버에서 지원되는 메소드의 종류를 확인할 경우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2552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B69CE0-6FFB-485C-950C-DB087059ECFA}"/>
              </a:ext>
            </a:extLst>
          </p:cNvPr>
          <p:cNvCxnSpPr>
            <a:cxnSpLocks/>
          </p:cNvCxnSpPr>
          <p:nvPr/>
        </p:nvCxnSpPr>
        <p:spPr>
          <a:xfrm flipV="1">
            <a:off x="5465018" y="1390292"/>
            <a:ext cx="0" cy="4865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3F9257-2F59-4C56-BCC1-4B09F6296764}"/>
              </a:ext>
            </a:extLst>
          </p:cNvPr>
          <p:cNvGraphicFramePr>
            <a:graphicFrameLocks noGrp="1"/>
          </p:cNvGraphicFramePr>
          <p:nvPr/>
        </p:nvGraphicFramePr>
        <p:xfrm>
          <a:off x="5805641" y="1306401"/>
          <a:ext cx="5425035" cy="47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82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1858344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767809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49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544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Date: Thu, 12 Jul 2020 03:12:27 GMT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메시지가 만들어진 시각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자동으로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Connection: keep-alive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keep-alive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되어있어 사실상 아무런 의미 없음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HTTP/2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삭제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Content-Length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Content-Length: 52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요청과 응답 메시지의 본문 크기를 바이트 단위로 표시메시지 크기에 따라 자동으로 생성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 text/html; charset=utf-8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컨텐츠의 타입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(MIME)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문자열 인코딩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(utf-8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명시할 수 있으며 현재 메시지 내용이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text/html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타입이고 문자열은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문자열임을 알려준다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Content-Language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Content-Language: de-DE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언어를 뜻한다 요청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응답의 언어와는 관련이 없으며 페이지 언어는 영어일지라도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Content-Language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ko-KR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수 있다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Content-Encoding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Content-Encoding: gzip, deflate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Content-Encoding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컨텐츠가 압축된 방식으로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컨텐츠를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br, gzip, deflate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알고리즘으로 압축해서 보내면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브라우저가 알아서 해제하여 사용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3130D59-D1F9-43DA-A55D-B9385C8E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25276"/>
              </p:ext>
            </p:extLst>
          </p:nvPr>
        </p:nvGraphicFramePr>
        <p:xfrm>
          <a:off x="5805641" y="1306400"/>
          <a:ext cx="5425089" cy="475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79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1915105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678605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514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전송형태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1023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Access-Control-Allow-Origin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Access-Control-Allow-Origin: www.naver.com</a:t>
                      </a:r>
                      <a:br>
                        <a:rPr lang="en-US" altLang="ko-KR" sz="700" b="0" dirty="0"/>
                      </a:b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Access-Control-Allow-Origin: *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도메인에서 리소스에 대한 접근을 허용할 수 있음을 의미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서브도메인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도메인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 중 하나만 달라도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CORS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발생되며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주소에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CORS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허용 가능하나 그만큼 보안이 취약해짐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CORS(</a:t>
                      </a:r>
                      <a:r>
                        <a:rPr lang="ko-KR" altLang="en-US" sz="7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교차 출처 리소스 공유</a:t>
                      </a:r>
                      <a:r>
                        <a:rPr lang="en-US" altLang="ko-KR" sz="7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보안상의 이유로 브라우저는 스크립트에서 시작한 교차 출처 </a:t>
                      </a:r>
                      <a:r>
                        <a:rPr lang="en-US" altLang="ko-KR" sz="7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7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제한</a:t>
                      </a:r>
                      <a:endParaRPr lang="en-US" altLang="ko-KR" sz="700" b="0" i="0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241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Allow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Allow: GET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측에서 지원 가능한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7823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Content-Disposition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Content-Disposition: inline</a:t>
                      </a:r>
                      <a:br>
                        <a:rPr lang="fr-FR" altLang="ko-KR" sz="700" dirty="0"/>
                      </a:br>
                      <a:r>
                        <a:rPr lang="fr-FR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Content-Disposition: attachment; filename='filename.csv'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응답 본문을 브라우저가 어떻게 표시해야 할지 알려주는 헤더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inline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웹페이지 화면에 표시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attachment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다운로드 되며 다운로드를 원하는 파일은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attachment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값을 설정하고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filename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옵션으로 파일명까지 지정가능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11269"/>
                  </a:ext>
                </a:extLst>
              </a:tr>
              <a:tr h="782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HTTP/1.1 302 Found</a:t>
                      </a:r>
                      <a:br>
                        <a:rPr lang="en-US" altLang="ko-KR" sz="700" dirty="0"/>
                      </a:b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 /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대 응답이나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 Created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응답일 때 어느 페이지로 이동할지 알려주는 헤더 예시문의 경우 브라우저는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주소로 리다이렉트 함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141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Content-Security-Policy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 default-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'self'</a:t>
                      </a:r>
                      <a:br>
                        <a:rPr lang="en-US" altLang="ko-KR" sz="700" dirty="0"/>
                      </a:b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 default-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https:</a:t>
                      </a:r>
                      <a:br>
                        <a:rPr lang="en-US" altLang="ko-KR" sz="700" dirty="0"/>
                      </a:b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 default-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'none’</a:t>
                      </a:r>
                    </a:p>
                    <a:p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 font-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'self'; script-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https://www.zerocho.com 'unsafe-inline'; 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img-src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'self'; style-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'self' 'unsafe-inline'; object-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'none'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파일들을 불러오는 경우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차단할 소스와 불러올 소스를 여기에 명시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허용할 외부 소스만 지정 가능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지정 시 자신의 도메인의 파일들만 허용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none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지정 시 허용되지 않음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(default-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모든 외부 소스에 대해 적용되며 각각 따로 지정 가능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script-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img-src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style-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object-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등이 있고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옵션으로는 도메인이나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https:, 'unsafe-inline'(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인라인 태그 허용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'unsafe-eval'(eval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허용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232327-A565-4034-A0F9-4288AC11C531}"/>
              </a:ext>
            </a:extLst>
          </p:cNvPr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Header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400" y="1003298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0775A5-29D0-481E-ADBD-2E4292D2CD39}"/>
              </a:ext>
            </a:extLst>
          </p:cNvPr>
          <p:cNvSpPr/>
          <p:nvPr/>
        </p:nvSpPr>
        <p:spPr>
          <a:xfrm>
            <a:off x="741516" y="1306401"/>
            <a:ext cx="4382255" cy="5010364"/>
          </a:xfrm>
          <a:prstGeom prst="rect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8E5BD-59E1-48AA-B118-C0BFF5B793F9}"/>
              </a:ext>
            </a:extLst>
          </p:cNvPr>
          <p:cNvSpPr/>
          <p:nvPr/>
        </p:nvSpPr>
        <p:spPr>
          <a:xfrm>
            <a:off x="1048449" y="1822773"/>
            <a:ext cx="3768388" cy="3977619"/>
          </a:xfrm>
          <a:prstGeom prst="rect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i="1" dirty="0">
                <a:solidFill>
                  <a:schemeClr val="tx1"/>
                </a:solidFill>
              </a:rPr>
              <a:t> </a:t>
            </a:r>
            <a:r>
              <a:rPr lang="en-US" altLang="ko-KR" sz="2400" b="1" i="1" dirty="0">
                <a:solidFill>
                  <a:schemeClr val="tx1"/>
                </a:solidFill>
              </a:rPr>
              <a:t>HTTP </a:t>
            </a:r>
            <a:r>
              <a:rPr lang="ko-KR" altLang="en-US" sz="2400" b="1" i="1" dirty="0">
                <a:solidFill>
                  <a:schemeClr val="tx1"/>
                </a:solidFill>
              </a:rPr>
              <a:t>헤더 </a:t>
            </a:r>
            <a:r>
              <a:rPr lang="en-US" altLang="ko-KR" sz="2400" b="1" i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2400" b="1" i="1" dirty="0">
                <a:solidFill>
                  <a:schemeClr val="tx1"/>
                </a:solidFill>
              </a:rPr>
              <a:t>응답 헤더 </a:t>
            </a:r>
            <a:r>
              <a:rPr lang="en-US" altLang="ko-KR" sz="2400" b="1" i="1" dirty="0">
                <a:solidFill>
                  <a:schemeClr val="tx1"/>
                </a:solidFill>
              </a:rPr>
              <a:t>(Response Header) </a:t>
            </a:r>
          </a:p>
          <a:p>
            <a:endParaRPr lang="en-US" altLang="ko-KR" sz="2000" b="1" i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요청과 응답에 모두 사용되는 헤더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Content </a:t>
            </a:r>
            <a:r>
              <a:rPr lang="ko-KR" altLang="en-US" sz="1400" dirty="0">
                <a:solidFill>
                  <a:schemeClr val="tx1"/>
                </a:solidFill>
              </a:rPr>
              <a:t>시리즈는 엔티티 헤더라고 불림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6079800-5864-46E9-A3E4-27C8DE08D16D}"/>
              </a:ext>
            </a:extLst>
          </p:cNvPr>
          <p:cNvGraphicFramePr>
            <a:graphicFrameLocks noGrp="1"/>
          </p:cNvGraphicFramePr>
          <p:nvPr/>
        </p:nvGraphicFramePr>
        <p:xfrm>
          <a:off x="5805641" y="1306401"/>
          <a:ext cx="5425089" cy="47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09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678605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328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Method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전송형태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36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GET [request-uri]?query_string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 받은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정보를 검색하여 응답한다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 [request-uri]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방식과 동일하지만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응답에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없고 응답코드와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응답한다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 정보확인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헬스체크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버전확인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수정일자 확인 등의 용도로 사용된다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POST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요청된 자원을 생성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(CREATE)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 작성된 리소스인 경우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 항목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: URI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주소를 포함하여 응답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11269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PUT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요청된 자원 전체를 수정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(UPDATE)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PATCH 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Lenght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:[Length in Bytes]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Content-Type:[Content Type]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유사하게 요청된 자원을 수정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(UPDATE)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때 사용한다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PUT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경우 자원 전체를 갱신하는 의미지만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PATCH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해당자원의 일부를 교체하는 의미로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[request-uri]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요청된 자원을 삭제할 것을 요청함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 (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안전성 문제로 대부분의 서버에서 비활성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CONNECT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동적으로 터널 모드를 교환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프락시 기능을 요청 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TRACE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 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 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원격지 서버에 루프백 메시지 호출하기 위해 테스트용으로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7821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OPTIONS [request-</a:t>
                      </a:r>
                      <a:r>
                        <a:rPr lang="en-US" altLang="ko-KR" sz="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HTTP/ 1.1</a:t>
                      </a:r>
                    </a:p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Host: [Hostname]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[IP]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웹서버에서 지원되는 메소드의 종류를 확인할 경우 사용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2552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B69CE0-6FFB-485C-950C-DB087059ECFA}"/>
              </a:ext>
            </a:extLst>
          </p:cNvPr>
          <p:cNvCxnSpPr>
            <a:cxnSpLocks/>
          </p:cNvCxnSpPr>
          <p:nvPr/>
        </p:nvCxnSpPr>
        <p:spPr>
          <a:xfrm flipV="1">
            <a:off x="5465018" y="1390292"/>
            <a:ext cx="0" cy="4865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3F9257-2F59-4C56-BCC1-4B09F629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85348"/>
              </p:ext>
            </p:extLst>
          </p:nvPr>
        </p:nvGraphicFramePr>
        <p:xfrm>
          <a:off x="5805641" y="1306401"/>
          <a:ext cx="5425035" cy="475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82">
                  <a:extLst>
                    <a:ext uri="{9D8B030D-6E8A-4147-A177-3AD203B41FA5}">
                      <a16:colId xmlns:a16="http://schemas.microsoft.com/office/drawing/2014/main" val="1559755566"/>
                    </a:ext>
                  </a:extLst>
                </a:gridCol>
                <a:gridCol w="1858344">
                  <a:extLst>
                    <a:ext uri="{9D8B030D-6E8A-4147-A177-3AD203B41FA5}">
                      <a16:colId xmlns:a16="http://schemas.microsoft.com/office/drawing/2014/main" val="2428659129"/>
                    </a:ext>
                  </a:extLst>
                </a:gridCol>
                <a:gridCol w="2767809">
                  <a:extLst>
                    <a:ext uri="{9D8B030D-6E8A-4147-A177-3AD203B41FA5}">
                      <a16:colId xmlns:a16="http://schemas.microsoft.com/office/drawing/2014/main" val="3037205985"/>
                    </a:ext>
                  </a:extLst>
                </a:gridCol>
              </a:tblGrid>
              <a:tr h="490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설명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19792"/>
                  </a:ext>
                </a:extLst>
              </a:tr>
              <a:tr h="544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Date: Thu, 12 Jul 2020 03:12:27 GMT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메시지가 만들어진 시각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자동으로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6861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Connection: keep-alive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keep-alive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되어있어 사실상 아무런 의미 없음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HTTP/2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삭제</a:t>
                      </a:r>
                      <a:endParaRPr lang="en-US" altLang="ko-KR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191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Content-Length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Content-Length: 52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요청과 응답 메시지의 본문 크기를 바이트 단위로 표시메시지 크기에 따라 자동으로 생성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5735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Content-Type: text/html; charset=utf-8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컨텐츠의 타입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(MIME)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문자열 인코딩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(utf-8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명시할 수 있으며 현재 메시지 내용이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text/html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타입이고 문자열은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문자열임을 알려준다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5724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Content-Language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Content-Language: de-DE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언어를 뜻한다 요청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응답의 언어와는 관련이 없으며 페이지 언어는 영어일지라도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Content-Language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ko-KR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수 있다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73933"/>
                  </a:ext>
                </a:extLst>
              </a:tr>
              <a:tr h="7449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Content-Encoding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Content-Encoding: gzip, deflate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Content-Encoding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컨텐츠가 압축된 방식으로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컨텐츠를 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br, gzip, deflate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알고리즘으로 압축해서 보내면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브라우저가 알아서 해제하여 사용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759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CD3687C-DAD6-40D3-A813-32FF6DC9E9D7}"/>
              </a:ext>
            </a:extLst>
          </p:cNvPr>
          <p:cNvSpPr/>
          <p:nvPr/>
        </p:nvSpPr>
        <p:spPr>
          <a:xfrm>
            <a:off x="3060700" y="-5624"/>
            <a:ext cx="6096000" cy="879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Header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신입 교육 과정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HTTP (http &amp; https)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AA3BB8-3DD6-4F1F-8FD3-3B363512EB70}"/>
              </a:ext>
            </a:extLst>
          </p:cNvPr>
          <p:cNvSpPr/>
          <p:nvPr/>
        </p:nvSpPr>
        <p:spPr>
          <a:xfrm>
            <a:off x="1048449" y="1822860"/>
            <a:ext cx="3768388" cy="3977619"/>
          </a:xfrm>
          <a:prstGeom prst="rect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i="1" dirty="0">
                <a:solidFill>
                  <a:schemeClr val="tx1"/>
                </a:solidFill>
              </a:rPr>
              <a:t> </a:t>
            </a:r>
            <a:r>
              <a:rPr lang="en-US" altLang="ko-KR" sz="2000" b="1" i="1" dirty="0">
                <a:solidFill>
                  <a:schemeClr val="tx1"/>
                </a:solidFill>
              </a:rPr>
              <a:t>Request</a:t>
            </a:r>
            <a:r>
              <a:rPr lang="en-US" altLang="ko-KR" b="1" i="1" dirty="0">
                <a:solidFill>
                  <a:schemeClr val="tx1"/>
                </a:solidFill>
              </a:rPr>
              <a:t> /</a:t>
            </a:r>
            <a:r>
              <a:rPr lang="ko-KR" altLang="en-US" b="1" i="1" dirty="0">
                <a:solidFill>
                  <a:schemeClr val="tx1"/>
                </a:solidFill>
              </a:rPr>
              <a:t> </a:t>
            </a:r>
            <a:r>
              <a:rPr lang="en-US" altLang="ko-KR" b="1" i="1" dirty="0">
                <a:solidFill>
                  <a:schemeClr val="tx1"/>
                </a:solidFill>
              </a:rPr>
              <a:t>Response </a:t>
            </a:r>
          </a:p>
          <a:p>
            <a:r>
              <a:rPr lang="ko-KR" altLang="en-US" sz="3200" b="1" i="1" dirty="0">
                <a:solidFill>
                  <a:schemeClr val="tx1"/>
                </a:solidFill>
              </a:rPr>
              <a:t>일반 헤더</a:t>
            </a:r>
            <a:endParaRPr lang="en-US" altLang="ko-KR" sz="3200" b="1" i="1" dirty="0">
              <a:solidFill>
                <a:schemeClr val="tx1"/>
              </a:solidFill>
            </a:endParaRPr>
          </a:p>
          <a:p>
            <a:r>
              <a:rPr lang="en-US" altLang="ko-KR" sz="3200" b="1" i="1" dirty="0">
                <a:solidFill>
                  <a:schemeClr val="tx1"/>
                </a:solidFill>
              </a:rPr>
              <a:t>(General Header)</a:t>
            </a:r>
          </a:p>
          <a:p>
            <a:endParaRPr lang="en-US" altLang="ko-KR" sz="2000" b="1" i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요청과 응답에 모두 사용되는 헤더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Content </a:t>
            </a:r>
            <a:r>
              <a:rPr lang="ko-KR" altLang="en-US" sz="1400" dirty="0">
                <a:solidFill>
                  <a:schemeClr val="tx1"/>
                </a:solidFill>
              </a:rPr>
              <a:t>시리즈는 엔티티 헤더라고 불림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169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4034</Words>
  <Application>Microsoft Office PowerPoint</Application>
  <PresentationFormat>와이드스크린</PresentationFormat>
  <Paragraphs>586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Apple SD Gothic Neo</vt:lpstr>
      <vt:lpstr>-apple-system</vt:lpstr>
      <vt:lpstr>Nanum Barun Gothic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135</cp:revision>
  <dcterms:created xsi:type="dcterms:W3CDTF">2020-07-07T03:07:19Z</dcterms:created>
  <dcterms:modified xsi:type="dcterms:W3CDTF">2020-10-19T05:04:08Z</dcterms:modified>
</cp:coreProperties>
</file>