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5" r:id="rId3"/>
    <p:sldId id="267" r:id="rId4"/>
    <p:sldId id="258" r:id="rId5"/>
    <p:sldId id="268" r:id="rId6"/>
    <p:sldId id="278" r:id="rId7"/>
    <p:sldId id="269" r:id="rId8"/>
    <p:sldId id="274" r:id="rId9"/>
    <p:sldId id="270" r:id="rId10"/>
    <p:sldId id="273" r:id="rId11"/>
    <p:sldId id="277" r:id="rId12"/>
    <p:sldId id="27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867"/>
    <a:srgbClr val="78808D"/>
    <a:srgbClr val="00B0F0"/>
    <a:srgbClr val="DAE8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5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418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75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14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014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68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800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976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206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01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625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242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61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48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4A12FF3-B48F-4CEB-A598-F2FF8F12B519}"/>
              </a:ext>
            </a:extLst>
          </p:cNvPr>
          <p:cNvSpPr/>
          <p:nvPr/>
        </p:nvSpPr>
        <p:spPr>
          <a:xfrm>
            <a:off x="0" y="5261092"/>
            <a:ext cx="12192000" cy="15969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AAAD1CA-9854-4AD2-9A09-9128641DB0C3}"/>
              </a:ext>
            </a:extLst>
          </p:cNvPr>
          <p:cNvGrpSpPr/>
          <p:nvPr/>
        </p:nvGrpSpPr>
        <p:grpSpPr>
          <a:xfrm>
            <a:off x="8998187" y="3664186"/>
            <a:ext cx="3193813" cy="3193813"/>
            <a:chOff x="9919316" y="4585315"/>
            <a:chExt cx="2272684" cy="2272684"/>
          </a:xfrm>
        </p:grpSpPr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909E612A-71C7-4167-80E9-977EAF958603}"/>
                </a:ext>
              </a:extLst>
            </p:cNvPr>
            <p:cNvSpPr/>
            <p:nvPr/>
          </p:nvSpPr>
          <p:spPr>
            <a:xfrm rot="5400000">
              <a:off x="11055658" y="4585315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FF4A6971-B874-4CDC-9E32-6F72593F0560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각 삼각형 10">
              <a:extLst>
                <a:ext uri="{FF2B5EF4-FFF2-40B4-BE49-F238E27FC236}">
                  <a16:creationId xmlns:a16="http://schemas.microsoft.com/office/drawing/2014/main" id="{A4CB350A-E6D0-4928-9917-C0668D0FD153}"/>
                </a:ext>
              </a:extLst>
            </p:cNvPr>
            <p:cNvSpPr/>
            <p:nvPr/>
          </p:nvSpPr>
          <p:spPr>
            <a:xfrm rot="5400000">
              <a:off x="11055658" y="5721657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6D13D45-EA3E-4991-8645-2695CA44D676}"/>
              </a:ext>
            </a:extLst>
          </p:cNvPr>
          <p:cNvSpPr/>
          <p:nvPr/>
        </p:nvSpPr>
        <p:spPr>
          <a:xfrm>
            <a:off x="952499" y="1492159"/>
            <a:ext cx="9248514" cy="1441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800" b="1" i="1" kern="0" dirty="0">
                <a:solidFill>
                  <a:prstClr val="white"/>
                </a:solidFill>
              </a:rPr>
              <a:t>TCP/IP 4 Layer &amp; AJAX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white"/>
                </a:solidFill>
              </a:rPr>
              <a:t>3-1</a:t>
            </a:r>
            <a:r>
              <a:rPr lang="ko-KR" altLang="en-US" sz="1200" kern="0" dirty="0">
                <a:solidFill>
                  <a:prstClr val="white"/>
                </a:solidFill>
              </a:rPr>
              <a:t>주차 신입교육 </a:t>
            </a:r>
            <a:r>
              <a:rPr lang="en-US" altLang="ko-KR" sz="1200" kern="0" dirty="0">
                <a:solidFill>
                  <a:prstClr val="white"/>
                </a:solidFill>
              </a:rPr>
              <a:t>- tcp/ip 4</a:t>
            </a:r>
            <a:r>
              <a:rPr lang="ko-KR" altLang="en-US" sz="1200" kern="0" dirty="0">
                <a:solidFill>
                  <a:prstClr val="white"/>
                </a:solidFill>
              </a:rPr>
              <a:t>계층과 </a:t>
            </a:r>
            <a:r>
              <a:rPr lang="en-US" altLang="ko-KR" sz="1200" kern="0" dirty="0">
                <a:solidFill>
                  <a:prstClr val="white"/>
                </a:solidFill>
              </a:rPr>
              <a:t>http </a:t>
            </a:r>
            <a:r>
              <a:rPr lang="ko-KR" altLang="en-US" sz="1200" kern="0" dirty="0">
                <a:solidFill>
                  <a:prstClr val="white"/>
                </a:solidFill>
              </a:rPr>
              <a:t>프로토콜 차이</a:t>
            </a:r>
            <a:r>
              <a:rPr lang="en-US" altLang="ko-KR" sz="1200" kern="0" dirty="0">
                <a:solidFill>
                  <a:prstClr val="white"/>
                </a:solidFill>
              </a:rPr>
              <a:t>, AJAX</a:t>
            </a:r>
            <a:r>
              <a:rPr lang="ko-KR" altLang="en-US" sz="1200" kern="0" dirty="0">
                <a:solidFill>
                  <a:prstClr val="white"/>
                </a:solidFill>
              </a:rPr>
              <a:t>란</a:t>
            </a:r>
            <a:endParaRPr lang="en-US" altLang="ko-KR" sz="1200" kern="0" dirty="0">
              <a:solidFill>
                <a:prstClr val="white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8BE145D-413F-4184-AC81-C778FF80F3BF}"/>
              </a:ext>
            </a:extLst>
          </p:cNvPr>
          <p:cNvCxnSpPr>
            <a:cxnSpLocks/>
          </p:cNvCxnSpPr>
          <p:nvPr/>
        </p:nvCxnSpPr>
        <p:spPr>
          <a:xfrm flipH="1">
            <a:off x="1076325" y="3229847"/>
            <a:ext cx="7200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54D8A67-7978-4F59-95FF-7ACD5ADC71F0}"/>
              </a:ext>
            </a:extLst>
          </p:cNvPr>
          <p:cNvSpPr/>
          <p:nvPr/>
        </p:nvSpPr>
        <p:spPr>
          <a:xfrm>
            <a:off x="707209" y="5787397"/>
            <a:ext cx="1683653" cy="616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TCP/IP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란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Internet Protocol Suite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9D7367F-ABBA-4179-93B1-CC291FB95094}"/>
              </a:ext>
            </a:extLst>
          </p:cNvPr>
          <p:cNvSpPr/>
          <p:nvPr/>
        </p:nvSpPr>
        <p:spPr>
          <a:xfrm>
            <a:off x="2839662" y="5787397"/>
            <a:ext cx="2669094" cy="616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OSI 7 Layer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와 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TCP/IP 4 Layer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모델에 따른 계층의 연관성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59DE38C-490A-4F52-BD26-F8A2738CC26E}"/>
              </a:ext>
            </a:extLst>
          </p:cNvPr>
          <p:cNvSpPr/>
          <p:nvPr/>
        </p:nvSpPr>
        <p:spPr>
          <a:xfrm>
            <a:off x="6272010" y="5782184"/>
            <a:ext cx="1129281" cy="616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AJAX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란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비동기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jQuery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939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Git</a:t>
            </a:r>
            <a:r>
              <a:rPr lang="ko-KR" altLang="en-US" sz="3200" b="1" i="1" kern="0" dirty="0">
                <a:solidFill>
                  <a:prstClr val="white"/>
                </a:solidFill>
              </a:rPr>
              <a:t>의 개념 및 명령어</a:t>
            </a:r>
            <a:endParaRPr lang="en-US" altLang="ko-KR" sz="3200" b="1" i="1" kern="0" dirty="0">
              <a:solidFill>
                <a:prstClr val="white"/>
              </a:solidFill>
            </a:endParaRPr>
          </a:p>
          <a:p>
            <a:pPr algn="ctr" latinLnBrk="0">
              <a:defRPr/>
            </a:pPr>
            <a:r>
              <a:rPr lang="en-US" altLang="ko-KR" sz="900" dirty="0">
                <a:solidFill>
                  <a:schemeClr val="bg1"/>
                </a:solidFill>
              </a:rPr>
              <a:t>Git</a:t>
            </a:r>
            <a:r>
              <a:rPr lang="ko-KR" altLang="en-US" sz="900" dirty="0">
                <a:solidFill>
                  <a:schemeClr val="bg1"/>
                </a:solidFill>
              </a:rPr>
              <a:t>을 사용한 개인 저장소 관리</a:t>
            </a:r>
            <a:r>
              <a:rPr lang="en-US" altLang="ko-KR" sz="900" dirty="0">
                <a:solidFill>
                  <a:schemeClr val="bg1"/>
                </a:solidFill>
              </a:rPr>
              <a:t>  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사각형: 잘린 대각선 방향 모서리 3">
            <a:extLst>
              <a:ext uri="{FF2B5EF4-FFF2-40B4-BE49-F238E27FC236}">
                <a16:creationId xmlns:a16="http://schemas.microsoft.com/office/drawing/2014/main" id="{08B82C56-1586-46D4-ABD9-26E08ABB5530}"/>
              </a:ext>
            </a:extLst>
          </p:cNvPr>
          <p:cNvSpPr/>
          <p:nvPr/>
        </p:nvSpPr>
        <p:spPr>
          <a:xfrm>
            <a:off x="410766" y="5176007"/>
            <a:ext cx="11370470" cy="1518408"/>
          </a:xfrm>
          <a:prstGeom prst="snip2DiagRect">
            <a:avLst>
              <a:gd name="adj1" fmla="val 0"/>
              <a:gd name="adj2" fmla="val 23481"/>
            </a:avLst>
          </a:prstGeom>
          <a:solidFill>
            <a:schemeClr val="bg1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29DACB4C-E508-4515-B0C8-605AB8D32FD4}"/>
              </a:ext>
            </a:extLst>
          </p:cNvPr>
          <p:cNvSpPr/>
          <p:nvPr/>
        </p:nvSpPr>
        <p:spPr>
          <a:xfrm rot="10800000">
            <a:off x="11386655" y="5175160"/>
            <a:ext cx="394577" cy="516727"/>
          </a:xfrm>
          <a:prstGeom prst="rtTriangle">
            <a:avLst/>
          </a:prstGeom>
          <a:solidFill>
            <a:srgbClr val="00B0F0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1CF6651A-4729-49F7-AA04-E50AFF204AAE}"/>
              </a:ext>
            </a:extLst>
          </p:cNvPr>
          <p:cNvSpPr/>
          <p:nvPr/>
        </p:nvSpPr>
        <p:spPr>
          <a:xfrm>
            <a:off x="410764" y="6182685"/>
            <a:ext cx="394579" cy="511729"/>
          </a:xfrm>
          <a:prstGeom prst="rtTriangle">
            <a:avLst/>
          </a:prstGeom>
          <a:solidFill>
            <a:srgbClr val="00B0F0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4A3EEB3-1E7B-482E-8AD4-3134B07E8FF0}"/>
              </a:ext>
            </a:extLst>
          </p:cNvPr>
          <p:cNvSpPr/>
          <p:nvPr/>
        </p:nvSpPr>
        <p:spPr>
          <a:xfrm>
            <a:off x="2645546" y="5175159"/>
            <a:ext cx="9135685" cy="1519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>
                <a:solidFill>
                  <a:srgbClr val="78808D"/>
                </a:solidFill>
              </a:rPr>
              <a:t>소스코드 전체를 </a:t>
            </a:r>
            <a:r>
              <a:rPr lang="en-US" altLang="ko-KR" sz="1200" dirty="0">
                <a:solidFill>
                  <a:srgbClr val="78808D"/>
                </a:solidFill>
              </a:rPr>
              <a:t>remote repository</a:t>
            </a:r>
            <a:r>
              <a:rPr lang="ko-KR" altLang="en-US" sz="1200" dirty="0">
                <a:solidFill>
                  <a:srgbClr val="78808D"/>
                </a:solidFill>
              </a:rPr>
              <a:t>에서 내려 받거나 새로운</a:t>
            </a:r>
            <a:r>
              <a:rPr lang="en-US" altLang="ko-KR" sz="1200" dirty="0">
                <a:solidFill>
                  <a:srgbClr val="78808D"/>
                </a:solidFill>
              </a:rPr>
              <a:t> local repository</a:t>
            </a:r>
            <a:r>
              <a:rPr lang="ko-KR" altLang="en-US" sz="1200" dirty="0">
                <a:solidFill>
                  <a:srgbClr val="78808D"/>
                </a:solidFill>
              </a:rPr>
              <a:t>를 생성</a:t>
            </a:r>
            <a:endParaRPr lang="en-US" altLang="ko-KR" sz="1200" dirty="0">
              <a:solidFill>
                <a:srgbClr val="78808D"/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>
                <a:solidFill>
                  <a:srgbClr val="78808D"/>
                </a:solidFill>
              </a:rPr>
              <a:t>소스코드의 파일을 수정하거나 더한다 </a:t>
            </a:r>
            <a:r>
              <a:rPr lang="en-US" altLang="ko-KR" sz="1200" dirty="0">
                <a:solidFill>
                  <a:srgbClr val="78808D"/>
                </a:solidFill>
              </a:rPr>
              <a:t>(Working Directory</a:t>
            </a:r>
            <a:r>
              <a:rPr lang="ko-KR" altLang="en-US" sz="1200" dirty="0">
                <a:solidFill>
                  <a:srgbClr val="78808D"/>
                </a:solidFill>
              </a:rPr>
              <a:t>에서 실제 개발 과정 진행</a:t>
            </a:r>
            <a:r>
              <a:rPr lang="en-US" altLang="ko-KR" sz="1200" dirty="0">
                <a:solidFill>
                  <a:srgbClr val="78808D"/>
                </a:solidFill>
              </a:rPr>
              <a:t>)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>
                <a:solidFill>
                  <a:srgbClr val="78808D"/>
                </a:solidFill>
              </a:rPr>
              <a:t>수정한 코드 파일을 </a:t>
            </a:r>
            <a:r>
              <a:rPr lang="en-US" altLang="ko-KR" sz="1200" dirty="0">
                <a:solidFill>
                  <a:srgbClr val="78808D"/>
                </a:solidFill>
              </a:rPr>
              <a:t>add</a:t>
            </a:r>
            <a:r>
              <a:rPr lang="ko-KR" altLang="en-US" sz="1200" dirty="0">
                <a:solidFill>
                  <a:srgbClr val="78808D"/>
                </a:solidFill>
              </a:rPr>
              <a:t>하여 </a:t>
            </a:r>
            <a:r>
              <a:rPr lang="en-US" altLang="ko-KR" sz="1200" dirty="0">
                <a:solidFill>
                  <a:srgbClr val="78808D"/>
                </a:solidFill>
              </a:rPr>
              <a:t>Staging Area(local repository</a:t>
            </a:r>
            <a:r>
              <a:rPr lang="ko-KR" altLang="en-US" sz="1200" dirty="0">
                <a:solidFill>
                  <a:srgbClr val="78808D"/>
                </a:solidFill>
              </a:rPr>
              <a:t>에 저장될 예정인 임시저장소 개념</a:t>
            </a:r>
            <a:r>
              <a:rPr lang="en-US" altLang="ko-KR" sz="1200" dirty="0">
                <a:solidFill>
                  <a:srgbClr val="78808D"/>
                </a:solidFill>
              </a:rPr>
              <a:t>)</a:t>
            </a:r>
            <a:r>
              <a:rPr lang="ko-KR" altLang="en-US" sz="1200" dirty="0">
                <a:solidFill>
                  <a:srgbClr val="78808D"/>
                </a:solidFill>
              </a:rPr>
              <a:t>에 올린다</a:t>
            </a:r>
            <a:endParaRPr lang="en-US" altLang="ko-KR" sz="1200" dirty="0">
              <a:solidFill>
                <a:srgbClr val="78808D"/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>
                <a:solidFill>
                  <a:srgbClr val="78808D"/>
                </a:solidFill>
              </a:rPr>
              <a:t>계속 개발을 진행하여 </a:t>
            </a:r>
            <a:r>
              <a:rPr lang="en-US" altLang="ko-KR" sz="1200" dirty="0">
                <a:solidFill>
                  <a:srgbClr val="78808D"/>
                </a:solidFill>
              </a:rPr>
              <a:t>2</a:t>
            </a:r>
            <a:r>
              <a:rPr lang="ko-KR" altLang="en-US" sz="1200" dirty="0">
                <a:solidFill>
                  <a:srgbClr val="78808D"/>
                </a:solidFill>
              </a:rPr>
              <a:t>와 </a:t>
            </a:r>
            <a:r>
              <a:rPr lang="en-US" altLang="ko-KR" sz="1200" dirty="0">
                <a:solidFill>
                  <a:srgbClr val="78808D"/>
                </a:solidFill>
              </a:rPr>
              <a:t>3</a:t>
            </a:r>
            <a:r>
              <a:rPr lang="ko-KR" altLang="en-US" sz="1200" dirty="0">
                <a:solidFill>
                  <a:srgbClr val="78808D"/>
                </a:solidFill>
              </a:rPr>
              <a:t>의 과정을 반복</a:t>
            </a:r>
            <a:endParaRPr lang="en-US" altLang="ko-KR" sz="1200" dirty="0">
              <a:solidFill>
                <a:srgbClr val="78808D"/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>
                <a:solidFill>
                  <a:srgbClr val="78808D"/>
                </a:solidFill>
              </a:rPr>
              <a:t>개발이 완료되면 </a:t>
            </a:r>
            <a:r>
              <a:rPr lang="en-US" altLang="ko-KR" sz="1200" dirty="0">
                <a:solidFill>
                  <a:srgbClr val="78808D"/>
                </a:solidFill>
              </a:rPr>
              <a:t>commit</a:t>
            </a:r>
            <a:r>
              <a:rPr lang="ko-KR" altLang="en-US" sz="1200" dirty="0">
                <a:solidFill>
                  <a:srgbClr val="78808D"/>
                </a:solidFill>
              </a:rPr>
              <a:t>하여 </a:t>
            </a:r>
            <a:r>
              <a:rPr lang="en-US" altLang="ko-KR" sz="1200" dirty="0">
                <a:solidFill>
                  <a:srgbClr val="78808D"/>
                </a:solidFill>
              </a:rPr>
              <a:t>Staging Area</a:t>
            </a:r>
            <a:r>
              <a:rPr lang="ko-KR" altLang="en-US" sz="1200" dirty="0">
                <a:solidFill>
                  <a:srgbClr val="78808D"/>
                </a:solidFill>
              </a:rPr>
              <a:t>의 최종 파일을 </a:t>
            </a:r>
            <a:r>
              <a:rPr lang="en-US" altLang="ko-KR" sz="1200" dirty="0">
                <a:solidFill>
                  <a:srgbClr val="78808D"/>
                </a:solidFill>
              </a:rPr>
              <a:t>local repository</a:t>
            </a:r>
            <a:r>
              <a:rPr lang="ko-KR" altLang="en-US" sz="1200" dirty="0">
                <a:solidFill>
                  <a:srgbClr val="78808D"/>
                </a:solidFill>
              </a:rPr>
              <a:t>에 올린다</a:t>
            </a:r>
            <a:endParaRPr lang="en-US" altLang="ko-KR" sz="1200" dirty="0">
              <a:solidFill>
                <a:srgbClr val="78808D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E9B9147-A66C-4872-AF5A-EC68234851F3}"/>
              </a:ext>
            </a:extLst>
          </p:cNvPr>
          <p:cNvGrpSpPr/>
          <p:nvPr/>
        </p:nvGrpSpPr>
        <p:grpSpPr>
          <a:xfrm>
            <a:off x="1734497" y="1081190"/>
            <a:ext cx="8723006" cy="3816989"/>
            <a:chOff x="1734497" y="1000390"/>
            <a:chExt cx="8723006" cy="3816989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E231C85-7C38-4544-B845-64ABFEE334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4497" y="1000390"/>
              <a:ext cx="8723006" cy="3816989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9B63A1B-D24D-442F-9D16-A33971489EAC}"/>
                </a:ext>
              </a:extLst>
            </p:cNvPr>
            <p:cNvSpPr/>
            <p:nvPr/>
          </p:nvSpPr>
          <p:spPr>
            <a:xfrm>
              <a:off x="3976382" y="3074799"/>
              <a:ext cx="729842" cy="22769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6A47128-3D9E-4032-8F4B-3D6E757A3DC7}"/>
                </a:ext>
              </a:extLst>
            </p:cNvPr>
            <p:cNvSpPr/>
            <p:nvPr/>
          </p:nvSpPr>
          <p:spPr>
            <a:xfrm>
              <a:off x="5130477" y="4027694"/>
              <a:ext cx="1225934" cy="18920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3782BF2-8751-42A2-A303-602C6FA2C42A}"/>
                </a:ext>
              </a:extLst>
            </p:cNvPr>
            <p:cNvSpPr/>
            <p:nvPr/>
          </p:nvSpPr>
          <p:spPr>
            <a:xfrm>
              <a:off x="8424095" y="3429000"/>
              <a:ext cx="729842" cy="227690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F9C59D6-71DC-4244-8156-9693155DD8D7}"/>
                </a:ext>
              </a:extLst>
            </p:cNvPr>
            <p:cNvSpPr/>
            <p:nvPr/>
          </p:nvSpPr>
          <p:spPr>
            <a:xfrm>
              <a:off x="5769671" y="4520954"/>
              <a:ext cx="729842" cy="227690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8535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잘린 대각선 방향 모서리 11">
            <a:extLst>
              <a:ext uri="{FF2B5EF4-FFF2-40B4-BE49-F238E27FC236}">
                <a16:creationId xmlns:a16="http://schemas.microsoft.com/office/drawing/2014/main" id="{E785BA1E-6CAA-4578-BD5D-D0A9DAD338DF}"/>
              </a:ext>
            </a:extLst>
          </p:cNvPr>
          <p:cNvSpPr/>
          <p:nvPr/>
        </p:nvSpPr>
        <p:spPr>
          <a:xfrm>
            <a:off x="6296933" y="1556976"/>
            <a:ext cx="5484007" cy="4679740"/>
          </a:xfrm>
          <a:prstGeom prst="snip2DiagRect">
            <a:avLst>
              <a:gd name="adj1" fmla="val 0"/>
              <a:gd name="adj2" fmla="val 13442"/>
            </a:avLst>
          </a:prstGeom>
          <a:solidFill>
            <a:schemeClr val="bg1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Git </a:t>
            </a:r>
          </a:p>
          <a:p>
            <a:pPr algn="ctr" latinLnBrk="0">
              <a:defRPr/>
            </a:pPr>
            <a:r>
              <a:rPr lang="ko-KR" altLang="en-US" sz="900" kern="0" dirty="0">
                <a:solidFill>
                  <a:prstClr val="white"/>
                </a:solidFill>
              </a:rPr>
              <a:t>형상 관리 도구</a:t>
            </a:r>
            <a:endParaRPr lang="en-US" altLang="ko-KR" sz="900" kern="0" dirty="0">
              <a:solidFill>
                <a:prstClr val="white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사각형: 잘린 대각선 방향 모서리 1">
            <a:extLst>
              <a:ext uri="{FF2B5EF4-FFF2-40B4-BE49-F238E27FC236}">
                <a16:creationId xmlns:a16="http://schemas.microsoft.com/office/drawing/2014/main" id="{C262272E-A083-482D-AAA4-84DB7FAAD480}"/>
              </a:ext>
            </a:extLst>
          </p:cNvPr>
          <p:cNvSpPr/>
          <p:nvPr/>
        </p:nvSpPr>
        <p:spPr>
          <a:xfrm>
            <a:off x="410766" y="1556976"/>
            <a:ext cx="5484007" cy="4679740"/>
          </a:xfrm>
          <a:prstGeom prst="snip2DiagRect">
            <a:avLst>
              <a:gd name="adj1" fmla="val 0"/>
              <a:gd name="adj2" fmla="val 13442"/>
            </a:avLst>
          </a:prstGeom>
          <a:solidFill>
            <a:schemeClr val="bg1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DFDB318C-74DC-45F7-8C78-5BEE74037100}"/>
              </a:ext>
            </a:extLst>
          </p:cNvPr>
          <p:cNvSpPr/>
          <p:nvPr/>
        </p:nvSpPr>
        <p:spPr>
          <a:xfrm>
            <a:off x="411060" y="5419608"/>
            <a:ext cx="645952" cy="817108"/>
          </a:xfrm>
          <a:prstGeom prst="rtTriangle">
            <a:avLst/>
          </a:prstGeom>
          <a:solidFill>
            <a:srgbClr val="00B0F0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FE9B2E-01A3-4F72-84C0-D6686CD3997B}"/>
              </a:ext>
            </a:extLst>
          </p:cNvPr>
          <p:cNvSpPr/>
          <p:nvPr/>
        </p:nvSpPr>
        <p:spPr>
          <a:xfrm>
            <a:off x="966734" y="4562733"/>
            <a:ext cx="4679463" cy="14385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800" b="1" dirty="0">
                <a:solidFill>
                  <a:srgbClr val="00B0F0"/>
                </a:solidFill>
              </a:rPr>
              <a:t>브랜치</a:t>
            </a:r>
            <a:r>
              <a:rPr lang="en-US" altLang="ko-KR" sz="1800" b="1" dirty="0">
                <a:solidFill>
                  <a:srgbClr val="00B0F0"/>
                </a:solidFill>
              </a:rPr>
              <a:t>(Branch)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78808D"/>
                </a:solidFill>
              </a:rPr>
              <a:t>독립적으로 어떤 작업을 진행하기 위한 개념</a:t>
            </a:r>
            <a:endParaRPr lang="en-US" altLang="ko-KR" sz="120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78808D"/>
                </a:solidFill>
              </a:rPr>
              <a:t>필요에 의해 만들어지는 각각의 브랜치는 다른 브랜치의 영향을 받지 않기 때문에</a:t>
            </a:r>
            <a:r>
              <a:rPr lang="en-US" altLang="ko-KR" sz="1200" dirty="0">
                <a:solidFill>
                  <a:srgbClr val="78808D"/>
                </a:solidFill>
              </a:rPr>
              <a:t>, </a:t>
            </a:r>
            <a:r>
              <a:rPr lang="ko-KR" altLang="en-US" sz="1200" dirty="0">
                <a:solidFill>
                  <a:srgbClr val="78808D"/>
                </a:solidFill>
              </a:rPr>
              <a:t>여러 작업을 동시에 진행 할 수 있다</a:t>
            </a:r>
            <a:endParaRPr lang="en-US" altLang="ko-KR" sz="120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rgbClr val="78808D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C911955-7639-4F73-A92B-5E8FD6C9814D}"/>
              </a:ext>
            </a:extLst>
          </p:cNvPr>
          <p:cNvGrpSpPr/>
          <p:nvPr/>
        </p:nvGrpSpPr>
        <p:grpSpPr>
          <a:xfrm>
            <a:off x="6576715" y="1965528"/>
            <a:ext cx="4924442" cy="2154824"/>
            <a:chOff x="1734497" y="1000390"/>
            <a:chExt cx="8723006" cy="3816989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C1279868-0363-4D61-B5E3-9E82A809FB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4497" y="1000390"/>
              <a:ext cx="8723006" cy="3816989"/>
            </a:xfrm>
            <a:prstGeom prst="rect">
              <a:avLst/>
            </a:prstGeom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0DDBAAA-B841-473D-9ECF-DCC92B88FFB6}"/>
                </a:ext>
              </a:extLst>
            </p:cNvPr>
            <p:cNvSpPr/>
            <p:nvPr/>
          </p:nvSpPr>
          <p:spPr>
            <a:xfrm>
              <a:off x="3976382" y="3074799"/>
              <a:ext cx="729842" cy="22769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288694C-0DC6-405C-B637-09AA73686F51}"/>
                </a:ext>
              </a:extLst>
            </p:cNvPr>
            <p:cNvSpPr/>
            <p:nvPr/>
          </p:nvSpPr>
          <p:spPr>
            <a:xfrm>
              <a:off x="5130477" y="4027694"/>
              <a:ext cx="1225934" cy="18920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404CC82-F066-4A0D-A655-FFF98CD0E8DE}"/>
                </a:ext>
              </a:extLst>
            </p:cNvPr>
            <p:cNvSpPr/>
            <p:nvPr/>
          </p:nvSpPr>
          <p:spPr>
            <a:xfrm>
              <a:off x="8424095" y="3429000"/>
              <a:ext cx="729842" cy="227690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1B868A0-84FB-448F-AF3F-EBBF3EA67900}"/>
                </a:ext>
              </a:extLst>
            </p:cNvPr>
            <p:cNvSpPr/>
            <p:nvPr/>
          </p:nvSpPr>
          <p:spPr>
            <a:xfrm>
              <a:off x="5769671" y="4520954"/>
              <a:ext cx="729842" cy="227690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848BED7-A5AB-4BCC-9607-B89065CECD59}"/>
              </a:ext>
            </a:extLst>
          </p:cNvPr>
          <p:cNvGrpSpPr/>
          <p:nvPr/>
        </p:nvGrpSpPr>
        <p:grpSpPr>
          <a:xfrm>
            <a:off x="813037" y="1688888"/>
            <a:ext cx="4679463" cy="2895433"/>
            <a:chOff x="5944223" y="1703877"/>
            <a:chExt cx="5892591" cy="3337328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79EC0DCE-7823-437B-AB9E-D9F9CDF5BF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4223" y="1703877"/>
              <a:ext cx="5892591" cy="3337328"/>
            </a:xfrm>
            <a:prstGeom prst="rect">
              <a:avLst/>
            </a:prstGeom>
          </p:spPr>
        </p:pic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E823D76-3A81-4464-AF7A-9C3DD582D9C5}"/>
                </a:ext>
              </a:extLst>
            </p:cNvPr>
            <p:cNvSpPr/>
            <p:nvPr/>
          </p:nvSpPr>
          <p:spPr>
            <a:xfrm>
              <a:off x="7203291" y="3582265"/>
              <a:ext cx="1035187" cy="3777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/>
                <a:t>merge</a:t>
              </a:r>
              <a:endParaRPr lang="ko-KR" altLang="en-US" sz="1300" dirty="0"/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1A9D83B4-C76F-4D64-9588-F381AEBA74B2}"/>
                </a:ext>
              </a:extLst>
            </p:cNvPr>
            <p:cNvCxnSpPr/>
            <p:nvPr/>
          </p:nvCxnSpPr>
          <p:spPr>
            <a:xfrm flipV="1">
              <a:off x="8380520" y="3586579"/>
              <a:ext cx="337352" cy="142042"/>
            </a:xfrm>
            <a:prstGeom prst="straightConnector1">
              <a:avLst/>
            </a:prstGeom>
            <a:ln w="2921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660F6C3-0307-4587-A561-62AB48539F92}"/>
              </a:ext>
            </a:extLst>
          </p:cNvPr>
          <p:cNvSpPr/>
          <p:nvPr/>
        </p:nvSpPr>
        <p:spPr>
          <a:xfrm>
            <a:off x="6846215" y="4506462"/>
            <a:ext cx="4679463" cy="14385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B0F0"/>
                </a:solidFill>
              </a:rPr>
              <a:t>Fetch</a:t>
            </a:r>
            <a:endParaRPr lang="en-US" altLang="ko-KR" sz="1800" b="1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rgbClr val="78808D"/>
                </a:solidFill>
              </a:rPr>
              <a:t>원격 저장소의 최신 이력을 이름 없는 브랜치로 로컬에 가져오며 해당 브랜치는 </a:t>
            </a:r>
            <a:r>
              <a:rPr lang="en-US" altLang="ko-KR" sz="1050" dirty="0">
                <a:solidFill>
                  <a:srgbClr val="78808D"/>
                </a:solidFill>
              </a:rPr>
              <a:t>‘FETCH_HEAD’</a:t>
            </a:r>
            <a:r>
              <a:rPr lang="ko-KR" altLang="en-US" sz="1050" dirty="0">
                <a:solidFill>
                  <a:srgbClr val="78808D"/>
                </a:solidFill>
              </a:rPr>
              <a:t>의 이름으로 체크아웃 가능</a:t>
            </a:r>
            <a:endParaRPr lang="en-US" altLang="ko-KR" sz="105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5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B0F0"/>
                </a:solidFill>
              </a:rPr>
              <a:t>Pull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rgbClr val="78808D"/>
                </a:solidFill>
              </a:rPr>
              <a:t>원격 저장소의 내용을 가져와 자동으로 현재 소스에 병합 작업을 진행</a:t>
            </a:r>
            <a:endParaRPr lang="en-US" altLang="ko-KR" sz="105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rgbClr val="78808D"/>
              </a:solidFill>
            </a:endParaRPr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228B71CE-1321-4676-8C75-82559E02E291}"/>
              </a:ext>
            </a:extLst>
          </p:cNvPr>
          <p:cNvSpPr/>
          <p:nvPr/>
        </p:nvSpPr>
        <p:spPr>
          <a:xfrm rot="10800000">
            <a:off x="11134988" y="1556128"/>
            <a:ext cx="645952" cy="817108"/>
          </a:xfrm>
          <a:prstGeom prst="rtTriangle">
            <a:avLst/>
          </a:prstGeom>
          <a:solidFill>
            <a:srgbClr val="214867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61588FAD-58F7-4EC3-90B7-5A66338E1A91}"/>
              </a:ext>
            </a:extLst>
          </p:cNvPr>
          <p:cNvSpPr/>
          <p:nvPr/>
        </p:nvSpPr>
        <p:spPr>
          <a:xfrm>
            <a:off x="6296933" y="5419608"/>
            <a:ext cx="645952" cy="817108"/>
          </a:xfrm>
          <a:prstGeom prst="rtTriangle">
            <a:avLst/>
          </a:prstGeom>
          <a:solidFill>
            <a:srgbClr val="214867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8A08EF92-D381-4F2F-99D7-D58A7A8699D6}"/>
              </a:ext>
            </a:extLst>
          </p:cNvPr>
          <p:cNvSpPr/>
          <p:nvPr/>
        </p:nvSpPr>
        <p:spPr>
          <a:xfrm rot="10800000">
            <a:off x="5248821" y="1556976"/>
            <a:ext cx="645952" cy="817108"/>
          </a:xfrm>
          <a:prstGeom prst="rtTriangle">
            <a:avLst/>
          </a:prstGeom>
          <a:solidFill>
            <a:srgbClr val="00B0F0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56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48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4A12FF3-B48F-4CEB-A598-F2FF8F12B519}"/>
              </a:ext>
            </a:extLst>
          </p:cNvPr>
          <p:cNvSpPr/>
          <p:nvPr/>
        </p:nvSpPr>
        <p:spPr>
          <a:xfrm>
            <a:off x="0" y="5261092"/>
            <a:ext cx="12192000" cy="15969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AAAD1CA-9854-4AD2-9A09-9128641DB0C3}"/>
              </a:ext>
            </a:extLst>
          </p:cNvPr>
          <p:cNvGrpSpPr/>
          <p:nvPr/>
        </p:nvGrpSpPr>
        <p:grpSpPr>
          <a:xfrm>
            <a:off x="8998187" y="3664186"/>
            <a:ext cx="3193813" cy="3193813"/>
            <a:chOff x="9919316" y="4585315"/>
            <a:chExt cx="2272684" cy="2272684"/>
          </a:xfrm>
        </p:grpSpPr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909E612A-71C7-4167-80E9-977EAF958603}"/>
                </a:ext>
              </a:extLst>
            </p:cNvPr>
            <p:cNvSpPr/>
            <p:nvPr/>
          </p:nvSpPr>
          <p:spPr>
            <a:xfrm rot="5400000">
              <a:off x="11055658" y="4585315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FF4A6971-B874-4CDC-9E32-6F72593F0560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각 삼각형 10">
              <a:extLst>
                <a:ext uri="{FF2B5EF4-FFF2-40B4-BE49-F238E27FC236}">
                  <a16:creationId xmlns:a16="http://schemas.microsoft.com/office/drawing/2014/main" id="{A4CB350A-E6D0-4928-9917-C0668D0FD153}"/>
                </a:ext>
              </a:extLst>
            </p:cNvPr>
            <p:cNvSpPr/>
            <p:nvPr/>
          </p:nvSpPr>
          <p:spPr>
            <a:xfrm rot="5400000">
              <a:off x="11055658" y="5721657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6D13D45-EA3E-4991-8645-2695CA44D676}"/>
              </a:ext>
            </a:extLst>
          </p:cNvPr>
          <p:cNvSpPr/>
          <p:nvPr/>
        </p:nvSpPr>
        <p:spPr>
          <a:xfrm>
            <a:off x="943621" y="1847266"/>
            <a:ext cx="9248514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4800" b="1" i="1" kern="0" dirty="0">
                <a:solidFill>
                  <a:prstClr val="white"/>
                </a:solidFill>
              </a:rPr>
              <a:t>감사합니다</a:t>
            </a:r>
            <a:r>
              <a:rPr lang="en-US" altLang="ko-KR" sz="4800" b="1" i="1" kern="0" dirty="0">
                <a:solidFill>
                  <a:prstClr val="white"/>
                </a:solidFill>
              </a:rPr>
              <a:t>!</a:t>
            </a:r>
            <a:endParaRPr lang="en-US" altLang="ko-KR" sz="1200" kern="0" dirty="0">
              <a:solidFill>
                <a:prstClr val="white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8BE145D-413F-4184-AC81-C778FF80F3BF}"/>
              </a:ext>
            </a:extLst>
          </p:cNvPr>
          <p:cNvCxnSpPr>
            <a:cxnSpLocks/>
          </p:cNvCxnSpPr>
          <p:nvPr/>
        </p:nvCxnSpPr>
        <p:spPr>
          <a:xfrm flipH="1">
            <a:off x="1076325" y="3229847"/>
            <a:ext cx="7200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907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각형: 잘린 대각선 방향 모서리 24">
            <a:extLst>
              <a:ext uri="{FF2B5EF4-FFF2-40B4-BE49-F238E27FC236}">
                <a16:creationId xmlns:a16="http://schemas.microsoft.com/office/drawing/2014/main" id="{1F3389F7-6ED8-45B2-A922-4AC58E391BF0}"/>
              </a:ext>
            </a:extLst>
          </p:cNvPr>
          <p:cNvSpPr/>
          <p:nvPr/>
        </p:nvSpPr>
        <p:spPr>
          <a:xfrm>
            <a:off x="7801936" y="1556976"/>
            <a:ext cx="3979004" cy="4679740"/>
          </a:xfrm>
          <a:prstGeom prst="snip2DiagRect">
            <a:avLst>
              <a:gd name="adj1" fmla="val 0"/>
              <a:gd name="adj2" fmla="val 13442"/>
            </a:avLst>
          </a:prstGeom>
          <a:solidFill>
            <a:schemeClr val="bg1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TCP/IP</a:t>
            </a:r>
            <a:r>
              <a:rPr lang="ko-KR" altLang="en-US" sz="3200" b="1" i="1" kern="0" dirty="0">
                <a:solidFill>
                  <a:prstClr val="white"/>
                </a:solidFill>
              </a:rPr>
              <a:t>란</a:t>
            </a:r>
            <a:r>
              <a:rPr lang="en-US" altLang="ko-KR" sz="3200" b="1" i="1" kern="0" dirty="0">
                <a:solidFill>
                  <a:prstClr val="white"/>
                </a:solidFill>
              </a:rPr>
              <a:t> </a:t>
            </a:r>
          </a:p>
          <a:p>
            <a:pPr algn="ctr" latinLnBrk="0">
              <a:defRPr/>
            </a:pPr>
            <a:r>
              <a:rPr lang="en-US" altLang="ko-KR" sz="900" dirty="0">
                <a:solidFill>
                  <a:schemeClr val="bg1"/>
                </a:solidFill>
              </a:rPr>
              <a:t>OSI 7 Layer, TCP/IP 4 Layer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사각형: 잘린 대각선 방향 모서리 5">
            <a:extLst>
              <a:ext uri="{FF2B5EF4-FFF2-40B4-BE49-F238E27FC236}">
                <a16:creationId xmlns:a16="http://schemas.microsoft.com/office/drawing/2014/main" id="{F698AB1B-596C-4A4E-8D9B-1F71E93E1F5E}"/>
              </a:ext>
            </a:extLst>
          </p:cNvPr>
          <p:cNvSpPr/>
          <p:nvPr/>
        </p:nvSpPr>
        <p:spPr>
          <a:xfrm>
            <a:off x="410766" y="1556976"/>
            <a:ext cx="6921212" cy="4679740"/>
          </a:xfrm>
          <a:prstGeom prst="snip2DiagRect">
            <a:avLst>
              <a:gd name="adj1" fmla="val 0"/>
              <a:gd name="adj2" fmla="val 13442"/>
            </a:avLst>
          </a:prstGeom>
          <a:solidFill>
            <a:schemeClr val="bg1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ED7C193-C3FC-44E5-A8FA-B3605C8A0B43}"/>
              </a:ext>
            </a:extLst>
          </p:cNvPr>
          <p:cNvSpPr/>
          <p:nvPr/>
        </p:nvSpPr>
        <p:spPr>
          <a:xfrm>
            <a:off x="704675" y="1753298"/>
            <a:ext cx="6417578" cy="43035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B0F0"/>
                </a:solidFill>
              </a:rPr>
              <a:t>TCP/IP Protocol Suite </a:t>
            </a:r>
            <a:r>
              <a:rPr lang="en-US" altLang="ko-KR" sz="1200" b="1" dirty="0">
                <a:solidFill>
                  <a:srgbClr val="00B0F0"/>
                </a:solidFill>
              </a:rPr>
              <a:t>(Internet Protocol Suite) </a:t>
            </a: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rgbClr val="78808D"/>
                </a:solidFill>
              </a:rPr>
              <a:t>인터넷 프로토콜 스위트는 인터넷에서 컴퓨터들이 서로 정보를 주고받는 데 쓰이는 통신규약</a:t>
            </a:r>
            <a:r>
              <a:rPr lang="en-US" altLang="ko-KR" sz="1050" dirty="0">
                <a:solidFill>
                  <a:srgbClr val="78808D"/>
                </a:solidFill>
              </a:rPr>
              <a:t>(</a:t>
            </a:r>
            <a:r>
              <a:rPr lang="ko-KR" altLang="en-US" sz="1050" dirty="0">
                <a:solidFill>
                  <a:srgbClr val="78808D"/>
                </a:solidFill>
              </a:rPr>
              <a:t>프로토콜</a:t>
            </a:r>
            <a:r>
              <a:rPr lang="en-US" altLang="ko-KR" sz="1050" dirty="0">
                <a:solidFill>
                  <a:srgbClr val="78808D"/>
                </a:solidFill>
              </a:rPr>
              <a:t>)</a:t>
            </a:r>
            <a:r>
              <a:rPr lang="ko-KR" altLang="en-US" sz="1050" dirty="0">
                <a:solidFill>
                  <a:srgbClr val="78808D"/>
                </a:solidFill>
              </a:rPr>
              <a:t>의 모음이다</a:t>
            </a:r>
            <a:r>
              <a:rPr lang="en-US" altLang="ko-KR" sz="1050" dirty="0">
                <a:solidFill>
                  <a:srgbClr val="78808D"/>
                </a:solidFill>
              </a:rPr>
              <a:t>.  </a:t>
            </a:r>
            <a:r>
              <a:rPr lang="ko-KR" altLang="en-US" sz="1050" dirty="0">
                <a:solidFill>
                  <a:srgbClr val="78808D"/>
                </a:solidFill>
              </a:rPr>
              <a:t>인터넷 프로토콜 스위트 중 </a:t>
            </a:r>
            <a:r>
              <a:rPr lang="en-US" altLang="ko-KR" sz="1050" dirty="0">
                <a:solidFill>
                  <a:srgbClr val="78808D"/>
                </a:solidFill>
              </a:rPr>
              <a:t>TCP</a:t>
            </a:r>
            <a:r>
              <a:rPr lang="ko-KR" altLang="en-US" sz="1050" dirty="0">
                <a:solidFill>
                  <a:srgbClr val="78808D"/>
                </a:solidFill>
              </a:rPr>
              <a:t>와 </a:t>
            </a:r>
            <a:r>
              <a:rPr lang="en-US" altLang="ko-KR" sz="1050" dirty="0">
                <a:solidFill>
                  <a:srgbClr val="78808D"/>
                </a:solidFill>
              </a:rPr>
              <a:t>IP</a:t>
            </a:r>
            <a:r>
              <a:rPr lang="ko-KR" altLang="en-US" sz="1050" dirty="0">
                <a:solidFill>
                  <a:srgbClr val="78808D"/>
                </a:solidFill>
              </a:rPr>
              <a:t>가 가장 많이 쓰이기 때문에 </a:t>
            </a:r>
            <a:r>
              <a:rPr lang="en-US" altLang="ko-KR" sz="1050" dirty="0">
                <a:solidFill>
                  <a:srgbClr val="78808D"/>
                </a:solidFill>
              </a:rPr>
              <a:t>TCP/IP </a:t>
            </a:r>
            <a:r>
              <a:rPr lang="ko-KR" altLang="en-US" sz="1050" dirty="0">
                <a:solidFill>
                  <a:srgbClr val="78808D"/>
                </a:solidFill>
              </a:rPr>
              <a:t>프로토콜 슈트라고도 불린다</a:t>
            </a:r>
            <a:endParaRPr lang="en-US" altLang="ko-KR" sz="105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5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rgbClr val="78808D"/>
                </a:solidFill>
              </a:rPr>
              <a:t>TCP/IP</a:t>
            </a:r>
            <a:r>
              <a:rPr lang="ko-KR" altLang="en-US" sz="1050" dirty="0">
                <a:solidFill>
                  <a:srgbClr val="78808D"/>
                </a:solidFill>
              </a:rPr>
              <a:t>는 패킷 통신 방식의 인터넷 프로토콜인 </a:t>
            </a:r>
            <a:r>
              <a:rPr lang="en-US" altLang="ko-KR" sz="1050" dirty="0">
                <a:solidFill>
                  <a:srgbClr val="78808D"/>
                </a:solidFill>
              </a:rPr>
              <a:t>IP(</a:t>
            </a:r>
            <a:r>
              <a:rPr lang="ko-KR" altLang="en-US" sz="1050" dirty="0">
                <a:solidFill>
                  <a:srgbClr val="78808D"/>
                </a:solidFill>
              </a:rPr>
              <a:t>인터넷 프로토콜</a:t>
            </a:r>
            <a:r>
              <a:rPr lang="en-US" altLang="ko-KR" sz="1050" dirty="0">
                <a:solidFill>
                  <a:srgbClr val="78808D"/>
                </a:solidFill>
              </a:rPr>
              <a:t>)</a:t>
            </a:r>
            <a:r>
              <a:rPr lang="ko-KR" altLang="en-US" sz="1050" dirty="0">
                <a:solidFill>
                  <a:srgbClr val="78808D"/>
                </a:solidFill>
              </a:rPr>
              <a:t>와</a:t>
            </a:r>
            <a:r>
              <a:rPr lang="en-US" altLang="ko-KR" sz="1050" dirty="0">
                <a:solidFill>
                  <a:srgbClr val="78808D"/>
                </a:solidFill>
              </a:rPr>
              <a:t> </a:t>
            </a:r>
            <a:r>
              <a:rPr lang="ko-KR" altLang="en-US" sz="1050" dirty="0">
                <a:solidFill>
                  <a:srgbClr val="78808D"/>
                </a:solidFill>
              </a:rPr>
              <a:t>전송조절 프로토콜인 </a:t>
            </a:r>
            <a:r>
              <a:rPr lang="en-US" altLang="ko-KR" sz="1050" dirty="0">
                <a:solidFill>
                  <a:srgbClr val="78808D"/>
                </a:solidFill>
              </a:rPr>
              <a:t>TCP(</a:t>
            </a:r>
            <a:r>
              <a:rPr lang="ko-KR" altLang="en-US" sz="1050" dirty="0">
                <a:solidFill>
                  <a:srgbClr val="78808D"/>
                </a:solidFill>
              </a:rPr>
              <a:t>전송 제어 프로토콜</a:t>
            </a:r>
            <a:r>
              <a:rPr lang="en-US" altLang="ko-KR" sz="1050" dirty="0">
                <a:solidFill>
                  <a:srgbClr val="78808D"/>
                </a:solidFill>
              </a:rPr>
              <a:t>)</a:t>
            </a:r>
            <a:r>
              <a:rPr lang="ko-KR" altLang="en-US" sz="1050" dirty="0">
                <a:solidFill>
                  <a:srgbClr val="78808D"/>
                </a:solidFill>
              </a:rPr>
              <a:t>로 이루어져 있다</a:t>
            </a:r>
            <a:endParaRPr lang="en-US" altLang="ko-KR" sz="105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5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rgbClr val="78808D"/>
                </a:solidFill>
              </a:rPr>
              <a:t>IP</a:t>
            </a:r>
            <a:r>
              <a:rPr lang="ko-KR" altLang="en-US" sz="1050" dirty="0">
                <a:solidFill>
                  <a:srgbClr val="78808D"/>
                </a:solidFill>
              </a:rPr>
              <a:t>는 패킷 전달 여부를 보증하지 않고</a:t>
            </a:r>
            <a:r>
              <a:rPr lang="en-US" altLang="ko-KR" sz="1050" dirty="0">
                <a:solidFill>
                  <a:srgbClr val="78808D"/>
                </a:solidFill>
              </a:rPr>
              <a:t>, </a:t>
            </a:r>
            <a:r>
              <a:rPr lang="ko-KR" altLang="en-US" sz="1050" dirty="0">
                <a:solidFill>
                  <a:srgbClr val="78808D"/>
                </a:solidFill>
              </a:rPr>
              <a:t>패킷을 보낸 순서와 받는 순서가 다를 수 있다</a:t>
            </a:r>
            <a:r>
              <a:rPr lang="en-US" altLang="ko-KR" sz="1050" dirty="0">
                <a:solidFill>
                  <a:srgbClr val="78808D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rgbClr val="78808D"/>
                </a:solidFill>
              </a:rPr>
              <a:t>TCP</a:t>
            </a:r>
            <a:r>
              <a:rPr lang="ko-KR" altLang="en-US" sz="1050" dirty="0">
                <a:solidFill>
                  <a:srgbClr val="78808D"/>
                </a:solidFill>
              </a:rPr>
              <a:t>는 </a:t>
            </a:r>
            <a:r>
              <a:rPr lang="en-US" altLang="ko-KR" sz="1050" dirty="0">
                <a:solidFill>
                  <a:srgbClr val="78808D"/>
                </a:solidFill>
              </a:rPr>
              <a:t>IP </a:t>
            </a:r>
            <a:r>
              <a:rPr lang="ko-KR" altLang="en-US" sz="1050" dirty="0">
                <a:solidFill>
                  <a:srgbClr val="78808D"/>
                </a:solidFill>
              </a:rPr>
              <a:t>위에서 동작하는 프로토콜로</a:t>
            </a:r>
            <a:r>
              <a:rPr lang="en-US" altLang="ko-KR" sz="1050" dirty="0">
                <a:solidFill>
                  <a:srgbClr val="78808D"/>
                </a:solidFill>
              </a:rPr>
              <a:t>, </a:t>
            </a:r>
            <a:r>
              <a:rPr lang="ko-KR" altLang="en-US" sz="1050" dirty="0">
                <a:solidFill>
                  <a:srgbClr val="78808D"/>
                </a:solidFill>
              </a:rPr>
              <a:t>데이터의 전달을 보증하고 보낸 순서대로 받게 해준다</a:t>
            </a:r>
            <a:r>
              <a:rPr lang="en-US" altLang="ko-KR" sz="1050" dirty="0">
                <a:solidFill>
                  <a:srgbClr val="78808D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rgbClr val="78808D"/>
                </a:solidFill>
              </a:rPr>
              <a:t>TCP</a:t>
            </a:r>
            <a:r>
              <a:rPr lang="ko-KR" altLang="en-US" sz="1050" dirty="0">
                <a:solidFill>
                  <a:srgbClr val="78808D"/>
                </a:solidFill>
              </a:rPr>
              <a:t>를 기반으로 한 많은 수의 애플리케이션 프로토콜들</a:t>
            </a:r>
            <a:r>
              <a:rPr lang="en-US" altLang="ko-KR" sz="1050" dirty="0">
                <a:solidFill>
                  <a:srgbClr val="78808D"/>
                </a:solidFill>
              </a:rPr>
              <a:t>(HTTP, FTP,SMTP </a:t>
            </a:r>
            <a:r>
              <a:rPr lang="ko-KR" altLang="en-US" sz="1050" dirty="0">
                <a:solidFill>
                  <a:srgbClr val="78808D"/>
                </a:solidFill>
              </a:rPr>
              <a:t>등</a:t>
            </a:r>
            <a:r>
              <a:rPr lang="en-US" altLang="ko-KR" sz="1050" dirty="0">
                <a:solidFill>
                  <a:srgbClr val="78808D"/>
                </a:solidFill>
              </a:rPr>
              <a:t>)</a:t>
            </a:r>
            <a:r>
              <a:rPr lang="ko-KR" altLang="en-US" sz="1050" dirty="0">
                <a:solidFill>
                  <a:srgbClr val="78808D"/>
                </a:solidFill>
              </a:rPr>
              <a:t>이 </a:t>
            </a:r>
            <a:r>
              <a:rPr lang="en-US" altLang="ko-KR" sz="1050" dirty="0">
                <a:solidFill>
                  <a:srgbClr val="78808D"/>
                </a:solidFill>
              </a:rPr>
              <a:t>IP</a:t>
            </a:r>
            <a:r>
              <a:rPr lang="ko-KR" altLang="en-US" sz="1050" dirty="0">
                <a:solidFill>
                  <a:srgbClr val="78808D"/>
                </a:solidFill>
              </a:rPr>
              <a:t>위에서 동작하기 때문에 묶어서 </a:t>
            </a:r>
            <a:r>
              <a:rPr lang="en-US" altLang="ko-KR" sz="1050" dirty="0">
                <a:solidFill>
                  <a:srgbClr val="78808D"/>
                </a:solidFill>
              </a:rPr>
              <a:t>TCP/IP</a:t>
            </a:r>
            <a:r>
              <a:rPr lang="ko-KR" altLang="en-US" sz="1050" dirty="0">
                <a:solidFill>
                  <a:srgbClr val="78808D"/>
                </a:solidFill>
              </a:rPr>
              <a:t>로 부른다</a:t>
            </a:r>
            <a:endParaRPr lang="en-US" altLang="ko-KR" sz="1050" dirty="0">
              <a:solidFill>
                <a:srgbClr val="78808D"/>
              </a:solidFill>
            </a:endParaRPr>
          </a:p>
        </p:txBody>
      </p:sp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94C03D94-54ED-49F7-9665-686591909CD4}"/>
              </a:ext>
            </a:extLst>
          </p:cNvPr>
          <p:cNvSpPr/>
          <p:nvPr/>
        </p:nvSpPr>
        <p:spPr>
          <a:xfrm rot="10800000">
            <a:off x="6686026" y="1556976"/>
            <a:ext cx="645952" cy="817108"/>
          </a:xfrm>
          <a:prstGeom prst="rtTriangle">
            <a:avLst/>
          </a:prstGeom>
          <a:solidFill>
            <a:srgbClr val="00B0F0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4AFBD7EA-5B2A-4A2C-AA69-450505DA5D41}"/>
              </a:ext>
            </a:extLst>
          </p:cNvPr>
          <p:cNvSpPr/>
          <p:nvPr/>
        </p:nvSpPr>
        <p:spPr>
          <a:xfrm>
            <a:off x="411060" y="5419608"/>
            <a:ext cx="645952" cy="817108"/>
          </a:xfrm>
          <a:prstGeom prst="rtTriangle">
            <a:avLst/>
          </a:prstGeom>
          <a:solidFill>
            <a:srgbClr val="00B0F0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490F1FA-F18B-4413-AD9E-A5AF53BE2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057" y="1965530"/>
            <a:ext cx="3353268" cy="264832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56F4E8A9-0D81-4CDB-ACA1-74FF4D14A114}"/>
              </a:ext>
            </a:extLst>
          </p:cNvPr>
          <p:cNvSpPr/>
          <p:nvPr/>
        </p:nvSpPr>
        <p:spPr>
          <a:xfrm>
            <a:off x="8134057" y="4985954"/>
            <a:ext cx="3353268" cy="7453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rgbClr val="78808D"/>
                </a:solidFill>
              </a:rPr>
              <a:t>TCP/IP(</a:t>
            </a:r>
            <a:r>
              <a:rPr lang="ko-KR" altLang="en-US" sz="1050" dirty="0">
                <a:solidFill>
                  <a:srgbClr val="78808D"/>
                </a:solidFill>
              </a:rPr>
              <a:t>인터넷 프로토콜 스위트</a:t>
            </a:r>
            <a:r>
              <a:rPr lang="en-US" altLang="ko-KR" sz="1050" dirty="0">
                <a:solidFill>
                  <a:srgbClr val="78808D"/>
                </a:solidFill>
              </a:rPr>
              <a:t>)</a:t>
            </a:r>
            <a:r>
              <a:rPr lang="ko-KR" altLang="en-US" sz="1050" dirty="0">
                <a:solidFill>
                  <a:srgbClr val="78808D"/>
                </a:solidFill>
              </a:rPr>
              <a:t>에 쓰이는 </a:t>
            </a:r>
            <a:endParaRPr lang="en-US" altLang="ko-KR" sz="1050" dirty="0">
              <a:solidFill>
                <a:srgbClr val="78808D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rgbClr val="78808D"/>
                </a:solidFill>
              </a:rPr>
              <a:t>각 프로토콜들의 연관관계</a:t>
            </a:r>
            <a:endParaRPr lang="en-US" altLang="ko-KR" sz="1050" dirty="0">
              <a:solidFill>
                <a:srgbClr val="7880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063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A88F6A9-1F8B-4CA0-8F16-E2BBA7C3F513}"/>
              </a:ext>
            </a:extLst>
          </p:cNvPr>
          <p:cNvSpPr/>
          <p:nvPr/>
        </p:nvSpPr>
        <p:spPr>
          <a:xfrm>
            <a:off x="7667538" y="1728131"/>
            <a:ext cx="4303552" cy="2701255"/>
          </a:xfrm>
          <a:prstGeom prst="round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OSI</a:t>
            </a:r>
            <a:r>
              <a:rPr lang="ko-KR" altLang="en-US" sz="3200" b="1" i="1" kern="0" dirty="0">
                <a:solidFill>
                  <a:prstClr val="white"/>
                </a:solidFill>
              </a:rPr>
              <a:t> </a:t>
            </a:r>
            <a:r>
              <a:rPr lang="en-US" altLang="ko-KR" sz="3200" b="1" i="1" kern="0" dirty="0">
                <a:solidFill>
                  <a:prstClr val="white"/>
                </a:solidFill>
              </a:rPr>
              <a:t>7</a:t>
            </a:r>
            <a:r>
              <a:rPr lang="ko-KR" altLang="en-US" sz="3200" b="1" i="1" kern="0" dirty="0">
                <a:solidFill>
                  <a:prstClr val="white"/>
                </a:solidFill>
              </a:rPr>
              <a:t> </a:t>
            </a:r>
            <a:r>
              <a:rPr lang="en-US" altLang="ko-KR" sz="3200" b="1" i="1" kern="0" dirty="0">
                <a:solidFill>
                  <a:prstClr val="white"/>
                </a:solidFill>
              </a:rPr>
              <a:t>Layer</a:t>
            </a:r>
            <a:r>
              <a:rPr lang="ko-KR" altLang="en-US" sz="3200" b="1" i="1" kern="0" dirty="0">
                <a:solidFill>
                  <a:prstClr val="white"/>
                </a:solidFill>
              </a:rPr>
              <a:t>와 </a:t>
            </a:r>
            <a:r>
              <a:rPr lang="en-US" altLang="ko-KR" sz="3200" b="1" i="1" kern="0" dirty="0">
                <a:solidFill>
                  <a:prstClr val="white"/>
                </a:solidFill>
              </a:rPr>
              <a:t>TCP/IP 4 Layer </a:t>
            </a:r>
          </a:p>
          <a:p>
            <a:pPr algn="ctr" latinLnBrk="0">
              <a:defRPr/>
            </a:pPr>
            <a:r>
              <a:rPr lang="en-US" altLang="ko-KR" sz="900" dirty="0">
                <a:solidFill>
                  <a:schemeClr val="bg1"/>
                </a:solidFill>
              </a:rPr>
              <a:t>OSI 7 Layer, TCP/IP 4 Layer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D63DAE0C-ABEC-45F4-8A01-CB4425F27B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64" y="1574059"/>
            <a:ext cx="7037040" cy="2920371"/>
          </a:xfrm>
          <a:prstGeom prst="rect">
            <a:avLst/>
          </a:prstGeom>
        </p:spPr>
      </p:pic>
      <p:sp>
        <p:nvSpPr>
          <p:cNvPr id="4" name="사각형: 잘린 대각선 방향 모서리 3">
            <a:extLst>
              <a:ext uri="{FF2B5EF4-FFF2-40B4-BE49-F238E27FC236}">
                <a16:creationId xmlns:a16="http://schemas.microsoft.com/office/drawing/2014/main" id="{08B82C56-1586-46D4-ABD9-26E08ABB5530}"/>
              </a:ext>
            </a:extLst>
          </p:cNvPr>
          <p:cNvSpPr/>
          <p:nvPr/>
        </p:nvSpPr>
        <p:spPr>
          <a:xfrm>
            <a:off x="410766" y="4987299"/>
            <a:ext cx="11370470" cy="1707116"/>
          </a:xfrm>
          <a:prstGeom prst="snip2DiagRect">
            <a:avLst>
              <a:gd name="adj1" fmla="val 0"/>
              <a:gd name="adj2" fmla="val 23481"/>
            </a:avLst>
          </a:prstGeom>
          <a:solidFill>
            <a:schemeClr val="bg1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29DACB4C-E508-4515-B0C8-605AB8D32FD4}"/>
              </a:ext>
            </a:extLst>
          </p:cNvPr>
          <p:cNvSpPr/>
          <p:nvPr/>
        </p:nvSpPr>
        <p:spPr>
          <a:xfrm rot="10800000">
            <a:off x="11386654" y="4986451"/>
            <a:ext cx="394577" cy="516727"/>
          </a:xfrm>
          <a:prstGeom prst="rtTriangle">
            <a:avLst/>
          </a:prstGeom>
          <a:solidFill>
            <a:srgbClr val="00B0F0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1CF6651A-4729-49F7-AA04-E50AFF204AAE}"/>
              </a:ext>
            </a:extLst>
          </p:cNvPr>
          <p:cNvSpPr/>
          <p:nvPr/>
        </p:nvSpPr>
        <p:spPr>
          <a:xfrm>
            <a:off x="410764" y="6182685"/>
            <a:ext cx="394579" cy="511729"/>
          </a:xfrm>
          <a:prstGeom prst="rtTriangle">
            <a:avLst/>
          </a:prstGeom>
          <a:solidFill>
            <a:srgbClr val="00B0F0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4A3EEB3-1E7B-482E-8AD4-3134B07E8FF0}"/>
              </a:ext>
            </a:extLst>
          </p:cNvPr>
          <p:cNvSpPr/>
          <p:nvPr/>
        </p:nvSpPr>
        <p:spPr>
          <a:xfrm>
            <a:off x="4272794" y="4996534"/>
            <a:ext cx="7508438" cy="1697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>
                <a:solidFill>
                  <a:srgbClr val="78808D"/>
                </a:solidFill>
              </a:rPr>
              <a:t>응용계층</a:t>
            </a:r>
            <a:r>
              <a:rPr lang="en-US" altLang="ko-KR" sz="1050" dirty="0">
                <a:solidFill>
                  <a:srgbClr val="78808D"/>
                </a:solidFill>
              </a:rPr>
              <a:t>(Application)</a:t>
            </a:r>
            <a:r>
              <a:rPr lang="ko-KR" altLang="en-US" sz="1050" dirty="0">
                <a:solidFill>
                  <a:srgbClr val="78808D"/>
                </a:solidFill>
              </a:rPr>
              <a:t> </a:t>
            </a:r>
            <a:r>
              <a:rPr lang="en-US" altLang="ko-KR" sz="1050" dirty="0">
                <a:solidFill>
                  <a:srgbClr val="78808D"/>
                </a:solidFill>
              </a:rPr>
              <a:t>: </a:t>
            </a:r>
            <a:r>
              <a:rPr lang="en-US" altLang="ko-KR" sz="1050" b="1" dirty="0">
                <a:solidFill>
                  <a:srgbClr val="78808D"/>
                </a:solidFill>
              </a:rPr>
              <a:t>HTTP</a:t>
            </a:r>
            <a:r>
              <a:rPr lang="en-US" altLang="ko-KR" sz="1050" dirty="0">
                <a:solidFill>
                  <a:srgbClr val="78808D"/>
                </a:solidFill>
              </a:rPr>
              <a:t>, FTP, Telnet, SMTP</a:t>
            </a:r>
            <a:r>
              <a:rPr lang="ko-KR" altLang="en-US" sz="1050" dirty="0">
                <a:solidFill>
                  <a:srgbClr val="78808D"/>
                </a:solidFill>
              </a:rPr>
              <a:t>등 네트워크를 사용하는 응용프로그램으로 이뤄진다</a:t>
            </a:r>
            <a:endParaRPr lang="en-US" altLang="ko-KR" sz="1050" dirty="0">
              <a:solidFill>
                <a:srgbClr val="78808D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>
                <a:solidFill>
                  <a:srgbClr val="78808D"/>
                </a:solidFill>
              </a:rPr>
              <a:t>전송계층</a:t>
            </a:r>
            <a:r>
              <a:rPr lang="en-US" altLang="ko-KR" sz="1050" dirty="0">
                <a:solidFill>
                  <a:srgbClr val="78808D"/>
                </a:solidFill>
              </a:rPr>
              <a:t>(Transport)</a:t>
            </a:r>
            <a:r>
              <a:rPr lang="ko-KR" altLang="en-US" sz="1050" dirty="0">
                <a:solidFill>
                  <a:srgbClr val="78808D"/>
                </a:solidFill>
              </a:rPr>
              <a:t> </a:t>
            </a:r>
            <a:r>
              <a:rPr lang="en-US" altLang="ko-KR" sz="1050" dirty="0">
                <a:solidFill>
                  <a:srgbClr val="78808D"/>
                </a:solidFill>
              </a:rPr>
              <a:t>:</a:t>
            </a:r>
            <a:r>
              <a:rPr lang="en-US" altLang="ko-KR" sz="1050" b="1" dirty="0">
                <a:solidFill>
                  <a:srgbClr val="78808D"/>
                </a:solidFill>
              </a:rPr>
              <a:t> TCP</a:t>
            </a:r>
            <a:r>
              <a:rPr lang="en-US" altLang="ko-KR" sz="1050" dirty="0">
                <a:solidFill>
                  <a:srgbClr val="78808D"/>
                </a:solidFill>
              </a:rPr>
              <a:t>, UDP </a:t>
            </a:r>
            <a:r>
              <a:rPr lang="ko-KR" altLang="en-US" sz="1050" dirty="0">
                <a:solidFill>
                  <a:srgbClr val="78808D"/>
                </a:solidFill>
              </a:rPr>
              <a:t>등 시스템을 연결하고 데이터를 전송하는 역할</a:t>
            </a:r>
            <a:endParaRPr lang="en-US" altLang="ko-KR" sz="1050" dirty="0">
              <a:solidFill>
                <a:srgbClr val="78808D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>
                <a:solidFill>
                  <a:srgbClr val="78808D"/>
                </a:solidFill>
              </a:rPr>
              <a:t>인터넷계층</a:t>
            </a:r>
            <a:r>
              <a:rPr lang="en-US" altLang="ko-KR" sz="1050" dirty="0">
                <a:solidFill>
                  <a:srgbClr val="78808D"/>
                </a:solidFill>
              </a:rPr>
              <a:t>(Internet)</a:t>
            </a:r>
            <a:r>
              <a:rPr lang="ko-KR" altLang="en-US" sz="1050" dirty="0">
                <a:solidFill>
                  <a:srgbClr val="78808D"/>
                </a:solidFill>
              </a:rPr>
              <a:t> </a:t>
            </a:r>
            <a:r>
              <a:rPr lang="en-US" altLang="ko-KR" sz="1050" dirty="0">
                <a:solidFill>
                  <a:srgbClr val="78808D"/>
                </a:solidFill>
              </a:rPr>
              <a:t>: ICMP, IGMP, </a:t>
            </a:r>
            <a:r>
              <a:rPr lang="en-US" altLang="ko-KR" sz="1050" b="1" dirty="0">
                <a:solidFill>
                  <a:srgbClr val="78808D"/>
                </a:solidFill>
              </a:rPr>
              <a:t>IP</a:t>
            </a:r>
            <a:r>
              <a:rPr lang="ko-KR" altLang="en-US" sz="1050" dirty="0">
                <a:solidFill>
                  <a:srgbClr val="78808D"/>
                </a:solidFill>
              </a:rPr>
              <a:t>등 데이터를 정의하고 데이터의 경로를 라우팅한다</a:t>
            </a:r>
            <a:endParaRPr lang="en-US" altLang="ko-KR" sz="1050" dirty="0">
              <a:solidFill>
                <a:srgbClr val="78808D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>
                <a:solidFill>
                  <a:srgbClr val="78808D"/>
                </a:solidFill>
              </a:rPr>
              <a:t>물리계층</a:t>
            </a:r>
            <a:r>
              <a:rPr lang="en-US" altLang="ko-KR" sz="1050" dirty="0">
                <a:solidFill>
                  <a:srgbClr val="78808D"/>
                </a:solidFill>
              </a:rPr>
              <a:t>(Network Interface)</a:t>
            </a:r>
            <a:r>
              <a:rPr lang="ko-KR" altLang="en-US" sz="1050" dirty="0">
                <a:solidFill>
                  <a:srgbClr val="78808D"/>
                </a:solidFill>
              </a:rPr>
              <a:t> </a:t>
            </a:r>
            <a:r>
              <a:rPr lang="en-US" altLang="ko-KR" sz="1050" dirty="0">
                <a:solidFill>
                  <a:srgbClr val="78808D"/>
                </a:solidFill>
              </a:rPr>
              <a:t>: Ethernet, ATM</a:t>
            </a:r>
            <a:r>
              <a:rPr lang="ko-KR" altLang="en-US" sz="1050" dirty="0">
                <a:solidFill>
                  <a:srgbClr val="78808D"/>
                </a:solidFill>
              </a:rPr>
              <a:t>등 네트워크 하드웨어를 의미</a:t>
            </a:r>
            <a:endParaRPr lang="en-US" altLang="ko-KR" sz="1050" dirty="0">
              <a:solidFill>
                <a:srgbClr val="78808D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DE3F939-3793-4F25-8A6A-E5D97F9F2621}"/>
              </a:ext>
            </a:extLst>
          </p:cNvPr>
          <p:cNvSpPr/>
          <p:nvPr/>
        </p:nvSpPr>
        <p:spPr>
          <a:xfrm>
            <a:off x="1452840" y="4996534"/>
            <a:ext cx="2172455" cy="1697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rgbClr val="00B0F0"/>
                </a:solidFill>
              </a:rPr>
              <a:t>OSI</a:t>
            </a:r>
            <a:r>
              <a:rPr lang="ko-KR" altLang="en-US" sz="1100" b="1" dirty="0">
                <a:solidFill>
                  <a:srgbClr val="00B0F0"/>
                </a:solidFill>
              </a:rPr>
              <a:t> </a:t>
            </a:r>
            <a:r>
              <a:rPr lang="en-US" altLang="ko-KR" sz="1100" b="1" dirty="0">
                <a:solidFill>
                  <a:srgbClr val="00B0F0"/>
                </a:solidFill>
              </a:rPr>
              <a:t>7</a:t>
            </a:r>
            <a:r>
              <a:rPr lang="ko-KR" altLang="en-US" sz="1100" b="1" dirty="0">
                <a:solidFill>
                  <a:srgbClr val="00B0F0"/>
                </a:solidFill>
              </a:rPr>
              <a:t>계층</a:t>
            </a:r>
            <a:r>
              <a:rPr lang="ko-KR" altLang="en-US" sz="1100" dirty="0">
                <a:solidFill>
                  <a:srgbClr val="78808D"/>
                </a:solidFill>
              </a:rPr>
              <a:t>은 시스템들의 연결을 위한 모델이며 </a:t>
            </a:r>
            <a:endParaRPr lang="en-US" altLang="ko-KR" sz="110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rgbClr val="00B0F0"/>
                </a:solidFill>
              </a:rPr>
              <a:t>TCP/IP 4</a:t>
            </a:r>
            <a:r>
              <a:rPr lang="ko-KR" altLang="en-US" sz="1100" b="1" dirty="0">
                <a:solidFill>
                  <a:srgbClr val="00B0F0"/>
                </a:solidFill>
              </a:rPr>
              <a:t>계층</a:t>
            </a:r>
            <a:r>
              <a:rPr lang="ko-KR" altLang="en-US" sz="1100" dirty="0">
                <a:solidFill>
                  <a:srgbClr val="78808D"/>
                </a:solidFill>
              </a:rPr>
              <a:t>은 이를 웹 서비스에 맞게 단순화시킨 모델이다</a:t>
            </a:r>
            <a:endParaRPr lang="en-US" altLang="ko-KR" sz="1100" dirty="0">
              <a:solidFill>
                <a:srgbClr val="78808D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BB9231A-2A81-42A7-A5AC-F89B70CA82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218" y="2095130"/>
            <a:ext cx="4023822" cy="197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895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잘린 대각선 방향 모서리 11">
            <a:extLst>
              <a:ext uri="{FF2B5EF4-FFF2-40B4-BE49-F238E27FC236}">
                <a16:creationId xmlns:a16="http://schemas.microsoft.com/office/drawing/2014/main" id="{E785BA1E-6CAA-4578-BD5D-D0A9DAD338DF}"/>
              </a:ext>
            </a:extLst>
          </p:cNvPr>
          <p:cNvSpPr/>
          <p:nvPr/>
        </p:nvSpPr>
        <p:spPr>
          <a:xfrm>
            <a:off x="6761527" y="1556976"/>
            <a:ext cx="5019413" cy="4679740"/>
          </a:xfrm>
          <a:prstGeom prst="snip2DiagRect">
            <a:avLst>
              <a:gd name="adj1" fmla="val 0"/>
              <a:gd name="adj2" fmla="val 13442"/>
            </a:avLst>
          </a:prstGeom>
          <a:solidFill>
            <a:schemeClr val="bg1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Ajax </a:t>
            </a:r>
            <a:r>
              <a:rPr lang="ko-KR" altLang="en-US" sz="3200" b="1" i="1" kern="0" dirty="0">
                <a:solidFill>
                  <a:prstClr val="white"/>
                </a:solidFill>
              </a:rPr>
              <a:t>란</a:t>
            </a:r>
            <a:r>
              <a:rPr lang="en-US" altLang="ko-KR" sz="3200" b="1" i="1" kern="0" dirty="0">
                <a:solidFill>
                  <a:prstClr val="white"/>
                </a:solidFill>
              </a:rPr>
              <a:t> </a:t>
            </a:r>
          </a:p>
          <a:p>
            <a:pPr algn="ctr" latinLnBrk="0">
              <a:defRPr/>
            </a:pPr>
            <a:r>
              <a:rPr lang="en-US" altLang="ko-KR" sz="900" kern="0" dirty="0">
                <a:solidFill>
                  <a:prstClr val="white"/>
                </a:solidFill>
              </a:rPr>
              <a:t>Asynchronous</a:t>
            </a:r>
            <a:r>
              <a:rPr lang="ko-KR" altLang="en-US" sz="900" kern="0" dirty="0">
                <a:solidFill>
                  <a:prstClr val="white"/>
                </a:solidFill>
              </a:rPr>
              <a:t> </a:t>
            </a:r>
            <a:r>
              <a:rPr lang="en-US" altLang="ko-KR" sz="900" kern="0" dirty="0">
                <a:solidFill>
                  <a:prstClr val="white"/>
                </a:solidFill>
              </a:rPr>
              <a:t>JavaScript</a:t>
            </a:r>
            <a:r>
              <a:rPr lang="ko-KR" altLang="en-US" sz="900" kern="0" dirty="0">
                <a:solidFill>
                  <a:prstClr val="white"/>
                </a:solidFill>
              </a:rPr>
              <a:t> </a:t>
            </a:r>
            <a:r>
              <a:rPr lang="en-US" altLang="ko-KR" sz="900" kern="0" dirty="0">
                <a:solidFill>
                  <a:prstClr val="white"/>
                </a:solidFill>
              </a:rPr>
              <a:t>and</a:t>
            </a:r>
            <a:r>
              <a:rPr lang="ko-KR" altLang="en-US" sz="900" kern="0" dirty="0">
                <a:solidFill>
                  <a:prstClr val="white"/>
                </a:solidFill>
              </a:rPr>
              <a:t> </a:t>
            </a:r>
            <a:r>
              <a:rPr lang="en-US" altLang="ko-KR" sz="900" kern="0" dirty="0">
                <a:solidFill>
                  <a:prstClr val="white"/>
                </a:solidFill>
              </a:rPr>
              <a:t>Xml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사각형: 잘린 대각선 방향 모서리 1">
            <a:extLst>
              <a:ext uri="{FF2B5EF4-FFF2-40B4-BE49-F238E27FC236}">
                <a16:creationId xmlns:a16="http://schemas.microsoft.com/office/drawing/2014/main" id="{C262272E-A083-482D-AAA4-84DB7FAAD480}"/>
              </a:ext>
            </a:extLst>
          </p:cNvPr>
          <p:cNvSpPr/>
          <p:nvPr/>
        </p:nvSpPr>
        <p:spPr>
          <a:xfrm>
            <a:off x="410766" y="1556976"/>
            <a:ext cx="6057146" cy="4679740"/>
          </a:xfrm>
          <a:prstGeom prst="snip2DiagRect">
            <a:avLst>
              <a:gd name="adj1" fmla="val 0"/>
              <a:gd name="adj2" fmla="val 13442"/>
            </a:avLst>
          </a:prstGeom>
          <a:solidFill>
            <a:schemeClr val="bg1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8A08EF92-D381-4F2F-99D7-D58A7A8699D6}"/>
              </a:ext>
            </a:extLst>
          </p:cNvPr>
          <p:cNvSpPr/>
          <p:nvPr/>
        </p:nvSpPr>
        <p:spPr>
          <a:xfrm rot="10800000">
            <a:off x="5821960" y="1556976"/>
            <a:ext cx="645952" cy="817108"/>
          </a:xfrm>
          <a:prstGeom prst="rtTriangle">
            <a:avLst/>
          </a:prstGeom>
          <a:solidFill>
            <a:srgbClr val="00B0F0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DFDB318C-74DC-45F7-8C78-5BEE74037100}"/>
              </a:ext>
            </a:extLst>
          </p:cNvPr>
          <p:cNvSpPr/>
          <p:nvPr/>
        </p:nvSpPr>
        <p:spPr>
          <a:xfrm>
            <a:off x="411060" y="5419608"/>
            <a:ext cx="645952" cy="817108"/>
          </a:xfrm>
          <a:prstGeom prst="rtTriangle">
            <a:avLst/>
          </a:prstGeom>
          <a:solidFill>
            <a:srgbClr val="00B0F0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FE9B2E-01A3-4F72-84C0-D6686CD3997B}"/>
              </a:ext>
            </a:extLst>
          </p:cNvPr>
          <p:cNvSpPr/>
          <p:nvPr/>
        </p:nvSpPr>
        <p:spPr>
          <a:xfrm>
            <a:off x="931179" y="1745069"/>
            <a:ext cx="5301842" cy="43035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500" b="1" dirty="0">
                <a:solidFill>
                  <a:srgbClr val="00B0F0"/>
                </a:solidFill>
              </a:rPr>
              <a:t>Ajax</a:t>
            </a:r>
            <a:r>
              <a:rPr lang="en-US" altLang="ko-KR" sz="1600" b="1" dirty="0">
                <a:solidFill>
                  <a:srgbClr val="00B0F0"/>
                </a:solidFill>
              </a:rPr>
              <a:t>(Asynchronous JavaScript and XML)</a:t>
            </a: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b="1" dirty="0">
                <a:solidFill>
                  <a:srgbClr val="78808D"/>
                </a:solidFill>
              </a:rPr>
              <a:t>Ajax</a:t>
            </a:r>
            <a:r>
              <a:rPr lang="ko-KR" altLang="en-US" sz="1050" b="1" dirty="0">
                <a:solidFill>
                  <a:srgbClr val="78808D"/>
                </a:solidFill>
              </a:rPr>
              <a:t>는 웹 페이지 전체를 다시 로딩 하지 않고도</a:t>
            </a:r>
            <a:r>
              <a:rPr lang="en-US" altLang="ko-KR" sz="1050" b="1" dirty="0">
                <a:solidFill>
                  <a:srgbClr val="78808D"/>
                </a:solidFill>
              </a:rPr>
              <a:t>, </a:t>
            </a:r>
            <a:r>
              <a:rPr lang="ko-KR" altLang="en-US" sz="1050" b="1" dirty="0">
                <a:solidFill>
                  <a:srgbClr val="78808D"/>
                </a:solidFill>
              </a:rPr>
              <a:t>웹 페이지의 일부분만을 갱신할 수 있도록 해주는 개발 기법이다 </a:t>
            </a:r>
            <a:r>
              <a:rPr lang="ko-KR" altLang="en-US" sz="1050" dirty="0">
                <a:solidFill>
                  <a:srgbClr val="78808D"/>
                </a:solidFill>
              </a:rPr>
              <a:t>하나의 특정한 기술을 말하는 것이 아니며</a:t>
            </a:r>
            <a:r>
              <a:rPr lang="en-US" altLang="ko-KR" sz="1050" dirty="0">
                <a:solidFill>
                  <a:srgbClr val="78808D"/>
                </a:solidFill>
              </a:rPr>
              <a:t>, </a:t>
            </a:r>
            <a:r>
              <a:rPr lang="ko-KR" altLang="en-US" sz="1050" dirty="0">
                <a:solidFill>
                  <a:srgbClr val="78808D"/>
                </a:solidFill>
              </a:rPr>
              <a:t>함께 사용하는 기술의 묶음을 지칭하는 용어이다</a:t>
            </a:r>
            <a:r>
              <a:rPr lang="en-US" altLang="ko-KR" sz="1050" dirty="0">
                <a:solidFill>
                  <a:srgbClr val="78808D"/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05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50" dirty="0">
              <a:solidFill>
                <a:srgbClr val="78808D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rgbClr val="78808D"/>
                </a:solidFill>
              </a:rPr>
              <a:t>웹 페이지의 표현을 위한 </a:t>
            </a:r>
            <a:r>
              <a:rPr lang="en-US" altLang="ko-KR" sz="1050" b="1" dirty="0">
                <a:solidFill>
                  <a:srgbClr val="78808D"/>
                </a:solidFill>
              </a:rPr>
              <a:t>HTML</a:t>
            </a:r>
            <a:r>
              <a:rPr lang="ko-KR" altLang="en-US" sz="1050" dirty="0">
                <a:solidFill>
                  <a:srgbClr val="78808D"/>
                </a:solidFill>
              </a:rPr>
              <a:t>과 </a:t>
            </a:r>
            <a:r>
              <a:rPr lang="en-US" altLang="ko-KR" sz="1050" b="1" dirty="0">
                <a:solidFill>
                  <a:srgbClr val="78808D"/>
                </a:solidFill>
              </a:rPr>
              <a:t>CSS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rgbClr val="78808D"/>
                </a:solidFill>
              </a:rPr>
              <a:t>데이터에 접근하거나 화면 구성을 동적으로 조작하기 위해 사용되는 </a:t>
            </a:r>
            <a:r>
              <a:rPr lang="en-US" altLang="ko-KR" sz="1050" b="1" dirty="0">
                <a:solidFill>
                  <a:srgbClr val="78808D"/>
                </a:solidFill>
              </a:rPr>
              <a:t>DOM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rgbClr val="78808D"/>
                </a:solidFill>
              </a:rPr>
              <a:t>데이터의 교환을 위한 </a:t>
            </a:r>
            <a:r>
              <a:rPr lang="en-US" altLang="ko-KR" sz="1050" b="1" dirty="0">
                <a:solidFill>
                  <a:srgbClr val="78808D"/>
                </a:solidFill>
              </a:rPr>
              <a:t>JSON</a:t>
            </a:r>
            <a:r>
              <a:rPr lang="ko-KR" altLang="en-US" sz="1050" dirty="0">
                <a:solidFill>
                  <a:srgbClr val="78808D"/>
                </a:solidFill>
              </a:rPr>
              <a:t>이나 </a:t>
            </a:r>
            <a:r>
              <a:rPr lang="en-US" altLang="ko-KR" sz="1050" b="1" dirty="0">
                <a:solidFill>
                  <a:srgbClr val="78808D"/>
                </a:solidFill>
              </a:rPr>
              <a:t>XML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rgbClr val="78808D"/>
                </a:solidFill>
              </a:rPr>
              <a:t>웹 서버와의 비동기식 통신을 위한 </a:t>
            </a:r>
            <a:r>
              <a:rPr lang="en-US" altLang="ko-KR" sz="1050" b="1" dirty="0">
                <a:solidFill>
                  <a:srgbClr val="78808D"/>
                </a:solidFill>
              </a:rPr>
              <a:t>XML Http Request</a:t>
            </a:r>
            <a:r>
              <a:rPr lang="en-US" altLang="ko-KR" sz="1050" dirty="0">
                <a:solidFill>
                  <a:srgbClr val="78808D"/>
                </a:solidFill>
              </a:rPr>
              <a:t> </a:t>
            </a:r>
            <a:r>
              <a:rPr lang="ko-KR" altLang="en-US" sz="1050" dirty="0">
                <a:solidFill>
                  <a:srgbClr val="78808D"/>
                </a:solidFill>
              </a:rPr>
              <a:t>객체</a:t>
            </a:r>
            <a:endParaRPr lang="en-US" altLang="ko-KR" sz="1050" dirty="0">
              <a:solidFill>
                <a:srgbClr val="78808D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rgbClr val="78808D"/>
                </a:solidFill>
              </a:rPr>
              <a:t>위에서 언급한 모든 기술을 결합하여 사용자의 작업 흐름을 제어하는데 사용되는 </a:t>
            </a:r>
            <a:r>
              <a:rPr lang="ko-KR" altLang="en-US" sz="1050" b="1" dirty="0">
                <a:solidFill>
                  <a:srgbClr val="78808D"/>
                </a:solidFill>
              </a:rPr>
              <a:t>자바스크립트</a:t>
            </a:r>
            <a:endParaRPr lang="en-US" altLang="ko-KR" sz="1050" b="1" dirty="0">
              <a:solidFill>
                <a:srgbClr val="78808D"/>
              </a:solidFill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9A02C190-2E4F-45AD-9D43-A1F74F4AB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151" y="2499582"/>
            <a:ext cx="4582164" cy="2486372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521BC65F-9B6D-4E3B-A72B-E18FB1FB6681}"/>
              </a:ext>
            </a:extLst>
          </p:cNvPr>
          <p:cNvSpPr/>
          <p:nvPr/>
        </p:nvSpPr>
        <p:spPr>
          <a:xfrm>
            <a:off x="6988031" y="4985954"/>
            <a:ext cx="4499294" cy="7453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rgbClr val="78808D"/>
                </a:solidFill>
              </a:rPr>
              <a:t>Ajax </a:t>
            </a:r>
            <a:r>
              <a:rPr lang="ko-KR" altLang="en-US" sz="1050" dirty="0">
                <a:solidFill>
                  <a:srgbClr val="78808D"/>
                </a:solidFill>
              </a:rPr>
              <a:t>동작 원리</a:t>
            </a:r>
            <a:endParaRPr lang="en-US" altLang="ko-KR" sz="1050" dirty="0">
              <a:solidFill>
                <a:srgbClr val="7880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219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잘린 대각선 방향 모서리 11">
            <a:extLst>
              <a:ext uri="{FF2B5EF4-FFF2-40B4-BE49-F238E27FC236}">
                <a16:creationId xmlns:a16="http://schemas.microsoft.com/office/drawing/2014/main" id="{E785BA1E-6CAA-4578-BD5D-D0A9DAD338DF}"/>
              </a:ext>
            </a:extLst>
          </p:cNvPr>
          <p:cNvSpPr/>
          <p:nvPr/>
        </p:nvSpPr>
        <p:spPr>
          <a:xfrm>
            <a:off x="6761527" y="1556976"/>
            <a:ext cx="5019413" cy="4679740"/>
          </a:xfrm>
          <a:prstGeom prst="snip2DiagRect">
            <a:avLst>
              <a:gd name="adj1" fmla="val 0"/>
              <a:gd name="adj2" fmla="val 13442"/>
            </a:avLst>
          </a:prstGeom>
          <a:solidFill>
            <a:schemeClr val="bg1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Ajax </a:t>
            </a:r>
            <a:r>
              <a:rPr lang="ko-KR" altLang="en-US" sz="3200" b="1" i="1" kern="0" dirty="0">
                <a:solidFill>
                  <a:prstClr val="white"/>
                </a:solidFill>
              </a:rPr>
              <a:t>란</a:t>
            </a:r>
            <a:r>
              <a:rPr lang="en-US" altLang="ko-KR" sz="3200" b="1" i="1" kern="0" dirty="0">
                <a:solidFill>
                  <a:prstClr val="white"/>
                </a:solidFill>
              </a:rPr>
              <a:t> </a:t>
            </a:r>
          </a:p>
          <a:p>
            <a:pPr algn="ctr" latinLnBrk="0">
              <a:defRPr/>
            </a:pPr>
            <a:r>
              <a:rPr lang="en-US" altLang="ko-KR" sz="900" kern="0" dirty="0">
                <a:solidFill>
                  <a:prstClr val="white"/>
                </a:solidFill>
              </a:rPr>
              <a:t>Asynchronous</a:t>
            </a:r>
            <a:r>
              <a:rPr lang="ko-KR" altLang="en-US" sz="900" kern="0" dirty="0">
                <a:solidFill>
                  <a:prstClr val="white"/>
                </a:solidFill>
              </a:rPr>
              <a:t> </a:t>
            </a:r>
            <a:r>
              <a:rPr lang="en-US" altLang="ko-KR" sz="900" kern="0" dirty="0">
                <a:solidFill>
                  <a:prstClr val="white"/>
                </a:solidFill>
              </a:rPr>
              <a:t>JavaScript</a:t>
            </a:r>
            <a:r>
              <a:rPr lang="ko-KR" altLang="en-US" sz="900" kern="0" dirty="0">
                <a:solidFill>
                  <a:prstClr val="white"/>
                </a:solidFill>
              </a:rPr>
              <a:t> </a:t>
            </a:r>
            <a:r>
              <a:rPr lang="en-US" altLang="ko-KR" sz="900" kern="0" dirty="0">
                <a:solidFill>
                  <a:prstClr val="white"/>
                </a:solidFill>
              </a:rPr>
              <a:t>and</a:t>
            </a:r>
            <a:r>
              <a:rPr lang="ko-KR" altLang="en-US" sz="900" kern="0" dirty="0">
                <a:solidFill>
                  <a:prstClr val="white"/>
                </a:solidFill>
              </a:rPr>
              <a:t> </a:t>
            </a:r>
            <a:r>
              <a:rPr lang="en-US" altLang="ko-KR" sz="900" kern="0" dirty="0">
                <a:solidFill>
                  <a:prstClr val="white"/>
                </a:solidFill>
              </a:rPr>
              <a:t>Xml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사각형: 잘린 대각선 방향 모서리 1">
            <a:extLst>
              <a:ext uri="{FF2B5EF4-FFF2-40B4-BE49-F238E27FC236}">
                <a16:creationId xmlns:a16="http://schemas.microsoft.com/office/drawing/2014/main" id="{C262272E-A083-482D-AAA4-84DB7FAAD480}"/>
              </a:ext>
            </a:extLst>
          </p:cNvPr>
          <p:cNvSpPr/>
          <p:nvPr/>
        </p:nvSpPr>
        <p:spPr>
          <a:xfrm>
            <a:off x="410766" y="1556976"/>
            <a:ext cx="6057146" cy="4679740"/>
          </a:xfrm>
          <a:prstGeom prst="snip2DiagRect">
            <a:avLst>
              <a:gd name="adj1" fmla="val 0"/>
              <a:gd name="adj2" fmla="val 13442"/>
            </a:avLst>
          </a:prstGeom>
          <a:solidFill>
            <a:schemeClr val="bg1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8A08EF92-D381-4F2F-99D7-D58A7A8699D6}"/>
              </a:ext>
            </a:extLst>
          </p:cNvPr>
          <p:cNvSpPr/>
          <p:nvPr/>
        </p:nvSpPr>
        <p:spPr>
          <a:xfrm rot="10800000">
            <a:off x="5821960" y="1556976"/>
            <a:ext cx="645952" cy="817108"/>
          </a:xfrm>
          <a:prstGeom prst="rtTriangle">
            <a:avLst/>
          </a:prstGeom>
          <a:solidFill>
            <a:srgbClr val="00B0F0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DFDB318C-74DC-45F7-8C78-5BEE74037100}"/>
              </a:ext>
            </a:extLst>
          </p:cNvPr>
          <p:cNvSpPr/>
          <p:nvPr/>
        </p:nvSpPr>
        <p:spPr>
          <a:xfrm>
            <a:off x="411060" y="5419608"/>
            <a:ext cx="645952" cy="817108"/>
          </a:xfrm>
          <a:prstGeom prst="rtTriangle">
            <a:avLst/>
          </a:prstGeom>
          <a:solidFill>
            <a:srgbClr val="00B0F0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FE9B2E-01A3-4F72-84C0-D6686CD3997B}"/>
              </a:ext>
            </a:extLst>
          </p:cNvPr>
          <p:cNvSpPr/>
          <p:nvPr/>
        </p:nvSpPr>
        <p:spPr>
          <a:xfrm>
            <a:off x="931179" y="1745069"/>
            <a:ext cx="5301842" cy="43035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500" b="1" dirty="0">
                <a:solidFill>
                  <a:srgbClr val="00B0F0"/>
                </a:solidFill>
              </a:rPr>
              <a:t>Ajax </a:t>
            </a:r>
            <a:r>
              <a:rPr lang="ko-KR" altLang="en-US" sz="2000" b="1" dirty="0">
                <a:solidFill>
                  <a:srgbClr val="00B0F0"/>
                </a:solidFill>
              </a:rPr>
              <a:t>의 장점</a:t>
            </a:r>
            <a:endParaRPr lang="en-US" altLang="ko-KR" sz="200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50" dirty="0">
              <a:solidFill>
                <a:srgbClr val="78808D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78808D"/>
                </a:solidFill>
              </a:rPr>
              <a:t>클라이언트와 서버 측의 데이터 전송 및 처리를 </a:t>
            </a:r>
            <a:r>
              <a:rPr lang="ko-KR" altLang="en-US" sz="1200" b="1" dirty="0">
                <a:solidFill>
                  <a:srgbClr val="78808D"/>
                </a:solidFill>
              </a:rPr>
              <a:t>비동기적으로 처리하는 것이 목적</a:t>
            </a:r>
            <a:r>
              <a:rPr lang="ko-KR" altLang="en-US" sz="1200" dirty="0">
                <a:solidFill>
                  <a:srgbClr val="78808D"/>
                </a:solidFill>
              </a:rPr>
              <a:t>이다</a:t>
            </a:r>
            <a:endParaRPr lang="en-US" altLang="ko-KR" sz="1200" dirty="0">
              <a:solidFill>
                <a:srgbClr val="78808D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78808D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78808D"/>
                </a:solidFill>
              </a:rPr>
              <a:t>Ajax</a:t>
            </a:r>
            <a:r>
              <a:rPr lang="ko-KR" altLang="en-US" sz="1200" dirty="0">
                <a:solidFill>
                  <a:srgbClr val="78808D"/>
                </a:solidFill>
              </a:rPr>
              <a:t>를 사용함으로써</a:t>
            </a:r>
            <a:r>
              <a:rPr lang="en-US" altLang="ko-KR" sz="1200" dirty="0">
                <a:solidFill>
                  <a:srgbClr val="78808D"/>
                </a:solidFill>
              </a:rPr>
              <a:t>, </a:t>
            </a:r>
            <a:r>
              <a:rPr lang="ko-KR" altLang="en-US" sz="1200" dirty="0">
                <a:solidFill>
                  <a:srgbClr val="78808D"/>
                </a:solidFill>
              </a:rPr>
              <a:t>서버 측에 데이터를 요청한 후</a:t>
            </a:r>
            <a:r>
              <a:rPr lang="en-US" altLang="ko-KR" sz="1200" dirty="0">
                <a:solidFill>
                  <a:srgbClr val="78808D"/>
                </a:solidFill>
              </a:rPr>
              <a:t>, </a:t>
            </a:r>
            <a:r>
              <a:rPr lang="ko-KR" altLang="en-US" sz="1200" dirty="0">
                <a:solidFill>
                  <a:srgbClr val="78808D"/>
                </a:solidFill>
              </a:rPr>
              <a:t>그 </a:t>
            </a:r>
            <a:r>
              <a:rPr lang="ko-KR" altLang="en-US" sz="1200" b="1" dirty="0">
                <a:solidFill>
                  <a:srgbClr val="78808D"/>
                </a:solidFill>
              </a:rPr>
              <a:t>데이터의 수신이 완료될 때까지 기다리지 않고</a:t>
            </a:r>
            <a:r>
              <a:rPr lang="en-US" altLang="ko-KR" sz="1200" b="1" dirty="0">
                <a:solidFill>
                  <a:srgbClr val="78808D"/>
                </a:solidFill>
              </a:rPr>
              <a:t>, </a:t>
            </a:r>
            <a:r>
              <a:rPr lang="ko-KR" altLang="en-US" sz="1200" b="1" dirty="0">
                <a:solidFill>
                  <a:srgbClr val="78808D"/>
                </a:solidFill>
              </a:rPr>
              <a:t>다른 작업을 바로 진행</a:t>
            </a:r>
            <a:r>
              <a:rPr lang="ko-KR" altLang="en-US" sz="1200" dirty="0">
                <a:solidFill>
                  <a:srgbClr val="78808D"/>
                </a:solidFill>
              </a:rPr>
              <a:t>할 수 있다</a:t>
            </a:r>
            <a:r>
              <a:rPr lang="en-US" altLang="ko-KR" sz="1200" dirty="0">
                <a:solidFill>
                  <a:srgbClr val="78808D"/>
                </a:solidFill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78808D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78808D"/>
                </a:solidFill>
              </a:rPr>
              <a:t>웹 페이지를 자유롭게 구성할 수 있게 되었고</a:t>
            </a:r>
            <a:r>
              <a:rPr lang="en-US" altLang="ko-KR" sz="1200" dirty="0">
                <a:solidFill>
                  <a:srgbClr val="78808D"/>
                </a:solidFill>
              </a:rPr>
              <a:t>, </a:t>
            </a:r>
            <a:r>
              <a:rPr lang="ko-KR" altLang="en-US" sz="1200" dirty="0">
                <a:solidFill>
                  <a:srgbClr val="78808D"/>
                </a:solidFill>
              </a:rPr>
              <a:t>불필요한 </a:t>
            </a:r>
            <a:r>
              <a:rPr lang="ko-KR" altLang="en-US" sz="1200" b="1" dirty="0">
                <a:solidFill>
                  <a:srgbClr val="78808D"/>
                </a:solidFill>
              </a:rPr>
              <a:t>잦은 페이지 로딩을 줄일 수 있다</a:t>
            </a:r>
            <a:r>
              <a:rPr lang="en-US" altLang="ko-KR" sz="1200" dirty="0">
                <a:solidFill>
                  <a:srgbClr val="78808D"/>
                </a:solidFill>
              </a:rPr>
              <a:t>.</a:t>
            </a:r>
            <a:endParaRPr lang="en-US" altLang="ko-KR" sz="1200" b="1" dirty="0">
              <a:solidFill>
                <a:srgbClr val="78808D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16E08BE-C0FC-41B2-861A-3917A531F547}"/>
              </a:ext>
            </a:extLst>
          </p:cNvPr>
          <p:cNvSpPr/>
          <p:nvPr/>
        </p:nvSpPr>
        <p:spPr>
          <a:xfrm>
            <a:off x="7407479" y="1745070"/>
            <a:ext cx="4160124" cy="3830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500" b="1" dirty="0">
                <a:solidFill>
                  <a:srgbClr val="214867"/>
                </a:solidFill>
              </a:rPr>
              <a:t>Ajax </a:t>
            </a:r>
            <a:r>
              <a:rPr lang="ko-KR" altLang="en-US" sz="2000" b="1" dirty="0">
                <a:solidFill>
                  <a:srgbClr val="214867"/>
                </a:solidFill>
              </a:rPr>
              <a:t>의 단점</a:t>
            </a:r>
            <a:endParaRPr lang="en-US" altLang="ko-KR" sz="2000" dirty="0">
              <a:solidFill>
                <a:srgbClr val="214867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50" dirty="0">
              <a:solidFill>
                <a:srgbClr val="78808D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78808D"/>
                </a:solidFill>
              </a:rPr>
              <a:t>Ajax</a:t>
            </a:r>
            <a:r>
              <a:rPr lang="ko-KR" altLang="en-US" sz="1200" b="1" dirty="0">
                <a:solidFill>
                  <a:srgbClr val="78808D"/>
                </a:solidFill>
              </a:rPr>
              <a:t>를 쓸 수 없는 브라우저</a:t>
            </a:r>
            <a:r>
              <a:rPr lang="ko-KR" altLang="en-US" sz="1200" dirty="0">
                <a:solidFill>
                  <a:srgbClr val="78808D"/>
                </a:solidFill>
              </a:rPr>
              <a:t>에 대한 문제</a:t>
            </a:r>
            <a:endParaRPr lang="en-US" altLang="ko-KR" sz="1200" dirty="0">
              <a:solidFill>
                <a:srgbClr val="78808D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78808D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78808D"/>
                </a:solidFill>
              </a:rPr>
              <a:t>페이지 이동 없는 통신으로 인한 </a:t>
            </a:r>
            <a:r>
              <a:rPr lang="ko-KR" altLang="en-US" sz="1200" b="1" dirty="0">
                <a:solidFill>
                  <a:srgbClr val="78808D"/>
                </a:solidFill>
              </a:rPr>
              <a:t>보안상의 문제</a:t>
            </a:r>
            <a:endParaRPr lang="en-US" altLang="ko-KR" sz="1200" b="1" dirty="0">
              <a:solidFill>
                <a:srgbClr val="78808D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78808D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78808D"/>
                </a:solidFill>
              </a:rPr>
              <a:t>스크립트로 작성되므로 </a:t>
            </a:r>
            <a:r>
              <a:rPr lang="ko-KR" altLang="en-US" sz="1200" b="1" dirty="0">
                <a:solidFill>
                  <a:srgbClr val="78808D"/>
                </a:solidFill>
              </a:rPr>
              <a:t>디버깅이 용지 하지 않다</a:t>
            </a:r>
            <a:r>
              <a:rPr lang="en-US" altLang="ko-KR" sz="1200" dirty="0">
                <a:solidFill>
                  <a:srgbClr val="78808D"/>
                </a:solidFill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 dirty="0">
              <a:solidFill>
                <a:srgbClr val="78808D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78808D"/>
                </a:solidFill>
              </a:rPr>
              <a:t>요청 남발 시 역으로 </a:t>
            </a:r>
            <a:r>
              <a:rPr lang="ko-KR" altLang="en-US" sz="1200" b="1" dirty="0">
                <a:solidFill>
                  <a:srgbClr val="78808D"/>
                </a:solidFill>
              </a:rPr>
              <a:t>서버 부하</a:t>
            </a:r>
            <a:r>
              <a:rPr lang="ko-KR" altLang="en-US" sz="1200" dirty="0">
                <a:solidFill>
                  <a:srgbClr val="78808D"/>
                </a:solidFill>
              </a:rPr>
              <a:t>가 늘 수 있다</a:t>
            </a:r>
            <a:endParaRPr lang="en-US" altLang="ko-KR" sz="1200" dirty="0">
              <a:solidFill>
                <a:srgbClr val="78808D"/>
              </a:solidFill>
            </a:endParaRPr>
          </a:p>
        </p:txBody>
      </p:sp>
      <p:sp>
        <p:nvSpPr>
          <p:cNvPr id="18" name="직각 삼각형 17">
            <a:extLst>
              <a:ext uri="{FF2B5EF4-FFF2-40B4-BE49-F238E27FC236}">
                <a16:creationId xmlns:a16="http://schemas.microsoft.com/office/drawing/2014/main" id="{F1EF184C-FDFB-4EF7-96AC-E0FC87BD8A2D}"/>
              </a:ext>
            </a:extLst>
          </p:cNvPr>
          <p:cNvSpPr/>
          <p:nvPr/>
        </p:nvSpPr>
        <p:spPr>
          <a:xfrm rot="10800000">
            <a:off x="11134988" y="1556128"/>
            <a:ext cx="645952" cy="817108"/>
          </a:xfrm>
          <a:prstGeom prst="rtTriangle">
            <a:avLst/>
          </a:prstGeom>
          <a:solidFill>
            <a:srgbClr val="214867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각 삼각형 18">
            <a:extLst>
              <a:ext uri="{FF2B5EF4-FFF2-40B4-BE49-F238E27FC236}">
                <a16:creationId xmlns:a16="http://schemas.microsoft.com/office/drawing/2014/main" id="{038FE46E-8284-4B0F-9045-A9107EC4E778}"/>
              </a:ext>
            </a:extLst>
          </p:cNvPr>
          <p:cNvSpPr/>
          <p:nvPr/>
        </p:nvSpPr>
        <p:spPr>
          <a:xfrm>
            <a:off x="6761527" y="5419608"/>
            <a:ext cx="645952" cy="817108"/>
          </a:xfrm>
          <a:prstGeom prst="rtTriangle">
            <a:avLst/>
          </a:prstGeom>
          <a:solidFill>
            <a:srgbClr val="214867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530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48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4A12FF3-B48F-4CEB-A598-F2FF8F12B519}"/>
              </a:ext>
            </a:extLst>
          </p:cNvPr>
          <p:cNvSpPr/>
          <p:nvPr/>
        </p:nvSpPr>
        <p:spPr>
          <a:xfrm>
            <a:off x="0" y="5261092"/>
            <a:ext cx="12192000" cy="15969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AAAD1CA-9854-4AD2-9A09-9128641DB0C3}"/>
              </a:ext>
            </a:extLst>
          </p:cNvPr>
          <p:cNvGrpSpPr/>
          <p:nvPr/>
        </p:nvGrpSpPr>
        <p:grpSpPr>
          <a:xfrm>
            <a:off x="8998187" y="3664186"/>
            <a:ext cx="3193813" cy="3193813"/>
            <a:chOff x="9919316" y="4585315"/>
            <a:chExt cx="2272684" cy="2272684"/>
          </a:xfrm>
        </p:grpSpPr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909E612A-71C7-4167-80E9-977EAF958603}"/>
                </a:ext>
              </a:extLst>
            </p:cNvPr>
            <p:cNvSpPr/>
            <p:nvPr/>
          </p:nvSpPr>
          <p:spPr>
            <a:xfrm rot="5400000">
              <a:off x="11055658" y="4585315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FF4A6971-B874-4CDC-9E32-6F72593F0560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각 삼각형 10">
              <a:extLst>
                <a:ext uri="{FF2B5EF4-FFF2-40B4-BE49-F238E27FC236}">
                  <a16:creationId xmlns:a16="http://schemas.microsoft.com/office/drawing/2014/main" id="{A4CB350A-E6D0-4928-9917-C0668D0FD153}"/>
                </a:ext>
              </a:extLst>
            </p:cNvPr>
            <p:cNvSpPr/>
            <p:nvPr/>
          </p:nvSpPr>
          <p:spPr>
            <a:xfrm rot="5400000">
              <a:off x="11055658" y="5721657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6D13D45-EA3E-4991-8645-2695CA44D676}"/>
              </a:ext>
            </a:extLst>
          </p:cNvPr>
          <p:cNvSpPr/>
          <p:nvPr/>
        </p:nvSpPr>
        <p:spPr>
          <a:xfrm>
            <a:off x="952499" y="1492159"/>
            <a:ext cx="9248514" cy="1441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800" b="1" i="1" kern="0" dirty="0">
                <a:solidFill>
                  <a:prstClr val="white"/>
                </a:solidFill>
              </a:rPr>
              <a:t>Git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white"/>
                </a:solidFill>
              </a:rPr>
              <a:t>3-2</a:t>
            </a:r>
            <a:r>
              <a:rPr lang="ko-KR" altLang="en-US" sz="1200" kern="0" dirty="0">
                <a:solidFill>
                  <a:prstClr val="white"/>
                </a:solidFill>
              </a:rPr>
              <a:t>주차 신입교육 </a:t>
            </a:r>
            <a:r>
              <a:rPr lang="en-US" altLang="ko-KR" sz="1200" kern="0" dirty="0">
                <a:solidFill>
                  <a:prstClr val="white"/>
                </a:solidFill>
              </a:rPr>
              <a:t>– git </a:t>
            </a:r>
            <a:r>
              <a:rPr lang="ko-KR" altLang="en-US" sz="1200" kern="0" dirty="0">
                <a:solidFill>
                  <a:prstClr val="white"/>
                </a:solidFill>
              </a:rPr>
              <a:t>이란</a:t>
            </a:r>
            <a:r>
              <a:rPr lang="en-US" altLang="ko-KR" sz="1200" kern="0" dirty="0">
                <a:solidFill>
                  <a:prstClr val="white"/>
                </a:solidFill>
              </a:rPr>
              <a:t>, git</a:t>
            </a:r>
            <a:r>
              <a:rPr lang="ko-KR" altLang="en-US" sz="1200" kern="0" dirty="0">
                <a:solidFill>
                  <a:prstClr val="white"/>
                </a:solidFill>
              </a:rPr>
              <a:t>의 구조와 명령어</a:t>
            </a:r>
            <a:endParaRPr lang="en-US" altLang="ko-KR" sz="1200" kern="0" dirty="0">
              <a:solidFill>
                <a:prstClr val="white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8BE145D-413F-4184-AC81-C778FF80F3BF}"/>
              </a:ext>
            </a:extLst>
          </p:cNvPr>
          <p:cNvCxnSpPr>
            <a:cxnSpLocks/>
          </p:cNvCxnSpPr>
          <p:nvPr/>
        </p:nvCxnSpPr>
        <p:spPr>
          <a:xfrm flipH="1">
            <a:off x="1076325" y="3229847"/>
            <a:ext cx="7200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54D8A67-7978-4F59-95FF-7ACD5ADC71F0}"/>
              </a:ext>
            </a:extLst>
          </p:cNvPr>
          <p:cNvSpPr/>
          <p:nvPr/>
        </p:nvSpPr>
        <p:spPr>
          <a:xfrm>
            <a:off x="707209" y="5787397"/>
            <a:ext cx="1683653" cy="616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Git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이란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버전관리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9D7367F-ABBA-4179-93B1-CC291FB95094}"/>
              </a:ext>
            </a:extLst>
          </p:cNvPr>
          <p:cNvSpPr/>
          <p:nvPr/>
        </p:nvSpPr>
        <p:spPr>
          <a:xfrm>
            <a:off x="2839662" y="5787397"/>
            <a:ext cx="2669094" cy="84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Git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의 구조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두개의 저장소와 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파일의 세가지의 단계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59DE38C-490A-4F52-BD26-F8A2738CC26E}"/>
              </a:ext>
            </a:extLst>
          </p:cNvPr>
          <p:cNvSpPr/>
          <p:nvPr/>
        </p:nvSpPr>
        <p:spPr>
          <a:xfrm>
            <a:off x="5362114" y="5782184"/>
            <a:ext cx="2039178" cy="616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Git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의 개념 및 명령어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임시저장소와 명령어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A8C2FB6-70CF-43B1-B877-2DD128078C7E}"/>
              </a:ext>
            </a:extLst>
          </p:cNvPr>
          <p:cNvSpPr/>
          <p:nvPr/>
        </p:nvSpPr>
        <p:spPr>
          <a:xfrm>
            <a:off x="8276325" y="5787397"/>
            <a:ext cx="1488460" cy="616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Branch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브랜치와 병합</a:t>
            </a:r>
          </a:p>
        </p:txBody>
      </p:sp>
    </p:spTree>
    <p:extLst>
      <p:ext uri="{BB962C8B-B14F-4D97-AF65-F5344CB8AC3E}">
        <p14:creationId xmlns:p14="http://schemas.microsoft.com/office/powerpoint/2010/main" val="4128348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잘린 대각선 방향 모서리 11">
            <a:extLst>
              <a:ext uri="{FF2B5EF4-FFF2-40B4-BE49-F238E27FC236}">
                <a16:creationId xmlns:a16="http://schemas.microsoft.com/office/drawing/2014/main" id="{E785BA1E-6CAA-4578-BD5D-D0A9DAD338DF}"/>
              </a:ext>
            </a:extLst>
          </p:cNvPr>
          <p:cNvSpPr/>
          <p:nvPr/>
        </p:nvSpPr>
        <p:spPr>
          <a:xfrm>
            <a:off x="6761527" y="1556976"/>
            <a:ext cx="5019413" cy="4679740"/>
          </a:xfrm>
          <a:prstGeom prst="snip2DiagRect">
            <a:avLst>
              <a:gd name="adj1" fmla="val 0"/>
              <a:gd name="adj2" fmla="val 13442"/>
            </a:avLst>
          </a:prstGeom>
          <a:solidFill>
            <a:schemeClr val="bg1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Git </a:t>
            </a:r>
          </a:p>
          <a:p>
            <a:pPr algn="ctr" latinLnBrk="0">
              <a:defRPr/>
            </a:pPr>
            <a:r>
              <a:rPr lang="ko-KR" altLang="en-US" sz="900" kern="0" dirty="0">
                <a:solidFill>
                  <a:prstClr val="white"/>
                </a:solidFill>
              </a:rPr>
              <a:t>형상 관리 도구</a:t>
            </a:r>
            <a:endParaRPr lang="en-US" altLang="ko-KR" sz="900" kern="0" dirty="0">
              <a:solidFill>
                <a:prstClr val="white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사각형: 잘린 대각선 방향 모서리 1">
            <a:extLst>
              <a:ext uri="{FF2B5EF4-FFF2-40B4-BE49-F238E27FC236}">
                <a16:creationId xmlns:a16="http://schemas.microsoft.com/office/drawing/2014/main" id="{C262272E-A083-482D-AAA4-84DB7FAAD480}"/>
              </a:ext>
            </a:extLst>
          </p:cNvPr>
          <p:cNvSpPr/>
          <p:nvPr/>
        </p:nvSpPr>
        <p:spPr>
          <a:xfrm>
            <a:off x="410766" y="1556976"/>
            <a:ext cx="6057146" cy="4679740"/>
          </a:xfrm>
          <a:prstGeom prst="snip2DiagRect">
            <a:avLst>
              <a:gd name="adj1" fmla="val 0"/>
              <a:gd name="adj2" fmla="val 13442"/>
            </a:avLst>
          </a:prstGeom>
          <a:solidFill>
            <a:schemeClr val="bg1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8A08EF92-D381-4F2F-99D7-D58A7A8699D6}"/>
              </a:ext>
            </a:extLst>
          </p:cNvPr>
          <p:cNvSpPr/>
          <p:nvPr/>
        </p:nvSpPr>
        <p:spPr>
          <a:xfrm rot="10800000">
            <a:off x="5821960" y="1556976"/>
            <a:ext cx="645952" cy="817108"/>
          </a:xfrm>
          <a:prstGeom prst="rtTriangle">
            <a:avLst/>
          </a:prstGeom>
          <a:solidFill>
            <a:srgbClr val="00B0F0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DFDB318C-74DC-45F7-8C78-5BEE74037100}"/>
              </a:ext>
            </a:extLst>
          </p:cNvPr>
          <p:cNvSpPr/>
          <p:nvPr/>
        </p:nvSpPr>
        <p:spPr>
          <a:xfrm>
            <a:off x="411060" y="5419608"/>
            <a:ext cx="645952" cy="817108"/>
          </a:xfrm>
          <a:prstGeom prst="rtTriangle">
            <a:avLst/>
          </a:prstGeom>
          <a:solidFill>
            <a:srgbClr val="00B0F0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FE9B2E-01A3-4F72-84C0-D6686CD3997B}"/>
              </a:ext>
            </a:extLst>
          </p:cNvPr>
          <p:cNvSpPr/>
          <p:nvPr/>
        </p:nvSpPr>
        <p:spPr>
          <a:xfrm>
            <a:off x="931179" y="1745069"/>
            <a:ext cx="5301842" cy="43035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500" b="1" dirty="0">
                <a:solidFill>
                  <a:srgbClr val="00B0F0"/>
                </a:solidFill>
              </a:rPr>
              <a:t>Git </a:t>
            </a:r>
            <a:r>
              <a:rPr lang="ko-KR" altLang="en-US" sz="2000" b="1" dirty="0">
                <a:solidFill>
                  <a:srgbClr val="00B0F0"/>
                </a:solidFill>
              </a:rPr>
              <a:t>이란</a:t>
            </a:r>
            <a:endParaRPr lang="en-US" altLang="ko-KR" sz="2000" b="1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78808D"/>
                </a:solidFill>
              </a:rPr>
              <a:t>컴퓨터 파일의 변경사항을 추적하고 여러 명의 사용자들 간 파일들의 작업을 조율하기 위한 </a:t>
            </a:r>
            <a:r>
              <a:rPr lang="ko-KR" altLang="en-US" sz="1400" b="1" dirty="0">
                <a:solidFill>
                  <a:srgbClr val="78808D"/>
                </a:solidFill>
              </a:rPr>
              <a:t>분산 버전 관리 시스템</a:t>
            </a:r>
            <a:r>
              <a:rPr lang="ko-KR" altLang="en-US" sz="1400" dirty="0">
                <a:solidFill>
                  <a:srgbClr val="78808D"/>
                </a:solidFill>
              </a:rPr>
              <a:t>이다</a:t>
            </a:r>
            <a:r>
              <a:rPr lang="en-US" altLang="ko-KR" sz="1400" dirty="0">
                <a:solidFill>
                  <a:srgbClr val="78808D"/>
                </a:solidFill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78808D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78808D"/>
                </a:solidFill>
              </a:rPr>
              <a:t>코드 변경 사항 내역을 기록하고 관리할 수 있다</a:t>
            </a:r>
            <a:endParaRPr lang="en-US" altLang="ko-KR" sz="1100" dirty="0">
              <a:solidFill>
                <a:srgbClr val="78808D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rgbClr val="78808D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78808D"/>
                </a:solidFill>
              </a:rPr>
              <a:t>작업 중 필요 시 이전 사항으로 </a:t>
            </a:r>
            <a:r>
              <a:rPr lang="en-US" altLang="ko-KR" sz="1100" dirty="0">
                <a:solidFill>
                  <a:srgbClr val="78808D"/>
                </a:solidFill>
              </a:rPr>
              <a:t>rollback</a:t>
            </a:r>
            <a:r>
              <a:rPr lang="ko-KR" altLang="en-US" sz="1100" dirty="0">
                <a:solidFill>
                  <a:srgbClr val="78808D"/>
                </a:solidFill>
              </a:rPr>
              <a:t>할 수 있다</a:t>
            </a:r>
            <a:endParaRPr lang="en-US" altLang="ko-KR" sz="1100" dirty="0">
              <a:solidFill>
                <a:srgbClr val="78808D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rgbClr val="78808D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78808D"/>
                </a:solidFill>
              </a:rPr>
              <a:t>팀 단위로 개발 진행 시 체계적</a:t>
            </a:r>
            <a:r>
              <a:rPr lang="en-US" altLang="ko-KR" sz="1100" dirty="0">
                <a:solidFill>
                  <a:srgbClr val="78808D"/>
                </a:solidFill>
              </a:rPr>
              <a:t>, </a:t>
            </a:r>
            <a:r>
              <a:rPr lang="ko-KR" altLang="en-US" sz="1100" dirty="0">
                <a:solidFill>
                  <a:srgbClr val="78808D"/>
                </a:solidFill>
              </a:rPr>
              <a:t>효율적인 작업이 가능하다</a:t>
            </a:r>
            <a:endParaRPr lang="en-US" altLang="ko-KR" sz="1100" dirty="0">
              <a:solidFill>
                <a:srgbClr val="78808D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rgbClr val="78808D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78808D"/>
                </a:solidFill>
              </a:rPr>
              <a:t>한 프로젝트의 여러 저장소가 각각 독립적으로 완전한 데이터를 갖고 있을 수 </a:t>
            </a:r>
            <a:r>
              <a:rPr lang="en-US" altLang="ko-KR" sz="1100" dirty="0">
                <a:solidFill>
                  <a:srgbClr val="78808D"/>
                </a:solidFill>
              </a:rPr>
              <a:t>    </a:t>
            </a:r>
            <a:r>
              <a:rPr lang="ko-KR" altLang="en-US" sz="1100" dirty="0">
                <a:solidFill>
                  <a:srgbClr val="78808D"/>
                </a:solidFill>
              </a:rPr>
              <a:t>있으며 원격 저장소 없이 로컬 저장소만으로도 버전 관리를 할 수도 있다</a:t>
            </a:r>
            <a:r>
              <a:rPr lang="en-US" altLang="ko-KR" sz="1100" dirty="0">
                <a:solidFill>
                  <a:srgbClr val="78808D"/>
                </a:solidFill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78808D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 dirty="0">
              <a:solidFill>
                <a:srgbClr val="78808D"/>
              </a:solidFill>
            </a:endParaRPr>
          </a:p>
        </p:txBody>
      </p:sp>
      <p:sp>
        <p:nvSpPr>
          <p:cNvPr id="18" name="직각 삼각형 17">
            <a:extLst>
              <a:ext uri="{FF2B5EF4-FFF2-40B4-BE49-F238E27FC236}">
                <a16:creationId xmlns:a16="http://schemas.microsoft.com/office/drawing/2014/main" id="{F1EF184C-FDFB-4EF7-96AC-E0FC87BD8A2D}"/>
              </a:ext>
            </a:extLst>
          </p:cNvPr>
          <p:cNvSpPr/>
          <p:nvPr/>
        </p:nvSpPr>
        <p:spPr>
          <a:xfrm rot="10800000">
            <a:off x="11134988" y="1556128"/>
            <a:ext cx="645952" cy="817108"/>
          </a:xfrm>
          <a:prstGeom prst="rtTriangle">
            <a:avLst/>
          </a:prstGeom>
          <a:solidFill>
            <a:srgbClr val="214867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각 삼각형 18">
            <a:extLst>
              <a:ext uri="{FF2B5EF4-FFF2-40B4-BE49-F238E27FC236}">
                <a16:creationId xmlns:a16="http://schemas.microsoft.com/office/drawing/2014/main" id="{038FE46E-8284-4B0F-9045-A9107EC4E778}"/>
              </a:ext>
            </a:extLst>
          </p:cNvPr>
          <p:cNvSpPr/>
          <p:nvPr/>
        </p:nvSpPr>
        <p:spPr>
          <a:xfrm>
            <a:off x="6761527" y="5419608"/>
            <a:ext cx="645952" cy="817108"/>
          </a:xfrm>
          <a:prstGeom prst="rtTriangle">
            <a:avLst/>
          </a:prstGeom>
          <a:solidFill>
            <a:srgbClr val="214867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F06A946-2A06-4B2A-BD9E-0EBCEE44E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651" y="1680176"/>
            <a:ext cx="3803163" cy="443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75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잘린 대각선 방향 모서리 11">
            <a:extLst>
              <a:ext uri="{FF2B5EF4-FFF2-40B4-BE49-F238E27FC236}">
                <a16:creationId xmlns:a16="http://schemas.microsoft.com/office/drawing/2014/main" id="{E785BA1E-6CAA-4578-BD5D-D0A9DAD338DF}"/>
              </a:ext>
            </a:extLst>
          </p:cNvPr>
          <p:cNvSpPr/>
          <p:nvPr/>
        </p:nvSpPr>
        <p:spPr>
          <a:xfrm>
            <a:off x="6761527" y="1556976"/>
            <a:ext cx="5019413" cy="4679740"/>
          </a:xfrm>
          <a:prstGeom prst="snip2DiagRect">
            <a:avLst>
              <a:gd name="adj1" fmla="val 0"/>
              <a:gd name="adj2" fmla="val 13442"/>
            </a:avLst>
          </a:prstGeom>
          <a:solidFill>
            <a:schemeClr val="bg1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Git</a:t>
            </a:r>
            <a:r>
              <a:rPr lang="ko-KR" altLang="en-US" sz="3200" b="1" i="1" kern="0" dirty="0">
                <a:solidFill>
                  <a:prstClr val="white"/>
                </a:solidFill>
              </a:rPr>
              <a:t>의 구조</a:t>
            </a:r>
            <a:r>
              <a:rPr lang="en-US" altLang="ko-KR" sz="3200" b="1" i="1" kern="0" dirty="0">
                <a:solidFill>
                  <a:prstClr val="white"/>
                </a:solidFill>
              </a:rPr>
              <a:t> </a:t>
            </a:r>
          </a:p>
          <a:p>
            <a:pPr algn="ctr" latinLnBrk="0">
              <a:defRPr/>
            </a:pPr>
            <a:r>
              <a:rPr lang="ko-KR" altLang="en-US" sz="900" kern="0" dirty="0">
                <a:solidFill>
                  <a:prstClr val="white"/>
                </a:solidFill>
              </a:rPr>
              <a:t>형상 관리 도구</a:t>
            </a:r>
            <a:endParaRPr lang="en-US" altLang="ko-KR" sz="900" kern="0" dirty="0">
              <a:solidFill>
                <a:prstClr val="white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사각형: 잘린 대각선 방향 모서리 1">
            <a:extLst>
              <a:ext uri="{FF2B5EF4-FFF2-40B4-BE49-F238E27FC236}">
                <a16:creationId xmlns:a16="http://schemas.microsoft.com/office/drawing/2014/main" id="{C262272E-A083-482D-AAA4-84DB7FAAD480}"/>
              </a:ext>
            </a:extLst>
          </p:cNvPr>
          <p:cNvSpPr/>
          <p:nvPr/>
        </p:nvSpPr>
        <p:spPr>
          <a:xfrm>
            <a:off x="410766" y="1556976"/>
            <a:ext cx="6057146" cy="4679740"/>
          </a:xfrm>
          <a:prstGeom prst="snip2DiagRect">
            <a:avLst>
              <a:gd name="adj1" fmla="val 0"/>
              <a:gd name="adj2" fmla="val 13442"/>
            </a:avLst>
          </a:prstGeom>
          <a:solidFill>
            <a:schemeClr val="bg1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8A08EF92-D381-4F2F-99D7-D58A7A8699D6}"/>
              </a:ext>
            </a:extLst>
          </p:cNvPr>
          <p:cNvSpPr/>
          <p:nvPr/>
        </p:nvSpPr>
        <p:spPr>
          <a:xfrm rot="10800000">
            <a:off x="5821960" y="1556976"/>
            <a:ext cx="645952" cy="817108"/>
          </a:xfrm>
          <a:prstGeom prst="rtTriangle">
            <a:avLst/>
          </a:prstGeom>
          <a:solidFill>
            <a:srgbClr val="00B0F0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DFDB318C-74DC-45F7-8C78-5BEE74037100}"/>
              </a:ext>
            </a:extLst>
          </p:cNvPr>
          <p:cNvSpPr/>
          <p:nvPr/>
        </p:nvSpPr>
        <p:spPr>
          <a:xfrm>
            <a:off x="411060" y="5419608"/>
            <a:ext cx="645952" cy="817108"/>
          </a:xfrm>
          <a:prstGeom prst="rtTriangle">
            <a:avLst/>
          </a:prstGeom>
          <a:solidFill>
            <a:srgbClr val="00B0F0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FE9B2E-01A3-4F72-84C0-D6686CD3997B}"/>
              </a:ext>
            </a:extLst>
          </p:cNvPr>
          <p:cNvSpPr/>
          <p:nvPr/>
        </p:nvSpPr>
        <p:spPr>
          <a:xfrm>
            <a:off x="931179" y="1745069"/>
            <a:ext cx="5301842" cy="43035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500" b="1" dirty="0">
                <a:solidFill>
                  <a:srgbClr val="00B0F0"/>
                </a:solidFill>
              </a:rPr>
              <a:t>Git</a:t>
            </a:r>
            <a:r>
              <a:rPr lang="ko-KR" altLang="en-US" sz="2500" b="1" dirty="0">
                <a:solidFill>
                  <a:srgbClr val="00B0F0"/>
                </a:solidFill>
              </a:rPr>
              <a:t> </a:t>
            </a:r>
            <a:r>
              <a:rPr lang="ko-KR" altLang="en-US" sz="2000" b="1" dirty="0">
                <a:solidFill>
                  <a:srgbClr val="00B0F0"/>
                </a:solidFill>
              </a:rPr>
              <a:t>프로젝트의 세가지 단계</a:t>
            </a:r>
            <a:endParaRPr lang="en-US" altLang="ko-KR" sz="2000" b="1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78808D"/>
                </a:solidFill>
              </a:rPr>
              <a:t>Git</a:t>
            </a:r>
            <a:r>
              <a:rPr lang="ko-KR" altLang="en-US" sz="1400" dirty="0">
                <a:solidFill>
                  <a:srgbClr val="78808D"/>
                </a:solidFill>
              </a:rPr>
              <a:t>은 개인 개발을 넘어</a:t>
            </a:r>
            <a:r>
              <a:rPr lang="en-US" altLang="ko-KR" sz="1400" dirty="0">
                <a:solidFill>
                  <a:srgbClr val="78808D"/>
                </a:solidFill>
              </a:rPr>
              <a:t>, </a:t>
            </a:r>
            <a:r>
              <a:rPr lang="ko-KR" altLang="en-US" sz="1400" dirty="0">
                <a:solidFill>
                  <a:srgbClr val="78808D"/>
                </a:solidFill>
              </a:rPr>
              <a:t>공동 개발에서 효율적인 코드 형상 관리를 하기위해 </a:t>
            </a:r>
            <a:r>
              <a:rPr lang="ko-KR" altLang="en-US" sz="1400" b="1" dirty="0">
                <a:solidFill>
                  <a:srgbClr val="78808D"/>
                </a:solidFill>
              </a:rPr>
              <a:t>파일을 세 가지 상태로 관리</a:t>
            </a:r>
            <a:r>
              <a:rPr lang="ko-KR" altLang="en-US" sz="1400" dirty="0">
                <a:solidFill>
                  <a:srgbClr val="78808D"/>
                </a:solidFill>
              </a:rPr>
              <a:t>한다</a:t>
            </a:r>
            <a:endParaRPr lang="en-US" altLang="ko-KR" sz="1200" b="1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rgbClr val="78808D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78808D"/>
                </a:solidFill>
              </a:rPr>
              <a:t>Unmodified</a:t>
            </a:r>
            <a:r>
              <a:rPr lang="ko-KR" altLang="en-US" sz="1200" b="1" dirty="0">
                <a:solidFill>
                  <a:srgbClr val="78808D"/>
                </a:solidFill>
              </a:rPr>
              <a:t> </a:t>
            </a:r>
            <a:r>
              <a:rPr lang="en-US" altLang="ko-KR" sz="1200" b="1" dirty="0">
                <a:solidFill>
                  <a:srgbClr val="78808D"/>
                </a:solidFill>
              </a:rPr>
              <a:t>: </a:t>
            </a:r>
            <a:r>
              <a:rPr lang="ko-KR" altLang="en-US" sz="1200" dirty="0">
                <a:solidFill>
                  <a:srgbClr val="78808D"/>
                </a:solidFill>
              </a:rPr>
              <a:t>데이터가 로컬 데이터베이스에 안전하게 저장 되어 있으며</a:t>
            </a:r>
            <a:r>
              <a:rPr lang="en-US" altLang="ko-KR" sz="1200" dirty="0">
                <a:solidFill>
                  <a:srgbClr val="78808D"/>
                </a:solidFill>
              </a:rPr>
              <a:t>, </a:t>
            </a:r>
            <a:r>
              <a:rPr lang="ko-KR" altLang="en-US" sz="1200" dirty="0">
                <a:solidFill>
                  <a:srgbClr val="78808D"/>
                </a:solidFill>
              </a:rPr>
              <a:t>어떤 수정이나 변화가 없는 상태</a:t>
            </a:r>
            <a:endParaRPr lang="en-US" altLang="ko-KR" sz="120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rgbClr val="78808D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78808D"/>
                </a:solidFill>
              </a:rPr>
              <a:t>Modified</a:t>
            </a:r>
            <a:r>
              <a:rPr lang="ko-KR" altLang="en-US" sz="1200" b="1" dirty="0">
                <a:solidFill>
                  <a:srgbClr val="78808D"/>
                </a:solidFill>
              </a:rPr>
              <a:t> </a:t>
            </a:r>
            <a:r>
              <a:rPr lang="en-US" altLang="ko-KR" sz="1200" b="1" dirty="0">
                <a:solidFill>
                  <a:srgbClr val="78808D"/>
                </a:solidFill>
              </a:rPr>
              <a:t>: </a:t>
            </a:r>
            <a:r>
              <a:rPr lang="ko-KR" altLang="en-US" sz="1200" dirty="0">
                <a:solidFill>
                  <a:srgbClr val="78808D"/>
                </a:solidFill>
              </a:rPr>
              <a:t>수정한 파일을 아직 로컬 데이터베이스에 커밋</a:t>
            </a:r>
            <a:r>
              <a:rPr lang="en-US" altLang="ko-KR" sz="1200" dirty="0">
                <a:solidFill>
                  <a:srgbClr val="78808D"/>
                </a:solidFill>
              </a:rPr>
              <a:t>(commit)</a:t>
            </a:r>
            <a:r>
              <a:rPr lang="ko-KR" altLang="en-US" sz="1200" dirty="0">
                <a:solidFill>
                  <a:srgbClr val="78808D"/>
                </a:solidFill>
              </a:rPr>
              <a:t>하지 않은 것을 말한다</a:t>
            </a:r>
            <a:r>
              <a:rPr lang="en-US" altLang="ko-KR" sz="1200" dirty="0">
                <a:solidFill>
                  <a:srgbClr val="78808D"/>
                </a:solidFill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78808D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78808D"/>
                </a:solidFill>
              </a:rPr>
              <a:t>Staged : </a:t>
            </a:r>
            <a:r>
              <a:rPr lang="ko-KR" altLang="en-US" sz="1200" dirty="0">
                <a:solidFill>
                  <a:srgbClr val="78808D"/>
                </a:solidFill>
              </a:rPr>
              <a:t>현재</a:t>
            </a:r>
            <a:r>
              <a:rPr lang="en-US" altLang="ko-KR" sz="1200" dirty="0">
                <a:solidFill>
                  <a:srgbClr val="78808D"/>
                </a:solidFill>
              </a:rPr>
              <a:t> </a:t>
            </a:r>
            <a:r>
              <a:rPr lang="ko-KR" altLang="en-US" sz="1200" dirty="0">
                <a:solidFill>
                  <a:srgbClr val="78808D"/>
                </a:solidFill>
              </a:rPr>
              <a:t>수정한</a:t>
            </a:r>
            <a:r>
              <a:rPr lang="en-US" altLang="ko-KR" sz="1200" dirty="0">
                <a:solidFill>
                  <a:srgbClr val="78808D"/>
                </a:solidFill>
              </a:rPr>
              <a:t> </a:t>
            </a:r>
            <a:r>
              <a:rPr lang="ko-KR" altLang="en-US" sz="1200" dirty="0">
                <a:solidFill>
                  <a:srgbClr val="78808D"/>
                </a:solidFill>
              </a:rPr>
              <a:t>파일을 곧 커밋할 것이라고 표시한 상태를 의미</a:t>
            </a:r>
            <a:endParaRPr lang="en-US" altLang="ko-KR" sz="120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rgbClr val="78808D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AE69E45-969B-460E-9DC7-C80CCFE2E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52521" y="2041864"/>
            <a:ext cx="4447544" cy="372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090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잘린 대각선 방향 모서리 11">
            <a:extLst>
              <a:ext uri="{FF2B5EF4-FFF2-40B4-BE49-F238E27FC236}">
                <a16:creationId xmlns:a16="http://schemas.microsoft.com/office/drawing/2014/main" id="{E785BA1E-6CAA-4578-BD5D-D0A9DAD338DF}"/>
              </a:ext>
            </a:extLst>
          </p:cNvPr>
          <p:cNvSpPr/>
          <p:nvPr/>
        </p:nvSpPr>
        <p:spPr>
          <a:xfrm>
            <a:off x="6761527" y="1556976"/>
            <a:ext cx="5019413" cy="4679740"/>
          </a:xfrm>
          <a:prstGeom prst="snip2DiagRect">
            <a:avLst>
              <a:gd name="adj1" fmla="val 0"/>
              <a:gd name="adj2" fmla="val 13442"/>
            </a:avLst>
          </a:prstGeom>
          <a:solidFill>
            <a:schemeClr val="bg1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Git</a:t>
            </a:r>
            <a:r>
              <a:rPr lang="ko-KR" altLang="en-US" sz="3200" b="1" i="1" kern="0" dirty="0">
                <a:solidFill>
                  <a:prstClr val="white"/>
                </a:solidFill>
              </a:rPr>
              <a:t>의 구조</a:t>
            </a:r>
            <a:r>
              <a:rPr lang="en-US" altLang="ko-KR" sz="3200" b="1" i="1" kern="0" dirty="0">
                <a:solidFill>
                  <a:prstClr val="white"/>
                </a:solidFill>
              </a:rPr>
              <a:t> </a:t>
            </a:r>
          </a:p>
          <a:p>
            <a:pPr algn="ctr" latinLnBrk="0">
              <a:defRPr/>
            </a:pPr>
            <a:r>
              <a:rPr lang="ko-KR" altLang="en-US" sz="900" kern="0" dirty="0">
                <a:solidFill>
                  <a:prstClr val="white"/>
                </a:solidFill>
              </a:rPr>
              <a:t>형상 관리 도구</a:t>
            </a:r>
            <a:endParaRPr lang="en-US" altLang="ko-KR" sz="900" kern="0" dirty="0">
              <a:solidFill>
                <a:prstClr val="white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사각형: 잘린 대각선 방향 모서리 1">
            <a:extLst>
              <a:ext uri="{FF2B5EF4-FFF2-40B4-BE49-F238E27FC236}">
                <a16:creationId xmlns:a16="http://schemas.microsoft.com/office/drawing/2014/main" id="{C262272E-A083-482D-AAA4-84DB7FAAD480}"/>
              </a:ext>
            </a:extLst>
          </p:cNvPr>
          <p:cNvSpPr/>
          <p:nvPr/>
        </p:nvSpPr>
        <p:spPr>
          <a:xfrm>
            <a:off x="410766" y="1556976"/>
            <a:ext cx="6057146" cy="4679740"/>
          </a:xfrm>
          <a:prstGeom prst="snip2DiagRect">
            <a:avLst>
              <a:gd name="adj1" fmla="val 0"/>
              <a:gd name="adj2" fmla="val 13442"/>
            </a:avLst>
          </a:prstGeom>
          <a:solidFill>
            <a:schemeClr val="bg1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8A08EF92-D381-4F2F-99D7-D58A7A8699D6}"/>
              </a:ext>
            </a:extLst>
          </p:cNvPr>
          <p:cNvSpPr/>
          <p:nvPr/>
        </p:nvSpPr>
        <p:spPr>
          <a:xfrm rot="10800000">
            <a:off x="5821960" y="1556976"/>
            <a:ext cx="645952" cy="817108"/>
          </a:xfrm>
          <a:prstGeom prst="rtTriangle">
            <a:avLst/>
          </a:prstGeom>
          <a:solidFill>
            <a:srgbClr val="00B0F0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DFDB318C-74DC-45F7-8C78-5BEE74037100}"/>
              </a:ext>
            </a:extLst>
          </p:cNvPr>
          <p:cNvSpPr/>
          <p:nvPr/>
        </p:nvSpPr>
        <p:spPr>
          <a:xfrm>
            <a:off x="411060" y="5419608"/>
            <a:ext cx="645952" cy="817108"/>
          </a:xfrm>
          <a:prstGeom prst="rtTriangle">
            <a:avLst/>
          </a:prstGeom>
          <a:solidFill>
            <a:srgbClr val="00B0F0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FE9B2E-01A3-4F72-84C0-D6686CD3997B}"/>
              </a:ext>
            </a:extLst>
          </p:cNvPr>
          <p:cNvSpPr/>
          <p:nvPr/>
        </p:nvSpPr>
        <p:spPr>
          <a:xfrm>
            <a:off x="931179" y="1745069"/>
            <a:ext cx="5301842" cy="43035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500" b="1" dirty="0">
                <a:solidFill>
                  <a:srgbClr val="00B0F0"/>
                </a:solidFill>
              </a:rPr>
              <a:t>Git</a:t>
            </a:r>
            <a:r>
              <a:rPr lang="ko-KR" altLang="en-US" sz="2000" b="1" dirty="0">
                <a:solidFill>
                  <a:srgbClr val="00B0F0"/>
                </a:solidFill>
              </a:rPr>
              <a:t> 두개의 저장소</a:t>
            </a:r>
            <a:endParaRPr lang="en-US" altLang="ko-KR" sz="2000" b="1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78808D"/>
                </a:solidFill>
              </a:rPr>
              <a:t>Git</a:t>
            </a:r>
            <a:r>
              <a:rPr lang="ko-KR" altLang="en-US" sz="1400" dirty="0">
                <a:solidFill>
                  <a:srgbClr val="78808D"/>
                </a:solidFill>
              </a:rPr>
              <a:t>의 저장소</a:t>
            </a:r>
            <a:r>
              <a:rPr lang="en-US" altLang="ko-KR" sz="1400" dirty="0">
                <a:solidFill>
                  <a:srgbClr val="78808D"/>
                </a:solidFill>
              </a:rPr>
              <a:t>(repository)</a:t>
            </a:r>
            <a:r>
              <a:rPr lang="ko-KR" altLang="en-US" sz="1400" dirty="0">
                <a:solidFill>
                  <a:srgbClr val="78808D"/>
                </a:solidFill>
              </a:rPr>
              <a:t>는 크게 </a:t>
            </a:r>
            <a:r>
              <a:rPr lang="en-US" altLang="ko-KR" sz="1400" b="1" dirty="0">
                <a:solidFill>
                  <a:srgbClr val="78808D"/>
                </a:solidFill>
              </a:rPr>
              <a:t>Local repositor</a:t>
            </a:r>
            <a:r>
              <a:rPr lang="ko-KR" altLang="en-US" sz="1400" dirty="0">
                <a:solidFill>
                  <a:srgbClr val="78808D"/>
                </a:solidFill>
              </a:rPr>
              <a:t>와</a:t>
            </a:r>
            <a:r>
              <a:rPr lang="ko-KR" altLang="en-US" sz="1400" b="1" dirty="0">
                <a:solidFill>
                  <a:srgbClr val="78808D"/>
                </a:solidFill>
              </a:rPr>
              <a:t> </a:t>
            </a:r>
            <a:endParaRPr lang="en-US" altLang="ko-KR" sz="1400" b="1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78808D"/>
                </a:solidFill>
              </a:rPr>
              <a:t>Remote repositor</a:t>
            </a:r>
            <a:r>
              <a:rPr lang="ko-KR" altLang="en-US" sz="1400" dirty="0">
                <a:solidFill>
                  <a:srgbClr val="78808D"/>
                </a:solidFill>
              </a:rPr>
              <a:t>가 있다</a:t>
            </a:r>
            <a:endParaRPr lang="en-US" altLang="ko-KR" sz="1200" b="1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rgbClr val="78808D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78808D"/>
                </a:solidFill>
              </a:rPr>
              <a:t>Local repository : </a:t>
            </a:r>
            <a:r>
              <a:rPr lang="ko-KR" altLang="en-US" sz="1200" dirty="0">
                <a:solidFill>
                  <a:srgbClr val="78808D"/>
                </a:solidFill>
              </a:rPr>
              <a:t>개인 </a:t>
            </a:r>
            <a:r>
              <a:rPr lang="en-US" altLang="ko-KR" sz="1200" dirty="0">
                <a:solidFill>
                  <a:srgbClr val="78808D"/>
                </a:solidFill>
              </a:rPr>
              <a:t>PC</a:t>
            </a:r>
            <a:r>
              <a:rPr lang="ko-KR" altLang="en-US" sz="1200" dirty="0">
                <a:solidFill>
                  <a:srgbClr val="78808D"/>
                </a:solidFill>
              </a:rPr>
              <a:t>에 설정된 </a:t>
            </a:r>
            <a:r>
              <a:rPr lang="en-US" altLang="ko-KR" sz="1200" dirty="0">
                <a:solidFill>
                  <a:srgbClr val="78808D"/>
                </a:solidFill>
              </a:rPr>
              <a:t>Git repository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rgbClr val="78808D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78808D"/>
                </a:solidFill>
              </a:rPr>
              <a:t>Remote repository : remote repository</a:t>
            </a:r>
            <a:r>
              <a:rPr lang="ko-KR" altLang="en-US" sz="1200" dirty="0">
                <a:solidFill>
                  <a:srgbClr val="78808D"/>
                </a:solidFill>
              </a:rPr>
              <a:t>를 운용하는 서버에 있는 </a:t>
            </a:r>
            <a:r>
              <a:rPr lang="en-US" altLang="ko-KR" sz="1200" dirty="0">
                <a:solidFill>
                  <a:srgbClr val="78808D"/>
                </a:solidFill>
              </a:rPr>
              <a:t>Git repository</a:t>
            </a:r>
            <a:r>
              <a:rPr lang="ko-KR" altLang="en-US" sz="1200" dirty="0">
                <a:solidFill>
                  <a:srgbClr val="78808D"/>
                </a:solidFill>
              </a:rPr>
              <a:t>로 일종의 백업 클라우드 개념이다</a:t>
            </a:r>
            <a:endParaRPr lang="en-US" altLang="ko-KR" sz="120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rgbClr val="78808D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AE69E45-969B-460E-9DC7-C80CCFE2E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962" y="2181660"/>
            <a:ext cx="4610542" cy="343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043748"/>
      </p:ext>
    </p:extLst>
  </p:cSld>
  <p:clrMapOvr>
    <a:masterClrMapping/>
  </p:clrMapOvr>
</p:sld>
</file>

<file path=ppt/theme/theme1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1542</TotalTime>
  <Words>855</Words>
  <Application>Microsoft Office PowerPoint</Application>
  <PresentationFormat>와이드스크린</PresentationFormat>
  <Paragraphs>124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6_Office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kimeunbee</cp:lastModifiedBy>
  <cp:revision>73</cp:revision>
  <dcterms:created xsi:type="dcterms:W3CDTF">2020-08-11T03:52:27Z</dcterms:created>
  <dcterms:modified xsi:type="dcterms:W3CDTF">2020-10-21T07:28:18Z</dcterms:modified>
</cp:coreProperties>
</file>