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3" r:id="rId3"/>
    <p:sldId id="261" r:id="rId4"/>
    <p:sldId id="280" r:id="rId5"/>
    <p:sldId id="263" r:id="rId6"/>
    <p:sldId id="265" r:id="rId7"/>
    <p:sldId id="267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A0DD"/>
    <a:srgbClr val="78808D"/>
    <a:srgbClr val="42506D"/>
    <a:srgbClr val="8C9EB6"/>
    <a:srgbClr val="A5A6AD"/>
    <a:srgbClr val="9FA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35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0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87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7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90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08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97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8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4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68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54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7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-mean-blog.com/ko/blog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hyperlink" Target="https://sudoku.jull.dev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6108248" y="2617364"/>
            <a:ext cx="597160" cy="3169295"/>
          </a:xfrm>
          <a:prstGeom prst="round2SameRect">
            <a:avLst>
              <a:gd name="adj1" fmla="val 1515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4257675" y="3936089"/>
            <a:ext cx="597161" cy="531845"/>
          </a:xfrm>
          <a:prstGeom prst="round2Same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5702903" y="411437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8" name="Group 12"/>
          <p:cNvGrpSpPr>
            <a:grpSpLocks noChangeAspect="1"/>
          </p:cNvGrpSpPr>
          <p:nvPr/>
        </p:nvGrpSpPr>
        <p:grpSpPr bwMode="auto">
          <a:xfrm>
            <a:off x="5019691" y="4116638"/>
            <a:ext cx="229344" cy="182438"/>
            <a:chOff x="6124" y="305"/>
            <a:chExt cx="841" cy="66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Freeform 36"/>
          <p:cNvSpPr>
            <a:spLocks noEditPoints="1"/>
          </p:cNvSpPr>
          <p:nvPr/>
        </p:nvSpPr>
        <p:spPr bwMode="auto">
          <a:xfrm>
            <a:off x="7549399" y="4112489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6924815" y="4133152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Freeform 6"/>
          <p:cNvSpPr>
            <a:spLocks/>
          </p:cNvSpPr>
          <p:nvPr/>
        </p:nvSpPr>
        <p:spPr bwMode="auto">
          <a:xfrm rot="10800000" flipH="1" flipV="1">
            <a:off x="6298447" y="413138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448255" y="4128727"/>
            <a:ext cx="216000" cy="157689"/>
            <a:chOff x="444218" y="523875"/>
            <a:chExt cx="216000" cy="157689"/>
          </a:xfrm>
          <a:solidFill>
            <a:schemeClr val="bg1"/>
          </a:solidFill>
        </p:grpSpPr>
        <p:sp>
          <p:nvSpPr>
            <p:cNvPr id="25" name="모서리가 둥근 직사각형 24"/>
            <p:cNvSpPr/>
            <p:nvPr/>
          </p:nvSpPr>
          <p:spPr>
            <a:xfrm>
              <a:off x="444218" y="523875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44218" y="593719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444218" y="663564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2423492" y="1327500"/>
            <a:ext cx="7345016" cy="2140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prstClr val="white"/>
                </a:solidFill>
              </a:rPr>
              <a:t>MVC </a:t>
            </a:r>
            <a:r>
              <a:rPr lang="ko-KR" altLang="en-US" sz="4000" b="1" i="1" kern="0" dirty="0">
                <a:solidFill>
                  <a:prstClr val="white"/>
                </a:solidFill>
              </a:rPr>
              <a:t>패턴과</a:t>
            </a:r>
            <a:r>
              <a:rPr lang="en-US" altLang="ko-KR" sz="40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prstClr val="white"/>
                </a:solidFill>
              </a:rPr>
              <a:t>SPA &amp; PWA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white"/>
                </a:solidFill>
              </a:rPr>
              <a:t>Ad</a:t>
            </a:r>
            <a:r>
              <a:rPr lang="ko-KR" altLang="en-US" sz="1000" kern="0" dirty="0">
                <a:solidFill>
                  <a:prstClr val="white"/>
                </a:solidFill>
              </a:rPr>
              <a:t> </a:t>
            </a:r>
            <a:r>
              <a:rPr lang="en-US" altLang="ko-KR" sz="1000" kern="0" dirty="0">
                <a:solidFill>
                  <a:prstClr val="white"/>
                </a:solidFill>
              </a:rPr>
              <a:t>soft</a:t>
            </a:r>
            <a:r>
              <a:rPr lang="ko-KR" altLang="en-US" sz="1000" kern="0" dirty="0">
                <a:solidFill>
                  <a:prstClr val="white"/>
                </a:solidFill>
              </a:rPr>
              <a:t> </a:t>
            </a:r>
            <a:r>
              <a:rPr lang="en-US" altLang="ko-KR" sz="1000" kern="0" dirty="0">
                <a:solidFill>
                  <a:prstClr val="white"/>
                </a:solidFill>
              </a:rPr>
              <a:t>4</a:t>
            </a:r>
            <a:r>
              <a:rPr lang="ko-KR" altLang="en-US" sz="1000" kern="0" dirty="0">
                <a:solidFill>
                  <a:prstClr val="white"/>
                </a:solidFill>
              </a:rPr>
              <a:t>주차 교육 과정 </a:t>
            </a:r>
            <a:r>
              <a:rPr lang="en-US" altLang="ko-KR" sz="1000" kern="0" dirty="0">
                <a:solidFill>
                  <a:prstClr val="white"/>
                </a:solidFill>
              </a:rPr>
              <a:t>– </a:t>
            </a:r>
            <a:r>
              <a:rPr lang="ko-KR" altLang="en-US" sz="1000" kern="0" dirty="0">
                <a:solidFill>
                  <a:prstClr val="white"/>
                </a:solidFill>
              </a:rPr>
              <a:t>김은비 사원</a:t>
            </a:r>
            <a:endParaRPr lang="ko-KR" altLang="en-US" sz="6600" kern="0" dirty="0">
              <a:solidFill>
                <a:prstClr val="white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809957"/>
              </p:ext>
            </p:extLst>
          </p:nvPr>
        </p:nvGraphicFramePr>
        <p:xfrm>
          <a:off x="4825191" y="3903103"/>
          <a:ext cx="639799" cy="59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01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5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6108248" y="2617364"/>
            <a:ext cx="597160" cy="3169295"/>
          </a:xfrm>
          <a:prstGeom prst="round2SameRect">
            <a:avLst>
              <a:gd name="adj1" fmla="val 1515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4257675" y="3936089"/>
            <a:ext cx="597161" cy="531845"/>
          </a:xfrm>
          <a:prstGeom prst="round2Same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5702903" y="411437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8" name="Group 12"/>
          <p:cNvGrpSpPr>
            <a:grpSpLocks noChangeAspect="1"/>
          </p:cNvGrpSpPr>
          <p:nvPr/>
        </p:nvGrpSpPr>
        <p:grpSpPr bwMode="auto">
          <a:xfrm>
            <a:off x="5019691" y="4116638"/>
            <a:ext cx="229344" cy="182438"/>
            <a:chOff x="6124" y="305"/>
            <a:chExt cx="841" cy="66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Freeform 36"/>
          <p:cNvSpPr>
            <a:spLocks noEditPoints="1"/>
          </p:cNvSpPr>
          <p:nvPr/>
        </p:nvSpPr>
        <p:spPr bwMode="auto">
          <a:xfrm>
            <a:off x="7549399" y="4112489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6924815" y="4133152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Freeform 6"/>
          <p:cNvSpPr>
            <a:spLocks/>
          </p:cNvSpPr>
          <p:nvPr/>
        </p:nvSpPr>
        <p:spPr bwMode="auto">
          <a:xfrm rot="10800000" flipH="1" flipV="1">
            <a:off x="6298447" y="413138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448255" y="4128727"/>
            <a:ext cx="216000" cy="157689"/>
            <a:chOff x="444218" y="523875"/>
            <a:chExt cx="216000" cy="157689"/>
          </a:xfrm>
          <a:solidFill>
            <a:schemeClr val="bg1"/>
          </a:solidFill>
        </p:grpSpPr>
        <p:sp>
          <p:nvSpPr>
            <p:cNvPr id="25" name="모서리가 둥근 직사각형 24"/>
            <p:cNvSpPr/>
            <p:nvPr/>
          </p:nvSpPr>
          <p:spPr>
            <a:xfrm>
              <a:off x="444218" y="523875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44218" y="593719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444218" y="663564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2423492" y="1915203"/>
            <a:ext cx="7345016" cy="1447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5000" b="1" i="1" kern="0" dirty="0">
                <a:solidFill>
                  <a:prstClr val="white"/>
                </a:solidFill>
              </a:rPr>
              <a:t>Q</a:t>
            </a:r>
            <a:r>
              <a:rPr lang="ko-KR" altLang="en-US" sz="5000" b="1" i="1" kern="0" dirty="0">
                <a:solidFill>
                  <a:prstClr val="white"/>
                </a:solidFill>
              </a:rPr>
              <a:t> </a:t>
            </a:r>
            <a:r>
              <a:rPr lang="en-US" altLang="ko-KR" sz="5000" b="1" i="1" kern="0" dirty="0">
                <a:solidFill>
                  <a:prstClr val="white"/>
                </a:solidFill>
              </a:rPr>
              <a:t>&amp;</a:t>
            </a:r>
            <a:r>
              <a:rPr lang="ko-KR" altLang="en-US" sz="5000" b="1" i="1" kern="0" dirty="0">
                <a:solidFill>
                  <a:prstClr val="white"/>
                </a:solidFill>
              </a:rPr>
              <a:t> </a:t>
            </a:r>
            <a:r>
              <a:rPr lang="en-US" altLang="ko-KR" sz="5000" b="1" i="1" kern="0" dirty="0">
                <a:solidFill>
                  <a:prstClr val="white"/>
                </a:solidFill>
              </a:rPr>
              <a:t>A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white"/>
                </a:solidFill>
              </a:rPr>
              <a:t>Ad</a:t>
            </a:r>
            <a:r>
              <a:rPr lang="ko-KR" altLang="en-US" sz="1000" kern="0" dirty="0">
                <a:solidFill>
                  <a:prstClr val="white"/>
                </a:solidFill>
              </a:rPr>
              <a:t> </a:t>
            </a:r>
            <a:r>
              <a:rPr lang="en-US" altLang="ko-KR" sz="1000" kern="0" dirty="0">
                <a:solidFill>
                  <a:prstClr val="white"/>
                </a:solidFill>
              </a:rPr>
              <a:t>soft</a:t>
            </a:r>
            <a:r>
              <a:rPr lang="ko-KR" altLang="en-US" sz="1000" kern="0" dirty="0">
                <a:solidFill>
                  <a:prstClr val="white"/>
                </a:solidFill>
              </a:rPr>
              <a:t> </a:t>
            </a:r>
            <a:r>
              <a:rPr lang="en-US" altLang="ko-KR" sz="1000" kern="0" dirty="0">
                <a:solidFill>
                  <a:prstClr val="white"/>
                </a:solidFill>
              </a:rPr>
              <a:t>4</a:t>
            </a:r>
            <a:r>
              <a:rPr lang="ko-KR" altLang="en-US" sz="1000" kern="0" dirty="0">
                <a:solidFill>
                  <a:prstClr val="white"/>
                </a:solidFill>
              </a:rPr>
              <a:t>주차 신입 교육과정 </a:t>
            </a:r>
            <a:r>
              <a:rPr lang="en-US" altLang="ko-KR" sz="1000" kern="0" dirty="0">
                <a:solidFill>
                  <a:prstClr val="white"/>
                </a:solidFill>
              </a:rPr>
              <a:t>– </a:t>
            </a:r>
            <a:r>
              <a:rPr lang="ko-KR" altLang="en-US" sz="1000" kern="0" dirty="0">
                <a:solidFill>
                  <a:prstClr val="white"/>
                </a:solidFill>
              </a:rPr>
              <a:t>김은비 사원</a:t>
            </a:r>
            <a:endParaRPr lang="ko-KR" altLang="en-US" sz="6600" kern="0" dirty="0">
              <a:solidFill>
                <a:prstClr val="white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4825191" y="3903103"/>
          <a:ext cx="639799" cy="59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01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872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4" y="270587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507799" y="3871677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479143" y="3243360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직사각형 38"/>
          <p:cNvSpPr/>
          <p:nvPr/>
        </p:nvSpPr>
        <p:spPr>
          <a:xfrm>
            <a:off x="1241800" y="1748312"/>
            <a:ext cx="4998697" cy="3934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디자인 패턴이 있기 전에는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하나의 클래스 안에 온갖 코드가 기능별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성격에 따라 작성되어 코드가 복잡하며 또한 다른 개발자가 투입되면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분석이 어렵고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유지보수가 쉽지 않았다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MVC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패턴이란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이러한 단점을 보안하기 위한 소프트웨어 디자인 패턴 중 하나이며 각 역할에 따라 확실하게 코드를 분리하고 작성하여 유지보수를 용이하게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또한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프로그램의 확장성과 유연성을 높이기 위한 기법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이다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데이터가  추가되면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Model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부분만 수정하고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UI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 수정되면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View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부분만 수정한다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Controller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두 부분을 관장하기 때문에 일부 수정이 필요하나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기존처럼 폼에서의 무분별한 하드 코딩이 필요 없다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327153" y="1101499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양쪽 모서리가 둥근 사각형 34">
            <a:extLst>
              <a:ext uri="{FF2B5EF4-FFF2-40B4-BE49-F238E27FC236}">
                <a16:creationId xmlns:a16="http://schemas.microsoft.com/office/drawing/2014/main" id="{8CA8FC3C-B67F-46C0-96FB-775D56EAF5D1}"/>
              </a:ext>
            </a:extLst>
          </p:cNvPr>
          <p:cNvSpPr/>
          <p:nvPr/>
        </p:nvSpPr>
        <p:spPr>
          <a:xfrm rot="16200000">
            <a:off x="6134799" y="812810"/>
            <a:ext cx="6344819" cy="5260365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7363A0-0CC6-47C5-A1EC-D009C1330315}"/>
              </a:ext>
            </a:extLst>
          </p:cNvPr>
          <p:cNvSpPr/>
          <p:nvPr/>
        </p:nvSpPr>
        <p:spPr>
          <a:xfrm>
            <a:off x="1527989" y="375821"/>
            <a:ext cx="3186624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MVC</a:t>
            </a:r>
            <a:r>
              <a:rPr lang="ko-KR" altLang="en-US" sz="3200" b="1" i="1" kern="0" dirty="0">
                <a:solidFill>
                  <a:srgbClr val="44546A"/>
                </a:solidFill>
              </a:rPr>
              <a:t> 패턴이란</a:t>
            </a:r>
            <a:endParaRPr lang="en-US" altLang="ko-KR" sz="3200" b="1" i="1" kern="0" dirty="0">
              <a:solidFill>
                <a:srgbClr val="44546A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3ABCAE-71B2-45C5-A0F4-8951E0607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8793"/>
          <a:stretch/>
        </p:blipFill>
        <p:spPr>
          <a:xfrm>
            <a:off x="6950623" y="1334570"/>
            <a:ext cx="4762973" cy="451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60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4" y="270587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507799" y="3871677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479143" y="3243360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1527988" y="375821"/>
            <a:ext cx="481772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M</a:t>
            </a:r>
            <a:r>
              <a:rPr lang="en-US" altLang="ko-KR" sz="3000" b="1" i="1" kern="0" dirty="0">
                <a:solidFill>
                  <a:srgbClr val="8C9EB6"/>
                </a:solidFill>
              </a:rPr>
              <a:t>odel</a:t>
            </a:r>
            <a:r>
              <a:rPr lang="en-US" altLang="ko-KR" sz="3000" b="1" i="1" kern="0" dirty="0">
                <a:solidFill>
                  <a:srgbClr val="44546A"/>
                </a:solidFill>
              </a:rPr>
              <a:t>-</a:t>
            </a:r>
            <a:r>
              <a:rPr lang="en-US" altLang="ko-KR" sz="3200" b="1" i="1" kern="0" dirty="0">
                <a:solidFill>
                  <a:srgbClr val="44546A"/>
                </a:solidFill>
              </a:rPr>
              <a:t>V</a:t>
            </a:r>
            <a:r>
              <a:rPr lang="en-US" altLang="ko-KR" sz="3000" b="1" i="1" kern="0" dirty="0">
                <a:solidFill>
                  <a:srgbClr val="78808D"/>
                </a:solidFill>
              </a:rPr>
              <a:t>iew</a:t>
            </a:r>
            <a:r>
              <a:rPr lang="en-US" altLang="ko-KR" sz="3000" b="1" i="1" kern="0" dirty="0">
                <a:solidFill>
                  <a:srgbClr val="44546A"/>
                </a:solidFill>
              </a:rPr>
              <a:t>-</a:t>
            </a:r>
            <a:r>
              <a:rPr lang="en-US" altLang="ko-KR" sz="3200" b="1" i="1" kern="0" dirty="0">
                <a:solidFill>
                  <a:srgbClr val="44546A"/>
                </a:solidFill>
              </a:rPr>
              <a:t>C</a:t>
            </a:r>
            <a:r>
              <a:rPr lang="en-US" altLang="ko-KR" sz="3000" b="1" i="1" kern="0" dirty="0">
                <a:solidFill>
                  <a:srgbClr val="78808D"/>
                </a:solidFill>
              </a:rPr>
              <a:t>ontroller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206870" y="1398777"/>
            <a:ext cx="4998697" cy="4857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(Model)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프로그램에 사용되는 데이터를 의미하며 데이터베이스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(DB),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상수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문자열과 같은 변수들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등 모델에는 뷰나 컨트롤러의 정보가 전혀 없으며 단지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정보만 반환하거나 설정할 수 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뷰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(View)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다이얼로그에 존재하는 텍스트박스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라벨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버튼 등 사용자 인터페이스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(User interface)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요소들을 의미한다 사용자가 제어하고 데이터를 확인할 수 있는 영역이며 별도의 데이터를 보관하지 않는다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컨트롤러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(Controller)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모델과 뷰를 관장하는 브릿지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(Bridge)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역할을 수행한다 사용자가 버튼을 클릭하면 이벤트는 뷰에서 발생하지만 내부 처리는 컨트롤러에서 관리하며 입력이 발생하면 이에 대한 통지를 담당한다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327153" y="1101499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양쪽 모서리가 둥근 사각형 34">
            <a:extLst>
              <a:ext uri="{FF2B5EF4-FFF2-40B4-BE49-F238E27FC236}">
                <a16:creationId xmlns:a16="http://schemas.microsoft.com/office/drawing/2014/main" id="{8CA8FC3C-B67F-46C0-96FB-775D56EAF5D1}"/>
              </a:ext>
            </a:extLst>
          </p:cNvPr>
          <p:cNvSpPr/>
          <p:nvPr/>
        </p:nvSpPr>
        <p:spPr>
          <a:xfrm rot="16200000">
            <a:off x="6134799" y="812810"/>
            <a:ext cx="6344819" cy="5260365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773A077D-9298-4495-8756-1EBA8EF3D2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9561" y="1635055"/>
            <a:ext cx="5008001" cy="342109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71C5736-13D3-4882-AB68-68C9D1705214}"/>
              </a:ext>
            </a:extLst>
          </p:cNvPr>
          <p:cNvSpPr txBox="1"/>
          <p:nvPr/>
        </p:nvSpPr>
        <p:spPr>
          <a:xfrm>
            <a:off x="7040297" y="4554820"/>
            <a:ext cx="11088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n-ea"/>
              </a:rPr>
              <a:t>데이터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자료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6A6BEB-7663-46D0-BC39-828C279A41E1}"/>
              </a:ext>
            </a:extLst>
          </p:cNvPr>
          <p:cNvSpPr txBox="1"/>
          <p:nvPr/>
        </p:nvSpPr>
        <p:spPr>
          <a:xfrm>
            <a:off x="10153213" y="4554819"/>
            <a:ext cx="15047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n-ea"/>
              </a:rPr>
              <a:t>유저 인터페이스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CC33E3-62E8-47D7-A9C9-3FD35EE5D2B8}"/>
              </a:ext>
            </a:extLst>
          </p:cNvPr>
          <p:cNvSpPr txBox="1"/>
          <p:nvPr/>
        </p:nvSpPr>
        <p:spPr>
          <a:xfrm>
            <a:off x="8454430" y="1758662"/>
            <a:ext cx="15047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n-ea"/>
              </a:rPr>
              <a:t>브릿지 역할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03BA60F-35A7-4F40-8982-085F4DD6174C}"/>
              </a:ext>
            </a:extLst>
          </p:cNvPr>
          <p:cNvSpPr/>
          <p:nvPr/>
        </p:nvSpPr>
        <p:spPr>
          <a:xfrm>
            <a:off x="7576419" y="4887817"/>
            <a:ext cx="341982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rgbClr val="FF0000"/>
                </a:solidFill>
              </a:rPr>
              <a:t>Model</a:t>
            </a:r>
            <a:r>
              <a:rPr lang="ko-KR" altLang="en-US" sz="1100" dirty="0">
                <a:solidFill>
                  <a:srgbClr val="FF0000"/>
                </a:solidFill>
              </a:rPr>
              <a:t>과 </a:t>
            </a:r>
            <a:r>
              <a:rPr lang="en-US" altLang="ko-KR" sz="1100" dirty="0">
                <a:solidFill>
                  <a:srgbClr val="FF0000"/>
                </a:solidFill>
              </a:rPr>
              <a:t>View</a:t>
            </a:r>
            <a:r>
              <a:rPr lang="ko-KR" altLang="en-US" sz="1100" dirty="0">
                <a:solidFill>
                  <a:srgbClr val="FF0000"/>
                </a:solidFill>
              </a:rPr>
              <a:t>는 서로에 접근할 수 없다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4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4" y="270587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507799" y="3871677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479143" y="3243360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327153" y="1101499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양쪽 모서리가 둥근 사각형 34">
            <a:extLst>
              <a:ext uri="{FF2B5EF4-FFF2-40B4-BE49-F238E27FC236}">
                <a16:creationId xmlns:a16="http://schemas.microsoft.com/office/drawing/2014/main" id="{8CA8FC3C-B67F-46C0-96FB-775D56EAF5D1}"/>
              </a:ext>
            </a:extLst>
          </p:cNvPr>
          <p:cNvSpPr/>
          <p:nvPr/>
        </p:nvSpPr>
        <p:spPr>
          <a:xfrm rot="16200000">
            <a:off x="6134799" y="812810"/>
            <a:ext cx="6344819" cy="5260365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9875A02-76E0-4278-B2A6-CAFC2A15BF97}"/>
              </a:ext>
            </a:extLst>
          </p:cNvPr>
          <p:cNvGrpSpPr/>
          <p:nvPr/>
        </p:nvGrpSpPr>
        <p:grpSpPr>
          <a:xfrm>
            <a:off x="7869456" y="347778"/>
            <a:ext cx="3642804" cy="6190428"/>
            <a:chOff x="8070792" y="396986"/>
            <a:chExt cx="3642804" cy="619042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3279495-B935-4AD1-A14C-7375B4B7CCFA}"/>
                </a:ext>
              </a:extLst>
            </p:cNvPr>
            <p:cNvGrpSpPr/>
            <p:nvPr/>
          </p:nvGrpSpPr>
          <p:grpSpPr>
            <a:xfrm>
              <a:off x="8070792" y="396986"/>
              <a:ext cx="2472830" cy="6190428"/>
              <a:chOff x="6834378" y="347778"/>
              <a:chExt cx="2472830" cy="6190428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6638942B-7D9F-46E5-8169-1010C5CA2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4378" y="347778"/>
                <a:ext cx="2472830" cy="6190428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FDF06F5-A499-4483-B8A7-2BCC9BD513F9}"/>
                  </a:ext>
                </a:extLst>
              </p:cNvPr>
              <p:cNvSpPr/>
              <p:nvPr/>
            </p:nvSpPr>
            <p:spPr>
              <a:xfrm>
                <a:off x="7195930" y="1202635"/>
                <a:ext cx="1791208" cy="43242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8BB446D-82B8-4429-8496-2460D4B6DE6F}"/>
                  </a:ext>
                </a:extLst>
              </p:cNvPr>
              <p:cNvSpPr/>
              <p:nvPr/>
            </p:nvSpPr>
            <p:spPr>
              <a:xfrm>
                <a:off x="7195929" y="1635054"/>
                <a:ext cx="1791208" cy="1267171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F85202B-E82B-4DD9-97D3-2746BC4A9DE0}"/>
                  </a:ext>
                </a:extLst>
              </p:cNvPr>
              <p:cNvSpPr/>
              <p:nvPr/>
            </p:nvSpPr>
            <p:spPr>
              <a:xfrm>
                <a:off x="7434471" y="5472201"/>
                <a:ext cx="1686279" cy="432420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E2F77E6-82FD-447A-B353-37C706572968}"/>
                </a:ext>
              </a:extLst>
            </p:cNvPr>
            <p:cNvSpPr txBox="1"/>
            <p:nvPr/>
          </p:nvSpPr>
          <p:spPr>
            <a:xfrm>
              <a:off x="10242392" y="1251843"/>
              <a:ext cx="1416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Controller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551E8F-46AE-4A2C-9B44-4C5D14594E79}"/>
                </a:ext>
              </a:extLst>
            </p:cNvPr>
            <p:cNvSpPr txBox="1"/>
            <p:nvPr/>
          </p:nvSpPr>
          <p:spPr>
            <a:xfrm>
              <a:off x="10242392" y="2133181"/>
              <a:ext cx="1416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6"/>
                  </a:solidFill>
                </a:rPr>
                <a:t> Model</a:t>
              </a:r>
              <a:endParaRPr lang="ko-KR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C228E3B-9A39-4EAC-98CC-CC7DF6FB14D9}"/>
                </a:ext>
              </a:extLst>
            </p:cNvPr>
            <p:cNvSpPr txBox="1"/>
            <p:nvPr/>
          </p:nvSpPr>
          <p:spPr>
            <a:xfrm>
              <a:off x="10296710" y="5552953"/>
              <a:ext cx="1416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7030A0"/>
                  </a:solidFill>
                </a:rPr>
                <a:t> View</a:t>
              </a:r>
              <a:endParaRPr lang="ko-KR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545A19-DDAE-4092-B733-64622C97564A}"/>
              </a:ext>
            </a:extLst>
          </p:cNvPr>
          <p:cNvSpPr/>
          <p:nvPr/>
        </p:nvSpPr>
        <p:spPr>
          <a:xfrm>
            <a:off x="1255168" y="1368277"/>
            <a:ext cx="4998697" cy="2272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사용자의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Request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특별한 상황이 아닌 이상 먼저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Controller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호출하게 된다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Controller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데이터를 처리하는 존재를 이용하여 데이터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(Model)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처리하고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Response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할 때 필요한 데이터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(Model)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View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쪽으로 전달하게 된다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양쪽 모서리가 둥근 사각형 34">
            <a:extLst>
              <a:ext uri="{FF2B5EF4-FFF2-40B4-BE49-F238E27FC236}">
                <a16:creationId xmlns:a16="http://schemas.microsoft.com/office/drawing/2014/main" id="{9E842773-0332-42DB-86ED-40D9335AA573}"/>
              </a:ext>
            </a:extLst>
          </p:cNvPr>
          <p:cNvSpPr/>
          <p:nvPr/>
        </p:nvSpPr>
        <p:spPr>
          <a:xfrm rot="16200000">
            <a:off x="2567598" y="2133204"/>
            <a:ext cx="2400825" cy="5555185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E61A083-DB0F-43EA-92B6-E94EE1EBA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76" y="4147362"/>
            <a:ext cx="5500271" cy="152687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393A9F-C83B-4B56-951E-0332680E5977}"/>
              </a:ext>
            </a:extLst>
          </p:cNvPr>
          <p:cNvSpPr/>
          <p:nvPr/>
        </p:nvSpPr>
        <p:spPr>
          <a:xfrm>
            <a:off x="1527988" y="375821"/>
            <a:ext cx="481772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Java Spring MVC </a:t>
            </a:r>
            <a:r>
              <a:rPr lang="ko-KR" altLang="en-US" sz="3200" b="1" i="1" kern="0" dirty="0">
                <a:solidFill>
                  <a:srgbClr val="44546A"/>
                </a:solidFill>
              </a:rPr>
              <a:t>구조</a:t>
            </a:r>
            <a:endParaRPr lang="en-US" altLang="ko-KR" sz="3000" b="1" i="1" kern="0" dirty="0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125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4" y="270587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507799" y="3871677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479143" y="3243360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1527988" y="375821"/>
            <a:ext cx="481772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S</a:t>
            </a:r>
            <a:r>
              <a:rPr lang="en-US" altLang="ko-KR" sz="3000" b="1" i="1" kern="0" dirty="0">
                <a:solidFill>
                  <a:srgbClr val="78808D"/>
                </a:solidFill>
              </a:rPr>
              <a:t>ingle</a:t>
            </a:r>
            <a:r>
              <a:rPr lang="ko-KR" altLang="en-US" sz="3000" b="1" i="1" kern="0" dirty="0">
                <a:solidFill>
                  <a:srgbClr val="44546A"/>
                </a:solidFill>
              </a:rPr>
              <a:t> </a:t>
            </a:r>
            <a:r>
              <a:rPr lang="en-US" altLang="ko-KR" sz="3200" b="1" i="1" kern="0" dirty="0">
                <a:solidFill>
                  <a:srgbClr val="44546A"/>
                </a:solidFill>
              </a:rPr>
              <a:t>P</a:t>
            </a:r>
            <a:r>
              <a:rPr lang="en-US" altLang="ko-KR" sz="3000" b="1" i="1" kern="0" dirty="0">
                <a:solidFill>
                  <a:srgbClr val="78808D"/>
                </a:solidFill>
              </a:rPr>
              <a:t>age</a:t>
            </a:r>
            <a:r>
              <a:rPr lang="ko-KR" altLang="en-US" sz="3000" b="1" i="1" kern="0" dirty="0">
                <a:solidFill>
                  <a:srgbClr val="44546A"/>
                </a:solidFill>
              </a:rPr>
              <a:t> </a:t>
            </a:r>
            <a:r>
              <a:rPr lang="en-US" altLang="ko-KR" sz="3200" b="1" i="1" kern="0" dirty="0">
                <a:solidFill>
                  <a:srgbClr val="44546A"/>
                </a:solidFill>
              </a:rPr>
              <a:t>A</a:t>
            </a:r>
            <a:r>
              <a:rPr lang="en-US" altLang="ko-KR" sz="3000" b="1" i="1" kern="0" dirty="0">
                <a:solidFill>
                  <a:srgbClr val="78808D"/>
                </a:solidFill>
              </a:rPr>
              <a:t>pplication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210281" y="1841110"/>
            <a:ext cx="5149948" cy="4251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SPA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이전의 기존 웹은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MPA(Multi Page Application)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으로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브라우저의 요청 시 마다 서버로부터 리소스를 받아 해석하고 화면에 보여주며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SSR</a:t>
            </a:r>
            <a:r>
              <a:rPr lang="en-US" altLang="ko-KR" sz="1400" dirty="0">
                <a:solidFill>
                  <a:srgbClr val="42506D"/>
                </a:solidFill>
              </a:rPr>
              <a:t>(Server</a:t>
            </a:r>
            <a:r>
              <a:rPr lang="ko-KR" altLang="en-US" sz="1400" dirty="0">
                <a:solidFill>
                  <a:srgbClr val="42506D"/>
                </a:solidFill>
              </a:rPr>
              <a:t> </a:t>
            </a:r>
            <a:r>
              <a:rPr lang="en-US" altLang="ko-KR" sz="1400" dirty="0">
                <a:solidFill>
                  <a:srgbClr val="42506D"/>
                </a:solidFill>
              </a:rPr>
              <a:t>Side</a:t>
            </a:r>
            <a:r>
              <a:rPr lang="ko-KR" altLang="en-US" sz="1400" dirty="0">
                <a:solidFill>
                  <a:srgbClr val="42506D"/>
                </a:solidFill>
              </a:rPr>
              <a:t> </a:t>
            </a:r>
            <a:r>
              <a:rPr lang="en-US" altLang="ko-KR" sz="1400" dirty="0">
                <a:solidFill>
                  <a:srgbClr val="42506D"/>
                </a:solidFill>
              </a:rPr>
              <a:t>Rendering)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방식이었다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SPA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최초 한번 페이지 전체를 로딩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한 이후부터는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DOM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조작할 수 있는 자바스크립트를 이용하여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매번 새로운 페이지를 불러오지 않고 하나의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HTML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페이지를 동적으로 다시 작성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하는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CRS</a:t>
            </a:r>
            <a:r>
              <a:rPr lang="en-US" altLang="ko-KR" sz="1400" dirty="0">
                <a:solidFill>
                  <a:srgbClr val="42506D"/>
                </a:solidFill>
              </a:rPr>
              <a:t>(Client Side Rendering)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방식을 사용하며 사용자와 소통할 수 있는 웹 어플리케이션을 의미한다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327153" y="1101499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양쪽 모서리가 둥근 사각형 34">
            <a:extLst>
              <a:ext uri="{FF2B5EF4-FFF2-40B4-BE49-F238E27FC236}">
                <a16:creationId xmlns:a16="http://schemas.microsoft.com/office/drawing/2014/main" id="{8CA8FC3C-B67F-46C0-96FB-775D56EAF5D1}"/>
              </a:ext>
            </a:extLst>
          </p:cNvPr>
          <p:cNvSpPr/>
          <p:nvPr/>
        </p:nvSpPr>
        <p:spPr>
          <a:xfrm rot="16200000">
            <a:off x="6134799" y="812810"/>
            <a:ext cx="6344819" cy="5260365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3186DCC-280C-4EB0-91D5-ED4A557278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556" y="1319644"/>
            <a:ext cx="4957044" cy="436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9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167857" y="-209208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4" y="270587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507799" y="3871677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479143" y="3243360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1527988" y="375821"/>
            <a:ext cx="481772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Rendering </a:t>
            </a:r>
            <a:endParaRPr lang="en-US" altLang="ko-KR" sz="3000" b="1" i="1" kern="0" dirty="0">
              <a:solidFill>
                <a:srgbClr val="78808D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90317" y="1610525"/>
            <a:ext cx="5149948" cy="4113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2506D"/>
                </a:solidFill>
              </a:rPr>
              <a:t>SSR</a:t>
            </a:r>
            <a:r>
              <a:rPr lang="en-US" altLang="ko-KR" sz="1600" b="1" dirty="0">
                <a:solidFill>
                  <a:srgbClr val="78808D"/>
                </a:solidFill>
              </a:rPr>
              <a:t>(Server</a:t>
            </a:r>
            <a:r>
              <a:rPr lang="ko-KR" altLang="en-US" sz="1600" b="1" dirty="0">
                <a:solidFill>
                  <a:srgbClr val="78808D"/>
                </a:solidFill>
              </a:rPr>
              <a:t> </a:t>
            </a:r>
            <a:r>
              <a:rPr lang="en-US" altLang="ko-KR" sz="1600" b="1" dirty="0">
                <a:solidFill>
                  <a:srgbClr val="78808D"/>
                </a:solidFill>
              </a:rPr>
              <a:t>Side</a:t>
            </a:r>
            <a:r>
              <a:rPr lang="ko-KR" altLang="en-US" sz="1600" b="1" dirty="0">
                <a:solidFill>
                  <a:srgbClr val="78808D"/>
                </a:solidFill>
              </a:rPr>
              <a:t> </a:t>
            </a:r>
            <a:r>
              <a:rPr lang="en-US" altLang="ko-KR" sz="1600" b="1" dirty="0">
                <a:solidFill>
                  <a:srgbClr val="78808D"/>
                </a:solidFill>
              </a:rPr>
              <a:t>Rendering)</a:t>
            </a:r>
            <a:r>
              <a:rPr lang="ko-KR" altLang="en-US" sz="1600" b="1" dirty="0">
                <a:solidFill>
                  <a:srgbClr val="42506D"/>
                </a:solidFill>
              </a:rPr>
              <a:t> </a:t>
            </a:r>
            <a:endParaRPr lang="en-US" altLang="ko-KR" sz="1600" b="1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42506D"/>
                </a:solidFill>
              </a:rPr>
              <a:t>브라우저는 단지 서버에 </a:t>
            </a:r>
            <a:r>
              <a:rPr lang="en-US" altLang="ko-KR" sz="1400" dirty="0">
                <a:solidFill>
                  <a:srgbClr val="42506D"/>
                </a:solidFill>
              </a:rPr>
              <a:t>HTML</a:t>
            </a:r>
            <a:r>
              <a:rPr lang="ko-KR" altLang="en-US" sz="1400" dirty="0">
                <a:solidFill>
                  <a:srgbClr val="42506D"/>
                </a:solidFill>
              </a:rPr>
              <a:t>을 요청한 후에 보여주기만 할 뿐</a:t>
            </a:r>
            <a:r>
              <a:rPr lang="en-US" altLang="ko-KR" sz="1400" dirty="0">
                <a:solidFill>
                  <a:srgbClr val="42506D"/>
                </a:solidFill>
              </a:rPr>
              <a:t>, </a:t>
            </a:r>
            <a:r>
              <a:rPr lang="ko-KR" altLang="en-US" sz="1400" dirty="0">
                <a:solidFill>
                  <a:srgbClr val="42506D"/>
                </a:solidFill>
              </a:rPr>
              <a:t>요청에 대한 처리는 전부 서버에서 담당</a:t>
            </a:r>
            <a:endParaRPr lang="en-US" altLang="ko-KR" sz="14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2506D"/>
                </a:solidFill>
              </a:rPr>
              <a:t>CSR</a:t>
            </a:r>
            <a:r>
              <a:rPr lang="en-US" altLang="ko-KR" sz="1600" b="1" dirty="0">
                <a:solidFill>
                  <a:srgbClr val="78808D"/>
                </a:solidFill>
              </a:rPr>
              <a:t>(Client Side Rendering)</a:t>
            </a:r>
            <a:r>
              <a:rPr lang="ko-KR" altLang="en-US" sz="1400" dirty="0">
                <a:solidFill>
                  <a:srgbClr val="78808D"/>
                </a:solidFill>
              </a:rPr>
              <a:t> 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42506D"/>
                </a:solidFill>
              </a:rPr>
              <a:t>서버는 단지 </a:t>
            </a:r>
            <a:r>
              <a:rPr lang="en-US" altLang="ko-KR" sz="1400" dirty="0">
                <a:solidFill>
                  <a:srgbClr val="42506D"/>
                </a:solidFill>
              </a:rPr>
              <a:t>JSON </a:t>
            </a:r>
            <a:r>
              <a:rPr lang="ko-KR" altLang="en-US" sz="1400" dirty="0">
                <a:solidFill>
                  <a:srgbClr val="42506D"/>
                </a:solidFill>
              </a:rPr>
              <a:t>파일을 보내주는 역할을 하고 </a:t>
            </a:r>
            <a:r>
              <a:rPr lang="en-US" altLang="ko-KR" sz="1400" dirty="0">
                <a:solidFill>
                  <a:srgbClr val="42506D"/>
                </a:solidFill>
              </a:rPr>
              <a:t>HTML</a:t>
            </a:r>
            <a:r>
              <a:rPr lang="ko-KR" altLang="en-US" sz="1400" dirty="0">
                <a:solidFill>
                  <a:srgbClr val="42506D"/>
                </a:solidFill>
              </a:rPr>
              <a:t>을 그리는 역할은 브라우저 측에서 자바스크립트로 수행</a:t>
            </a:r>
            <a:endParaRPr lang="en-US" altLang="ko-KR" sz="14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42506D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327153" y="1101499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양쪽 모서리가 둥근 사각형 34">
            <a:extLst>
              <a:ext uri="{FF2B5EF4-FFF2-40B4-BE49-F238E27FC236}">
                <a16:creationId xmlns:a16="http://schemas.microsoft.com/office/drawing/2014/main" id="{8CA8FC3C-B67F-46C0-96FB-775D56EAF5D1}"/>
              </a:ext>
            </a:extLst>
          </p:cNvPr>
          <p:cNvSpPr/>
          <p:nvPr/>
        </p:nvSpPr>
        <p:spPr>
          <a:xfrm rot="16200000">
            <a:off x="6134799" y="812810"/>
            <a:ext cx="6344819" cy="5260365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D5610C-57EF-4A05-93AC-8A787DB0F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91" y="1851528"/>
            <a:ext cx="4950834" cy="315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06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167856" y="-209208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4" y="270587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507799" y="3871677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479143" y="3243360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1527989" y="375821"/>
            <a:ext cx="392219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SPA</a:t>
            </a:r>
            <a:r>
              <a:rPr lang="ko-KR" altLang="en-US" sz="3200" b="1" i="1" kern="0" dirty="0">
                <a:solidFill>
                  <a:srgbClr val="44546A"/>
                </a:solidFill>
              </a:rPr>
              <a:t>의 장점</a:t>
            </a:r>
            <a:r>
              <a:rPr lang="en-US" altLang="ko-KR" sz="3200" b="1" i="1" kern="0" dirty="0">
                <a:solidFill>
                  <a:srgbClr val="44546A"/>
                </a:solidFill>
              </a:rPr>
              <a:t> </a:t>
            </a:r>
            <a:endParaRPr lang="en-US" altLang="ko-KR" sz="3000" b="1" i="1" kern="0" dirty="0">
              <a:solidFill>
                <a:srgbClr val="78808D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90317" y="2065788"/>
            <a:ext cx="5149948" cy="2754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42506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42506D"/>
                </a:solidFill>
              </a:rPr>
              <a:t>기존 형태의 웹이 주던 딱딱하고 끊기는 느낌을 주지 않으며 부드럽고 자연스러운 사용자 경험</a:t>
            </a:r>
            <a:r>
              <a:rPr lang="en-US" altLang="ko-KR" sz="1300" dirty="0">
                <a:solidFill>
                  <a:srgbClr val="42506D"/>
                </a:solidFill>
              </a:rPr>
              <a:t>(UX)</a:t>
            </a:r>
            <a:r>
              <a:rPr lang="ko-KR" altLang="en-US" sz="1300" dirty="0">
                <a:solidFill>
                  <a:srgbClr val="42506D"/>
                </a:solidFill>
              </a:rPr>
              <a:t>을 줄 수 있다</a:t>
            </a:r>
            <a:endParaRPr lang="en-US" altLang="ko-KR" sz="13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42506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42506D"/>
                </a:solidFill>
              </a:rPr>
              <a:t>필요한 리소스만 부분적으로 로딩 하여 데이터를 적게 사용하며 모바일 네트워크에서도 빠른 속도로 렌더링이 가능하다</a:t>
            </a:r>
            <a:endParaRPr lang="en-US" altLang="ko-KR" sz="13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42506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42506D"/>
                </a:solidFill>
              </a:rPr>
              <a:t>컴포넌트별 개발이 용이하여</a:t>
            </a:r>
            <a:r>
              <a:rPr lang="en-US" altLang="ko-KR" sz="1300" dirty="0">
                <a:solidFill>
                  <a:srgbClr val="42506D"/>
                </a:solidFill>
              </a:rPr>
              <a:t> </a:t>
            </a:r>
            <a:r>
              <a:rPr lang="ko-KR" altLang="en-US" sz="1300" dirty="0">
                <a:solidFill>
                  <a:srgbClr val="42506D"/>
                </a:solidFill>
              </a:rPr>
              <a:t>생산성이 좋다</a:t>
            </a:r>
            <a:endParaRPr lang="en-US" altLang="ko-KR" sz="13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42506D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327153" y="1101499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양쪽 모서리가 둥근 사각형 34">
            <a:extLst>
              <a:ext uri="{FF2B5EF4-FFF2-40B4-BE49-F238E27FC236}">
                <a16:creationId xmlns:a16="http://schemas.microsoft.com/office/drawing/2014/main" id="{8CA8FC3C-B67F-46C0-96FB-775D56EAF5D1}"/>
              </a:ext>
            </a:extLst>
          </p:cNvPr>
          <p:cNvSpPr/>
          <p:nvPr/>
        </p:nvSpPr>
        <p:spPr>
          <a:xfrm rot="16200000">
            <a:off x="6134799" y="812810"/>
            <a:ext cx="6344819" cy="5260365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EEFAEBB-1B99-411F-98B5-4B2650B7C3FC}"/>
              </a:ext>
            </a:extLst>
          </p:cNvPr>
          <p:cNvSpPr/>
          <p:nvPr/>
        </p:nvSpPr>
        <p:spPr>
          <a:xfrm>
            <a:off x="6734956" y="2014050"/>
            <a:ext cx="5149948" cy="30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42506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42506D"/>
                </a:solidFill>
              </a:rPr>
              <a:t>서버가 할 일을 대신하는 자바스크립트의 역할이 막중 해지며 규모가 커질수록 파일이 커진다</a:t>
            </a:r>
            <a:endParaRPr lang="en-US" altLang="ko-KR" sz="1300" dirty="0">
              <a:solidFill>
                <a:srgbClr val="42506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rgbClr val="42506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42506D"/>
                </a:solidFill>
              </a:rPr>
              <a:t>자바스크립트를 실행하지 않는 일반 크롤러</a:t>
            </a:r>
            <a:r>
              <a:rPr lang="en-US" altLang="ko-KR" sz="1300" dirty="0">
                <a:solidFill>
                  <a:srgbClr val="42506D"/>
                </a:solidFill>
              </a:rPr>
              <a:t>(</a:t>
            </a:r>
            <a:r>
              <a:rPr lang="ko-KR" altLang="en-US" sz="1300" dirty="0">
                <a:solidFill>
                  <a:srgbClr val="42506D"/>
                </a:solidFill>
              </a:rPr>
              <a:t>검색엔진</a:t>
            </a:r>
            <a:r>
              <a:rPr lang="en-US" altLang="ko-KR" sz="1300" dirty="0">
                <a:solidFill>
                  <a:srgbClr val="42506D"/>
                </a:solidFill>
              </a:rPr>
              <a:t>)</a:t>
            </a:r>
            <a:r>
              <a:rPr lang="ko-KR" altLang="en-US" sz="1300" dirty="0">
                <a:solidFill>
                  <a:srgbClr val="42506D"/>
                </a:solidFill>
              </a:rPr>
              <a:t> 에서는 페이지의 정보를 제대로 수집해 가지 못하는 </a:t>
            </a:r>
            <a:r>
              <a:rPr lang="en-US" altLang="ko-KR" sz="1300" dirty="0">
                <a:solidFill>
                  <a:srgbClr val="42506D"/>
                </a:solidFill>
              </a:rPr>
              <a:t>SEO </a:t>
            </a:r>
            <a:r>
              <a:rPr lang="ko-KR" altLang="en-US" sz="1300" dirty="0">
                <a:solidFill>
                  <a:srgbClr val="42506D"/>
                </a:solidFill>
              </a:rPr>
              <a:t>문제가 있다</a:t>
            </a:r>
            <a:endParaRPr lang="en-US" altLang="ko-KR" sz="13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42506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rgbClr val="42506D"/>
                </a:solidFill>
              </a:rPr>
              <a:t>HTML </a:t>
            </a:r>
            <a:r>
              <a:rPr lang="ko-KR" altLang="en-US" sz="1300" dirty="0">
                <a:solidFill>
                  <a:srgbClr val="42506D"/>
                </a:solidFill>
              </a:rPr>
              <a:t>다운 </a:t>
            </a:r>
            <a:r>
              <a:rPr lang="en-US" altLang="ko-KR" sz="1300" dirty="0">
                <a:solidFill>
                  <a:srgbClr val="42506D"/>
                </a:solidFill>
              </a:rPr>
              <a:t>+ JS</a:t>
            </a:r>
            <a:r>
              <a:rPr lang="ko-KR" altLang="en-US" sz="1300" dirty="0">
                <a:solidFill>
                  <a:srgbClr val="42506D"/>
                </a:solidFill>
              </a:rPr>
              <a:t>파일 </a:t>
            </a:r>
            <a:r>
              <a:rPr lang="en-US" altLang="ko-KR" sz="1300" dirty="0">
                <a:solidFill>
                  <a:srgbClr val="42506D"/>
                </a:solidFill>
              </a:rPr>
              <a:t>+ </a:t>
            </a:r>
            <a:r>
              <a:rPr lang="ko-KR" altLang="en-US" sz="1300" dirty="0">
                <a:solidFill>
                  <a:srgbClr val="42506D"/>
                </a:solidFill>
              </a:rPr>
              <a:t>각종 리소스 다운을 받을 후 브라우저에서 렌더링 하기 때문에 초기 구동 속도가 느리다</a:t>
            </a:r>
            <a:endParaRPr lang="en-US" altLang="ko-KR" sz="1300" dirty="0">
              <a:solidFill>
                <a:srgbClr val="42506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42506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AC09AB4-C106-46D1-A48E-8EC5AED57370}"/>
              </a:ext>
            </a:extLst>
          </p:cNvPr>
          <p:cNvSpPr/>
          <p:nvPr/>
        </p:nvSpPr>
        <p:spPr>
          <a:xfrm>
            <a:off x="7068710" y="375821"/>
            <a:ext cx="392219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SPA</a:t>
            </a:r>
            <a:r>
              <a:rPr lang="ko-KR" altLang="en-US" sz="3200" b="1" i="1" kern="0" dirty="0">
                <a:solidFill>
                  <a:srgbClr val="44546A"/>
                </a:solidFill>
              </a:rPr>
              <a:t>의 단점</a:t>
            </a:r>
            <a:r>
              <a:rPr lang="en-US" altLang="ko-KR" sz="3200" b="1" i="1" kern="0" dirty="0">
                <a:solidFill>
                  <a:srgbClr val="44546A"/>
                </a:solidFill>
              </a:rPr>
              <a:t> </a:t>
            </a:r>
            <a:endParaRPr lang="en-US" altLang="ko-KR" sz="3000" b="1" i="1" kern="0" dirty="0">
              <a:solidFill>
                <a:srgbClr val="78808D"/>
              </a:solidFill>
            </a:endParaRPr>
          </a:p>
        </p:txBody>
      </p:sp>
      <p:sp>
        <p:nvSpPr>
          <p:cNvPr id="33" name="직사각형 32">
            <a:hlinkClick r:id="rId3"/>
            <a:extLst>
              <a:ext uri="{FF2B5EF4-FFF2-40B4-BE49-F238E27FC236}">
                <a16:creationId xmlns:a16="http://schemas.microsoft.com/office/drawing/2014/main" id="{ADB12F77-3B6C-4544-9F86-F5527427AA66}"/>
              </a:ext>
            </a:extLst>
          </p:cNvPr>
          <p:cNvSpPr/>
          <p:nvPr/>
        </p:nvSpPr>
        <p:spPr>
          <a:xfrm>
            <a:off x="2075898" y="6142287"/>
            <a:ext cx="3251476" cy="35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42506D"/>
                </a:solidFill>
              </a:rPr>
              <a:t>https://www.a-mean-blog.com/ko/blog</a:t>
            </a:r>
          </a:p>
        </p:txBody>
      </p:sp>
    </p:spTree>
    <p:extLst>
      <p:ext uri="{BB962C8B-B14F-4D97-AF65-F5344CB8AC3E}">
        <p14:creationId xmlns:p14="http://schemas.microsoft.com/office/powerpoint/2010/main" val="3777097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4" y="270587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507799" y="3871677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479143" y="3243360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1527988" y="375821"/>
            <a:ext cx="481772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P</a:t>
            </a:r>
            <a:r>
              <a:rPr lang="en-US" altLang="ko-KR" sz="3000" b="1" i="1" kern="0" dirty="0">
                <a:solidFill>
                  <a:srgbClr val="78808D"/>
                </a:solidFill>
              </a:rPr>
              <a:t>rogressive</a:t>
            </a:r>
            <a:r>
              <a:rPr lang="ko-KR" altLang="en-US" sz="3200" b="1" i="1" kern="0" dirty="0">
                <a:solidFill>
                  <a:srgbClr val="44546A"/>
                </a:solidFill>
              </a:rPr>
              <a:t> </a:t>
            </a:r>
            <a:r>
              <a:rPr lang="en-US" altLang="ko-KR" sz="3200" b="1" i="1" kern="0" dirty="0">
                <a:solidFill>
                  <a:srgbClr val="44546A"/>
                </a:solidFill>
              </a:rPr>
              <a:t>W</a:t>
            </a:r>
            <a:r>
              <a:rPr lang="en-US" altLang="ko-KR" sz="3000" b="1" i="1" kern="0" dirty="0">
                <a:solidFill>
                  <a:srgbClr val="78808D"/>
                </a:solidFill>
              </a:rPr>
              <a:t>eb</a:t>
            </a:r>
            <a:r>
              <a:rPr lang="en-US" altLang="ko-KR" sz="3200" b="1" i="1" kern="0" dirty="0">
                <a:solidFill>
                  <a:srgbClr val="44546A"/>
                </a:solidFill>
              </a:rPr>
              <a:t> A</a:t>
            </a:r>
            <a:r>
              <a:rPr lang="en-US" altLang="ko-KR" sz="3000" b="1" i="1" kern="0" dirty="0">
                <a:solidFill>
                  <a:srgbClr val="78808D"/>
                </a:solidFill>
              </a:rPr>
              <a:t>pps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210281" y="1542588"/>
            <a:ext cx="5135428" cy="4924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PWA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웹을 통해 전달되는 응용 소프트웨어로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앱 수준으로 점진적으로 발전해 나가는 웹을 지향하며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궁극적으로는 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앱 수준과 같은 사용자 경험을 웹에서 제공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하는 것이 목적이다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마치 앱처럼 </a:t>
            </a:r>
            <a:r>
              <a:rPr lang="ko-KR" altLang="en-US" sz="13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홈스크린에 아이콘을 설치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하여 쉽게 바로가기를 실현 하면서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설치 시 스토어에서 다운로드하거나 업데이트하는 과정이 없다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rgbClr val="00A0DD"/>
                </a:solidFill>
              </a:rPr>
              <a:t>Service Worker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사용하여 처음 접속 시 웹 사이트 파일을 캐싱 하여 </a:t>
            </a:r>
            <a:r>
              <a:rPr lang="en-US" altLang="ko-KR" sz="13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Offline</a:t>
            </a:r>
            <a:r>
              <a:rPr lang="ko-KR" altLang="en-US" sz="13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이거나 속도가 느린 상태에서도 정보를 제공하며 또한 푸시 알림과 백그라운드 동기화 </a:t>
            </a:r>
            <a:r>
              <a:rPr lang="en-US" altLang="ko-KR" sz="13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API</a:t>
            </a:r>
            <a:r>
              <a:rPr lang="ko-KR" altLang="en-US" sz="13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로의 접근 제공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PWA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</a:t>
            </a:r>
            <a:r>
              <a:rPr lang="en-US" altLang="ko-KR" sz="13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HTTPS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에서만 사용이 가능하여 보다 안전하다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327153" y="1101499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양쪽 모서리가 둥근 사각형 34">
            <a:extLst>
              <a:ext uri="{FF2B5EF4-FFF2-40B4-BE49-F238E27FC236}">
                <a16:creationId xmlns:a16="http://schemas.microsoft.com/office/drawing/2014/main" id="{8CA8FC3C-B67F-46C0-96FB-775D56EAF5D1}"/>
              </a:ext>
            </a:extLst>
          </p:cNvPr>
          <p:cNvSpPr/>
          <p:nvPr/>
        </p:nvSpPr>
        <p:spPr>
          <a:xfrm rot="16200000">
            <a:off x="6134799" y="812810"/>
            <a:ext cx="6344819" cy="5260365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5C5F96-E366-47E5-9DC5-A6BACB7C51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120" y="1824119"/>
            <a:ext cx="5086175" cy="3209761"/>
          </a:xfrm>
          <a:prstGeom prst="rect">
            <a:avLst/>
          </a:prstGeom>
        </p:spPr>
      </p:pic>
      <p:sp>
        <p:nvSpPr>
          <p:cNvPr id="2" name="직사각형 1">
            <a:hlinkClick r:id="rId4"/>
            <a:extLst>
              <a:ext uri="{FF2B5EF4-FFF2-40B4-BE49-F238E27FC236}">
                <a16:creationId xmlns:a16="http://schemas.microsoft.com/office/drawing/2014/main" id="{C657BBB7-2908-4D13-919E-3951C1EE4EBD}"/>
              </a:ext>
            </a:extLst>
          </p:cNvPr>
          <p:cNvSpPr/>
          <p:nvPr/>
        </p:nvSpPr>
        <p:spPr>
          <a:xfrm>
            <a:off x="2075898" y="6142287"/>
            <a:ext cx="3251476" cy="35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00" dirty="0">
                <a:solidFill>
                  <a:srgbClr val="42506D"/>
                </a:solidFill>
              </a:rPr>
              <a:t>https://sudoku.jull.dev/</a:t>
            </a:r>
          </a:p>
        </p:txBody>
      </p:sp>
    </p:spTree>
    <p:extLst>
      <p:ext uri="{BB962C8B-B14F-4D97-AF65-F5344CB8AC3E}">
        <p14:creationId xmlns:p14="http://schemas.microsoft.com/office/powerpoint/2010/main" val="3377868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4" y="270587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507799" y="3871677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479143" y="3243360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1527988" y="375821"/>
            <a:ext cx="481772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Service Worker</a:t>
            </a:r>
            <a:endParaRPr lang="en-US" altLang="ko-KR" sz="3000" b="1" i="1" kern="0" dirty="0">
              <a:solidFill>
                <a:srgbClr val="78808D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327153" y="1101499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양쪽 모서리가 둥근 사각형 34">
            <a:extLst>
              <a:ext uri="{FF2B5EF4-FFF2-40B4-BE49-F238E27FC236}">
                <a16:creationId xmlns:a16="http://schemas.microsoft.com/office/drawing/2014/main" id="{DC1801C8-D242-4911-A040-A7F5CB072818}"/>
              </a:ext>
            </a:extLst>
          </p:cNvPr>
          <p:cNvSpPr/>
          <p:nvPr/>
        </p:nvSpPr>
        <p:spPr>
          <a:xfrm rot="16200000">
            <a:off x="6134799" y="812810"/>
            <a:ext cx="6344819" cy="5260365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9441CCB-A33F-4468-A5A9-933C612C2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580" y="1862775"/>
            <a:ext cx="5007256" cy="305999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A95CF5-2559-474F-BD46-2083388431D1}"/>
              </a:ext>
            </a:extLst>
          </p:cNvPr>
          <p:cNvSpPr/>
          <p:nvPr/>
        </p:nvSpPr>
        <p:spPr>
          <a:xfrm>
            <a:off x="1210281" y="1635055"/>
            <a:ext cx="5135428" cy="38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Service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Worker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브라우저가 백그라운드에서 실행하는 스크립트로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웹 페이지와는 별개로 작동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하며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온라인 상태에서는 서버통신을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오프라인 환경에서는 미리 저장해 놓은 캐시를 사용하여 화면에 보여준다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캐시와 상호작용 하여 </a:t>
            </a:r>
            <a:r>
              <a:rPr lang="ko-KR" altLang="en-US" sz="13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인터넷 연결 없이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도 정보를 화면에 뿌려 보여줄 수 있게 된다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백그라운드 동기화로 브라우저가 열려 있는지 여부와 관계없이 동작하며 </a:t>
            </a:r>
            <a:r>
              <a:rPr lang="ko-KR" altLang="en-US" sz="13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푸시 알림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구현할 수 있다 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966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2086</TotalTime>
  <Words>629</Words>
  <Application>Microsoft Office PowerPoint</Application>
  <PresentationFormat>와이드스크린</PresentationFormat>
  <Paragraphs>83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kimeunbee</cp:lastModifiedBy>
  <cp:revision>69</cp:revision>
  <dcterms:created xsi:type="dcterms:W3CDTF">2020-02-17T06:02:03Z</dcterms:created>
  <dcterms:modified xsi:type="dcterms:W3CDTF">2020-10-30T09:22:35Z</dcterms:modified>
</cp:coreProperties>
</file>