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83" r:id="rId9"/>
    <p:sldId id="269" r:id="rId10"/>
    <p:sldId id="271" r:id="rId11"/>
    <p:sldId id="272" r:id="rId12"/>
    <p:sldId id="284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4D5A"/>
    <a:srgbClr val="595959"/>
    <a:srgbClr val="617695"/>
    <a:srgbClr val="8899B2"/>
    <a:srgbClr val="7E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3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  <a:gs pos="30000">
              <a:srgbClr val="536580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sv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4706334" y="1714088"/>
            <a:ext cx="4433177" cy="2224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10293292" y="4003214"/>
            <a:ext cx="1580182" cy="16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정규화 란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각각의 정규형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정규화의 단점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반정규화 란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반정규형의 단점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359960" y="3432611"/>
            <a:ext cx="2739293" cy="155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 dirty="0">
                <a:solidFill>
                  <a:srgbClr val="C5A48D"/>
                </a:solidFill>
              </a:rPr>
              <a:t>AD SOFT 5</a:t>
            </a:r>
            <a:r>
              <a:rPr lang="ko-KR" altLang="en-US" sz="1400" b="1" u="sng" dirty="0">
                <a:solidFill>
                  <a:srgbClr val="C5A48D"/>
                </a:solidFill>
              </a:rPr>
              <a:t>주차 교육 과정</a:t>
            </a:r>
            <a:endParaRPr lang="en-US" altLang="ko-KR" sz="1400" b="1" u="sng" dirty="0">
              <a:solidFill>
                <a:srgbClr val="C5A48D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DB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테이블 설계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정규화와 반정규화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</a:t>
            </a:r>
          </a:p>
          <a:p>
            <a:pPr algn="ctr">
              <a:lnSpc>
                <a:spcPct val="250000"/>
              </a:lnSpc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사용자 계정 로그인 기능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세션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토큰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 JWT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인증 방식과 만료 시 연장 방법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BD16B41-F7FD-471B-9BA2-685E4CBA434D}"/>
              </a:ext>
            </a:extLst>
          </p:cNvPr>
          <p:cNvSpPr/>
          <p:nvPr/>
        </p:nvSpPr>
        <p:spPr>
          <a:xfrm>
            <a:off x="1189607" y="2218534"/>
            <a:ext cx="1080000" cy="1080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4706334" y="2064043"/>
            <a:ext cx="4433178" cy="1631216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</a:rPr>
              <a:t>DB </a:t>
            </a:r>
            <a:r>
              <a:rPr lang="ko-KR" altLang="en-US" sz="4000" b="1" kern="0" dirty="0">
                <a:solidFill>
                  <a:prstClr val="white"/>
                </a:solidFill>
              </a:rPr>
              <a:t>테이블 </a:t>
            </a:r>
            <a:endParaRPr lang="en-US" altLang="ko-KR" sz="40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4000" b="1" kern="0" dirty="0">
                <a:solidFill>
                  <a:prstClr val="white"/>
                </a:solidFill>
              </a:rPr>
              <a:t>정규화와 반정규화</a:t>
            </a:r>
            <a:endParaRPr lang="en-US" altLang="ko-KR" sz="40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1000" kern="0" dirty="0">
                <a:solidFill>
                  <a:srgbClr val="8899B2"/>
                </a:solidFill>
              </a:rPr>
              <a:t> </a:t>
            </a:r>
          </a:p>
          <a:p>
            <a:pPr latinLnBrk="0">
              <a:defRPr/>
            </a:pPr>
            <a:r>
              <a:rPr lang="ko-KR" altLang="en-US" sz="1000" kern="0" dirty="0">
                <a:solidFill>
                  <a:srgbClr val="8899B2"/>
                </a:solidFill>
              </a:rPr>
              <a:t>김은비 사원 </a:t>
            </a:r>
            <a:endParaRPr lang="en-US" altLang="ko-KR" sz="1000" kern="0" dirty="0">
              <a:solidFill>
                <a:srgbClr val="8899B2"/>
              </a:solidFill>
            </a:endParaRPr>
          </a:p>
        </p:txBody>
      </p:sp>
      <p:pic>
        <p:nvPicPr>
          <p:cNvPr id="3" name="그래픽 2" descr="데이터베이스">
            <a:extLst>
              <a:ext uri="{FF2B5EF4-FFF2-40B4-BE49-F238E27FC236}">
                <a16:creationId xmlns:a16="http://schemas.microsoft.com/office/drawing/2014/main" id="{7EECE554-397C-472F-9B4C-99630B1F5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2406" y="23013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9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600" b="1" kern="0" dirty="0">
                <a:solidFill>
                  <a:prstClr val="white"/>
                </a:solidFill>
              </a:rPr>
              <a:t>Session / Cookie</a:t>
            </a:r>
          </a:p>
          <a:p>
            <a:pPr latinLnBrk="0">
              <a:defRPr/>
            </a:pPr>
            <a:r>
              <a:rPr lang="ko-KR" altLang="en-US" sz="2300" kern="0" dirty="0">
                <a:solidFill>
                  <a:prstClr val="white"/>
                </a:solidFill>
              </a:rPr>
              <a:t>서버 기반 인증 방식</a:t>
            </a:r>
            <a:endParaRPr lang="en-US" altLang="ko-KR" sz="23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9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서버 측에서 사용자들의 정보를 기억하는 방식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이며 이를 위해서는 세션을 유지해야 하는데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메모리나 디스크 또는 데이터베이스 등을 통해 관리한다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서버 기반의 인증 시스템은 클라이언트로부터 요청을 받으면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클라이언트의 상태를 계속해서 유지하고 이 정보를 서비스에 이용하며 이러한 서버를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Stateful(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이전 상태를 기억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)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서버라 한다</a:t>
            </a:r>
            <a:endParaRPr lang="ko-KR" altLang="en-US" sz="1300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231A-ABB4-4F22-9EE6-B4747A4305C6}"/>
              </a:ext>
            </a:extLst>
          </p:cNvPr>
          <p:cNvSpPr txBox="1"/>
          <p:nvPr/>
        </p:nvSpPr>
        <p:spPr>
          <a:xfrm>
            <a:off x="4557582" y="4968770"/>
            <a:ext cx="68052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서버에서 로그인한 사용자를 확인한 후 사용자의 고유한 </a:t>
            </a:r>
            <a:r>
              <a:rPr lang="en-US" altLang="ko-KR" sz="1300" dirty="0"/>
              <a:t>ID</a:t>
            </a:r>
            <a:r>
              <a:rPr lang="ko-KR" altLang="en-US" sz="1300" dirty="0"/>
              <a:t>값을 부여하여 </a:t>
            </a:r>
            <a:r>
              <a:rPr lang="ko-KR" altLang="en-US" sz="1300" b="1" dirty="0">
                <a:solidFill>
                  <a:srgbClr val="FF0000"/>
                </a:solidFill>
              </a:rPr>
              <a:t>세션 저장소에 저장</a:t>
            </a:r>
            <a:r>
              <a:rPr lang="ko-KR" altLang="en-US" sz="1300" dirty="0"/>
              <a:t>한 후 이와 연결되는 </a:t>
            </a:r>
            <a:r>
              <a:rPr lang="ko-KR" altLang="en-US" sz="1300" b="1" dirty="0">
                <a:solidFill>
                  <a:srgbClr val="FF0000"/>
                </a:solidFill>
              </a:rPr>
              <a:t>세션 </a:t>
            </a:r>
            <a:r>
              <a:rPr lang="en-US" altLang="ko-KR" sz="1300" b="1" dirty="0">
                <a:solidFill>
                  <a:srgbClr val="FF0000"/>
                </a:solidFill>
              </a:rPr>
              <a:t>ID</a:t>
            </a:r>
            <a:r>
              <a:rPr lang="ko-KR" altLang="en-US" sz="1300" dirty="0"/>
              <a:t>를 발행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300" dirty="0"/>
              <a:t>사용자는 </a:t>
            </a:r>
            <a:r>
              <a:rPr lang="ko-KR" altLang="en-US" sz="1300" b="1" dirty="0"/>
              <a:t>세션</a:t>
            </a:r>
            <a:r>
              <a:rPr lang="en-US" altLang="ko-KR" sz="1300" b="1" dirty="0"/>
              <a:t>ID</a:t>
            </a:r>
            <a:r>
              <a:rPr lang="ko-KR" altLang="en-US" sz="1300" b="1" dirty="0"/>
              <a:t>를 받아 쿠키로 저장</a:t>
            </a:r>
            <a:r>
              <a:rPr lang="ko-KR" altLang="en-US" sz="1300" dirty="0"/>
              <a:t>한 후 인증이 필요한 요청마다 </a:t>
            </a:r>
            <a:r>
              <a:rPr lang="ko-KR" altLang="en-US" sz="1300" b="1" dirty="0"/>
              <a:t>쿠키를 </a:t>
            </a:r>
            <a:r>
              <a:rPr lang="en-US" altLang="ko-KR" sz="1300" b="1" dirty="0"/>
              <a:t>HTTP </a:t>
            </a:r>
            <a:r>
              <a:rPr lang="ko-KR" altLang="en-US" sz="1300" b="1" dirty="0"/>
              <a:t>헤더에 실어 보냄</a:t>
            </a:r>
            <a:endParaRPr lang="en-US" altLang="ko-KR" sz="13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A442D3-C7CC-41DD-ABB3-4E7B2E6DC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346" y="264056"/>
            <a:ext cx="8106906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8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410542" y="2487885"/>
            <a:ext cx="2885885" cy="264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쿠키 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(Cookie)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  <a:cs typeface="Aharoni" panose="02010803020104030203" pitchFamily="2" charset="-79"/>
              </a:rPr>
              <a:t>클라이언트 로컬에 저장되는 키와 값이 들어있는 작은 데이터 파일이다 탈취</a:t>
            </a:r>
            <a:r>
              <a:rPr lang="en-US" altLang="ko-KR" sz="12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200" dirty="0">
                <a:solidFill>
                  <a:prstClr val="white"/>
                </a:solidFill>
                <a:cs typeface="Aharoni" panose="02010803020104030203" pitchFamily="2" charset="-79"/>
              </a:rPr>
              <a:t>변조될 위험이 있다</a:t>
            </a:r>
            <a:endParaRPr lang="en-US" altLang="ko-KR" sz="12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세션 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(Session)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  <a:cs typeface="Aharoni" panose="02010803020104030203" pitchFamily="2" charset="-79"/>
              </a:rPr>
              <a:t>서버에 클라이언트의 상태 정보를 저장하는 기술이며 비교적 안전하다</a:t>
            </a:r>
            <a:endParaRPr lang="en-US" altLang="ko-KR" sz="12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0BDD86-46BD-4E18-981C-06E853E93BFD}"/>
              </a:ext>
            </a:extLst>
          </p:cNvPr>
          <p:cNvSpPr/>
          <p:nvPr/>
        </p:nvSpPr>
        <p:spPr>
          <a:xfrm>
            <a:off x="521146" y="458243"/>
            <a:ext cx="288588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600" b="1" kern="0" dirty="0">
                <a:solidFill>
                  <a:prstClr val="white"/>
                </a:solidFill>
              </a:rPr>
              <a:t>Session / Cookie</a:t>
            </a:r>
          </a:p>
          <a:p>
            <a:pPr latinLnBrk="0">
              <a:defRPr/>
            </a:pPr>
            <a:r>
              <a:rPr lang="ko-KR" altLang="en-US" sz="2300" kern="0" dirty="0">
                <a:solidFill>
                  <a:prstClr val="white"/>
                </a:solidFill>
              </a:rPr>
              <a:t>서버 기반 인증 방식</a:t>
            </a:r>
            <a:endParaRPr lang="en-US" altLang="ko-KR" sz="2300" kern="0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AA9A23-55BE-4B73-AB9D-9A7665094CCB}"/>
              </a:ext>
            </a:extLst>
          </p:cNvPr>
          <p:cNvSpPr txBox="1"/>
          <p:nvPr/>
        </p:nvSpPr>
        <p:spPr>
          <a:xfrm>
            <a:off x="4557582" y="4968770"/>
            <a:ext cx="68052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분산 서버 사용에 </a:t>
            </a:r>
            <a:r>
              <a:rPr lang="en-US" altLang="ko-KR" sz="1300" dirty="0"/>
              <a:t>Session / Cookie </a:t>
            </a:r>
            <a:r>
              <a:rPr lang="ko-KR" altLang="en-US" sz="1300" dirty="0"/>
              <a:t>방식을 사용할 시 분산된 서버는 </a:t>
            </a:r>
            <a:r>
              <a:rPr lang="en-US" altLang="ko-KR" sz="1300" dirty="0"/>
              <a:t>Session</a:t>
            </a:r>
            <a:r>
              <a:rPr lang="ko-KR" altLang="en-US" sz="1300" dirty="0"/>
              <a:t>을 공유하지 못함으로 정보가 유지 되지 않는 문제가 있다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Session</a:t>
            </a:r>
            <a:r>
              <a:rPr lang="ko-KR" altLang="en-US" sz="1300" dirty="0"/>
              <a:t>을 </a:t>
            </a:r>
            <a:r>
              <a:rPr lang="en-US" altLang="ko-KR" sz="1300" dirty="0"/>
              <a:t>DB</a:t>
            </a:r>
            <a:r>
              <a:rPr lang="ko-KR" altLang="en-US" sz="1300" dirty="0"/>
              <a:t>에 저장하여 사용하는 경우 공유가 가능하나 로그인 사용자가 늘어날 경우 데이터베이스에 무리를 줄 수 있다</a:t>
            </a:r>
            <a:endParaRPr lang="en-US" altLang="ko-KR" sz="13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A83B20F-84F5-4C3B-A154-2C918F0026BF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78378D6-35B4-4F66-BA5F-C5A8BDE5AA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61" r="1"/>
          <a:stretch/>
        </p:blipFill>
        <p:spPr>
          <a:xfrm>
            <a:off x="6576971" y="-1"/>
            <a:ext cx="3273200" cy="4677113"/>
          </a:xfrm>
          <a:prstGeom prst="rect">
            <a:avLst/>
          </a:prstGeom>
        </p:spPr>
      </p:pic>
      <p:pic>
        <p:nvPicPr>
          <p:cNvPr id="24" name="그래픽 23" descr="데이터베이스">
            <a:extLst>
              <a:ext uri="{FF2B5EF4-FFF2-40B4-BE49-F238E27FC236}">
                <a16:creationId xmlns:a16="http://schemas.microsoft.com/office/drawing/2014/main" id="{E0ADEC36-4BB3-41EF-868F-FAA317F9B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59746" y="1865630"/>
            <a:ext cx="1015100" cy="10151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2E308F4-ABDD-47A5-B546-E8C84BD0FB50}"/>
              </a:ext>
            </a:extLst>
          </p:cNvPr>
          <p:cNvSpPr txBox="1"/>
          <p:nvPr/>
        </p:nvSpPr>
        <p:spPr>
          <a:xfrm>
            <a:off x="10870195" y="2975671"/>
            <a:ext cx="628551" cy="341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324D5A"/>
                </a:solidFill>
              </a:rPr>
              <a:t>DB</a:t>
            </a:r>
            <a:endParaRPr lang="ko-KR" altLang="en-US" sz="1400" dirty="0">
              <a:solidFill>
                <a:srgbClr val="324D5A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22D142D-588D-4E08-82E7-2C43581A05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18147" y="915351"/>
            <a:ext cx="1237327" cy="320435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0224656-909B-4B92-9A55-8BB128CCF502}"/>
              </a:ext>
            </a:extLst>
          </p:cNvPr>
          <p:cNvSpPr txBox="1"/>
          <p:nvPr/>
        </p:nvSpPr>
        <p:spPr>
          <a:xfrm>
            <a:off x="4642572" y="2992618"/>
            <a:ext cx="729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324D5A"/>
                </a:solidFill>
              </a:rPr>
              <a:t>사용자</a:t>
            </a:r>
          </a:p>
        </p:txBody>
      </p:sp>
      <p:pic>
        <p:nvPicPr>
          <p:cNvPr id="30" name="그래픽 29" descr="프로그래머">
            <a:extLst>
              <a:ext uri="{FF2B5EF4-FFF2-40B4-BE49-F238E27FC236}">
                <a16:creationId xmlns:a16="http://schemas.microsoft.com/office/drawing/2014/main" id="{7433A6C8-C710-482F-AD03-8734D94E29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0292" y="18813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96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600" b="1" kern="0" dirty="0">
                <a:solidFill>
                  <a:prstClr val="white"/>
                </a:solidFill>
              </a:rPr>
              <a:t>Session / Cookie </a:t>
            </a:r>
            <a:r>
              <a:rPr lang="ko-KR" altLang="en-US" sz="2300" kern="0" dirty="0">
                <a:solidFill>
                  <a:prstClr val="white"/>
                </a:solidFill>
              </a:rPr>
              <a:t>장점과 단점</a:t>
            </a:r>
            <a:endParaRPr lang="en-US" altLang="ko-KR" sz="23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410542" y="2317922"/>
            <a:ext cx="2885885" cy="275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쿠키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(Cookie)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클라이언트 로컬에 저장되는 키와 값이 들어있는 작은 데이터 파일이다 탈취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변조될 위험이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세션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(Session)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서버에 클라이언트의 상태 정보를 저장하는 기술이며 비교적 안전하다</a:t>
            </a:r>
            <a:endParaRPr lang="ko-KR" altLang="en-US" sz="1300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231A-ABB4-4F22-9EE6-B4747A4305C6}"/>
              </a:ext>
            </a:extLst>
          </p:cNvPr>
          <p:cNvSpPr txBox="1"/>
          <p:nvPr/>
        </p:nvSpPr>
        <p:spPr>
          <a:xfrm>
            <a:off x="4557582" y="1394732"/>
            <a:ext cx="680524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300" dirty="0"/>
              <a:t>쿠키</a:t>
            </a:r>
            <a:r>
              <a:rPr lang="en-US" altLang="ko-KR" sz="1300" dirty="0"/>
              <a:t>(</a:t>
            </a:r>
            <a:r>
              <a:rPr lang="ko-KR" altLang="en-US" sz="1300" dirty="0"/>
              <a:t>서버에 저장된 세션에 접근하기 위한 세션</a:t>
            </a:r>
            <a:r>
              <a:rPr lang="en-US" altLang="ko-KR" sz="1300" dirty="0"/>
              <a:t>ID)</a:t>
            </a:r>
            <a:r>
              <a:rPr lang="ko-KR" altLang="en-US" sz="1300" dirty="0"/>
              <a:t>가 </a:t>
            </a:r>
            <a:r>
              <a:rPr lang="en-US" altLang="ko-KR" sz="1300" dirty="0"/>
              <a:t>HTTP </a:t>
            </a:r>
            <a:r>
              <a:rPr lang="ko-KR" altLang="en-US" sz="1300" dirty="0"/>
              <a:t>요청 중 노출되어도 쿠키 자체에 중요한 정보는 담겨있지 않다</a:t>
            </a: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300" dirty="0"/>
              <a:t>사용자 </a:t>
            </a:r>
            <a:r>
              <a:rPr lang="en-US" altLang="ko-KR" sz="1300" dirty="0"/>
              <a:t>A = 1, </a:t>
            </a:r>
            <a:r>
              <a:rPr lang="ko-KR" altLang="en-US" sz="1300" dirty="0"/>
              <a:t>사용자 </a:t>
            </a:r>
            <a:r>
              <a:rPr lang="en-US" altLang="ko-KR" sz="1300" dirty="0"/>
              <a:t>B = 2 </a:t>
            </a:r>
            <a:r>
              <a:rPr lang="ko-KR" altLang="en-US" sz="1300" dirty="0"/>
              <a:t>식으로 고유의 </a:t>
            </a:r>
            <a:r>
              <a:rPr lang="en-US" altLang="ko-KR" sz="1300" dirty="0"/>
              <a:t>ID</a:t>
            </a:r>
            <a:r>
              <a:rPr lang="ko-KR" altLang="en-US" sz="1300" dirty="0"/>
              <a:t>값을 발급받게 되며 서버에서는 쿠키 값을 받았을 때 회원정보를 일일이 확인할 필요 없이 바로 식별하여 서버 자원에 접근이 용이하다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923201"/>
            <a:ext cx="7519882" cy="2197790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192904-DED6-457B-980B-0677C96C8829}"/>
              </a:ext>
            </a:extLst>
          </p:cNvPr>
          <p:cNvSpPr txBox="1"/>
          <p:nvPr/>
        </p:nvSpPr>
        <p:spPr>
          <a:xfrm>
            <a:off x="4557582" y="4182247"/>
            <a:ext cx="680524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300" dirty="0"/>
              <a:t>해커가 사용자의 쿠키</a:t>
            </a:r>
            <a:r>
              <a:rPr lang="en-US" altLang="ko-KR" sz="1300" dirty="0"/>
              <a:t>(</a:t>
            </a:r>
            <a:r>
              <a:rPr lang="ko-KR" altLang="en-US" sz="1300" dirty="0"/>
              <a:t>세션</a:t>
            </a:r>
            <a:r>
              <a:rPr lang="en-US" altLang="ko-KR" sz="1300" dirty="0"/>
              <a:t>ID)</a:t>
            </a:r>
            <a:r>
              <a:rPr lang="ko-KR" altLang="en-US" sz="1300" dirty="0"/>
              <a:t>를 훔쳐 서버로 </a:t>
            </a:r>
            <a:r>
              <a:rPr lang="en-US" altLang="ko-KR" sz="1300" dirty="0"/>
              <a:t>HTTP </a:t>
            </a:r>
            <a:r>
              <a:rPr lang="ko-KR" altLang="en-US" sz="1300" dirty="0"/>
              <a:t>요청을 보내면 서버의 세션저장소에서 정상 사용자로 오인하여 정보를 제공할 수 있다</a:t>
            </a: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300" dirty="0"/>
              <a:t>로그인 중인 사용자가 늘어날 경우 서버의 </a:t>
            </a:r>
            <a:r>
              <a:rPr lang="en-US" altLang="ko-KR" sz="1300" dirty="0"/>
              <a:t>RAM </a:t>
            </a:r>
            <a:r>
              <a:rPr lang="ko-KR" altLang="en-US" sz="1300" dirty="0"/>
              <a:t>또는 데이터베이스에 무리를 줄 수 있다</a:t>
            </a: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300" dirty="0"/>
              <a:t>2</a:t>
            </a:r>
            <a:r>
              <a:rPr lang="ko-KR" altLang="en-US" sz="1300" dirty="0"/>
              <a:t>번 해결을 위해서버를 확장해야 할 경우 세션을 분산시키는 시스템을 설계해야 하지만 이러한 과정은 매우 어렵고 복잡하다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4739689-8233-40DE-A419-F634D0DF85DA}"/>
              </a:ext>
            </a:extLst>
          </p:cNvPr>
          <p:cNvSpPr/>
          <p:nvPr/>
        </p:nvSpPr>
        <p:spPr>
          <a:xfrm>
            <a:off x="4200264" y="3924047"/>
            <a:ext cx="7519882" cy="219779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9B532-9837-492C-815A-3A7C77B8B497}"/>
              </a:ext>
            </a:extLst>
          </p:cNvPr>
          <p:cNvSpPr txBox="1"/>
          <p:nvPr/>
        </p:nvSpPr>
        <p:spPr>
          <a:xfrm>
            <a:off x="7409486" y="738535"/>
            <a:ext cx="11014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002060"/>
                </a:solidFill>
              </a:rPr>
              <a:t>장점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356309-CE26-47AE-93F6-157FAEBA5954}"/>
              </a:ext>
            </a:extLst>
          </p:cNvPr>
          <p:cNvSpPr txBox="1"/>
          <p:nvPr/>
        </p:nvSpPr>
        <p:spPr>
          <a:xfrm>
            <a:off x="7409486" y="3739381"/>
            <a:ext cx="11014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단점</a:t>
            </a:r>
          </a:p>
        </p:txBody>
      </p:sp>
    </p:spTree>
    <p:extLst>
      <p:ext uri="{BB962C8B-B14F-4D97-AF65-F5344CB8AC3E}">
        <p14:creationId xmlns:p14="http://schemas.microsoft.com/office/powerpoint/2010/main" val="86999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토큰 기반 </a:t>
            </a:r>
            <a:endParaRPr lang="en-US" altLang="ko-KR" sz="26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인증 방식 이란</a:t>
            </a:r>
            <a:endParaRPr lang="en-US" altLang="ko-KR" sz="26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455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인증 받은 사용자들에게 토큰을 발급하고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서버에 요청을 할 때 헤더에 토큰을 함께 보내 유효성 검사를 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사용자의 인증 정보를 서버나 세션에 유지하지 않고 클라이언트 측에서 들어오는 요청만으로 작업을 처리한다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토큰 기반 시스템은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stateless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 하여 클라이언트와 서버의 연결고리가 없기 때문에 서버의 확장성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(Scalability)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 높아진다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231A-ABB4-4F22-9EE6-B4747A4305C6}"/>
              </a:ext>
            </a:extLst>
          </p:cNvPr>
          <p:cNvSpPr txBox="1"/>
          <p:nvPr/>
        </p:nvSpPr>
        <p:spPr>
          <a:xfrm>
            <a:off x="4378923" y="5090478"/>
            <a:ext cx="71625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사용자 로그인 시 서버 측에서 해당 정보를 검증 후 </a:t>
            </a:r>
            <a:r>
              <a:rPr lang="ko-KR" altLang="en-US" sz="1300" b="1" dirty="0"/>
              <a:t>정보가 정확할 시 </a:t>
            </a:r>
            <a:r>
              <a:rPr lang="en-US" altLang="ko-KR" sz="1300" b="1" dirty="0">
                <a:solidFill>
                  <a:srgbClr val="FF0000"/>
                </a:solidFill>
              </a:rPr>
              <a:t>Signed </a:t>
            </a:r>
            <a:r>
              <a:rPr lang="ko-KR" altLang="en-US" sz="1300" b="1" dirty="0">
                <a:solidFill>
                  <a:srgbClr val="FF0000"/>
                </a:solidFill>
              </a:rPr>
              <a:t>토큰을 발급</a:t>
            </a:r>
            <a:r>
              <a:rPr lang="ko-KR" altLang="en-US" sz="1300" b="1" dirty="0"/>
              <a:t>한다</a:t>
            </a:r>
            <a:endParaRPr lang="en-US" altLang="ko-KR" sz="1300" b="1" dirty="0"/>
          </a:p>
          <a:p>
            <a:endParaRPr lang="en-US" altLang="ko-KR" sz="1300" b="1" dirty="0"/>
          </a:p>
          <a:p>
            <a:r>
              <a:rPr lang="ko-KR" altLang="en-US" sz="1300" dirty="0"/>
              <a:t>클라이언트 측에서는 전달받은 토큰을 저장해두고 서버에 요청 시 마다 해당 토큰을 함께 전달하며 이때 </a:t>
            </a:r>
            <a:r>
              <a:rPr lang="en-US" altLang="ko-KR" sz="1300" b="1" dirty="0"/>
              <a:t>HTTP </a:t>
            </a:r>
            <a:r>
              <a:rPr lang="ko-KR" altLang="en-US" sz="1300" b="1" dirty="0"/>
              <a:t>요청 헤더에 토큰을 포함시킨다</a:t>
            </a:r>
            <a:endParaRPr lang="en-US" altLang="ko-KR" sz="13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4D3D19-B6AB-418F-9FD8-515D0BAB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264056"/>
            <a:ext cx="4572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21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prstClr val="white"/>
                </a:solidFill>
              </a:rPr>
              <a:t>J</a:t>
            </a:r>
            <a:r>
              <a:rPr lang="en-US" altLang="ko-KR" sz="2000" kern="0" dirty="0">
                <a:solidFill>
                  <a:prstClr val="white"/>
                </a:solidFill>
              </a:rPr>
              <a:t>son </a:t>
            </a:r>
            <a:r>
              <a:rPr lang="en-US" altLang="ko-KR" sz="2800" b="1" kern="0" dirty="0">
                <a:solidFill>
                  <a:prstClr val="white"/>
                </a:solidFill>
              </a:rPr>
              <a:t>W</a:t>
            </a:r>
            <a:r>
              <a:rPr lang="en-US" altLang="ko-KR" sz="2000" kern="0" dirty="0">
                <a:solidFill>
                  <a:prstClr val="white"/>
                </a:solidFill>
              </a:rPr>
              <a:t>eb </a:t>
            </a:r>
            <a:r>
              <a:rPr lang="en-US" altLang="ko-KR" sz="2800" b="1" kern="0" dirty="0">
                <a:solidFill>
                  <a:prstClr val="white"/>
                </a:solidFill>
              </a:rPr>
              <a:t>T</a:t>
            </a:r>
            <a:r>
              <a:rPr lang="en-US" altLang="ko-KR" sz="2000" kern="0" dirty="0">
                <a:solidFill>
                  <a:prstClr val="white"/>
                </a:solidFill>
              </a:rPr>
              <a:t>oken </a:t>
            </a:r>
            <a:r>
              <a:rPr lang="ko-KR" altLang="en-US" sz="2200" kern="0" dirty="0">
                <a:solidFill>
                  <a:prstClr val="white"/>
                </a:solidFill>
              </a:rPr>
              <a:t>란</a:t>
            </a:r>
            <a:r>
              <a:rPr lang="en-US" altLang="ko-KR" sz="2200" kern="0" dirty="0">
                <a:solidFill>
                  <a:prstClr val="white"/>
                </a:solidFill>
              </a:rPr>
              <a:t>?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9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Json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포맷을 이용하여 사용자에 대한 속성을 저장하는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Claim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기반의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Web Token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JWT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는 토큰 자체를 정보로 사용하는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Self-Contained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방식으로 정보를 안전하게 전달한다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 주로 회원 인증이나 정보 전달에 사용된다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231A-ABB4-4F22-9EE6-B4747A4305C6}"/>
              </a:ext>
            </a:extLst>
          </p:cNvPr>
          <p:cNvSpPr txBox="1"/>
          <p:nvPr/>
        </p:nvSpPr>
        <p:spPr>
          <a:xfrm>
            <a:off x="4557582" y="4968770"/>
            <a:ext cx="68052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Static </a:t>
            </a:r>
            <a:r>
              <a:rPr lang="ko-KR" altLang="en-US" sz="1300" dirty="0"/>
              <a:t>변수에 저장되는 이유는 </a:t>
            </a:r>
            <a:r>
              <a:rPr lang="en-US" altLang="ko-KR" sz="1300" dirty="0"/>
              <a:t>HTTP </a:t>
            </a:r>
            <a:r>
              <a:rPr lang="ko-KR" altLang="en-US" sz="1300" dirty="0"/>
              <a:t>통신을 할 때마다 </a:t>
            </a:r>
            <a:r>
              <a:rPr lang="en-US" altLang="ko-KR" sz="1300" dirty="0"/>
              <a:t>JWT</a:t>
            </a:r>
            <a:r>
              <a:rPr lang="ko-KR" altLang="en-US" sz="1300" dirty="0"/>
              <a:t>를 </a:t>
            </a:r>
            <a:r>
              <a:rPr lang="en-US" altLang="ko-KR" sz="1300" dirty="0"/>
              <a:t>HTTP </a:t>
            </a:r>
            <a:r>
              <a:rPr lang="ko-KR" altLang="en-US" sz="1300" dirty="0"/>
              <a:t>헤더에 담아 보내야 하는데</a:t>
            </a:r>
            <a:r>
              <a:rPr lang="en-US" altLang="ko-KR" sz="1300" dirty="0"/>
              <a:t>, </a:t>
            </a:r>
            <a:r>
              <a:rPr lang="ko-KR" altLang="en-US" sz="1300" dirty="0"/>
              <a:t>이를 </a:t>
            </a:r>
            <a:r>
              <a:rPr lang="ko-KR" altLang="en-US" sz="1300" b="1" dirty="0"/>
              <a:t>로컬 스토리지에서 계속 불러올 시 오버헤드가 발생하기 때문</a:t>
            </a:r>
            <a:r>
              <a:rPr lang="ko-KR" altLang="en-US" sz="1300" dirty="0"/>
              <a:t>이다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300" dirty="0"/>
              <a:t>클라이언트에서 </a:t>
            </a:r>
            <a:r>
              <a:rPr lang="en-US" altLang="ko-KR" sz="1300" dirty="0"/>
              <a:t>JWT</a:t>
            </a:r>
            <a:r>
              <a:rPr lang="ko-KR" altLang="en-US" sz="1300" dirty="0"/>
              <a:t>를 포함해 요청을 보내면 서버는 허가된 </a:t>
            </a:r>
            <a:r>
              <a:rPr lang="en-US" altLang="ko-KR" sz="1300" dirty="0"/>
              <a:t>JWT</a:t>
            </a:r>
            <a:r>
              <a:rPr lang="ko-KR" altLang="en-US" sz="1300" dirty="0"/>
              <a:t>인지 검사하며 </a:t>
            </a:r>
            <a:r>
              <a:rPr lang="ko-KR" altLang="en-US" sz="1300" b="1" dirty="0"/>
              <a:t>로그아웃을 할 경우 로컬 스토리지에 저장된 </a:t>
            </a:r>
            <a:r>
              <a:rPr lang="en-US" altLang="ko-KR" sz="1300" b="1" dirty="0"/>
              <a:t>JWT</a:t>
            </a:r>
            <a:r>
              <a:rPr lang="ko-KR" altLang="en-US" sz="1300" b="1" dirty="0"/>
              <a:t>데이터를 제거</a:t>
            </a:r>
            <a:r>
              <a:rPr lang="ko-KR" altLang="en-US" sz="1300" dirty="0"/>
              <a:t>한다</a:t>
            </a:r>
            <a:endParaRPr lang="en-US" altLang="ko-KR" sz="13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4D3D19-B6AB-418F-9FD8-515D0BAB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0264" y="161499"/>
            <a:ext cx="7519881" cy="437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22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</a:t>
            </a:r>
            <a:r>
              <a:rPr lang="en-US" altLang="ko-KR" sz="2400" kern="0" dirty="0">
                <a:solidFill>
                  <a:prstClr val="white"/>
                </a:solidFill>
              </a:rPr>
              <a:t> </a:t>
            </a:r>
            <a:r>
              <a:rPr lang="ko-KR" altLang="en-US" sz="2400" kern="0" dirty="0">
                <a:solidFill>
                  <a:prstClr val="white"/>
                </a:solidFill>
              </a:rPr>
              <a:t>의 구조</a:t>
            </a:r>
            <a:endParaRPr lang="en-US" altLang="ko-KR" sz="24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6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JWT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는 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header, Payload, Signature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의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3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부분으로 이루어진다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웹 표준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(RFC 7519)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으로서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두 개체에서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JSON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객체를 사용하여 가볍고 자가 수용적인 방식으로 정보를 안전성 있게 전달해준다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Json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형태인 각 부분은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Base64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로 인코딩 되어 표현되며 또한 각각의 부분을 이어 주기 위해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.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구분자를 사용하여 구분한다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4714273"/>
            <a:ext cx="7519882" cy="1644963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4D3D19-B6AB-418F-9FD8-515D0BAB4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3336" y="1038752"/>
            <a:ext cx="7519881" cy="26856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11C851-48BD-43DF-A00D-B2E9032BE303}"/>
              </a:ext>
            </a:extLst>
          </p:cNvPr>
          <p:cNvSpPr txBox="1"/>
          <p:nvPr/>
        </p:nvSpPr>
        <p:spPr>
          <a:xfrm>
            <a:off x="4546426" y="5190505"/>
            <a:ext cx="680524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Base64</a:t>
            </a:r>
            <a:r>
              <a:rPr lang="ko-KR" altLang="en-US" sz="1300" dirty="0"/>
              <a:t>는 </a:t>
            </a:r>
            <a:r>
              <a:rPr lang="en-US" altLang="ko-KR" sz="1300" dirty="0"/>
              <a:t>Binary Data</a:t>
            </a:r>
            <a:r>
              <a:rPr lang="ko-KR" altLang="en-US" sz="1300" dirty="0"/>
              <a:t>를 </a:t>
            </a:r>
            <a:r>
              <a:rPr lang="en-US" altLang="ko-KR" sz="1300" dirty="0"/>
              <a:t>Text</a:t>
            </a:r>
            <a:r>
              <a:rPr lang="ko-KR" altLang="en-US" sz="1300" dirty="0"/>
              <a:t>로 변경하는 </a:t>
            </a:r>
            <a:r>
              <a:rPr lang="en-US" altLang="ko-KR" sz="1300" dirty="0"/>
              <a:t>Encoding </a:t>
            </a:r>
            <a:r>
              <a:rPr lang="ko-KR" altLang="en-US" sz="1300" dirty="0"/>
              <a:t>이다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ko-KR" altLang="en-US" sz="1300" dirty="0"/>
              <a:t>암호화된 문자열이 아니며 같은 문자열에 대해 항상 같은 인코딩 문자열을 반환한다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3898690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</a:t>
            </a:r>
            <a:r>
              <a:rPr lang="en-US" altLang="ko-KR" sz="2400" kern="0" dirty="0">
                <a:solidFill>
                  <a:prstClr val="white"/>
                </a:solidFill>
              </a:rPr>
              <a:t> </a:t>
            </a:r>
            <a:r>
              <a:rPr lang="ko-KR" altLang="en-US" sz="2400" kern="0" dirty="0">
                <a:solidFill>
                  <a:prstClr val="white"/>
                </a:solidFill>
              </a:rPr>
              <a:t>의 구조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- HEADER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6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Header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는 두가지의 정보를 지니고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Typ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토큰의 타입을 지정한다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– JWT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Alg</a:t>
            </a: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해싱 알고리즘을 지정한다 해싱 알고리즘으로는 보통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HMAC SHA256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혹은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RSA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가 사용되며 해당 알고리즘은 토큰을 검증할 때 사용되는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signature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부분에서 사용된다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0DC7B0-2CBD-4510-A78F-C10415663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049" y="837466"/>
            <a:ext cx="6089500" cy="18121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BDBCE3-7F24-4136-95E2-13481122F276}"/>
              </a:ext>
            </a:extLst>
          </p:cNvPr>
          <p:cNvSpPr txBox="1"/>
          <p:nvPr/>
        </p:nvSpPr>
        <p:spPr>
          <a:xfrm>
            <a:off x="4880049" y="3175893"/>
            <a:ext cx="6089500" cy="6924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/>
              <a:t>JSON</a:t>
            </a:r>
            <a:r>
              <a:rPr lang="ko-KR" altLang="en-US" sz="1300" dirty="0"/>
              <a:t>형태의 객체가 </a:t>
            </a:r>
            <a:r>
              <a:rPr lang="en-US" altLang="ko-KR" sz="1300" dirty="0"/>
              <a:t>BASE64</a:t>
            </a:r>
            <a:r>
              <a:rPr lang="ko-KR" altLang="en-US" sz="1300" dirty="0"/>
              <a:t>로 인코딩 되는 과정에서 공백</a:t>
            </a:r>
            <a:r>
              <a:rPr lang="en-US" altLang="ko-KR" sz="1300" dirty="0"/>
              <a:t>/</a:t>
            </a:r>
            <a:r>
              <a:rPr lang="ko-KR" altLang="en-US" sz="1300" dirty="0"/>
              <a:t>엔터가 사라진다</a:t>
            </a:r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900E9B5-1B2E-461C-9C62-36E4CF7FC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77" y="3522141"/>
            <a:ext cx="2657846" cy="2857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51B2DD-BCA7-4EA8-A154-96A37538FF7E}"/>
              </a:ext>
            </a:extLst>
          </p:cNvPr>
          <p:cNvSpPr txBox="1"/>
          <p:nvPr/>
        </p:nvSpPr>
        <p:spPr>
          <a:xfrm>
            <a:off x="4880049" y="4537102"/>
            <a:ext cx="6089500" cy="12926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300" dirty="0"/>
          </a:p>
          <a:p>
            <a:pPr algn="ctr"/>
            <a:r>
              <a:rPr lang="en-US" altLang="ko-KR" sz="1300" b="1" dirty="0"/>
              <a:t>BASE64</a:t>
            </a:r>
            <a:r>
              <a:rPr lang="ko-KR" altLang="en-US" sz="1300" b="1" dirty="0"/>
              <a:t> 인코딩 후</a:t>
            </a:r>
            <a:endParaRPr lang="en-US" altLang="ko-KR" sz="1300" b="1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C22B557-3DA3-4903-A047-23CE16ABC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6170" y="5186582"/>
            <a:ext cx="5417256" cy="393089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D050DB2-34FE-4EB7-B792-BCCD41320DEC}"/>
              </a:ext>
            </a:extLst>
          </p:cNvPr>
          <p:cNvCxnSpPr/>
          <p:nvPr/>
        </p:nvCxnSpPr>
        <p:spPr>
          <a:xfrm>
            <a:off x="7924798" y="2701521"/>
            <a:ext cx="0" cy="415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D8E5B07-4161-4DD1-82D4-2FBFB06A71EE}"/>
              </a:ext>
            </a:extLst>
          </p:cNvPr>
          <p:cNvCxnSpPr/>
          <p:nvPr/>
        </p:nvCxnSpPr>
        <p:spPr>
          <a:xfrm>
            <a:off x="7924798" y="3979603"/>
            <a:ext cx="0" cy="415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84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</a:t>
            </a:r>
            <a:r>
              <a:rPr lang="en-US" altLang="ko-KR" sz="2400" kern="0" dirty="0">
                <a:solidFill>
                  <a:prstClr val="white"/>
                </a:solidFill>
              </a:rPr>
              <a:t> </a:t>
            </a:r>
            <a:r>
              <a:rPr lang="ko-KR" altLang="en-US" sz="2400" kern="0" dirty="0">
                <a:solidFill>
                  <a:prstClr val="white"/>
                </a:solidFill>
              </a:rPr>
              <a:t>의 구조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- PAYLOAD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9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Payload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부분에는 토큰에 담을 정보가 들어있다 정보의 한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‘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조각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＇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을 클레임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(Claim)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이라 부르며 이는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name/value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한 쌍으로 이루어져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클레임의 종류는 크게 세분류로 나뉘어져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등록된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(registered)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 클레임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공개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(public)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클레임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비공개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(Private)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클레임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759FE6F-8AFA-4E7D-B6F5-047BC463873F}"/>
              </a:ext>
            </a:extLst>
          </p:cNvPr>
          <p:cNvSpPr/>
          <p:nvPr/>
        </p:nvSpPr>
        <p:spPr>
          <a:xfrm>
            <a:off x="4200264" y="155293"/>
            <a:ext cx="7519882" cy="2477601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C23A2-1049-48F1-9E53-0581AF8C2521}"/>
              </a:ext>
            </a:extLst>
          </p:cNvPr>
          <p:cNvSpPr txBox="1"/>
          <p:nvPr/>
        </p:nvSpPr>
        <p:spPr>
          <a:xfrm>
            <a:off x="4606294" y="262572"/>
            <a:ext cx="680524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b="1" dirty="0"/>
              <a:t>등록된</a:t>
            </a:r>
            <a:r>
              <a:rPr lang="en-US" altLang="ko-KR" sz="1600" b="1" dirty="0"/>
              <a:t>(registered)</a:t>
            </a:r>
            <a:r>
              <a:rPr lang="ko-KR" altLang="en-US" sz="1600" b="1" dirty="0"/>
              <a:t> 클레임</a:t>
            </a:r>
            <a:endParaRPr lang="en-US" altLang="ko-KR" sz="1600" b="1" dirty="0"/>
          </a:p>
          <a:p>
            <a:endParaRPr lang="en-US" altLang="ko-KR" sz="1100" dirty="0"/>
          </a:p>
          <a:p>
            <a:r>
              <a:rPr lang="ko-KR" altLang="en-US" sz="1100" dirty="0"/>
              <a:t>토큰에 대한 정보들을 담기 위하여 이름이 이미 정해진 클레임들이며 등록된 클레임의 사용은 모두 선택적이다</a:t>
            </a:r>
            <a:endParaRPr lang="en-US" altLang="ko-KR" sz="1100" dirty="0"/>
          </a:p>
          <a:p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iss : </a:t>
            </a:r>
            <a:r>
              <a:rPr lang="ko-KR" altLang="en-US" sz="1100" dirty="0"/>
              <a:t>토큰 발급자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sub : </a:t>
            </a:r>
            <a:r>
              <a:rPr lang="ko-KR" altLang="en-US" sz="1100" dirty="0"/>
              <a:t>토큰 제목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aud </a:t>
            </a:r>
            <a:r>
              <a:rPr lang="en-US" altLang="ko-KR" sz="1100" dirty="0"/>
              <a:t>: </a:t>
            </a:r>
            <a:r>
              <a:rPr lang="ko-KR" altLang="en-US" sz="1100" dirty="0"/>
              <a:t>토큰 대상자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exp : </a:t>
            </a:r>
            <a:r>
              <a:rPr lang="ko-KR" altLang="en-US" sz="1100" u="sng" dirty="0">
                <a:solidFill>
                  <a:srgbClr val="FF0000"/>
                </a:solidFill>
              </a:rPr>
              <a:t>토큰의 만료시간</a:t>
            </a:r>
            <a:r>
              <a:rPr lang="en-US" altLang="ko-KR" sz="1100" dirty="0"/>
              <a:t>. </a:t>
            </a:r>
            <a:r>
              <a:rPr lang="ko-KR" altLang="en-US" sz="1100" dirty="0"/>
              <a:t>언제나 현재 시간보다 이후로 설정되어 있어야 한다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nbf : </a:t>
            </a:r>
            <a:r>
              <a:rPr lang="en-US" altLang="ko-KR" sz="1100" dirty="0"/>
              <a:t>Not Before</a:t>
            </a:r>
            <a:r>
              <a:rPr lang="ko-KR" altLang="en-US" sz="1100" dirty="0"/>
              <a:t>를 의미하며 이 날짜가 지나기 전까지는 토큰이 처리되지 않는다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jat : </a:t>
            </a:r>
            <a:r>
              <a:rPr lang="ko-KR" altLang="en-US" sz="1100" dirty="0"/>
              <a:t>토큰이 발급된 시간</a:t>
            </a:r>
            <a:r>
              <a:rPr lang="en-US" altLang="ko-KR" sz="1100" dirty="0"/>
              <a:t>. </a:t>
            </a:r>
            <a:r>
              <a:rPr lang="ko-KR" altLang="en-US" sz="1100" dirty="0"/>
              <a:t>이 값을 사용하여 토큰의 </a:t>
            </a:r>
            <a:r>
              <a:rPr lang="en-US" altLang="ko-KR" sz="1100" dirty="0"/>
              <a:t>age</a:t>
            </a:r>
            <a:r>
              <a:rPr lang="ko-KR" altLang="en-US" sz="1100" dirty="0"/>
              <a:t>가 얼마나 되었는지 판단 가능</a:t>
            </a: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jti : </a:t>
            </a:r>
            <a:r>
              <a:rPr lang="en-US" altLang="ko-KR" sz="1100" dirty="0"/>
              <a:t>JWT</a:t>
            </a:r>
            <a:r>
              <a:rPr lang="ko-KR" altLang="en-US" sz="1100" dirty="0"/>
              <a:t>의 고유 식별자로서</a:t>
            </a:r>
            <a:r>
              <a:rPr lang="en-US" altLang="ko-KR" sz="1100" dirty="0"/>
              <a:t>, </a:t>
            </a:r>
            <a:r>
              <a:rPr lang="ko-KR" altLang="en-US" sz="1100" dirty="0"/>
              <a:t>주로 중복적인 처리를 방지하기 위해 사용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37333AE-728A-4AD2-B83C-31AC4378D09A}"/>
              </a:ext>
            </a:extLst>
          </p:cNvPr>
          <p:cNvSpPr/>
          <p:nvPr/>
        </p:nvSpPr>
        <p:spPr>
          <a:xfrm>
            <a:off x="4200264" y="2756957"/>
            <a:ext cx="7519882" cy="190855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78FBF5-A232-46ED-8EFC-B5FAEDFB0295}"/>
              </a:ext>
            </a:extLst>
          </p:cNvPr>
          <p:cNvSpPr txBox="1"/>
          <p:nvPr/>
        </p:nvSpPr>
        <p:spPr>
          <a:xfrm>
            <a:off x="4557582" y="2885983"/>
            <a:ext cx="680524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sz="1600" b="1" dirty="0"/>
              <a:t>공개</a:t>
            </a:r>
            <a:r>
              <a:rPr lang="en-US" altLang="ko-KR" sz="1600" b="1" dirty="0"/>
              <a:t>(public)</a:t>
            </a:r>
            <a:r>
              <a:rPr lang="ko-KR" altLang="en-US" sz="1600" b="1" dirty="0"/>
              <a:t> 클레임</a:t>
            </a:r>
            <a:endParaRPr lang="en-US" altLang="ko-KR" sz="1600" b="1" dirty="0"/>
          </a:p>
          <a:p>
            <a:endParaRPr lang="en-US" altLang="ko-KR" sz="1100" dirty="0"/>
          </a:p>
          <a:p>
            <a:r>
              <a:rPr lang="ko-KR" altLang="en-US" sz="1100" dirty="0"/>
              <a:t>공개 클레임은 충돌이 방지된 이름을 가지고 있어야 하며 충돌을 방지하기 위해서 클레임 이름을 </a:t>
            </a:r>
            <a:r>
              <a:rPr lang="en-US" altLang="ko-KR" sz="1100" dirty="0"/>
              <a:t>URI </a:t>
            </a:r>
            <a:r>
              <a:rPr lang="ko-KR" altLang="en-US" sz="1100" dirty="0"/>
              <a:t>형식으로 한다</a:t>
            </a:r>
            <a:endParaRPr lang="en-US" altLang="ko-KR" sz="11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95B67BE-1854-4774-97D0-2738B544F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3544" y="3784504"/>
            <a:ext cx="5422510" cy="783599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721C0AF-B152-4F32-B0CE-071FAFAA8EB8}"/>
              </a:ext>
            </a:extLst>
          </p:cNvPr>
          <p:cNvSpPr/>
          <p:nvPr/>
        </p:nvSpPr>
        <p:spPr>
          <a:xfrm>
            <a:off x="4200264" y="4780860"/>
            <a:ext cx="7519882" cy="1921847"/>
          </a:xfrm>
          <a:prstGeom prst="round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0A1ACF-02C4-4144-ADA3-C95511A17540}"/>
              </a:ext>
            </a:extLst>
          </p:cNvPr>
          <p:cNvSpPr txBox="1"/>
          <p:nvPr/>
        </p:nvSpPr>
        <p:spPr>
          <a:xfrm>
            <a:off x="4557582" y="4911920"/>
            <a:ext cx="680524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1600" b="1" dirty="0"/>
              <a:t>비공개</a:t>
            </a:r>
            <a:r>
              <a:rPr lang="en-US" altLang="ko-KR" sz="1600" b="1" dirty="0"/>
              <a:t>(private)</a:t>
            </a:r>
            <a:r>
              <a:rPr lang="ko-KR" altLang="en-US" sz="1600" b="1" dirty="0"/>
              <a:t> 클레임</a:t>
            </a:r>
            <a:endParaRPr lang="en-US" altLang="ko-KR" sz="1600" b="1" dirty="0"/>
          </a:p>
          <a:p>
            <a:endParaRPr lang="en-US" altLang="ko-KR" sz="1100" dirty="0"/>
          </a:p>
          <a:p>
            <a:r>
              <a:rPr lang="ko-KR" altLang="en-US" sz="1100" dirty="0"/>
              <a:t>등록 및 공개된 클레임이 아닌 클라이언트 서버 양측간의 협의 하에 사용되는 클레임 이름이다 공개 클레임과는 달리 이름이 중복되어 충돌될 수 있어 사용에 유의해야 한다</a:t>
            </a:r>
            <a:endParaRPr lang="en-US" altLang="ko-KR" sz="11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B37A1B4-E35F-4809-937C-6CC6081A4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90" y="5790920"/>
            <a:ext cx="4778274" cy="84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68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</a:t>
            </a:r>
            <a:r>
              <a:rPr lang="en-US" altLang="ko-KR" sz="2400" kern="0" dirty="0">
                <a:solidFill>
                  <a:prstClr val="white"/>
                </a:solidFill>
              </a:rPr>
              <a:t> </a:t>
            </a:r>
            <a:r>
              <a:rPr lang="ko-KR" altLang="en-US" sz="2400" kern="0" dirty="0">
                <a:solidFill>
                  <a:prstClr val="white"/>
                </a:solidFill>
              </a:rPr>
              <a:t>의 구조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- PAYLOAD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9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Payload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부분에는 토큰에 담을 정보가 들어있다 정보의 한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‘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조각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＇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을 클레임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(Claim)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이라 부르며 이는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name/value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한 쌍으로 이루어져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클레임의 종류는 크게 세분류로 나뉘어져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등록된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(registered)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 클레임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공개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(public)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클레임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비공개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(Private)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클레임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D7AB066-D3DB-4F5F-BE6F-FDA1C6163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453" y="375229"/>
            <a:ext cx="5496692" cy="220058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89C05FD-B58B-422E-A2B2-8C7192574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16" y="4270644"/>
            <a:ext cx="4582164" cy="142894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0FE92EF-FAB5-42F8-B691-829931A40DA8}"/>
              </a:ext>
            </a:extLst>
          </p:cNvPr>
          <p:cNvSpPr txBox="1"/>
          <p:nvPr/>
        </p:nvSpPr>
        <p:spPr>
          <a:xfrm>
            <a:off x="4880049" y="3354253"/>
            <a:ext cx="6089500" cy="26930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300" dirty="0"/>
          </a:p>
          <a:p>
            <a:pPr algn="ctr"/>
            <a:r>
              <a:rPr lang="en-US" altLang="ko-KR" sz="1300" b="1" dirty="0"/>
              <a:t>BASE64</a:t>
            </a:r>
            <a:r>
              <a:rPr lang="ko-KR" altLang="en-US" sz="1300" b="1" dirty="0"/>
              <a:t> 인코딩 후</a:t>
            </a:r>
            <a:endParaRPr lang="en-US" altLang="ko-KR" sz="1300" b="1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  <a:p>
            <a:pPr algn="ctr"/>
            <a:endParaRPr lang="en-US" altLang="ko-KR" sz="13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52CBE4A-51E8-4F78-B788-8196E0E3264C}"/>
              </a:ext>
            </a:extLst>
          </p:cNvPr>
          <p:cNvCxnSpPr/>
          <p:nvPr/>
        </p:nvCxnSpPr>
        <p:spPr>
          <a:xfrm>
            <a:off x="7924798" y="2701521"/>
            <a:ext cx="0" cy="4157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73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</a:t>
            </a:r>
            <a:r>
              <a:rPr lang="en-US" altLang="ko-KR" sz="2400" kern="0" dirty="0">
                <a:solidFill>
                  <a:prstClr val="white"/>
                </a:solidFill>
              </a:rPr>
              <a:t> </a:t>
            </a:r>
            <a:r>
              <a:rPr lang="ko-KR" altLang="en-US" sz="2400" kern="0" dirty="0">
                <a:solidFill>
                  <a:prstClr val="white"/>
                </a:solidFill>
              </a:rPr>
              <a:t>의 구조</a:t>
            </a:r>
            <a:endParaRPr lang="en-US" altLang="ko-KR" sz="2400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400" b="1" kern="0" dirty="0">
                <a:solidFill>
                  <a:prstClr val="white"/>
                </a:solidFill>
              </a:rPr>
              <a:t>- SIGNATURE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6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서명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(Signature)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은 토큰을 인코딩하거나 유효성 검증을 할 때 사용하는 고유한 암호화 코드이다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서명은 만들어진 헤더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(Header)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와 내용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(Payload)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의 값을 각각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BASE64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로 인코딩한다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인코딩한 값을 비밀 키를 이용해 헤더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(Header)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에서 정의한 알고리즘으로 해싱하여 이 값을 다시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BASE64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로 인코딩하여 생성한다 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95EE83-D34C-46E8-BB6F-1A73CB0F82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98"/>
          <a:stretch/>
        </p:blipFill>
        <p:spPr>
          <a:xfrm>
            <a:off x="3947217" y="299329"/>
            <a:ext cx="3678376" cy="10817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C6F39C-EB28-4C90-99BC-6AEA76C27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015" y="338910"/>
            <a:ext cx="2697880" cy="10025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E17915-46E5-4C4F-AA7A-680D2D6E3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97" y="1837036"/>
            <a:ext cx="3282644" cy="4222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3ECAD41-9B81-48E9-B11B-EABD386D0D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855" y="2743994"/>
            <a:ext cx="6924650" cy="390457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B9F9A1-6DFB-4A38-9DCB-ADB28A07AC93}"/>
              </a:ext>
            </a:extLst>
          </p:cNvPr>
          <p:cNvSpPr/>
          <p:nvPr/>
        </p:nvSpPr>
        <p:spPr>
          <a:xfrm>
            <a:off x="8254767" y="299329"/>
            <a:ext cx="3678376" cy="10817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157385-1BF8-4B15-8607-1A231D57091A}"/>
              </a:ext>
            </a:extLst>
          </p:cNvPr>
          <p:cNvSpPr/>
          <p:nvPr/>
        </p:nvSpPr>
        <p:spPr>
          <a:xfrm>
            <a:off x="6296891" y="1757653"/>
            <a:ext cx="3678376" cy="5016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45C46B-AD99-417A-9D69-A83E44CE3308}"/>
              </a:ext>
            </a:extLst>
          </p:cNvPr>
          <p:cNvSpPr/>
          <p:nvPr/>
        </p:nvSpPr>
        <p:spPr>
          <a:xfrm>
            <a:off x="3947217" y="2557753"/>
            <a:ext cx="7985926" cy="41651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E438B75-7578-4175-88B8-BA7BA1B9075F}"/>
              </a:ext>
            </a:extLst>
          </p:cNvPr>
          <p:cNvCxnSpPr/>
          <p:nvPr/>
        </p:nvCxnSpPr>
        <p:spPr>
          <a:xfrm>
            <a:off x="7751618" y="831273"/>
            <a:ext cx="37407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637BF4C-080D-4A21-BFA5-80C232AD943C}"/>
              </a:ext>
            </a:extLst>
          </p:cNvPr>
          <p:cNvCxnSpPr/>
          <p:nvPr/>
        </p:nvCxnSpPr>
        <p:spPr>
          <a:xfrm>
            <a:off x="9777541" y="1412350"/>
            <a:ext cx="0" cy="2501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1998D48-CFF5-4505-83EA-A7B651DF043C}"/>
              </a:ext>
            </a:extLst>
          </p:cNvPr>
          <p:cNvCxnSpPr>
            <a:cxnSpLocks/>
          </p:cNvCxnSpPr>
          <p:nvPr/>
        </p:nvCxnSpPr>
        <p:spPr>
          <a:xfrm>
            <a:off x="6618704" y="2307558"/>
            <a:ext cx="0" cy="1654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1B9807B-04EE-46A8-96A7-6A81F7089450}"/>
              </a:ext>
            </a:extLst>
          </p:cNvPr>
          <p:cNvSpPr/>
          <p:nvPr/>
        </p:nvSpPr>
        <p:spPr>
          <a:xfrm>
            <a:off x="4477856" y="3138696"/>
            <a:ext cx="3147738" cy="14229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28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정규화 란</a:t>
            </a:r>
            <a:endParaRPr lang="en-US" altLang="ko-KR" sz="26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3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데이터베이스 정규화 란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데이터베이스의 설계를 재구성하는 테크닉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이다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정규화를 통해 불필요한 데이터를 없앨 수 있으며 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삽입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/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갱신</a:t>
            </a:r>
            <a:r>
              <a:rPr lang="en-US" altLang="ko-KR" sz="1300" b="1" dirty="0">
                <a:solidFill>
                  <a:prstClr val="white"/>
                </a:solidFill>
                <a:cs typeface="Aharoni" panose="02010803020104030203" pitchFamily="2" charset="-79"/>
              </a:rPr>
              <a:t>/</a:t>
            </a:r>
            <a:r>
              <a:rPr lang="ko-KR" altLang="en-US" sz="1300" b="1" dirty="0">
                <a:solidFill>
                  <a:prstClr val="white"/>
                </a:solidFill>
                <a:cs typeface="Aharoni" panose="02010803020104030203" pitchFamily="2" charset="-79"/>
              </a:rPr>
              <a:t>삭제 시 발생할 수 있는 각종 이상현상들을 방지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할 수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불필요한 데이터를 제거한다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데이터 저장을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‘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논리적으로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＇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한다</a:t>
            </a:r>
            <a:endParaRPr lang="ko-KR" altLang="en-US" sz="1300" dirty="0">
              <a:solidFill>
                <a:srgbClr val="8899B2"/>
              </a:solidFill>
              <a:cs typeface="Aharoni" panose="02010803020104030203" pitchFamily="2" charset="-79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4085439" y="950686"/>
            <a:ext cx="7732007" cy="4931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3DE3DE-37C0-4B67-A467-C450341DF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671" y="703665"/>
            <a:ext cx="6305684" cy="511961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B0FA583-CD15-4742-BE65-649A27DDFF6B}"/>
              </a:ext>
            </a:extLst>
          </p:cNvPr>
          <p:cNvSpPr/>
          <p:nvPr/>
        </p:nvSpPr>
        <p:spPr>
          <a:xfrm>
            <a:off x="3657600" y="-45988"/>
            <a:ext cx="2884038" cy="653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/>
              <a:t>실무에서는 대체로 </a:t>
            </a:r>
            <a:r>
              <a:rPr lang="en-US" altLang="ko-KR" sz="1300" b="1" dirty="0"/>
              <a:t>1 ~ 3 </a:t>
            </a:r>
            <a:r>
              <a:rPr lang="ko-KR" altLang="en-US" sz="1300" b="1" dirty="0"/>
              <a:t>또는 </a:t>
            </a:r>
            <a:r>
              <a:rPr lang="en-US" altLang="ko-KR" sz="1300" b="1" dirty="0"/>
              <a:t>BCNF </a:t>
            </a:r>
            <a:r>
              <a:rPr lang="ko-KR" altLang="en-US" sz="1300" b="1" dirty="0"/>
              <a:t>정규화까지의 과정을 거친다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1817F7-B0C6-44DE-A1A0-D291C3A2D1C3}"/>
              </a:ext>
            </a:extLst>
          </p:cNvPr>
          <p:cNvSpPr/>
          <p:nvPr/>
        </p:nvSpPr>
        <p:spPr>
          <a:xfrm>
            <a:off x="4651513" y="616226"/>
            <a:ext cx="6559826" cy="41148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2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JWT</a:t>
            </a:r>
            <a:r>
              <a:rPr lang="en-US" altLang="ko-KR" sz="2400" kern="0" dirty="0">
                <a:solidFill>
                  <a:prstClr val="white"/>
                </a:solidFill>
              </a:rPr>
              <a:t> </a:t>
            </a:r>
            <a:r>
              <a:rPr lang="ko-KR" altLang="en-US" sz="2400" kern="0" dirty="0">
                <a:solidFill>
                  <a:prstClr val="white"/>
                </a:solidFill>
              </a:rPr>
              <a:t>의 보안전략</a:t>
            </a:r>
            <a:endParaRPr lang="en-US" altLang="ko-KR" sz="24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402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Access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Token(JWT)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를 통한 인증 방식은 만일 제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3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자에게 탈취당할 경우 보안에 취약하다는 문제점이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위의 문제로 유효기간을 짧게 할 경우 그만큼 사용자는 로그인을 자주해서 새롭게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Token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을 발급받아야 하는 불편함이 있다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  <a:cs typeface="Aharoni" panose="02010803020104030203" pitchFamily="2" charset="-79"/>
              </a:rPr>
              <a:t>보안성과 편의성 </a:t>
            </a:r>
            <a:r>
              <a:rPr lang="ko-KR" altLang="en-US" sz="1400" dirty="0">
                <a:solidFill>
                  <a:prstClr val="white"/>
                </a:solidFill>
                <a:cs typeface="Aharoni" panose="02010803020104030203" pitchFamily="2" charset="-79"/>
              </a:rPr>
              <a:t>모두를 잡기위한 전략으로 </a:t>
            </a: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Sliding Sessions</a:t>
            </a:r>
            <a:r>
              <a:rPr lang="ko-KR" altLang="en-US" sz="1400" dirty="0">
                <a:solidFill>
                  <a:prstClr val="white"/>
                </a:solidFill>
                <a:cs typeface="Aharoni" panose="02010803020104030203" pitchFamily="2" charset="-79"/>
              </a:rPr>
              <a:t>과 </a:t>
            </a: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Refresh Token</a:t>
            </a:r>
            <a:r>
              <a:rPr lang="ko-KR" altLang="en-US" sz="1400" dirty="0">
                <a:solidFill>
                  <a:prstClr val="white"/>
                </a:solidFill>
                <a:cs typeface="Aharoni" panose="02010803020104030203" pitchFamily="2" charset="-79"/>
              </a:rPr>
              <a:t>이 있다</a:t>
            </a:r>
            <a:endParaRPr lang="en-US" altLang="ko-KR" sz="14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367605"/>
            <a:ext cx="7519882" cy="2126213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1C851-48BD-43DF-A00D-B2E9032BE303}"/>
              </a:ext>
            </a:extLst>
          </p:cNvPr>
          <p:cNvSpPr txBox="1"/>
          <p:nvPr/>
        </p:nvSpPr>
        <p:spPr>
          <a:xfrm>
            <a:off x="4557582" y="1575426"/>
            <a:ext cx="68052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solidFill>
                <a:srgbClr val="454545"/>
              </a:solidFill>
              <a:latin typeface="Apple SD Gothic Neo"/>
            </a:endParaRPr>
          </a:p>
          <a:p>
            <a:endParaRPr lang="en-US" altLang="ko-KR" sz="1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D1174F-D95B-42F2-B22C-14B7820D91F0}"/>
              </a:ext>
            </a:extLst>
          </p:cNvPr>
          <p:cNvSpPr txBox="1"/>
          <p:nvPr/>
        </p:nvSpPr>
        <p:spPr>
          <a:xfrm>
            <a:off x="4557582" y="543120"/>
            <a:ext cx="6893200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b="1" dirty="0"/>
              <a:t>Sliding Sessions</a:t>
            </a:r>
          </a:p>
          <a:p>
            <a:endParaRPr lang="en-US" altLang="ko-KR" sz="1100" dirty="0"/>
          </a:p>
          <a:p>
            <a:r>
              <a:rPr lang="ko-KR" altLang="en-US" sz="1150" dirty="0"/>
              <a:t>이 전략은 세션을 지속적으로 이용하는 유저에게 자동으로 만료 기한을 늘려주는 방법이다</a:t>
            </a:r>
            <a:endParaRPr lang="en-US" altLang="ko-KR" sz="1150" dirty="0"/>
          </a:p>
          <a:p>
            <a:endParaRPr lang="en-US" altLang="ko-KR" sz="1150" dirty="0"/>
          </a:p>
          <a:p>
            <a:r>
              <a:rPr lang="ko-KR" altLang="en-US" sz="1150" dirty="0"/>
              <a:t>주로 유효한 </a:t>
            </a:r>
            <a:r>
              <a:rPr lang="en-US" altLang="ko-KR" sz="1150" dirty="0"/>
              <a:t>Access Token</a:t>
            </a:r>
            <a:r>
              <a:rPr lang="ko-KR" altLang="en-US" sz="1150" dirty="0"/>
              <a:t>을 가진 클라이언트의 요청에 대해 서버가 새로운 </a:t>
            </a:r>
            <a:r>
              <a:rPr lang="en-US" altLang="ko-KR" sz="1150" dirty="0"/>
              <a:t>Access Token</a:t>
            </a:r>
            <a:r>
              <a:rPr lang="ko-KR" altLang="en-US" sz="1150" dirty="0"/>
              <a:t>을 발급해주는 방법을 사용한다</a:t>
            </a:r>
            <a:endParaRPr lang="en-US" altLang="ko-KR" sz="1150" dirty="0"/>
          </a:p>
          <a:p>
            <a:endParaRPr lang="en-US" altLang="ko-KR" sz="1150" dirty="0"/>
          </a:p>
          <a:p>
            <a:r>
              <a:rPr lang="ko-KR" altLang="en-US" sz="1150" dirty="0"/>
              <a:t>매 요청마다 새로운 토큰을 내려주는 것도 가능하나 전략에 따라 특정 요청 시에 발급해주는 등의 방법을 사용한다</a:t>
            </a:r>
            <a:endParaRPr lang="en-US" altLang="ko-KR" sz="115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B368C37-59A0-42C5-933A-B2AEC685DAEE}"/>
              </a:ext>
            </a:extLst>
          </p:cNvPr>
          <p:cNvSpPr/>
          <p:nvPr/>
        </p:nvSpPr>
        <p:spPr>
          <a:xfrm>
            <a:off x="4200264" y="2861423"/>
            <a:ext cx="7519882" cy="3716022"/>
          </a:xfrm>
          <a:prstGeom prst="roundRect">
            <a:avLst>
              <a:gd name="adj" fmla="val 9397"/>
            </a:avLst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843A50-BB01-457D-88A2-4E996623D9DD}"/>
              </a:ext>
            </a:extLst>
          </p:cNvPr>
          <p:cNvSpPr txBox="1"/>
          <p:nvPr/>
        </p:nvSpPr>
        <p:spPr>
          <a:xfrm>
            <a:off x="4557582" y="3042051"/>
            <a:ext cx="6893200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ko-KR" sz="1600" b="1" dirty="0"/>
              <a:t>Refresh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Token</a:t>
            </a:r>
          </a:p>
          <a:p>
            <a:pPr marL="342900" indent="-342900">
              <a:buFont typeface="+mj-lt"/>
              <a:buAutoNum type="arabicPeriod" startAt="2"/>
            </a:pPr>
            <a:endParaRPr lang="en-US" altLang="ko-KR" sz="1600" b="1" dirty="0"/>
          </a:p>
          <a:p>
            <a:endParaRPr lang="en-US" altLang="ko-KR" sz="1100" dirty="0"/>
          </a:p>
          <a:p>
            <a:r>
              <a:rPr lang="ko-KR" altLang="en-US" sz="1150" dirty="0"/>
              <a:t>사용자가 로그인할 때 </a:t>
            </a:r>
            <a:r>
              <a:rPr lang="en-US" altLang="ko-KR" sz="1150" dirty="0"/>
              <a:t>Access Token</a:t>
            </a:r>
            <a:r>
              <a:rPr lang="ko-KR" altLang="en-US" sz="1150" dirty="0"/>
              <a:t>과 함께 그에 비해 긴 만료 시간을 갖는 </a:t>
            </a:r>
            <a:r>
              <a:rPr lang="en-US" altLang="ko-KR" sz="1150" dirty="0"/>
              <a:t>Refresh Token</a:t>
            </a:r>
            <a:r>
              <a:rPr lang="ko-KR" altLang="en-US" sz="1150" dirty="0"/>
              <a:t>을 클라이언트에 함께 발급한다</a:t>
            </a:r>
            <a:endParaRPr lang="en-US" altLang="ko-KR" sz="1150" dirty="0"/>
          </a:p>
          <a:p>
            <a:endParaRPr lang="en-US" altLang="ko-KR" sz="1150" dirty="0"/>
          </a:p>
          <a:p>
            <a:r>
              <a:rPr lang="ko-KR" altLang="en-US" sz="1150" dirty="0"/>
              <a:t>주로 </a:t>
            </a:r>
            <a:r>
              <a:rPr lang="en-US" altLang="ko-KR" sz="1150" dirty="0"/>
              <a:t>Access Token</a:t>
            </a:r>
            <a:r>
              <a:rPr lang="ko-KR" altLang="en-US" sz="1150" dirty="0"/>
              <a:t>은 </a:t>
            </a:r>
            <a:r>
              <a:rPr lang="en-US" altLang="ko-KR" sz="1150" dirty="0"/>
              <a:t>30</a:t>
            </a:r>
            <a:r>
              <a:rPr lang="ko-KR" altLang="en-US" sz="1150" dirty="0"/>
              <a:t>분 내외</a:t>
            </a:r>
            <a:r>
              <a:rPr lang="en-US" altLang="ko-KR" sz="1150" dirty="0"/>
              <a:t>, Refresh Token</a:t>
            </a:r>
            <a:r>
              <a:rPr lang="ko-KR" altLang="en-US" sz="1150" dirty="0"/>
              <a:t>은 </a:t>
            </a:r>
            <a:r>
              <a:rPr lang="en-US" altLang="ko-KR" sz="1150" dirty="0"/>
              <a:t>2</a:t>
            </a:r>
            <a:r>
              <a:rPr lang="ko-KR" altLang="en-US" sz="1150" dirty="0"/>
              <a:t>주에서 한달 정도의 만료 기간을 부여한다</a:t>
            </a:r>
            <a:endParaRPr lang="en-US" altLang="ko-KR" sz="1150" dirty="0"/>
          </a:p>
          <a:p>
            <a:endParaRPr lang="en-US" altLang="ko-KR" sz="1150" b="1" dirty="0"/>
          </a:p>
          <a:p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클라이언트는 </a:t>
            </a:r>
            <a:r>
              <a:rPr lang="en-US" altLang="ko-KR" sz="1150" b="0" i="0" dirty="0">
                <a:solidFill>
                  <a:srgbClr val="333333"/>
                </a:solidFill>
                <a:effectLst/>
                <a:latin typeface="Open Sans"/>
              </a:rPr>
              <a:t>Access Token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이 만료되었다는 오류를 받으면 따로 저장해 두었던 </a:t>
            </a:r>
            <a:r>
              <a:rPr lang="en-US" altLang="ko-KR" sz="1150" b="0" i="0" dirty="0">
                <a:solidFill>
                  <a:srgbClr val="333333"/>
                </a:solidFill>
                <a:effectLst/>
                <a:latin typeface="Open Sans"/>
              </a:rPr>
              <a:t>Refresh Token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을 이용하여 </a:t>
            </a:r>
            <a:r>
              <a:rPr lang="en-US" altLang="ko-KR" sz="1150" b="0" i="0" dirty="0">
                <a:solidFill>
                  <a:srgbClr val="333333"/>
                </a:solidFill>
                <a:effectLst/>
                <a:latin typeface="Open Sans"/>
              </a:rPr>
              <a:t>Access Token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의 재발급을 요청한다</a:t>
            </a:r>
            <a:endParaRPr lang="en-US" altLang="ko-KR" sz="1150" b="0" i="0" dirty="0">
              <a:solidFill>
                <a:srgbClr val="333333"/>
              </a:solidFill>
              <a:effectLst/>
              <a:latin typeface="Open Sans"/>
            </a:endParaRPr>
          </a:p>
          <a:p>
            <a:endParaRPr lang="en-US" altLang="ko-KR" sz="1150" dirty="0">
              <a:solidFill>
                <a:srgbClr val="333333"/>
              </a:solidFill>
              <a:latin typeface="Open Sans"/>
            </a:endParaRPr>
          </a:p>
          <a:p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서버는 유효한 </a:t>
            </a:r>
            <a:r>
              <a:rPr lang="en-US" altLang="ko-KR" sz="1150" b="0" i="0" dirty="0">
                <a:solidFill>
                  <a:srgbClr val="333333"/>
                </a:solidFill>
                <a:effectLst/>
                <a:latin typeface="Open Sans"/>
              </a:rPr>
              <a:t>Refresh Token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으로 요청이 들어오면 새로운 </a:t>
            </a:r>
            <a:r>
              <a:rPr lang="en-US" altLang="ko-KR" sz="1150" b="0" i="0" dirty="0">
                <a:solidFill>
                  <a:srgbClr val="333333"/>
                </a:solidFill>
                <a:effectLst/>
                <a:latin typeface="Open Sans"/>
              </a:rPr>
              <a:t>Access Token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을 발급하며</a:t>
            </a:r>
            <a:r>
              <a:rPr lang="en-US" altLang="ko-KR" sz="1150" b="0" i="0" dirty="0"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만료된 </a:t>
            </a:r>
            <a:r>
              <a:rPr lang="en-US" altLang="ko-KR" sz="1150" b="0" i="0" dirty="0">
                <a:solidFill>
                  <a:srgbClr val="333333"/>
                </a:solidFill>
                <a:effectLst/>
                <a:latin typeface="Open Sans"/>
              </a:rPr>
              <a:t>Refresh Token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으로 요청이 들어오면 오류를 반환해</a:t>
            </a:r>
            <a:r>
              <a:rPr lang="en-US" altLang="ko-KR" sz="1150" b="0" i="0" dirty="0">
                <a:solidFill>
                  <a:srgbClr val="333333"/>
                </a:solidFill>
                <a:effectLst/>
                <a:latin typeface="Open Sans"/>
              </a:rPr>
              <a:t>, </a:t>
            </a:r>
            <a:r>
              <a:rPr lang="ko-KR" altLang="en-US" sz="1150" b="0" i="0" dirty="0">
                <a:solidFill>
                  <a:srgbClr val="333333"/>
                </a:solidFill>
                <a:effectLst/>
                <a:latin typeface="Open Sans"/>
              </a:rPr>
              <a:t>사용자에게 로그인을 요구한다</a:t>
            </a:r>
            <a:endParaRPr lang="en-US" altLang="ko-KR" sz="1150" b="0" i="0" dirty="0">
              <a:solidFill>
                <a:srgbClr val="333333"/>
              </a:solidFill>
              <a:effectLst/>
              <a:latin typeface="Open Sans"/>
            </a:endParaRPr>
          </a:p>
          <a:p>
            <a:r>
              <a:rPr lang="en-US" altLang="ko-KR" sz="1150" dirty="0">
                <a:solidFill>
                  <a:srgbClr val="333333"/>
                </a:solidFill>
                <a:latin typeface="Open Sans"/>
              </a:rPr>
              <a:t> </a:t>
            </a:r>
          </a:p>
          <a:p>
            <a:r>
              <a:rPr lang="en-US" altLang="ko-KR" sz="1200" b="0" i="0" dirty="0">
                <a:solidFill>
                  <a:srgbClr val="333333"/>
                </a:solidFill>
                <a:effectLst/>
                <a:latin typeface="Open Sans"/>
              </a:rPr>
              <a:t>Access Token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Open Sans"/>
              </a:rPr>
              <a:t>은 서버에 따로 저장해 둘 필요가 없지만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Open Sans"/>
              </a:rPr>
              <a:t>, Refresh Token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Open Sans"/>
              </a:rPr>
              <a:t>의 경우 서버의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Open Sans"/>
              </a:rPr>
              <a:t>storage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Open Sans"/>
              </a:rPr>
              <a:t>에 따로 저장해서 이후 검증에 활용한다 그러므로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Open Sans"/>
              </a:rPr>
              <a:t>Refresh Token</a:t>
            </a:r>
            <a:r>
              <a:rPr lang="ko-KR" altLang="en-US" sz="1200" dirty="0">
                <a:solidFill>
                  <a:srgbClr val="333333"/>
                </a:solidFill>
                <a:latin typeface="Open Sans"/>
              </a:rPr>
              <a:t> 사용 시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Open Sans"/>
              </a:rPr>
              <a:t> 추가적인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Open Sans"/>
              </a:rPr>
              <a:t>I/O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Open Sans"/>
              </a:rPr>
              <a:t>작업이 필요하다</a:t>
            </a:r>
            <a:endParaRPr lang="en-US" altLang="ko-KR" sz="1150" b="1" dirty="0"/>
          </a:p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065249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A2AFE9-4109-45BA-B0EF-2AF66378F239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410542" y="2317922"/>
            <a:ext cx="2885885" cy="3334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Sliding Sessions</a:t>
            </a:r>
            <a:endParaRPr lang="en-US" altLang="ko-KR" sz="1600" b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Refresh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Token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의 단점</a:t>
            </a:r>
            <a:r>
              <a:rPr lang="ko-KR" altLang="en-US" sz="16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 </a:t>
            </a:r>
            <a:endParaRPr lang="en-US" altLang="ko-KR" sz="16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구현이 복잡하며 검증 프로세스사 길기 때문에 구현이 힘들다</a:t>
            </a:r>
            <a:endParaRPr lang="en-US" altLang="ko-KR" sz="12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Access Token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이 만료될 때마다 새롭게 발급하는 과정에서 생기는 </a:t>
            </a:r>
            <a:r>
              <a:rPr lang="en-US" altLang="ko-KR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HTTP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요청 횟수가 늘어나 서버의 자원 낭비가 발생된다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231A-ABB4-4F22-9EE6-B4747A4305C6}"/>
              </a:ext>
            </a:extLst>
          </p:cNvPr>
          <p:cNvSpPr txBox="1"/>
          <p:nvPr/>
        </p:nvSpPr>
        <p:spPr>
          <a:xfrm>
            <a:off x="4557582" y="1475792"/>
            <a:ext cx="68052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300" dirty="0"/>
              <a:t>발급한 후 검증만 하면 되기 때문에 추가 저장소가 필요 없으며 상태를 저장하지 않음으로 서버를 확장하거나 유지</a:t>
            </a:r>
            <a:r>
              <a:rPr lang="en-US" altLang="ko-KR" sz="1300" dirty="0"/>
              <a:t>, </a:t>
            </a:r>
            <a:r>
              <a:rPr lang="ko-KR" altLang="en-US" sz="1300" dirty="0"/>
              <a:t>보수에 용이하다</a:t>
            </a: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300" dirty="0"/>
              <a:t>토큰 기반의 다른 인증 시스템</a:t>
            </a:r>
            <a:r>
              <a:rPr lang="en-US" altLang="ko-KR" sz="1300" dirty="0"/>
              <a:t>(Facebook, Google</a:t>
            </a:r>
            <a:r>
              <a:rPr lang="ko-KR" altLang="en-US" sz="1300" dirty="0"/>
              <a:t>등</a:t>
            </a:r>
            <a:r>
              <a:rPr lang="en-US" altLang="ko-KR" sz="1300" dirty="0"/>
              <a:t>)</a:t>
            </a:r>
            <a:r>
              <a:rPr lang="ko-KR" altLang="en-US" sz="1300" dirty="0"/>
              <a:t>에 접근이 가능하여 확장성이 뛰어나다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64CC82E-B4B0-4773-91CA-8A203925A3FA}"/>
              </a:ext>
            </a:extLst>
          </p:cNvPr>
          <p:cNvSpPr/>
          <p:nvPr/>
        </p:nvSpPr>
        <p:spPr>
          <a:xfrm>
            <a:off x="4200264" y="923201"/>
            <a:ext cx="7519882" cy="2197790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192904-DED6-457B-980B-0677C96C8829}"/>
              </a:ext>
            </a:extLst>
          </p:cNvPr>
          <p:cNvSpPr txBox="1"/>
          <p:nvPr/>
        </p:nvSpPr>
        <p:spPr>
          <a:xfrm>
            <a:off x="4557582" y="4182247"/>
            <a:ext cx="680524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300" dirty="0"/>
              <a:t>이미 발급된 </a:t>
            </a:r>
            <a:r>
              <a:rPr lang="en-US" altLang="ko-KR" sz="1300" dirty="0"/>
              <a:t>JWT</a:t>
            </a:r>
            <a:r>
              <a:rPr lang="ko-KR" altLang="en-US" sz="1300" dirty="0"/>
              <a:t>에 대해서 돌이킬 수 없으며 유효기간이 완료될 때 까지는 계속 사용이 가능하여 탈취당할 경우 유효기간내에는 모든 정보를 이용할 수 있다</a:t>
            </a: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300" dirty="0"/>
              <a:t>Payload</a:t>
            </a:r>
            <a:r>
              <a:rPr lang="ko-KR" altLang="en-US" sz="1300" dirty="0"/>
              <a:t>정보가 제한적이다 </a:t>
            </a:r>
            <a:r>
              <a:rPr lang="en-US" altLang="ko-KR" sz="1300" dirty="0"/>
              <a:t>Payload</a:t>
            </a:r>
            <a:r>
              <a:rPr lang="ko-KR" altLang="en-US" sz="1300" dirty="0"/>
              <a:t>는 암호화 되지 않기 때문에 유저의 중요한 정보들은 </a:t>
            </a:r>
            <a:r>
              <a:rPr lang="en-US" altLang="ko-KR" sz="1300" dirty="0"/>
              <a:t>Payload</a:t>
            </a:r>
            <a:r>
              <a:rPr lang="ko-KR" altLang="en-US" sz="1300" dirty="0"/>
              <a:t>에 넣을 수 없다</a:t>
            </a: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endParaRPr lang="en-US" altLang="ko-KR" sz="13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300" dirty="0"/>
              <a:t>데이터가 늘어남에 따라 </a:t>
            </a:r>
            <a:r>
              <a:rPr lang="en-US" altLang="ko-KR" sz="1300" dirty="0"/>
              <a:t>JWT</a:t>
            </a:r>
            <a:r>
              <a:rPr lang="ko-KR" altLang="en-US" sz="1300" dirty="0"/>
              <a:t>의 길이가 세션</a:t>
            </a:r>
            <a:r>
              <a:rPr lang="en-US" altLang="ko-KR" sz="1300" dirty="0"/>
              <a:t>/</a:t>
            </a:r>
            <a:r>
              <a:rPr lang="ko-KR" altLang="en-US" sz="1300" dirty="0"/>
              <a:t>쿠키 방식에 비해 길어져 서버의 자원낭비가 발생된다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4739689-8233-40DE-A419-F634D0DF85DA}"/>
              </a:ext>
            </a:extLst>
          </p:cNvPr>
          <p:cNvSpPr/>
          <p:nvPr/>
        </p:nvSpPr>
        <p:spPr>
          <a:xfrm>
            <a:off x="4200264" y="3924047"/>
            <a:ext cx="7519882" cy="219779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9B532-9837-492C-815A-3A7C77B8B497}"/>
              </a:ext>
            </a:extLst>
          </p:cNvPr>
          <p:cNvSpPr txBox="1"/>
          <p:nvPr/>
        </p:nvSpPr>
        <p:spPr>
          <a:xfrm>
            <a:off x="7409486" y="738535"/>
            <a:ext cx="11014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002060"/>
                </a:solidFill>
              </a:rPr>
              <a:t>장점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356309-CE26-47AE-93F6-157FAEBA5954}"/>
              </a:ext>
            </a:extLst>
          </p:cNvPr>
          <p:cNvSpPr txBox="1"/>
          <p:nvPr/>
        </p:nvSpPr>
        <p:spPr>
          <a:xfrm>
            <a:off x="7409486" y="3739381"/>
            <a:ext cx="11014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단점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6BF9FC-8171-4127-B7CD-0520C59CA51F}"/>
              </a:ext>
            </a:extLst>
          </p:cNvPr>
          <p:cNvSpPr/>
          <p:nvPr/>
        </p:nvSpPr>
        <p:spPr>
          <a:xfrm>
            <a:off x="521146" y="458243"/>
            <a:ext cx="288588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prstClr val="white"/>
                </a:solidFill>
              </a:rPr>
              <a:t>J</a:t>
            </a:r>
            <a:r>
              <a:rPr lang="en-US" altLang="ko-KR" sz="2000" kern="0" dirty="0">
                <a:solidFill>
                  <a:prstClr val="white"/>
                </a:solidFill>
              </a:rPr>
              <a:t>son </a:t>
            </a:r>
            <a:r>
              <a:rPr lang="en-US" altLang="ko-KR" sz="2800" b="1" kern="0" dirty="0">
                <a:solidFill>
                  <a:prstClr val="white"/>
                </a:solidFill>
              </a:rPr>
              <a:t>W</a:t>
            </a:r>
            <a:r>
              <a:rPr lang="en-US" altLang="ko-KR" sz="2000" kern="0" dirty="0">
                <a:solidFill>
                  <a:prstClr val="white"/>
                </a:solidFill>
              </a:rPr>
              <a:t>eb </a:t>
            </a:r>
            <a:r>
              <a:rPr lang="en-US" altLang="ko-KR" sz="2800" b="1" kern="0" dirty="0">
                <a:solidFill>
                  <a:prstClr val="white"/>
                </a:solidFill>
              </a:rPr>
              <a:t>T</a:t>
            </a:r>
            <a:r>
              <a:rPr lang="en-US" altLang="ko-KR" sz="2000" kern="0" dirty="0">
                <a:solidFill>
                  <a:prstClr val="white"/>
                </a:solidFill>
              </a:rPr>
              <a:t>oken </a:t>
            </a:r>
            <a:r>
              <a:rPr lang="ko-KR" altLang="en-US" sz="2300" kern="0" dirty="0">
                <a:solidFill>
                  <a:prstClr val="white"/>
                </a:solidFill>
              </a:rPr>
              <a:t>의</a:t>
            </a:r>
            <a:endParaRPr lang="en-US" altLang="ko-KR" sz="2300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2300" kern="0" dirty="0">
                <a:solidFill>
                  <a:prstClr val="white"/>
                </a:solidFill>
              </a:rPr>
              <a:t>장점과 단점</a:t>
            </a:r>
            <a:endParaRPr lang="en-US" altLang="ko-KR" sz="23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27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제 </a:t>
            </a:r>
            <a:r>
              <a:rPr lang="en-US" altLang="ko-KR" sz="2600" b="1" kern="0" dirty="0">
                <a:solidFill>
                  <a:prstClr val="white"/>
                </a:solidFill>
              </a:rPr>
              <a:t>1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정규화 </a:t>
            </a:r>
            <a:r>
              <a:rPr lang="en-US" altLang="ko-KR" sz="2600" b="1" kern="0" dirty="0">
                <a:solidFill>
                  <a:prstClr val="white"/>
                </a:solidFill>
              </a:rPr>
              <a:t>(1NF)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30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각 로우마다 컬럼의 값이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1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개씩만 있어야 한다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.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원자값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모든 속성에 반복되는 그룹이 나타나지 않는다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기본 키를 사용하여 관련 데이터의 각 집합을 고유하게 식별할 수 있어야 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1AD158B-2B30-4ACC-8813-66E6B6279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035" y="419599"/>
            <a:ext cx="3965497" cy="9748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A7411D2-669E-450C-972A-558F32078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737" y="419599"/>
            <a:ext cx="4042968" cy="97771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D37E061-C736-448D-B2EC-92A45D321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60" y="1607158"/>
            <a:ext cx="4667032" cy="201694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CA98D10-F5A6-4C40-A8AC-A8E880FE9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679" y="3847361"/>
            <a:ext cx="6916115" cy="26959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A8067D0-D4E2-4074-91CA-19EC4FA6E64A}"/>
              </a:ext>
            </a:extLst>
          </p:cNvPr>
          <p:cNvSpPr txBox="1"/>
          <p:nvPr/>
        </p:nvSpPr>
        <p:spPr>
          <a:xfrm>
            <a:off x="3830987" y="179912"/>
            <a:ext cx="3516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1.</a:t>
            </a:r>
            <a:endParaRPr lang="ko-KR" altLang="en-US" sz="15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B3F8E3-FA1C-45F9-B16E-55C0530B5003}"/>
              </a:ext>
            </a:extLst>
          </p:cNvPr>
          <p:cNvSpPr txBox="1"/>
          <p:nvPr/>
        </p:nvSpPr>
        <p:spPr>
          <a:xfrm>
            <a:off x="7974152" y="167363"/>
            <a:ext cx="3516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2.</a:t>
            </a:r>
            <a:endParaRPr lang="ko-KR" altLang="en-US" sz="15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4FEAE3-AF98-45D8-99DE-494649399FCC}"/>
              </a:ext>
            </a:extLst>
          </p:cNvPr>
          <p:cNvSpPr txBox="1"/>
          <p:nvPr/>
        </p:nvSpPr>
        <p:spPr>
          <a:xfrm>
            <a:off x="5464866" y="1593384"/>
            <a:ext cx="3516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3.</a:t>
            </a:r>
            <a:endParaRPr lang="ko-KR" altLang="en-US" sz="15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CAC3B7-2F53-4BFE-A9BD-7E3B4F9F62B3}"/>
              </a:ext>
            </a:extLst>
          </p:cNvPr>
          <p:cNvSpPr/>
          <p:nvPr/>
        </p:nvSpPr>
        <p:spPr>
          <a:xfrm>
            <a:off x="5846885" y="683082"/>
            <a:ext cx="1943100" cy="4220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3315D8-1164-427D-AA7E-8731A3E3ADC3}"/>
              </a:ext>
            </a:extLst>
          </p:cNvPr>
          <p:cNvSpPr/>
          <p:nvPr/>
        </p:nvSpPr>
        <p:spPr>
          <a:xfrm>
            <a:off x="9825112" y="466205"/>
            <a:ext cx="2176388" cy="1992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A1EB7E-1BF4-48DF-AB9D-A04C99E2CAA3}"/>
              </a:ext>
            </a:extLst>
          </p:cNvPr>
          <p:cNvSpPr/>
          <p:nvPr/>
        </p:nvSpPr>
        <p:spPr>
          <a:xfrm>
            <a:off x="5765997" y="1659541"/>
            <a:ext cx="1074418" cy="19196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7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제 </a:t>
            </a:r>
            <a:r>
              <a:rPr lang="en-US" altLang="ko-KR" sz="2600" b="1" kern="0" dirty="0">
                <a:solidFill>
                  <a:prstClr val="white"/>
                </a:solidFill>
              </a:rPr>
              <a:t>2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정규화 </a:t>
            </a:r>
            <a:r>
              <a:rPr lang="en-US" altLang="ko-KR" sz="2600" b="1" kern="0" dirty="0">
                <a:solidFill>
                  <a:prstClr val="white"/>
                </a:solidFill>
              </a:rPr>
              <a:t>(2NF)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6213" y="1673889"/>
            <a:ext cx="2885885" cy="352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복합키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기본키가 여러 키로 구성된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)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로 구성된 경우가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2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차 정규화의 대상이다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부분 함수적 종속이 모두 제거되었다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함수적 종속에서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의 값이 여러 요소일 경우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X1, X2 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중 하나만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Y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의 값을 결정할 때 이를 </a:t>
            </a:r>
            <a:r>
              <a:rPr lang="ko-KR" altLang="en-US" sz="1100" b="1" dirty="0">
                <a:cs typeface="Aharoni" panose="02010803020104030203" pitchFamily="2" charset="-79"/>
              </a:rPr>
              <a:t>부분 함수적 종속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이라 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1AA50A-9EB6-4FBB-A207-4553931F3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33" y="4116113"/>
            <a:ext cx="3496949" cy="21707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8FCF5B-809E-4BC5-A04E-2A54DD1B2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863" y="3979171"/>
            <a:ext cx="3822564" cy="2430532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E43DB6-401F-4F5B-80D3-061EA6F00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85" y="571140"/>
            <a:ext cx="6393849" cy="283689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1B640E-6664-4B7B-9F10-05D9AC698F45}"/>
              </a:ext>
            </a:extLst>
          </p:cNvPr>
          <p:cNvSpPr/>
          <p:nvPr/>
        </p:nvSpPr>
        <p:spPr>
          <a:xfrm>
            <a:off x="4860306" y="895382"/>
            <a:ext cx="2370392" cy="2420958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49A7F6-74BA-4D84-91E1-ADA25B9CEEE7}"/>
              </a:ext>
            </a:extLst>
          </p:cNvPr>
          <p:cNvSpPr/>
          <p:nvPr/>
        </p:nvSpPr>
        <p:spPr>
          <a:xfrm>
            <a:off x="7230699" y="895382"/>
            <a:ext cx="1854069" cy="2420958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03C8169-D38E-44E0-AE97-C7A36C2C2261}"/>
              </a:ext>
            </a:extLst>
          </p:cNvPr>
          <p:cNvSpPr/>
          <p:nvPr/>
        </p:nvSpPr>
        <p:spPr>
          <a:xfrm>
            <a:off x="4860305" y="895382"/>
            <a:ext cx="1220401" cy="2420958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2E6074-F720-4222-9A0B-FB10F99C1AEB}"/>
              </a:ext>
            </a:extLst>
          </p:cNvPr>
          <p:cNvSpPr/>
          <p:nvPr/>
        </p:nvSpPr>
        <p:spPr>
          <a:xfrm>
            <a:off x="9084766" y="895382"/>
            <a:ext cx="1936212" cy="2420958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648F72-1B59-4759-9297-E08846D1DC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97" y="5407043"/>
            <a:ext cx="3191166" cy="124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2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30" grpId="0" animBg="1"/>
      <p:bldP spid="30" grpId="1" animBg="1"/>
      <p:bldP spid="33" grpId="0" animBg="1"/>
      <p:bldP spid="33" grpId="1" animBg="1"/>
      <p:bldP spid="32" grpId="0" animBg="1"/>
      <p:bldP spid="3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제 </a:t>
            </a:r>
            <a:r>
              <a:rPr lang="en-US" altLang="ko-KR" sz="2600" b="1" kern="0" dirty="0">
                <a:solidFill>
                  <a:prstClr val="white"/>
                </a:solidFill>
              </a:rPr>
              <a:t>3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정규화 </a:t>
            </a:r>
            <a:r>
              <a:rPr lang="en-US" altLang="ko-KR" sz="2600" b="1" kern="0" dirty="0">
                <a:solidFill>
                  <a:prstClr val="white"/>
                </a:solidFill>
              </a:rPr>
              <a:t>(3NF)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296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테이블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(Relation)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이 제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2 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정규화 되었다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이행적 함수 종속성이 제거되었다</a:t>
            </a: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cs typeface="Aharoni" panose="02010803020104030203" pitchFamily="2" charset="-79"/>
              </a:rPr>
              <a:t>이행적 함수 종속성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이란 기본 키 외의 컬럼 간에 종속성이 발생하는 것이다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CA98D10-F5A6-4C40-A8AC-A8E880FE9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679" y="4050600"/>
            <a:ext cx="6916115" cy="2289472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511FC4-48B7-4279-AE42-45002BE56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152" y="704464"/>
            <a:ext cx="6925642" cy="240063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EBF219-0CB0-4AD5-BF36-D358F292DFC5}"/>
              </a:ext>
            </a:extLst>
          </p:cNvPr>
          <p:cNvSpPr/>
          <p:nvPr/>
        </p:nvSpPr>
        <p:spPr>
          <a:xfrm>
            <a:off x="4629570" y="811078"/>
            <a:ext cx="2762542" cy="2179950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E10750-FD4C-4E49-B5F3-3025C2E1EC55}"/>
              </a:ext>
            </a:extLst>
          </p:cNvPr>
          <p:cNvSpPr/>
          <p:nvPr/>
        </p:nvSpPr>
        <p:spPr>
          <a:xfrm>
            <a:off x="7392112" y="811078"/>
            <a:ext cx="1657884" cy="2179950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40A53B-B323-4FC7-8A27-88EBDD82CFFE}"/>
              </a:ext>
            </a:extLst>
          </p:cNvPr>
          <p:cNvSpPr/>
          <p:nvPr/>
        </p:nvSpPr>
        <p:spPr>
          <a:xfrm>
            <a:off x="9049995" y="811078"/>
            <a:ext cx="2307365" cy="2179950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37EAC43-5255-433E-8AB6-E9D257681F90}"/>
              </a:ext>
            </a:extLst>
          </p:cNvPr>
          <p:cNvSpPr/>
          <p:nvPr/>
        </p:nvSpPr>
        <p:spPr>
          <a:xfrm>
            <a:off x="7392112" y="811078"/>
            <a:ext cx="1657883" cy="2179950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14FA8C-E895-499A-83EA-5D07AE423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199" y="5232805"/>
            <a:ext cx="2994594" cy="144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8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4" grpId="0" animBg="1"/>
      <p:bldP spid="24" grpId="1" animBg="1"/>
      <p:bldP spid="28" grpId="0" animBg="1"/>
      <p:bldP spid="28" grpId="1" animBg="1"/>
      <p:bldP spid="30" grpId="0" animBg="1"/>
      <p:bldP spid="3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600" b="1" kern="0" dirty="0">
                <a:solidFill>
                  <a:prstClr val="white"/>
                </a:solidFill>
              </a:rPr>
              <a:t>BCNF </a:t>
            </a:r>
            <a:r>
              <a:rPr lang="ko-KR" altLang="en-US" sz="2600" b="1" kern="0" dirty="0">
                <a:solidFill>
                  <a:prstClr val="white"/>
                </a:solidFill>
              </a:rPr>
              <a:t>정규형</a:t>
            </a:r>
            <a:endParaRPr lang="en-US" altLang="ko-KR" sz="26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74554" y="2041063"/>
            <a:ext cx="2885885" cy="4191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모든 결정자가 후보키가 되도록 한다 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(</a:t>
            </a:r>
            <a:r>
              <a:rPr lang="ko-KR" altLang="en-US" sz="1300" dirty="0">
                <a:solidFill>
                  <a:schemeClr val="bg1"/>
                </a:solidFill>
                <a:cs typeface="Aharoni" panose="02010803020104030203" pitchFamily="2" charset="-79"/>
              </a:rPr>
              <a:t>다른 속성들을 결정하는 모든 속성들이 후보키 여야 한다</a:t>
            </a:r>
            <a:r>
              <a:rPr lang="en-US" altLang="ko-KR" sz="1300" dirty="0">
                <a:solidFill>
                  <a:schemeClr val="bg1"/>
                </a:solidFill>
                <a:cs typeface="Aharoni" panose="02010803020104030203" pitchFamily="2" charset="-79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어떤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 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속성이 정해지면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Y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속성이 그에 따라 자동적으로 결정될 때 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X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를 </a:t>
            </a:r>
            <a:r>
              <a:rPr lang="ko-KR" altLang="en-US" sz="1100" b="1" dirty="0">
                <a:cs typeface="Aharoni" panose="02010803020104030203" pitchFamily="2" charset="-79"/>
              </a:rPr>
              <a:t>결정자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라고 한다</a:t>
            </a:r>
            <a:endParaRPr lang="en-US" altLang="ko-KR" sz="11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테이블에서 각 행을 유일하게 식별할 수 있는 최소한의 속성들의 집합니다</a:t>
            </a:r>
            <a:r>
              <a:rPr lang="en-US" altLang="ko-KR" sz="1100" dirty="0">
                <a:solidFill>
                  <a:schemeClr val="bg1"/>
                </a:solidFill>
                <a:cs typeface="Aharoni" panose="02010803020104030203" pitchFamily="2" charset="-79"/>
              </a:rPr>
              <a:t>. </a:t>
            </a:r>
            <a:r>
              <a:rPr lang="ko-KR" altLang="en-US" sz="1100" b="1" dirty="0">
                <a:cs typeface="Aharoni" panose="02010803020104030203" pitchFamily="2" charset="-79"/>
              </a:rPr>
              <a:t>후보키</a:t>
            </a:r>
            <a:r>
              <a:rPr lang="ko-KR" altLang="en-US" sz="1100" dirty="0">
                <a:solidFill>
                  <a:schemeClr val="bg1"/>
                </a:solidFill>
                <a:cs typeface="Aharoni" panose="02010803020104030203" pitchFamily="2" charset="-79"/>
              </a:rPr>
              <a:t>는 기본키가 될 수 있는 후보들이며 유일성과 최소성을 동시에 만족해야 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B4B7A4-3B80-45E2-B5E4-19B05865C402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CA98D10-F5A6-4C40-A8AC-A8E880FE9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5061" y="4427493"/>
            <a:ext cx="7370288" cy="1586320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F6EE2DC-0741-49A6-92B7-4CFABA7D39F5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678983-3357-44E1-A3FD-2C4C3FE7F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0364" y="946389"/>
            <a:ext cx="7942744" cy="1851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BBA35A-A2CF-414B-BA50-E982B2487DB7}"/>
              </a:ext>
            </a:extLst>
          </p:cNvPr>
          <p:cNvSpPr txBox="1"/>
          <p:nvPr/>
        </p:nvSpPr>
        <p:spPr>
          <a:xfrm>
            <a:off x="5961042" y="2749886"/>
            <a:ext cx="4057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* </a:t>
            </a:r>
            <a:r>
              <a:rPr lang="ko-KR" altLang="en-US" sz="1500" dirty="0">
                <a:solidFill>
                  <a:srgbClr val="FF0000"/>
                </a:solidFill>
              </a:rPr>
              <a:t>교수가 한 과목만을 강의할 수 있다고 가정</a:t>
            </a:r>
            <a:r>
              <a:rPr lang="ko-KR" altLang="en-US" sz="1500" dirty="0"/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FCA295-BDAD-4E1D-AD9E-66E1D75F278F}"/>
              </a:ext>
            </a:extLst>
          </p:cNvPr>
          <p:cNvSpPr/>
          <p:nvPr/>
        </p:nvSpPr>
        <p:spPr>
          <a:xfrm>
            <a:off x="4194313" y="1123122"/>
            <a:ext cx="3796747" cy="1500808"/>
          </a:xfrm>
          <a:prstGeom prst="rect">
            <a:avLst/>
          </a:prstGeom>
          <a:solidFill>
            <a:srgbClr val="FF0000">
              <a:alpha val="1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8673C0-E586-4676-A997-D1EA3B144547}"/>
              </a:ext>
            </a:extLst>
          </p:cNvPr>
          <p:cNvSpPr/>
          <p:nvPr/>
        </p:nvSpPr>
        <p:spPr>
          <a:xfrm>
            <a:off x="7987138" y="1142636"/>
            <a:ext cx="1882420" cy="1481294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1BD285-E6A9-42E8-8580-D6C80AF93F5E}"/>
              </a:ext>
            </a:extLst>
          </p:cNvPr>
          <p:cNvSpPr/>
          <p:nvPr/>
        </p:nvSpPr>
        <p:spPr>
          <a:xfrm>
            <a:off x="6077785" y="1142636"/>
            <a:ext cx="1882420" cy="1481294"/>
          </a:xfrm>
          <a:prstGeom prst="rect">
            <a:avLst/>
          </a:prstGeom>
          <a:solidFill>
            <a:schemeClr val="accent6">
              <a:alpha val="1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42C370-665E-4C12-8901-CFC76130A633}"/>
              </a:ext>
            </a:extLst>
          </p:cNvPr>
          <p:cNvSpPr txBox="1"/>
          <p:nvPr/>
        </p:nvSpPr>
        <p:spPr>
          <a:xfrm>
            <a:off x="5135523" y="716998"/>
            <a:ext cx="1883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기본키 이며 후보키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C7FF4A-F8EF-4CD4-9A39-3644A778C2A8}"/>
              </a:ext>
            </a:extLst>
          </p:cNvPr>
          <p:cNvSpPr txBox="1"/>
          <p:nvPr/>
        </p:nvSpPr>
        <p:spPr>
          <a:xfrm>
            <a:off x="7960205" y="721347"/>
            <a:ext cx="1883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결정자</a:t>
            </a:r>
          </a:p>
        </p:txBody>
      </p:sp>
    </p:spTree>
    <p:extLst>
      <p:ext uri="{BB962C8B-B14F-4D97-AF65-F5344CB8AC3E}">
        <p14:creationId xmlns:p14="http://schemas.microsoft.com/office/powerpoint/2010/main" val="54912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2" grpId="0" animBg="1"/>
      <p:bldP spid="22" grpId="1" animBg="1"/>
      <p:bldP spid="25" grpId="0"/>
      <p:bldP spid="25" grpId="1"/>
      <p:bldP spid="26" grpId="0"/>
      <p:bldP spid="2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반정규화</a:t>
            </a:r>
            <a:endParaRPr lang="en-US" altLang="ko-KR" sz="26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600" kern="0" dirty="0">
                <a:solidFill>
                  <a:prstClr val="white"/>
                </a:solidFill>
              </a:rPr>
              <a:t>(</a:t>
            </a:r>
            <a:r>
              <a:rPr lang="ko-KR" altLang="en-US" sz="2600" kern="0" dirty="0">
                <a:solidFill>
                  <a:prstClr val="white"/>
                </a:solidFill>
              </a:rPr>
              <a:t>역정규화</a:t>
            </a:r>
            <a:r>
              <a:rPr lang="en-US" altLang="ko-KR" sz="2600" kern="0" dirty="0">
                <a:solidFill>
                  <a:prstClr val="white"/>
                </a:solidFill>
              </a:rPr>
              <a:t>)</a:t>
            </a:r>
            <a:r>
              <a:rPr lang="ko-KR" altLang="en-US" sz="2600" kern="0" dirty="0">
                <a:solidFill>
                  <a:prstClr val="white"/>
                </a:solidFill>
              </a:rPr>
              <a:t> </a:t>
            </a:r>
            <a:r>
              <a:rPr lang="ko-KR" altLang="en-US" sz="2600" b="1" kern="0" dirty="0">
                <a:solidFill>
                  <a:prstClr val="white"/>
                </a:solidFill>
              </a:rPr>
              <a:t>란</a:t>
            </a:r>
            <a:endParaRPr lang="en-US" altLang="ko-KR" sz="26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384406" y="2457001"/>
            <a:ext cx="2885885" cy="33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반정규화는 정규화 되어있는 것을 다시 정규화 이전 상태로 돌리는 것을 말한다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시스템의 성능을 향상시키기 위해 데이터 모델을 통합하는 과정이다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데이터 무결성이 보장되지 않으므로 제한적으로 사용해야 한다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EE7002-2FFC-49CB-A086-DAF5376C4FAC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7D50B4-2747-435F-83D3-F6AC75B65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9402" y="1091629"/>
            <a:ext cx="7390692" cy="310463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4AAA4F8-DE05-4509-A813-0E69BC0639A9}"/>
              </a:ext>
            </a:extLst>
          </p:cNvPr>
          <p:cNvSpPr/>
          <p:nvPr/>
        </p:nvSpPr>
        <p:spPr>
          <a:xfrm>
            <a:off x="4189504" y="630147"/>
            <a:ext cx="7519882" cy="3746836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A0F4D4-82E8-4CCB-B5BC-B10388D584CF}"/>
              </a:ext>
            </a:extLst>
          </p:cNvPr>
          <p:cNvSpPr txBox="1"/>
          <p:nvPr/>
        </p:nvSpPr>
        <p:spPr>
          <a:xfrm>
            <a:off x="6969496" y="458243"/>
            <a:ext cx="19905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반정규화의 절차</a:t>
            </a:r>
          </a:p>
        </p:txBody>
      </p:sp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A14BEE6A-E0B4-458F-976D-15162F247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037772"/>
              </p:ext>
            </p:extLst>
          </p:nvPr>
        </p:nvGraphicFramePr>
        <p:xfrm>
          <a:off x="4241459" y="4903416"/>
          <a:ext cx="7470590" cy="152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295">
                  <a:extLst>
                    <a:ext uri="{9D8B030D-6E8A-4147-A177-3AD203B41FA5}">
                      <a16:colId xmlns:a16="http://schemas.microsoft.com/office/drawing/2014/main" val="1204437417"/>
                    </a:ext>
                  </a:extLst>
                </a:gridCol>
                <a:gridCol w="3735295">
                  <a:extLst>
                    <a:ext uri="{9D8B030D-6E8A-4147-A177-3AD203B41FA5}">
                      <a16:colId xmlns:a16="http://schemas.microsoft.com/office/drawing/2014/main" val="3697324478"/>
                    </a:ext>
                  </a:extLst>
                </a:gridCol>
              </a:tblGrid>
              <a:tr h="475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개념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595959"/>
                          </a:solidFill>
                        </a:rPr>
                        <a:t>필요성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604607"/>
                  </a:ext>
                </a:extLst>
              </a:tr>
              <a:tr h="10533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데이터 베이스 정규화 후 성능향상</a:t>
                      </a:r>
                      <a:r>
                        <a:rPr lang="en-US" altLang="ko-KR" sz="1300" dirty="0"/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개발 편의성 등을 위해 정규화 기법 위배행위를 의도적으로 수행하는 기법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2950" lvl="1" indent="-285750" algn="l" latinLnBrk="1">
                        <a:buFontTx/>
                        <a:buChar char="-"/>
                      </a:pPr>
                      <a:r>
                        <a:rPr lang="ko-KR" altLang="en-US" sz="1300" dirty="0"/>
                        <a:t>다수 </a:t>
                      </a:r>
                      <a:r>
                        <a:rPr lang="en-US" altLang="ko-KR" sz="1300" dirty="0"/>
                        <a:t>Join</a:t>
                      </a:r>
                      <a:r>
                        <a:rPr lang="ko-KR" altLang="en-US" sz="1300" dirty="0"/>
                        <a:t>시 성능하락 방지</a:t>
                      </a:r>
                      <a:endParaRPr lang="en-US" altLang="ko-KR" sz="1300" dirty="0"/>
                    </a:p>
                    <a:p>
                      <a:pPr marL="742950" lvl="1" indent="-285750" algn="l" latinLnBrk="1">
                        <a:buFontTx/>
                        <a:buChar char="-"/>
                      </a:pPr>
                      <a:r>
                        <a:rPr lang="ko-KR" altLang="en-US" sz="1300" dirty="0"/>
                        <a:t>개발 및 운영 단순화</a:t>
                      </a:r>
                      <a:endParaRPr lang="en-US" altLang="ko-KR" sz="1300" dirty="0"/>
                    </a:p>
                    <a:p>
                      <a:pPr marL="742950" lvl="1" indent="-285750" algn="l" latinLnBrk="1">
                        <a:buFontTx/>
                        <a:buChar char="-"/>
                      </a:pPr>
                      <a:r>
                        <a:rPr lang="en-US" altLang="ko-KR" sz="1300" dirty="0"/>
                        <a:t>DB </a:t>
                      </a:r>
                      <a:r>
                        <a:rPr lang="ko-KR" altLang="en-US" sz="1300" dirty="0"/>
                        <a:t>검색 성능 향상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86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37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600" b="1" kern="0" dirty="0">
                <a:solidFill>
                  <a:prstClr val="white"/>
                </a:solidFill>
              </a:rPr>
              <a:t>반정규화</a:t>
            </a:r>
            <a:endParaRPr lang="en-US" altLang="ko-KR" sz="26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en-US" altLang="ko-KR" sz="2600" kern="0" dirty="0">
                <a:solidFill>
                  <a:prstClr val="white"/>
                </a:solidFill>
              </a:rPr>
              <a:t>(</a:t>
            </a:r>
            <a:r>
              <a:rPr lang="ko-KR" altLang="en-US" sz="2600" kern="0" dirty="0">
                <a:solidFill>
                  <a:prstClr val="white"/>
                </a:solidFill>
              </a:rPr>
              <a:t>역정규화</a:t>
            </a:r>
            <a:r>
              <a:rPr lang="en-US" altLang="ko-KR" sz="2600" kern="0" dirty="0">
                <a:solidFill>
                  <a:prstClr val="white"/>
                </a:solidFill>
              </a:rPr>
              <a:t>)</a:t>
            </a:r>
            <a:r>
              <a:rPr lang="ko-KR" altLang="en-US" sz="2600" kern="0" dirty="0">
                <a:solidFill>
                  <a:prstClr val="white"/>
                </a:solidFill>
              </a:rPr>
              <a:t> </a:t>
            </a:r>
            <a:r>
              <a:rPr lang="ko-KR" altLang="en-US" sz="2600" b="1" kern="0" dirty="0">
                <a:solidFill>
                  <a:prstClr val="white"/>
                </a:solidFill>
              </a:rPr>
              <a:t>개념</a:t>
            </a:r>
            <a:endParaRPr lang="en-US" altLang="ko-KR" sz="26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423142" y="1837036"/>
            <a:ext cx="533855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423142" y="2457001"/>
            <a:ext cx="2885885" cy="21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테이블 반정규화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: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테이블 병합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분할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추가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칼럼 반정규화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: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중복칼럼 추가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파생칼럼 추가 등등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관계 반정규화 </a:t>
            </a:r>
            <a:r>
              <a:rPr lang="en-US" altLang="ko-KR" sz="1300" dirty="0">
                <a:solidFill>
                  <a:prstClr val="white"/>
                </a:solidFill>
                <a:cs typeface="Aharoni" panose="02010803020104030203" pitchFamily="2" charset="-79"/>
              </a:rPr>
              <a:t>: </a:t>
            </a:r>
            <a:r>
              <a:rPr lang="ko-KR" altLang="en-US" sz="1300" dirty="0">
                <a:solidFill>
                  <a:prstClr val="white"/>
                </a:solidFill>
                <a:cs typeface="Aharoni" panose="02010803020104030203" pitchFamily="2" charset="-79"/>
              </a:rPr>
              <a:t>중복 관계 추가</a:t>
            </a:r>
            <a:endParaRPr lang="en-US" altLang="ko-KR" sz="13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EE7002-2FFC-49CB-A086-DAF5376C4FAC}"/>
              </a:ext>
            </a:extLst>
          </p:cNvPr>
          <p:cNvSpPr/>
          <p:nvPr/>
        </p:nvSpPr>
        <p:spPr>
          <a:xfrm>
            <a:off x="3657600" y="0"/>
            <a:ext cx="85343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4E6DFC-1D15-49F4-B027-413335512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92" y="904519"/>
            <a:ext cx="5426816" cy="204343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B1D85E6-A7A1-44A6-B79E-D34E57415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91" y="4158745"/>
            <a:ext cx="5426817" cy="21442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C0EFE73-D339-41E4-AB6A-DCBE9F1FF885}"/>
              </a:ext>
            </a:extLst>
          </p:cNvPr>
          <p:cNvSpPr txBox="1"/>
          <p:nvPr/>
        </p:nvSpPr>
        <p:spPr>
          <a:xfrm>
            <a:off x="4395647" y="146952"/>
            <a:ext cx="7275207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cs typeface="Aharoni" panose="02010803020104030203" pitchFamily="2" charset="-79"/>
              </a:rPr>
              <a:t>정규화가 되었으나 서버 </a:t>
            </a:r>
            <a:r>
              <a:rPr lang="en-US" altLang="ko-KR" sz="1200" dirty="0">
                <a:cs typeface="Aharoni" panose="02010803020104030203" pitchFamily="2" charset="-79"/>
              </a:rPr>
              <a:t>B</a:t>
            </a:r>
            <a:r>
              <a:rPr lang="ko-KR" altLang="en-US" sz="1200" dirty="0">
                <a:cs typeface="Aharoni" panose="02010803020104030203" pitchFamily="2" charset="-79"/>
              </a:rPr>
              <a:t>에서 데이터 조회 시 부서번호가 서버 </a:t>
            </a:r>
            <a:r>
              <a:rPr lang="en-US" altLang="ko-KR" sz="1200" dirty="0">
                <a:cs typeface="Aharoni" panose="02010803020104030203" pitchFamily="2" charset="-79"/>
              </a:rPr>
              <a:t>A</a:t>
            </a:r>
            <a:r>
              <a:rPr lang="ko-KR" altLang="en-US" sz="1200" dirty="0">
                <a:cs typeface="Aharoni" panose="02010803020104030203" pitchFamily="2" charset="-79"/>
              </a:rPr>
              <a:t>에 존재하여 연계</a:t>
            </a:r>
            <a:r>
              <a:rPr lang="en-US" altLang="ko-KR" sz="1200" dirty="0">
                <a:cs typeface="Aharoni" panose="02010803020104030203" pitchFamily="2" charset="-79"/>
              </a:rPr>
              <a:t>, </a:t>
            </a:r>
            <a:r>
              <a:rPr lang="ko-KR" altLang="en-US" sz="1200" dirty="0">
                <a:cs typeface="Aharoni" panose="02010803020104030203" pitchFamily="2" charset="-79"/>
              </a:rPr>
              <a:t>접수</a:t>
            </a:r>
            <a:r>
              <a:rPr lang="en-US" altLang="ko-KR" sz="1200" dirty="0">
                <a:cs typeface="Aharoni" panose="02010803020104030203" pitchFamily="2" charset="-79"/>
              </a:rPr>
              <a:t>, </a:t>
            </a:r>
            <a:r>
              <a:rPr lang="ko-KR" altLang="en-US" sz="1200" dirty="0">
                <a:cs typeface="Aharoni" panose="02010803020104030203" pitchFamily="2" charset="-79"/>
              </a:rPr>
              <a:t>부서 테이블 모두 조인이 필요하며 또한 분산데이터베이스 환경으로 서버간 조인이 발생하여 성능이 저하된다</a:t>
            </a:r>
            <a:endParaRPr lang="en-US" altLang="ko-KR" sz="1200" dirty="0">
              <a:cs typeface="Aharoni" panose="02010803020104030203" pitchFamily="2" charset="-79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D953B72-C958-4FFA-8C74-FE39A5A4C69F}"/>
              </a:ext>
            </a:extLst>
          </p:cNvPr>
          <p:cNvSpPr/>
          <p:nvPr/>
        </p:nvSpPr>
        <p:spPr>
          <a:xfrm>
            <a:off x="4200264" y="3847361"/>
            <a:ext cx="7519882" cy="2746584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C85069B-3186-4E00-93BA-884B8F8A3B30}"/>
              </a:ext>
            </a:extLst>
          </p:cNvPr>
          <p:cNvCxnSpPr>
            <a:cxnSpLocks/>
          </p:cNvCxnSpPr>
          <p:nvPr/>
        </p:nvCxnSpPr>
        <p:spPr>
          <a:xfrm flipH="1">
            <a:off x="9605740" y="2996837"/>
            <a:ext cx="6927" cy="6680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0AE13D7-B151-42ED-9FC0-4C943F0F9A89}"/>
              </a:ext>
            </a:extLst>
          </p:cNvPr>
          <p:cNvSpPr txBox="1"/>
          <p:nvPr/>
        </p:nvSpPr>
        <p:spPr>
          <a:xfrm>
            <a:off x="7300898" y="3641073"/>
            <a:ext cx="1464704" cy="35375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b="1" dirty="0">
                <a:cs typeface="Aharoni" panose="02010803020104030203" pitchFamily="2" charset="-79"/>
              </a:rPr>
              <a:t>반정규화 진행 후</a:t>
            </a:r>
            <a:endParaRPr lang="en-US" altLang="ko-KR" sz="1300" b="1" dirty="0">
              <a:cs typeface="Aharoni" panose="02010803020104030203" pitchFamily="2" charset="-79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B931333-4AFA-4E82-BB33-11ADCF150ACC}"/>
              </a:ext>
            </a:extLst>
          </p:cNvPr>
          <p:cNvCxnSpPr>
            <a:cxnSpLocks/>
          </p:cNvCxnSpPr>
          <p:nvPr/>
        </p:nvCxnSpPr>
        <p:spPr>
          <a:xfrm flipH="1">
            <a:off x="6096000" y="2996837"/>
            <a:ext cx="6927" cy="6680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31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4706334" y="1714088"/>
            <a:ext cx="4433177" cy="22244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F02EE5-EE07-4898-B650-888CBB8ECDDA}"/>
              </a:ext>
            </a:extLst>
          </p:cNvPr>
          <p:cNvSpPr txBox="1"/>
          <p:nvPr/>
        </p:nvSpPr>
        <p:spPr>
          <a:xfrm>
            <a:off x="9819861" y="4003214"/>
            <a:ext cx="2053613" cy="1333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서버 기반 인증 방식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토큰 기반 인증 방식</a:t>
            </a:r>
            <a:endParaRPr lang="en-US" altLang="ko-KR" sz="105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Sliding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Sessions</a:t>
            </a:r>
          </a:p>
          <a:p>
            <a:pPr marL="285750" indent="-2857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Refresh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Token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359960" y="3432611"/>
            <a:ext cx="2739293" cy="155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 dirty="0">
                <a:solidFill>
                  <a:srgbClr val="C5A48D"/>
                </a:solidFill>
              </a:rPr>
              <a:t>AD SOFT 5</a:t>
            </a:r>
            <a:r>
              <a:rPr lang="ko-KR" altLang="en-US" sz="1400" b="1" u="sng" dirty="0">
                <a:solidFill>
                  <a:srgbClr val="C5A48D"/>
                </a:solidFill>
              </a:rPr>
              <a:t>주차 교육 과정</a:t>
            </a:r>
            <a:endParaRPr lang="en-US" altLang="ko-KR" sz="1400" b="1" u="sng" dirty="0">
              <a:solidFill>
                <a:srgbClr val="C5A48D"/>
              </a:solidFill>
            </a:endParaRPr>
          </a:p>
          <a:p>
            <a:pPr algn="ctr">
              <a:lnSpc>
                <a:spcPct val="2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DB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테이블 설계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정규화와 반정규화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</a:t>
            </a:r>
          </a:p>
          <a:p>
            <a:pPr algn="ctr">
              <a:lnSpc>
                <a:spcPct val="250000"/>
              </a:lnSpc>
            </a:pP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사용자 계정 로그인 기능 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–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세션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토큰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, JWT </a:t>
            </a:r>
            <a:r>
              <a:rPr lang="ko-KR" altLang="en-US" sz="1050" dirty="0">
                <a:solidFill>
                  <a:prstClr val="white"/>
                </a:solidFill>
                <a:cs typeface="Aharoni" panose="02010803020104030203" pitchFamily="2" charset="-79"/>
              </a:rPr>
              <a:t>인증 방식과 만료 시 연장 방법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BD16B41-F7FD-471B-9BA2-685E4CBA434D}"/>
              </a:ext>
            </a:extLst>
          </p:cNvPr>
          <p:cNvSpPr/>
          <p:nvPr/>
        </p:nvSpPr>
        <p:spPr>
          <a:xfrm>
            <a:off x="1189607" y="2218534"/>
            <a:ext cx="1080000" cy="1080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4706334" y="2064043"/>
            <a:ext cx="4433178" cy="1477328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b="1" kern="0" dirty="0">
                <a:solidFill>
                  <a:prstClr val="white"/>
                </a:solidFill>
              </a:rPr>
              <a:t>서버 인증</a:t>
            </a:r>
            <a:endParaRPr lang="en-US" altLang="ko-KR" sz="4000" b="1" kern="0" dirty="0">
              <a:solidFill>
                <a:prstClr val="white"/>
              </a:solidFill>
            </a:endParaRPr>
          </a:p>
          <a:p>
            <a:pPr latinLnBrk="0">
              <a:defRPr/>
            </a:pPr>
            <a:r>
              <a:rPr lang="ko-KR" altLang="en-US" sz="4000" b="1" kern="0" dirty="0">
                <a:solidFill>
                  <a:prstClr val="white"/>
                </a:solidFill>
              </a:rPr>
              <a:t>세션 </a:t>
            </a:r>
            <a:r>
              <a:rPr lang="en-US" altLang="ko-KR" sz="4000" b="1" kern="0" dirty="0">
                <a:solidFill>
                  <a:prstClr val="white"/>
                </a:solidFill>
              </a:rPr>
              <a:t>/ </a:t>
            </a:r>
            <a:r>
              <a:rPr lang="ko-KR" altLang="en-US" sz="4000" b="1" kern="0" dirty="0">
                <a:solidFill>
                  <a:prstClr val="white"/>
                </a:solidFill>
              </a:rPr>
              <a:t>토큰</a:t>
            </a:r>
            <a:r>
              <a:rPr lang="en-US" altLang="ko-KR" sz="4000" b="1" kern="0" dirty="0">
                <a:solidFill>
                  <a:prstClr val="white"/>
                </a:solidFill>
              </a:rPr>
              <a:t> (JWT)</a:t>
            </a:r>
            <a:r>
              <a:rPr lang="en-US" altLang="ko-KR" sz="1000" kern="0" dirty="0">
                <a:solidFill>
                  <a:srgbClr val="8899B2"/>
                </a:solidFill>
              </a:rPr>
              <a:t> </a:t>
            </a:r>
          </a:p>
          <a:p>
            <a:pPr latinLnBrk="0">
              <a:defRPr/>
            </a:pPr>
            <a:r>
              <a:rPr lang="ko-KR" altLang="en-US" sz="1000" kern="0" dirty="0">
                <a:solidFill>
                  <a:srgbClr val="8899B2"/>
                </a:solidFill>
              </a:rPr>
              <a:t>김은비 사원 </a:t>
            </a:r>
            <a:endParaRPr lang="en-US" altLang="ko-KR" sz="1000" kern="0" dirty="0">
              <a:solidFill>
                <a:srgbClr val="8899B2"/>
              </a:solidFill>
            </a:endParaRPr>
          </a:p>
        </p:txBody>
      </p:sp>
      <p:pic>
        <p:nvPicPr>
          <p:cNvPr id="4" name="그래픽 3" descr="자물쇠">
            <a:extLst>
              <a:ext uri="{FF2B5EF4-FFF2-40B4-BE49-F238E27FC236}">
                <a16:creationId xmlns:a16="http://schemas.microsoft.com/office/drawing/2014/main" id="{285162C7-4269-4BBE-A94D-B6855249E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2406" y="23013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30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1701</Words>
  <Application>Microsoft Office PowerPoint</Application>
  <PresentationFormat>와이드스크린</PresentationFormat>
  <Paragraphs>279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Apple SD Gothic Neo</vt:lpstr>
      <vt:lpstr>Open Sans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kimeunbee</cp:lastModifiedBy>
  <cp:revision>99</cp:revision>
  <dcterms:created xsi:type="dcterms:W3CDTF">2020-09-22T02:49:34Z</dcterms:created>
  <dcterms:modified xsi:type="dcterms:W3CDTF">2020-11-04T08:31:45Z</dcterms:modified>
</cp:coreProperties>
</file>