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81" r:id="rId5"/>
    <p:sldId id="258" r:id="rId6"/>
    <p:sldId id="268" r:id="rId7"/>
    <p:sldId id="278" r:id="rId8"/>
    <p:sldId id="269" r:id="rId9"/>
    <p:sldId id="274" r:id="rId10"/>
    <p:sldId id="270" r:id="rId11"/>
    <p:sldId id="273" r:id="rId12"/>
    <p:sldId id="280" r:id="rId13"/>
    <p:sldId id="277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08D"/>
    <a:srgbClr val="000000"/>
    <a:srgbClr val="214867"/>
    <a:srgbClr val="00B0F0"/>
    <a:srgbClr val="DA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 &amp; AJAX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3-1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272010" y="5782184"/>
            <a:ext cx="112928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jQuery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000" b="1" dirty="0">
                <a:solidFill>
                  <a:srgbClr val="00B0F0"/>
                </a:solidFill>
              </a:rPr>
              <a:t> 두개의 저장소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의 저장소</a:t>
            </a:r>
            <a:r>
              <a:rPr lang="en-US" altLang="ko-KR" sz="1400" dirty="0">
                <a:solidFill>
                  <a:srgbClr val="78808D"/>
                </a:solidFill>
              </a:rPr>
              <a:t>(repository)</a:t>
            </a:r>
            <a:r>
              <a:rPr lang="ko-KR" altLang="en-US" sz="1400" dirty="0">
                <a:solidFill>
                  <a:srgbClr val="78808D"/>
                </a:solidFill>
              </a:rPr>
              <a:t>는 크게 </a:t>
            </a:r>
            <a:r>
              <a:rPr lang="en-US" altLang="ko-KR" sz="1400" b="1" dirty="0">
                <a:solidFill>
                  <a:srgbClr val="78808D"/>
                </a:solidFill>
              </a:rPr>
              <a:t>Local repositor</a:t>
            </a:r>
            <a:r>
              <a:rPr lang="ko-KR" altLang="en-US" sz="1400" dirty="0">
                <a:solidFill>
                  <a:srgbClr val="78808D"/>
                </a:solidFill>
              </a:rPr>
              <a:t>와</a:t>
            </a:r>
            <a:r>
              <a:rPr lang="ko-KR" altLang="en-US" sz="1400" b="1" dirty="0">
                <a:solidFill>
                  <a:srgbClr val="78808D"/>
                </a:solidFill>
              </a:rPr>
              <a:t> </a:t>
            </a:r>
            <a:endParaRPr lang="en-US" altLang="ko-KR" sz="14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Remote repositor</a:t>
            </a:r>
            <a:r>
              <a:rPr lang="ko-KR" altLang="en-US" sz="1400" dirty="0">
                <a:solidFill>
                  <a:srgbClr val="78808D"/>
                </a:solidFill>
              </a:rPr>
              <a:t>가 있다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Local repository : </a:t>
            </a:r>
            <a:r>
              <a:rPr lang="ko-KR" altLang="en-US" sz="1200" dirty="0">
                <a:solidFill>
                  <a:srgbClr val="78808D"/>
                </a:solidFill>
              </a:rPr>
              <a:t>개인 </a:t>
            </a:r>
            <a:r>
              <a:rPr lang="en-US" altLang="ko-KR" sz="1200" dirty="0">
                <a:solidFill>
                  <a:srgbClr val="78808D"/>
                </a:solidFill>
              </a:rPr>
              <a:t>PC</a:t>
            </a:r>
            <a:r>
              <a:rPr lang="ko-KR" altLang="en-US" sz="1200" dirty="0">
                <a:solidFill>
                  <a:srgbClr val="78808D"/>
                </a:solidFill>
              </a:rPr>
              <a:t>에 설정된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Remote repository : remote repository</a:t>
            </a:r>
            <a:r>
              <a:rPr lang="ko-KR" altLang="en-US" sz="1200" dirty="0">
                <a:solidFill>
                  <a:srgbClr val="78808D"/>
                </a:solidFill>
              </a:rPr>
              <a:t>를 운용하는 서버에 있는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  <a:r>
              <a:rPr lang="ko-KR" altLang="en-US" sz="1200" dirty="0">
                <a:solidFill>
                  <a:srgbClr val="78808D"/>
                </a:solidFill>
              </a:rPr>
              <a:t>로 일종의 백업 클라우드 개념이다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62" y="2181660"/>
            <a:ext cx="4610542" cy="3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개념 및 명령어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Git</a:t>
            </a:r>
            <a:r>
              <a:rPr lang="ko-KR" altLang="en-US" sz="900" dirty="0">
                <a:solidFill>
                  <a:schemeClr val="bg1"/>
                </a:solidFill>
              </a:rPr>
              <a:t>을 사용한 개인 저장소 관리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5176007"/>
            <a:ext cx="11370470" cy="1518408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5" y="5175160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2645546" y="5175159"/>
            <a:ext cx="9135685" cy="151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 전체를 </a:t>
            </a:r>
            <a:r>
              <a:rPr lang="en-US" altLang="ko-KR" sz="1200" dirty="0">
                <a:solidFill>
                  <a:srgbClr val="78808D"/>
                </a:solidFill>
              </a:rPr>
              <a:t>remote repository</a:t>
            </a:r>
            <a:r>
              <a:rPr lang="ko-KR" altLang="en-US" sz="1200" dirty="0">
                <a:solidFill>
                  <a:srgbClr val="78808D"/>
                </a:solidFill>
              </a:rPr>
              <a:t>에서 내려 받거나 새로운</a:t>
            </a:r>
            <a:r>
              <a:rPr lang="en-US" altLang="ko-KR" sz="1200" dirty="0">
                <a:solidFill>
                  <a:srgbClr val="78808D"/>
                </a:solidFill>
              </a:rPr>
              <a:t> local repository</a:t>
            </a:r>
            <a:r>
              <a:rPr lang="ko-KR" altLang="en-US" sz="1200" dirty="0">
                <a:solidFill>
                  <a:srgbClr val="78808D"/>
                </a:solidFill>
              </a:rPr>
              <a:t>를 생성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소스코드의 파일을 수정하거나 더한다 </a:t>
            </a:r>
            <a:r>
              <a:rPr lang="en-US" altLang="ko-KR" sz="1200" dirty="0">
                <a:solidFill>
                  <a:srgbClr val="78808D"/>
                </a:solidFill>
              </a:rPr>
              <a:t>(Working Directory</a:t>
            </a:r>
            <a:r>
              <a:rPr lang="ko-KR" altLang="en-US" sz="1200" dirty="0">
                <a:solidFill>
                  <a:srgbClr val="78808D"/>
                </a:solidFill>
              </a:rPr>
              <a:t>에서 실제 개발 과정 진행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수정한 코드 파일을 </a:t>
            </a:r>
            <a:r>
              <a:rPr lang="en-US" altLang="ko-KR" sz="1200" dirty="0">
                <a:solidFill>
                  <a:srgbClr val="78808D"/>
                </a:solidFill>
              </a:rPr>
              <a:t>add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Area(local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저장될 예정인 임시저장소 개념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계속 개발을 진행하여 </a:t>
            </a:r>
            <a:r>
              <a:rPr lang="en-US" altLang="ko-KR" sz="1200" dirty="0">
                <a:solidFill>
                  <a:srgbClr val="78808D"/>
                </a:solidFill>
              </a:rPr>
              <a:t>2</a:t>
            </a:r>
            <a:r>
              <a:rPr lang="ko-KR" altLang="en-US" sz="1200" dirty="0">
                <a:solidFill>
                  <a:srgbClr val="78808D"/>
                </a:solidFill>
              </a:rPr>
              <a:t>와 </a:t>
            </a:r>
            <a:r>
              <a:rPr lang="en-US" altLang="ko-KR" sz="1200" dirty="0">
                <a:solidFill>
                  <a:srgbClr val="78808D"/>
                </a:solidFill>
              </a:rPr>
              <a:t>3</a:t>
            </a:r>
            <a:r>
              <a:rPr lang="ko-KR" altLang="en-US" sz="1200" dirty="0">
                <a:solidFill>
                  <a:srgbClr val="78808D"/>
                </a:solidFill>
              </a:rPr>
              <a:t>의 과정을 반복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개발이 완료되면 </a:t>
            </a:r>
            <a:r>
              <a:rPr lang="en-US" altLang="ko-KR" sz="1200" dirty="0">
                <a:solidFill>
                  <a:srgbClr val="78808D"/>
                </a:solidFill>
              </a:rPr>
              <a:t>commit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</a:t>
            </a:r>
            <a:r>
              <a:rPr lang="ko-KR" altLang="en-US" sz="1200" dirty="0">
                <a:solidFill>
                  <a:srgbClr val="78808D"/>
                </a:solidFill>
              </a:rPr>
              <a:t>의 최종 파일을 </a:t>
            </a:r>
            <a:r>
              <a:rPr lang="en-US" altLang="ko-KR" sz="1200" dirty="0">
                <a:solidFill>
                  <a:srgbClr val="78808D"/>
                </a:solidFill>
              </a:rPr>
              <a:t>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B9147-A66C-4872-AF5A-EC68234851F3}"/>
              </a:ext>
            </a:extLst>
          </p:cNvPr>
          <p:cNvGrpSpPr/>
          <p:nvPr/>
        </p:nvGrpSpPr>
        <p:grpSpPr>
          <a:xfrm>
            <a:off x="1734497" y="1081190"/>
            <a:ext cx="8723006" cy="3816989"/>
            <a:chOff x="1734497" y="1000390"/>
            <a:chExt cx="8723006" cy="38169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231C85-7C38-4544-B845-64ABFEE3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63A1B-D24D-442F-9D16-A33971489EAC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47128-3D9E-4032-8F4B-3D6E757A3DC7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782BF2-8751-42A2-A303-602C6FA2C42A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9C59D6-71DC-4244-8156-9693155DD8D7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53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개념 및 명령어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Git</a:t>
            </a:r>
            <a:r>
              <a:rPr lang="ko-KR" altLang="en-US" sz="900" dirty="0">
                <a:solidFill>
                  <a:schemeClr val="bg1"/>
                </a:solidFill>
              </a:rPr>
              <a:t>을 사용한 개인 저장소 관리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5176007"/>
            <a:ext cx="11370470" cy="1518408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5" y="5175160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2645546" y="5175159"/>
            <a:ext cx="9135685" cy="151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임시저장소가 필요한 이유는 프로젝트를 </a:t>
            </a:r>
            <a:r>
              <a:rPr lang="ko-KR" altLang="en-US" sz="1200" dirty="0" err="1">
                <a:solidFill>
                  <a:srgbClr val="78808D"/>
                </a:solidFill>
              </a:rPr>
              <a:t>하다보면</a:t>
            </a:r>
            <a:r>
              <a:rPr lang="ko-KR" altLang="en-US" sz="1200" dirty="0">
                <a:solidFill>
                  <a:srgbClr val="78808D"/>
                </a:solidFill>
              </a:rPr>
              <a:t> 핵심적인 파일과 테스트파일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임시적인 파일이 있는데 걔는 버전관리를 </a:t>
            </a:r>
            <a:r>
              <a:rPr lang="ko-KR" altLang="en-US" sz="1200" dirty="0" err="1">
                <a:solidFill>
                  <a:srgbClr val="78808D"/>
                </a:solidFill>
              </a:rPr>
              <a:t>할필요가</a:t>
            </a:r>
            <a:r>
              <a:rPr lang="ko-KR" altLang="en-US" sz="1200" dirty="0">
                <a:solidFill>
                  <a:srgbClr val="78808D"/>
                </a:solidFill>
              </a:rPr>
              <a:t> 없다 파일을 배제하기위해 깃에게 명확하게 알려주며 불편하지만 그만큼 정확하다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B9147-A66C-4872-AF5A-EC68234851F3}"/>
              </a:ext>
            </a:extLst>
          </p:cNvPr>
          <p:cNvGrpSpPr/>
          <p:nvPr/>
        </p:nvGrpSpPr>
        <p:grpSpPr>
          <a:xfrm>
            <a:off x="1734497" y="1081190"/>
            <a:ext cx="8723006" cy="3816989"/>
            <a:chOff x="1734497" y="1000390"/>
            <a:chExt cx="8723006" cy="38169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231C85-7C38-4544-B845-64ABFEE3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63A1B-D24D-442F-9D16-A33971489EAC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47128-3D9E-4032-8F4B-3D6E757A3DC7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782BF2-8751-42A2-A303-602C6FA2C42A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9C59D6-71DC-4244-8156-9693155DD8D7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1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296933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66734" y="4562733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B0F0"/>
                </a:solidFill>
              </a:rPr>
              <a:t>브랜치</a:t>
            </a:r>
            <a:r>
              <a:rPr lang="en-US" altLang="ko-KR" sz="1800" b="1" dirty="0">
                <a:solidFill>
                  <a:srgbClr val="00B0F0"/>
                </a:solidFill>
              </a:rPr>
              <a:t>(Branch)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독립적으로 어떤 작업을 진행하기 위한 개념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필요에 의해 만들어지는 각각의 브랜치는 다른 브랜치의 영향을 받지 않기 때문에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여러 작업을 동시에 진행 할 수 있다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911955-7639-4F73-A92B-5E8FD6C9814D}"/>
              </a:ext>
            </a:extLst>
          </p:cNvPr>
          <p:cNvGrpSpPr/>
          <p:nvPr/>
        </p:nvGrpSpPr>
        <p:grpSpPr>
          <a:xfrm>
            <a:off x="6576715" y="1965528"/>
            <a:ext cx="4924442" cy="2154824"/>
            <a:chOff x="1734497" y="1000390"/>
            <a:chExt cx="8723006" cy="38169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279868-0363-4D61-B5E3-9E82A809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DDBAAA-B841-473D-9ECF-DCC92B88FFB6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8694C-0DC6-405C-B637-09AA73686F51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04CC82-F066-4A0D-A655-FFF98CD0E8DE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B868A0-84FB-448F-AF3F-EBBF3EA67900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48BED7-A5AB-4BCC-9607-B89065CECD59}"/>
              </a:ext>
            </a:extLst>
          </p:cNvPr>
          <p:cNvGrpSpPr/>
          <p:nvPr/>
        </p:nvGrpSpPr>
        <p:grpSpPr>
          <a:xfrm>
            <a:off x="813037" y="1688888"/>
            <a:ext cx="4679463" cy="2895433"/>
            <a:chOff x="5944223" y="1703877"/>
            <a:chExt cx="5892591" cy="33373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EC0DCE-7823-437B-AB9E-D9F9CDF5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223" y="1703877"/>
              <a:ext cx="5892591" cy="333732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823D76-3A81-4464-AF7A-9C3DD582D9C5}"/>
                </a:ext>
              </a:extLst>
            </p:cNvPr>
            <p:cNvSpPr/>
            <p:nvPr/>
          </p:nvSpPr>
          <p:spPr>
            <a:xfrm>
              <a:off x="7203291" y="3582265"/>
              <a:ext cx="1035187" cy="3777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merge</a:t>
              </a:r>
              <a:endParaRPr lang="ko-KR" altLang="en-US" sz="13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A9D83B4-C76F-4D64-9588-F381AEBA74B2}"/>
                </a:ext>
              </a:extLst>
            </p:cNvPr>
            <p:cNvCxnSpPr/>
            <p:nvPr/>
          </p:nvCxnSpPr>
          <p:spPr>
            <a:xfrm flipV="1">
              <a:off x="8380520" y="3586579"/>
              <a:ext cx="337352" cy="142042"/>
            </a:xfrm>
            <a:prstGeom prst="straightConnector1">
              <a:avLst/>
            </a:prstGeom>
            <a:ln w="2921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60F6C3-0307-4587-A561-62AB48539F92}"/>
              </a:ext>
            </a:extLst>
          </p:cNvPr>
          <p:cNvSpPr/>
          <p:nvPr/>
        </p:nvSpPr>
        <p:spPr>
          <a:xfrm>
            <a:off x="6846215" y="4506462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Fetch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최신 이력을 이름 없는 브랜치로 로컬에 가져오며 해당 브랜치는 </a:t>
            </a:r>
            <a:r>
              <a:rPr lang="en-US" altLang="ko-KR" sz="1050" dirty="0">
                <a:solidFill>
                  <a:srgbClr val="78808D"/>
                </a:solidFill>
              </a:rPr>
              <a:t>‘FETCH_HEAD’</a:t>
            </a:r>
            <a:r>
              <a:rPr lang="ko-KR" altLang="en-US" sz="1050" dirty="0">
                <a:solidFill>
                  <a:srgbClr val="78808D"/>
                </a:solidFill>
              </a:rPr>
              <a:t>의 이름으로 체크아웃 가능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Pull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내용을 가져와 자동으로 현재 소스에 병합 작업을 진행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8B71CE-1321-4676-8C75-82559E02E291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1588FAD-58F7-4EC3-90B7-5A66338E1A91}"/>
              </a:ext>
            </a:extLst>
          </p:cNvPr>
          <p:cNvSpPr/>
          <p:nvPr/>
        </p:nvSpPr>
        <p:spPr>
          <a:xfrm>
            <a:off x="6296933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248821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43621" y="1847266"/>
            <a:ext cx="924851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!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2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통신규약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987299"/>
            <a:ext cx="11370470" cy="1707116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4" y="4986451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996534"/>
            <a:ext cx="7508438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1452840" y="4996534"/>
            <a:ext cx="2172455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>
                <a:solidFill>
                  <a:srgbClr val="00B0F0"/>
                </a:solidFill>
              </a:rPr>
              <a:t>7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시스템들의 연결을 위한 모델이며 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 4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이를 웹 서비스에 맞게 단순화시킨 모델이다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</a:rPr>
              <a:t>동기</a:t>
            </a:r>
            <a:r>
              <a:rPr lang="en-US" altLang="ko-KR" sz="1600" b="1" dirty="0">
                <a:solidFill>
                  <a:srgbClr val="00B0F0"/>
                </a:solidFill>
              </a:rPr>
              <a:t>(synchronous)</a:t>
            </a:r>
            <a:r>
              <a:rPr lang="en-US" altLang="ko-KR" sz="2500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직렬적으로 태스크</a:t>
            </a:r>
            <a:r>
              <a:rPr lang="en-US" altLang="ko-KR" sz="1200" dirty="0">
                <a:solidFill>
                  <a:srgbClr val="78808D"/>
                </a:solidFill>
              </a:rPr>
              <a:t>(task)</a:t>
            </a:r>
            <a:r>
              <a:rPr lang="ko-KR" altLang="en-US" sz="1200" dirty="0">
                <a:solidFill>
                  <a:srgbClr val="78808D"/>
                </a:solidFill>
              </a:rPr>
              <a:t>를 수행한다</a:t>
            </a:r>
            <a:r>
              <a:rPr lang="en-US" altLang="ko-KR" sz="1200" dirty="0">
                <a:solidFill>
                  <a:srgbClr val="78808D"/>
                </a:solidFill>
              </a:rPr>
              <a:t>. </a:t>
            </a:r>
            <a:r>
              <a:rPr lang="ko-KR" altLang="en-US" sz="1200" dirty="0">
                <a:solidFill>
                  <a:srgbClr val="78808D"/>
                </a:solidFill>
              </a:rPr>
              <a:t> 작업이 </a:t>
            </a:r>
            <a:r>
              <a:rPr lang="ko-KR" altLang="en-US" sz="1200" b="1" dirty="0">
                <a:solidFill>
                  <a:srgbClr val="78808D"/>
                </a:solidFill>
              </a:rPr>
              <a:t>순차적으로 실행</a:t>
            </a:r>
            <a:r>
              <a:rPr lang="ko-KR" altLang="en-US" sz="1200" dirty="0">
                <a:solidFill>
                  <a:srgbClr val="78808D"/>
                </a:solidFill>
              </a:rPr>
              <a:t>되며 어떤 작업이 수행 중이면 다음 작업은 대기하게 된다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</a:rPr>
              <a:t>비동기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병렬적으로 태스크</a:t>
            </a:r>
            <a:r>
              <a:rPr lang="en-US" altLang="ko-KR" sz="1200" dirty="0">
                <a:solidFill>
                  <a:srgbClr val="78808D"/>
                </a:solidFill>
              </a:rPr>
              <a:t>(task)</a:t>
            </a:r>
            <a:r>
              <a:rPr lang="ko-KR" altLang="en-US" sz="1200" dirty="0">
                <a:solidFill>
                  <a:srgbClr val="78808D"/>
                </a:solidFill>
              </a:rPr>
              <a:t>를 수행한다</a:t>
            </a:r>
            <a:r>
              <a:rPr lang="en-US" altLang="ko-KR" sz="1200" dirty="0">
                <a:solidFill>
                  <a:srgbClr val="78808D"/>
                </a:solidFill>
              </a:rPr>
              <a:t>.  </a:t>
            </a:r>
            <a:r>
              <a:rPr lang="ko-KR" altLang="en-US" sz="1200" dirty="0">
                <a:solidFill>
                  <a:srgbClr val="78808D"/>
                </a:solidFill>
              </a:rPr>
              <a:t>작업이 종료되지 않은 상태라 하더라도 </a:t>
            </a:r>
            <a:r>
              <a:rPr lang="ko-KR" altLang="en-US" sz="1200" b="1" dirty="0">
                <a:solidFill>
                  <a:srgbClr val="78808D"/>
                </a:solidFill>
              </a:rPr>
              <a:t>대기하지 않고 다음 작업을 실행</a:t>
            </a:r>
            <a:r>
              <a:rPr lang="ko-KR" altLang="en-US" sz="1200" dirty="0">
                <a:solidFill>
                  <a:srgbClr val="78808D"/>
                </a:solidFill>
              </a:rPr>
              <a:t>한다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b="5962"/>
          <a:stretch/>
        </p:blipFill>
        <p:spPr>
          <a:xfrm>
            <a:off x="7075503" y="2463468"/>
            <a:ext cx="4601626" cy="286675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0DD112-D6F8-40D2-B846-13A856F4C2CA}"/>
              </a:ext>
            </a:extLst>
          </p:cNvPr>
          <p:cNvCxnSpPr>
            <a:cxnSpLocks/>
          </p:cNvCxnSpPr>
          <p:nvPr/>
        </p:nvCxnSpPr>
        <p:spPr>
          <a:xfrm>
            <a:off x="410766" y="3941685"/>
            <a:ext cx="6057146" cy="0"/>
          </a:xfrm>
          <a:prstGeom prst="line">
            <a:avLst/>
          </a:prstGeom>
          <a:ln w="25400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78808D"/>
                </a:solidFill>
              </a:rPr>
              <a:t>Ajax</a:t>
            </a:r>
            <a:r>
              <a:rPr lang="ko-KR" altLang="en-US" sz="1050" b="1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050" b="1" dirty="0">
                <a:solidFill>
                  <a:srgbClr val="78808D"/>
                </a:solidFill>
              </a:rPr>
              <a:t>, </a:t>
            </a:r>
            <a:r>
              <a:rPr lang="ko-KR" altLang="en-US" sz="1050" b="1" dirty="0">
                <a:solidFill>
                  <a:srgbClr val="78808D"/>
                </a:solidFill>
              </a:rPr>
              <a:t>웹 페이지의 일부분만을 갱신할 수 있도록 해주는 개발 기법이다 </a:t>
            </a:r>
            <a:r>
              <a:rPr lang="ko-KR" altLang="en-US" sz="1050" dirty="0">
                <a:solidFill>
                  <a:srgbClr val="78808D"/>
                </a:solidFill>
              </a:rPr>
              <a:t>하나의 특정한 기술을 말하는 것이 아니며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05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endParaRPr lang="en-US" altLang="ko-KR" sz="1050" b="1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클라이언트와 서버 측의 데이터 전송 및 처리를 </a:t>
            </a:r>
            <a:r>
              <a:rPr lang="ko-KR" altLang="en-US" sz="1200" b="1" dirty="0">
                <a:solidFill>
                  <a:srgbClr val="78808D"/>
                </a:solidFill>
              </a:rPr>
              <a:t>비동기적으로 처리하는 것이 목적</a:t>
            </a:r>
            <a:r>
              <a:rPr lang="ko-KR" altLang="en-US" sz="1200" dirty="0">
                <a:solidFill>
                  <a:srgbClr val="78808D"/>
                </a:solidFill>
              </a:rPr>
              <a:t>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를 쓸 수 없는 브라우저</a:t>
            </a:r>
            <a:r>
              <a:rPr lang="ko-KR" altLang="en-US" sz="1200" dirty="0">
                <a:solidFill>
                  <a:srgbClr val="78808D"/>
                </a:solidFill>
              </a:rPr>
              <a:t>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</a:t>
            </a:r>
            <a:r>
              <a:rPr lang="ko-KR" altLang="en-US" sz="1200" b="1" dirty="0">
                <a:solidFill>
                  <a:srgbClr val="78808D"/>
                </a:solidFill>
              </a:rPr>
              <a:t>보안상의 문제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</a:t>
            </a:r>
            <a:r>
              <a:rPr lang="ko-KR" altLang="en-US" sz="1200" b="1" dirty="0">
                <a:solidFill>
                  <a:srgbClr val="78808D"/>
                </a:solidFill>
              </a:rPr>
              <a:t>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</a:t>
            </a:r>
            <a:r>
              <a:rPr lang="ko-KR" altLang="en-US" sz="1200" b="1" dirty="0">
                <a:solidFill>
                  <a:srgbClr val="78808D"/>
                </a:solidFill>
              </a:rPr>
              <a:t>서버 부하</a:t>
            </a:r>
            <a:r>
              <a:rPr lang="ko-KR" altLang="en-US" sz="1200" dirty="0">
                <a:solidFill>
                  <a:srgbClr val="78808D"/>
                </a:solidFill>
              </a:rPr>
              <a:t>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Git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3-2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– git </a:t>
            </a:r>
            <a:r>
              <a:rPr lang="ko-KR" altLang="en-US" sz="1200" kern="0" dirty="0">
                <a:solidFill>
                  <a:prstClr val="white"/>
                </a:solidFill>
              </a:rPr>
              <a:t>이란</a:t>
            </a:r>
            <a:r>
              <a:rPr lang="en-US" altLang="ko-KR" sz="1200" kern="0" dirty="0">
                <a:solidFill>
                  <a:prstClr val="white"/>
                </a:solidFill>
              </a:rPr>
              <a:t>, git</a:t>
            </a:r>
            <a:r>
              <a:rPr lang="ko-KR" altLang="en-US" sz="1200" kern="0" dirty="0">
                <a:solidFill>
                  <a:prstClr val="white"/>
                </a:solidFill>
              </a:rPr>
              <a:t>의 구조와 명령어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버전관리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두개의 저장소와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파일의 세가지의 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5362114" y="5782184"/>
            <a:ext cx="2039178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개념 및 명령어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임시저장소와 명령어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C2FB6-70CF-43B1-B877-2DD128078C7E}"/>
              </a:ext>
            </a:extLst>
          </p:cNvPr>
          <p:cNvSpPr/>
          <p:nvPr/>
        </p:nvSpPr>
        <p:spPr>
          <a:xfrm>
            <a:off x="8276325" y="5787397"/>
            <a:ext cx="148846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Branch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브랜치와 병합</a:t>
            </a:r>
          </a:p>
        </p:txBody>
      </p:sp>
    </p:spTree>
    <p:extLst>
      <p:ext uri="{BB962C8B-B14F-4D97-AF65-F5344CB8AC3E}">
        <p14:creationId xmlns:p14="http://schemas.microsoft.com/office/powerpoint/2010/main" val="412834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 </a:t>
            </a:r>
            <a:r>
              <a:rPr lang="ko-KR" altLang="en-US" sz="2000" b="1" dirty="0">
                <a:solidFill>
                  <a:srgbClr val="00B0F0"/>
                </a:solidFill>
              </a:rPr>
              <a:t>이란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8808D"/>
                </a:solidFill>
              </a:rPr>
              <a:t>컴퓨터 파일의 변경사항을 추적하고 여러 명의 사용자들 간 파일들의 작업을 조율하기 위한 </a:t>
            </a:r>
            <a:r>
              <a:rPr lang="ko-KR" altLang="en-US" sz="1400" b="1" dirty="0">
                <a:solidFill>
                  <a:srgbClr val="78808D"/>
                </a:solidFill>
              </a:rPr>
              <a:t>분산 버전 관리 시스템</a:t>
            </a:r>
            <a:r>
              <a:rPr lang="ko-KR" altLang="en-US" sz="1400" dirty="0">
                <a:solidFill>
                  <a:srgbClr val="78808D"/>
                </a:solidFill>
              </a:rPr>
              <a:t>이다</a:t>
            </a:r>
            <a:r>
              <a:rPr lang="en-US" altLang="ko-KR" sz="14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코드 변경 사항 내역을 기록하고 관리할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작업 중 필요 시 이전 사항으로 </a:t>
            </a:r>
            <a:r>
              <a:rPr lang="en-US" altLang="ko-KR" sz="1100" dirty="0">
                <a:solidFill>
                  <a:srgbClr val="78808D"/>
                </a:solidFill>
              </a:rPr>
              <a:t>rollback</a:t>
            </a:r>
            <a:r>
              <a:rPr lang="ko-KR" altLang="en-US" sz="1100" dirty="0">
                <a:solidFill>
                  <a:srgbClr val="78808D"/>
                </a:solidFill>
              </a:rPr>
              <a:t>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팀 단위로 개발 진행 시 체계적</a:t>
            </a:r>
            <a:r>
              <a:rPr lang="en-US" altLang="ko-KR" sz="1100" dirty="0">
                <a:solidFill>
                  <a:srgbClr val="78808D"/>
                </a:solidFill>
              </a:rPr>
              <a:t>, </a:t>
            </a:r>
            <a:r>
              <a:rPr lang="ko-KR" altLang="en-US" sz="1100" dirty="0">
                <a:solidFill>
                  <a:srgbClr val="78808D"/>
                </a:solidFill>
              </a:rPr>
              <a:t>효율적인 작업이 가능하다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한 프로젝트의 여러 저장소가 각각 독립적으로 완전한 데이터를 갖고 있을 수 </a:t>
            </a:r>
            <a:r>
              <a:rPr lang="en-US" altLang="ko-KR" sz="1100" dirty="0">
                <a:solidFill>
                  <a:srgbClr val="78808D"/>
                </a:solidFill>
              </a:rPr>
              <a:t>    </a:t>
            </a:r>
            <a:r>
              <a:rPr lang="ko-KR" altLang="en-US" sz="1100" dirty="0">
                <a:solidFill>
                  <a:srgbClr val="78808D"/>
                </a:solidFill>
              </a:rPr>
              <a:t>있으며 원격 저장소 없이 로컬 저장소만으로도 버전 관리를 할 수도 있다</a:t>
            </a:r>
            <a:r>
              <a:rPr lang="en-US" altLang="ko-KR" sz="11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6A946-2A06-4B2A-BD9E-0EBCEE44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51" y="1680176"/>
            <a:ext cx="3803163" cy="44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5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프로젝트의 세가지 단계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은 개인 개발을 넘어</a:t>
            </a:r>
            <a:r>
              <a:rPr lang="en-US" altLang="ko-KR" sz="1400" dirty="0">
                <a:solidFill>
                  <a:srgbClr val="78808D"/>
                </a:solidFill>
              </a:rPr>
              <a:t>, </a:t>
            </a:r>
            <a:r>
              <a:rPr lang="ko-KR" altLang="en-US" sz="1400" dirty="0">
                <a:solidFill>
                  <a:srgbClr val="78808D"/>
                </a:solidFill>
              </a:rPr>
              <a:t>공동 개발에서 효율적인 코드 형상 관리를 하기위해 </a:t>
            </a:r>
            <a:r>
              <a:rPr lang="ko-KR" altLang="en-US" sz="1400" b="1" dirty="0">
                <a:solidFill>
                  <a:srgbClr val="78808D"/>
                </a:solidFill>
              </a:rPr>
              <a:t>파일을 세 가지 상태로 관리</a:t>
            </a:r>
            <a:r>
              <a:rPr lang="ko-KR" altLang="en-US" sz="1400" dirty="0">
                <a:solidFill>
                  <a:srgbClr val="78808D"/>
                </a:solidFill>
              </a:rPr>
              <a:t>한다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Unmodified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데이터가 로컬 데이터베이스에 안전하게 저장 되어 있으며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어떤 수정이나 변화가 없는 상태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수정한 파일을 아직 로컬 데이터베이스에 커밋</a:t>
            </a:r>
            <a:r>
              <a:rPr lang="en-US" altLang="ko-KR" sz="1200" dirty="0">
                <a:solidFill>
                  <a:srgbClr val="78808D"/>
                </a:solidFill>
              </a:rPr>
              <a:t>(commit)</a:t>
            </a:r>
            <a:r>
              <a:rPr lang="ko-KR" altLang="en-US" sz="1200" dirty="0">
                <a:solidFill>
                  <a:srgbClr val="78808D"/>
                </a:solidFill>
              </a:rPr>
              <a:t>하지 않은 것을 말한다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Staged : </a:t>
            </a:r>
            <a:r>
              <a:rPr lang="ko-KR" altLang="en-US" sz="1200" dirty="0">
                <a:solidFill>
                  <a:srgbClr val="78808D"/>
                </a:solidFill>
              </a:rPr>
              <a:t>현재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수정한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파일을 곧 커밋할 것이라고 표시한 상태를 의미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21" y="2041864"/>
            <a:ext cx="4447544" cy="37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0070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942</Words>
  <Application>Microsoft Office PowerPoint</Application>
  <PresentationFormat>와이드스크린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78</cp:revision>
  <dcterms:created xsi:type="dcterms:W3CDTF">2020-08-11T03:52:27Z</dcterms:created>
  <dcterms:modified xsi:type="dcterms:W3CDTF">2020-10-22T09:21:52Z</dcterms:modified>
</cp:coreProperties>
</file>