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8899B2"/>
    <a:srgbClr val="7E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  <a:gs pos="30000">
              <a:srgbClr val="536580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10293292" y="4003214"/>
            <a:ext cx="1580182" cy="16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 란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각각의 정규형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정규화의 단점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반정규화 란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반정규형의 단점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AD SOFT 5</a:t>
            </a:r>
            <a:r>
              <a:rPr lang="ko-KR" altLang="en-US" sz="1400" b="1" u="sng" dirty="0">
                <a:solidFill>
                  <a:srgbClr val="C5A48D"/>
                </a:solidFill>
              </a:rPr>
              <a:t>주차 교육 과정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DB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테이블 설계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정규화와 반정규화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사용자 계정 로그인 기능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세션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JWT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인증 방식과 만료 시 연장 방법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064043"/>
            <a:ext cx="4433178" cy="1631216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DB </a:t>
            </a:r>
            <a:r>
              <a:rPr lang="ko-KR" altLang="en-US" sz="4000" b="1" kern="0" dirty="0">
                <a:solidFill>
                  <a:prstClr val="white"/>
                </a:solidFill>
              </a:rPr>
              <a:t>테이블 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정규화와 반정규화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1000" kern="0" dirty="0">
                <a:solidFill>
                  <a:srgbClr val="8899B2"/>
                </a:solidFill>
              </a:rPr>
              <a:t> </a:t>
            </a:r>
          </a:p>
          <a:p>
            <a:pPr latinLnBrk="0">
              <a:defRPr/>
            </a:pPr>
            <a:r>
              <a:rPr lang="ko-KR" altLang="en-US" sz="1000" kern="0" dirty="0">
                <a:solidFill>
                  <a:srgbClr val="8899B2"/>
                </a:solidFill>
              </a:rPr>
              <a:t>김은비 사원 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pic>
        <p:nvPicPr>
          <p:cNvPr id="3" name="그래픽 2" descr="데이터베이스">
            <a:extLst>
              <a:ext uri="{FF2B5EF4-FFF2-40B4-BE49-F238E27FC236}">
                <a16:creationId xmlns:a16="http://schemas.microsoft.com/office/drawing/2014/main" id="{7EECE554-397C-472F-9B4C-99630B1F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06" y="2301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Session / Cookie </a:t>
            </a:r>
            <a:r>
              <a:rPr lang="ko-KR" altLang="en-US" sz="2300" kern="0" dirty="0">
                <a:solidFill>
                  <a:prstClr val="white"/>
                </a:solidFill>
              </a:rPr>
              <a:t>장점과 단점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410542" y="2317922"/>
            <a:ext cx="2885885" cy="275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쿠키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(Cookie)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클라이언트 로컬에 저장되는 키와 값이 들어있는 작은 데이터 파일이다 탈취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변조될 위험이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세션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(Session)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서버에 클라이언트의 상태 정보를 저장하는 기술 비교적 안전하다</a:t>
            </a:r>
            <a:endParaRPr lang="ko-KR" altLang="en-US" sz="13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1394732"/>
            <a:ext cx="68052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쿠키</a:t>
            </a:r>
            <a:r>
              <a:rPr lang="en-US" altLang="ko-KR" sz="1300" dirty="0"/>
              <a:t>(</a:t>
            </a:r>
            <a:r>
              <a:rPr lang="ko-KR" altLang="en-US" sz="1300" dirty="0"/>
              <a:t>서버에 저장된 세션에 접근하기 위한 세션</a:t>
            </a:r>
            <a:r>
              <a:rPr lang="en-US" altLang="ko-KR" sz="1300" dirty="0"/>
              <a:t>ID)</a:t>
            </a:r>
            <a:r>
              <a:rPr lang="ko-KR" altLang="en-US" sz="1300" dirty="0"/>
              <a:t>가 </a:t>
            </a:r>
            <a:r>
              <a:rPr lang="en-US" altLang="ko-KR" sz="1300" dirty="0"/>
              <a:t>HTTP </a:t>
            </a:r>
            <a:r>
              <a:rPr lang="ko-KR" altLang="en-US" sz="1300" dirty="0"/>
              <a:t>요청 중 노출되어도 쿠키 자체에 중요한 정보는 담겨있지 않다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사용자 </a:t>
            </a:r>
            <a:r>
              <a:rPr lang="en-US" altLang="ko-KR" sz="1300" dirty="0"/>
              <a:t>A = 1, </a:t>
            </a:r>
            <a:r>
              <a:rPr lang="ko-KR" altLang="en-US" sz="1300" dirty="0"/>
              <a:t>사용자 </a:t>
            </a:r>
            <a:r>
              <a:rPr lang="en-US" altLang="ko-KR" sz="1300" dirty="0"/>
              <a:t>B = 2 </a:t>
            </a:r>
            <a:r>
              <a:rPr lang="ko-KR" altLang="en-US" sz="1300" dirty="0"/>
              <a:t>식으로 고유의 </a:t>
            </a:r>
            <a:r>
              <a:rPr lang="en-US" altLang="ko-KR" sz="1300" dirty="0"/>
              <a:t>ID</a:t>
            </a:r>
            <a:r>
              <a:rPr lang="ko-KR" altLang="en-US" sz="1300" dirty="0"/>
              <a:t>값을 발급받게 되며 서버에서는 쿠키 값을 받았을 때 회원정보를 일일이 확인할 필요 없이 바로 식별하여 서버 자원에 접근이 용이하다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923201"/>
            <a:ext cx="7519882" cy="2197790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92904-DED6-457B-980B-0677C96C8829}"/>
              </a:ext>
            </a:extLst>
          </p:cNvPr>
          <p:cNvSpPr txBox="1"/>
          <p:nvPr/>
        </p:nvSpPr>
        <p:spPr>
          <a:xfrm>
            <a:off x="4557582" y="4182247"/>
            <a:ext cx="68052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해커가 사용자의 쿠키</a:t>
            </a:r>
            <a:r>
              <a:rPr lang="en-US" altLang="ko-KR" sz="1300" dirty="0"/>
              <a:t>(</a:t>
            </a:r>
            <a:r>
              <a:rPr lang="ko-KR" altLang="en-US" sz="1300" dirty="0"/>
              <a:t>세션</a:t>
            </a:r>
            <a:r>
              <a:rPr lang="en-US" altLang="ko-KR" sz="1300" dirty="0"/>
              <a:t>ID)</a:t>
            </a:r>
            <a:r>
              <a:rPr lang="ko-KR" altLang="en-US" sz="1300" dirty="0"/>
              <a:t>를 훔쳐 서버로 </a:t>
            </a:r>
            <a:r>
              <a:rPr lang="en-US" altLang="ko-KR" sz="1300" dirty="0"/>
              <a:t>HTTP </a:t>
            </a:r>
            <a:r>
              <a:rPr lang="ko-KR" altLang="en-US" sz="1300" dirty="0"/>
              <a:t>요청을 보내면 서버의 세션저장소에서 정상 사용자로 오인하여 정보를 제공할 수 있다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로그인 중인 사용자가 늘어날 경우 서버의 </a:t>
            </a:r>
            <a:r>
              <a:rPr lang="en-US" altLang="ko-KR" sz="1300" dirty="0"/>
              <a:t>RAM </a:t>
            </a:r>
            <a:r>
              <a:rPr lang="ko-KR" altLang="en-US" sz="1300" dirty="0"/>
              <a:t>또는 데이터베이스에 무리를 줄 수 있다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/>
              <a:t>2</a:t>
            </a:r>
            <a:r>
              <a:rPr lang="ko-KR" altLang="en-US" sz="1300" dirty="0"/>
              <a:t>번 해결을 위해서버를 확장해야 할 경우 세션을 분산시키는 시스템을 설계해야 하지만 이러한 과정은 매우 어렵고 복잡하다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4739689-8233-40DE-A419-F634D0DF85DA}"/>
              </a:ext>
            </a:extLst>
          </p:cNvPr>
          <p:cNvSpPr/>
          <p:nvPr/>
        </p:nvSpPr>
        <p:spPr>
          <a:xfrm>
            <a:off x="4200264" y="3924047"/>
            <a:ext cx="7519882" cy="21977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9B532-9837-492C-815A-3A7C77B8B497}"/>
              </a:ext>
            </a:extLst>
          </p:cNvPr>
          <p:cNvSpPr txBox="1"/>
          <p:nvPr/>
        </p:nvSpPr>
        <p:spPr>
          <a:xfrm>
            <a:off x="7409486" y="738535"/>
            <a:ext cx="1101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</a:rPr>
              <a:t>장점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56309-CE26-47AE-93F6-157FAEBA5954}"/>
              </a:ext>
            </a:extLst>
          </p:cNvPr>
          <p:cNvSpPr txBox="1"/>
          <p:nvPr/>
        </p:nvSpPr>
        <p:spPr>
          <a:xfrm>
            <a:off x="7409486" y="3739381"/>
            <a:ext cx="1101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372199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J</a:t>
            </a:r>
            <a:r>
              <a:rPr lang="en-US" altLang="ko-KR" sz="2400" kern="0" dirty="0">
                <a:solidFill>
                  <a:prstClr val="white"/>
                </a:solidFill>
              </a:rPr>
              <a:t>son</a:t>
            </a:r>
            <a:r>
              <a:rPr lang="en-US" altLang="ko-KR" sz="2300" kern="0" dirty="0">
                <a:solidFill>
                  <a:prstClr val="white"/>
                </a:solidFill>
              </a:rPr>
              <a:t> </a:t>
            </a:r>
            <a:r>
              <a:rPr lang="en-US" altLang="ko-KR" sz="2800" b="1" kern="0" dirty="0">
                <a:solidFill>
                  <a:prstClr val="white"/>
                </a:solidFill>
              </a:rPr>
              <a:t>W</a:t>
            </a:r>
            <a:r>
              <a:rPr lang="en-US" altLang="ko-KR" sz="2400" kern="0" dirty="0">
                <a:solidFill>
                  <a:prstClr val="white"/>
                </a:solidFill>
              </a:rPr>
              <a:t>eb</a:t>
            </a:r>
            <a:r>
              <a:rPr lang="en-US" altLang="ko-KR" sz="2300" kern="0" dirty="0">
                <a:solidFill>
                  <a:prstClr val="white"/>
                </a:solidFill>
              </a:rPr>
              <a:t> </a:t>
            </a:r>
            <a:r>
              <a:rPr lang="en-US" altLang="ko-KR" sz="2800" b="1" kern="0" dirty="0">
                <a:solidFill>
                  <a:prstClr val="white"/>
                </a:solidFill>
              </a:rPr>
              <a:t>T</a:t>
            </a:r>
            <a:r>
              <a:rPr lang="en-US" altLang="ko-KR" sz="2400" kern="0" dirty="0">
                <a:solidFill>
                  <a:prstClr val="white"/>
                </a:solidFill>
              </a:rPr>
              <a:t>oken</a:t>
            </a:r>
          </a:p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토큰 기반 인증 방식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5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인증 받은 사용자들에게 토큰을 발급하고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서버에 요청을 할 때 헤더에 토큰을 함께 보내 유효성 검사를 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사용자의 인증 정보를 서버나 세션에 유지하지 않고 클라이언트 측에서 들어오는 요청만으로 작업을 처리한다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토큰 기반 시스템은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stateless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하여 클라이언트와 서버의 연결고리가 없기 때문에 서버의 확장성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(Scalability)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 높아진다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4968770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클라이언트가 서버로 요청을 보낼 때 더 이상 쿠키를 전달하지 않으므로 </a:t>
            </a:r>
            <a:r>
              <a:rPr lang="ko-KR" altLang="en-US" sz="1300" b="1" dirty="0">
                <a:solidFill>
                  <a:srgbClr val="FF0000"/>
                </a:solidFill>
              </a:rPr>
              <a:t>쿠키 사용에 의한 취약점이 사라지게 된다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endParaRPr lang="en-US" altLang="ko-KR" sz="1300" b="1" dirty="0"/>
          </a:p>
          <a:p>
            <a:r>
              <a:rPr lang="en-US" altLang="ko-KR" sz="1300" dirty="0"/>
              <a:t>OAuth</a:t>
            </a:r>
            <a:r>
              <a:rPr lang="ko-KR" altLang="en-US" sz="1300" dirty="0"/>
              <a:t>의 경우 </a:t>
            </a:r>
            <a:r>
              <a:rPr lang="en-US" altLang="ko-KR" sz="1300" dirty="0"/>
              <a:t>Facebook, Google </a:t>
            </a:r>
            <a:r>
              <a:rPr lang="ko-KR" altLang="en-US" sz="1300" dirty="0"/>
              <a:t>등과 같은 소셜 계정을 이용하여 </a:t>
            </a:r>
            <a:r>
              <a:rPr lang="ko-KR" altLang="en-US" sz="1300" b="1" dirty="0"/>
              <a:t>다른 웹서비스에서도 로그인을 할 수 있기 때문에 </a:t>
            </a:r>
            <a:r>
              <a:rPr lang="ko-KR" altLang="en-US" sz="1300" dirty="0"/>
              <a:t>로그인 정보가 사용되는 분야의 학장성이 있다 </a:t>
            </a:r>
            <a:endParaRPr lang="en-US" altLang="ko-KR" sz="13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D3D19-B6AB-418F-9FD8-515D0BAB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264056"/>
            <a:ext cx="4572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2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정규화 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3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데이터베이스 정규화 란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데이터베이스의 설계를 재구성하는 테크닉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정규화를 통해 불필요한 데이터를 없앨 수 있으며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삽입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갱신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삭제 시 발생할 수 있는 각종 이상현상들을 방지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할 수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불필요한 데이터를 제거한다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데이터 저장을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논리적으로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＇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한다</a:t>
            </a:r>
            <a:endParaRPr lang="ko-KR" altLang="en-US" sz="13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4085439" y="950686"/>
            <a:ext cx="7732007" cy="4931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DE3DE-37C0-4B67-A467-C450341DF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671" y="703665"/>
            <a:ext cx="6305684" cy="51196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B0FA583-CD15-4742-BE65-649A27DDFF6B}"/>
              </a:ext>
            </a:extLst>
          </p:cNvPr>
          <p:cNvSpPr/>
          <p:nvPr/>
        </p:nvSpPr>
        <p:spPr>
          <a:xfrm>
            <a:off x="3657600" y="-45988"/>
            <a:ext cx="2884038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실무에서는 대체로 </a:t>
            </a:r>
            <a:r>
              <a:rPr lang="en-US" altLang="ko-KR" sz="1300" b="1" dirty="0"/>
              <a:t>1 ~ 3 </a:t>
            </a:r>
            <a:r>
              <a:rPr lang="ko-KR" altLang="en-US" sz="1300" b="1" dirty="0"/>
              <a:t>또는 </a:t>
            </a:r>
            <a:r>
              <a:rPr lang="en-US" altLang="ko-KR" sz="1300" b="1" dirty="0"/>
              <a:t>BCNF </a:t>
            </a:r>
            <a:r>
              <a:rPr lang="ko-KR" altLang="en-US" sz="1300" b="1" dirty="0"/>
              <a:t>정규화까지의 과정을 거친다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1817F7-B0C6-44DE-A1A0-D291C3A2D1C3}"/>
              </a:ext>
            </a:extLst>
          </p:cNvPr>
          <p:cNvSpPr/>
          <p:nvPr/>
        </p:nvSpPr>
        <p:spPr>
          <a:xfrm>
            <a:off x="4651513" y="616226"/>
            <a:ext cx="6559826" cy="4114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2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1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(1NF)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각 로우마다 컬럼의 값이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1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개씩만 있어야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.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원자값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모든 속성에 반복되는 그룹이 나타나지 않는다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기본 키를 사용하여 관련 데이터의 각 집합을 고유하게 식별할 수 있어야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AD158B-2B30-4ACC-8813-66E6B6279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35" y="419599"/>
            <a:ext cx="3965497" cy="9748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7411D2-669E-450C-972A-558F3207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737" y="419599"/>
            <a:ext cx="4042968" cy="9777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37E061-C736-448D-B2EC-92A45D321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60" y="1607158"/>
            <a:ext cx="4667032" cy="20169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79" y="3847361"/>
            <a:ext cx="6916115" cy="26959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8067D0-D4E2-4074-91CA-19EC4FA6E64A}"/>
              </a:ext>
            </a:extLst>
          </p:cNvPr>
          <p:cNvSpPr txBox="1"/>
          <p:nvPr/>
        </p:nvSpPr>
        <p:spPr>
          <a:xfrm>
            <a:off x="3830987" y="179912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1.</a:t>
            </a:r>
            <a:endParaRPr lang="ko-KR" altLang="en-US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3F8E3-FA1C-45F9-B16E-55C0530B5003}"/>
              </a:ext>
            </a:extLst>
          </p:cNvPr>
          <p:cNvSpPr txBox="1"/>
          <p:nvPr/>
        </p:nvSpPr>
        <p:spPr>
          <a:xfrm>
            <a:off x="7974152" y="167363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2.</a:t>
            </a:r>
            <a:endParaRPr lang="ko-KR" altLang="en-US" sz="15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4FEAE3-AF98-45D8-99DE-494649399FCC}"/>
              </a:ext>
            </a:extLst>
          </p:cNvPr>
          <p:cNvSpPr txBox="1"/>
          <p:nvPr/>
        </p:nvSpPr>
        <p:spPr>
          <a:xfrm>
            <a:off x="5464866" y="1593384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3.</a:t>
            </a:r>
            <a:endParaRPr lang="ko-KR" altLang="en-US" sz="15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CAC3B7-2F53-4BFE-A9BD-7E3B4F9F62B3}"/>
              </a:ext>
            </a:extLst>
          </p:cNvPr>
          <p:cNvSpPr/>
          <p:nvPr/>
        </p:nvSpPr>
        <p:spPr>
          <a:xfrm>
            <a:off x="5846885" y="683082"/>
            <a:ext cx="1943100" cy="422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3315D8-1164-427D-AA7E-8731A3E3ADC3}"/>
              </a:ext>
            </a:extLst>
          </p:cNvPr>
          <p:cNvSpPr/>
          <p:nvPr/>
        </p:nvSpPr>
        <p:spPr>
          <a:xfrm>
            <a:off x="9825112" y="466205"/>
            <a:ext cx="2176388" cy="199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A1EB7E-1BF4-48DF-AB9D-A04C99E2CAA3}"/>
              </a:ext>
            </a:extLst>
          </p:cNvPr>
          <p:cNvSpPr/>
          <p:nvPr/>
        </p:nvSpPr>
        <p:spPr>
          <a:xfrm>
            <a:off x="5765997" y="1659541"/>
            <a:ext cx="1074418" cy="19196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2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(2NF)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6213" y="1673889"/>
            <a:ext cx="2885885" cy="352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복합키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기본키가 여러 키로 구성된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로 구성된 경우가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차 정규화의 대상이다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부분 함수적 종속이 모두 제거되었다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함수적 종속에서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값이 여러 요소일 경우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X1, X2 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중 하나만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값을 결정할 때 이를 </a:t>
            </a:r>
            <a:r>
              <a:rPr lang="ko-KR" altLang="en-US" sz="1100" b="1" dirty="0">
                <a:cs typeface="Aharoni" panose="02010803020104030203" pitchFamily="2" charset="-79"/>
              </a:rPr>
              <a:t>부분 함수적 종속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AA50A-9EB6-4FBB-A207-4553931F3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33" y="4116113"/>
            <a:ext cx="3496949" cy="21707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8FCF5B-809E-4BC5-A04E-2A54DD1B2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63" y="3979171"/>
            <a:ext cx="3822564" cy="243053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E43DB6-401F-4F5B-80D3-061EA6F00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85" y="571140"/>
            <a:ext cx="6393849" cy="28368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1B640E-6664-4B7B-9F10-05D9AC698F45}"/>
              </a:ext>
            </a:extLst>
          </p:cNvPr>
          <p:cNvSpPr/>
          <p:nvPr/>
        </p:nvSpPr>
        <p:spPr>
          <a:xfrm>
            <a:off x="4860306" y="895382"/>
            <a:ext cx="2370392" cy="242095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49A7F6-74BA-4D84-91E1-ADA25B9CEEE7}"/>
              </a:ext>
            </a:extLst>
          </p:cNvPr>
          <p:cNvSpPr/>
          <p:nvPr/>
        </p:nvSpPr>
        <p:spPr>
          <a:xfrm>
            <a:off x="7230699" y="895382"/>
            <a:ext cx="1854069" cy="242095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3C8169-D38E-44E0-AE97-C7A36C2C2261}"/>
              </a:ext>
            </a:extLst>
          </p:cNvPr>
          <p:cNvSpPr/>
          <p:nvPr/>
        </p:nvSpPr>
        <p:spPr>
          <a:xfrm>
            <a:off x="4860305" y="895382"/>
            <a:ext cx="1220401" cy="24209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2E6074-F720-4222-9A0B-FB10F99C1AEB}"/>
              </a:ext>
            </a:extLst>
          </p:cNvPr>
          <p:cNvSpPr/>
          <p:nvPr/>
        </p:nvSpPr>
        <p:spPr>
          <a:xfrm>
            <a:off x="9084766" y="895382"/>
            <a:ext cx="1936212" cy="24209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648F72-1B59-4759-9297-E08846D1D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7" y="5407043"/>
            <a:ext cx="3191166" cy="12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2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0" grpId="0" animBg="1"/>
      <p:bldP spid="30" grpId="1" animBg="1"/>
      <p:bldP spid="33" grpId="0" animBg="1"/>
      <p:bldP spid="33" grpId="1" animBg="1"/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3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(3NF)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29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테이블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(Relation)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 제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 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정규화 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이행적 함수 종속성이 제거되었다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cs typeface="Aharoni" panose="02010803020104030203" pitchFamily="2" charset="-79"/>
              </a:rPr>
              <a:t>이행적 함수 종속성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이란 기본 키 외의 컬럼 간에 종속성이 발생하는 것이다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679" y="4050600"/>
            <a:ext cx="6916115" cy="228947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11FC4-48B7-4279-AE42-45002BE5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52" y="704464"/>
            <a:ext cx="6925642" cy="24006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EBF219-0CB0-4AD5-BF36-D358F292DFC5}"/>
              </a:ext>
            </a:extLst>
          </p:cNvPr>
          <p:cNvSpPr/>
          <p:nvPr/>
        </p:nvSpPr>
        <p:spPr>
          <a:xfrm>
            <a:off x="4629570" y="811078"/>
            <a:ext cx="2762542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E10750-FD4C-4E49-B5F3-3025C2E1EC55}"/>
              </a:ext>
            </a:extLst>
          </p:cNvPr>
          <p:cNvSpPr/>
          <p:nvPr/>
        </p:nvSpPr>
        <p:spPr>
          <a:xfrm>
            <a:off x="7392112" y="811078"/>
            <a:ext cx="1657884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40A53B-B323-4FC7-8A27-88EBDD82CFFE}"/>
              </a:ext>
            </a:extLst>
          </p:cNvPr>
          <p:cNvSpPr/>
          <p:nvPr/>
        </p:nvSpPr>
        <p:spPr>
          <a:xfrm>
            <a:off x="9049995" y="811078"/>
            <a:ext cx="2307365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7EAC43-5255-433E-8AB6-E9D257681F90}"/>
              </a:ext>
            </a:extLst>
          </p:cNvPr>
          <p:cNvSpPr/>
          <p:nvPr/>
        </p:nvSpPr>
        <p:spPr>
          <a:xfrm>
            <a:off x="7392112" y="811078"/>
            <a:ext cx="1657883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14FA8C-E895-499A-83EA-5D07AE423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99" y="5232805"/>
            <a:ext cx="2994594" cy="14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0" grpId="0" animBg="1"/>
      <p:bldP spid="3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BCNF 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정규형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19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모든 결정자가 후보키가 되도록 한다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다른 속성들을 결정하는 모든 속성들이 후보키 여야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어떤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 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속성이 정해지면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속성이 그에 따라 자동적으로 결정될 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를 </a:t>
            </a:r>
            <a:r>
              <a:rPr lang="ko-KR" altLang="en-US" sz="1100" b="1" dirty="0">
                <a:cs typeface="Aharoni" panose="02010803020104030203" pitchFamily="2" charset="-79"/>
              </a:rPr>
              <a:t>결정자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라고 한다</a:t>
            </a: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테이블에서 각 행을 유일하게 식별할 수 있는 최소한의 속성들의 집합니다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. </a:t>
            </a:r>
            <a:r>
              <a:rPr lang="ko-KR" altLang="en-US" sz="1100" b="1" dirty="0">
                <a:cs typeface="Aharoni" panose="02010803020104030203" pitchFamily="2" charset="-79"/>
              </a:rPr>
              <a:t>후보키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는 기본키가 될 수 있는 후보들이며 유일성과 최소성을 동시에 만족해야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5061" y="4427493"/>
            <a:ext cx="7370288" cy="1586320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678983-3357-44E1-A3FD-2C4C3FE7F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0364" y="946389"/>
            <a:ext cx="7942744" cy="1851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BA35A-A2CF-414B-BA50-E982B2487DB7}"/>
              </a:ext>
            </a:extLst>
          </p:cNvPr>
          <p:cNvSpPr txBox="1"/>
          <p:nvPr/>
        </p:nvSpPr>
        <p:spPr>
          <a:xfrm>
            <a:off x="5961042" y="2749886"/>
            <a:ext cx="4057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* </a:t>
            </a:r>
            <a:r>
              <a:rPr lang="ko-KR" altLang="en-US" sz="1500" dirty="0">
                <a:solidFill>
                  <a:srgbClr val="FF0000"/>
                </a:solidFill>
              </a:rPr>
              <a:t>교수가 한 과목만을 강의할 수 있다고 가정</a:t>
            </a:r>
            <a:r>
              <a:rPr lang="ko-KR" altLang="en-US" sz="1500" dirty="0"/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CA295-BDAD-4E1D-AD9E-66E1D75F278F}"/>
              </a:ext>
            </a:extLst>
          </p:cNvPr>
          <p:cNvSpPr/>
          <p:nvPr/>
        </p:nvSpPr>
        <p:spPr>
          <a:xfrm>
            <a:off x="4194313" y="1123122"/>
            <a:ext cx="3796747" cy="150080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8673C0-E586-4676-A997-D1EA3B144547}"/>
              </a:ext>
            </a:extLst>
          </p:cNvPr>
          <p:cNvSpPr/>
          <p:nvPr/>
        </p:nvSpPr>
        <p:spPr>
          <a:xfrm>
            <a:off x="7987138" y="1142636"/>
            <a:ext cx="1882420" cy="1481294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1BD285-E6A9-42E8-8580-D6C80AF93F5E}"/>
              </a:ext>
            </a:extLst>
          </p:cNvPr>
          <p:cNvSpPr/>
          <p:nvPr/>
        </p:nvSpPr>
        <p:spPr>
          <a:xfrm>
            <a:off x="6077785" y="1142636"/>
            <a:ext cx="1882420" cy="1481294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42C370-665E-4C12-8901-CFC76130A633}"/>
              </a:ext>
            </a:extLst>
          </p:cNvPr>
          <p:cNvSpPr txBox="1"/>
          <p:nvPr/>
        </p:nvSpPr>
        <p:spPr>
          <a:xfrm>
            <a:off x="5135523" y="716998"/>
            <a:ext cx="1883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기본키 이며 후보키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C7FF4A-F8EF-4CD4-9A39-3644A778C2A8}"/>
              </a:ext>
            </a:extLst>
          </p:cNvPr>
          <p:cNvSpPr txBox="1"/>
          <p:nvPr/>
        </p:nvSpPr>
        <p:spPr>
          <a:xfrm>
            <a:off x="7960205" y="721347"/>
            <a:ext cx="1883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결정자</a:t>
            </a:r>
          </a:p>
        </p:txBody>
      </p:sp>
    </p:spTree>
    <p:extLst>
      <p:ext uri="{BB962C8B-B14F-4D97-AF65-F5344CB8AC3E}">
        <p14:creationId xmlns:p14="http://schemas.microsoft.com/office/powerpoint/2010/main" val="5491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5" grpId="0"/>
      <p:bldP spid="25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반정규화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kern="0" dirty="0">
                <a:solidFill>
                  <a:prstClr val="white"/>
                </a:solidFill>
              </a:rPr>
              <a:t>(</a:t>
            </a:r>
            <a:r>
              <a:rPr lang="ko-KR" altLang="en-US" sz="2600" kern="0" dirty="0">
                <a:solidFill>
                  <a:prstClr val="white"/>
                </a:solidFill>
              </a:rPr>
              <a:t>역정규화</a:t>
            </a:r>
            <a:r>
              <a:rPr lang="en-US" altLang="ko-KR" sz="2600" kern="0" dirty="0">
                <a:solidFill>
                  <a:prstClr val="white"/>
                </a:solidFill>
              </a:rPr>
              <a:t>)</a:t>
            </a:r>
            <a:r>
              <a:rPr lang="ko-KR" altLang="en-US" sz="2600" kern="0" dirty="0">
                <a:solidFill>
                  <a:prstClr val="white"/>
                </a:solidFill>
              </a:rPr>
              <a:t> </a:t>
            </a:r>
            <a:r>
              <a:rPr lang="ko-KR" altLang="en-US" sz="2600" b="1" kern="0" dirty="0">
                <a:solidFill>
                  <a:prstClr val="white"/>
                </a:solidFill>
              </a:rPr>
              <a:t>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84406" y="2457001"/>
            <a:ext cx="2885885" cy="33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반정규화는 정규화 되어있는 것을 다시 정규화 이전 상태로 돌리는 것을 말한다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시스템의 성능을 향상시키기 위해 데이터 모델을 통합하는 과정이다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데이터 무결성이 보장되지 않으므로 제한적으로 사용해야 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E7002-2FFC-49CB-A086-DAF5376C4FAC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7D50B4-2747-435F-83D3-F6AC75B6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9402" y="1091629"/>
            <a:ext cx="7390692" cy="310463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4AAA4F8-DE05-4509-A813-0E69BC0639A9}"/>
              </a:ext>
            </a:extLst>
          </p:cNvPr>
          <p:cNvSpPr/>
          <p:nvPr/>
        </p:nvSpPr>
        <p:spPr>
          <a:xfrm>
            <a:off x="4189504" y="630147"/>
            <a:ext cx="7519882" cy="3746836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0F4D4-82E8-4CCB-B5BC-B10388D584CF}"/>
              </a:ext>
            </a:extLst>
          </p:cNvPr>
          <p:cNvSpPr txBox="1"/>
          <p:nvPr/>
        </p:nvSpPr>
        <p:spPr>
          <a:xfrm>
            <a:off x="6969496" y="458243"/>
            <a:ext cx="1990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반정규화의 절차</a:t>
            </a: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A14BEE6A-E0B4-458F-976D-15162F247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37772"/>
              </p:ext>
            </p:extLst>
          </p:nvPr>
        </p:nvGraphicFramePr>
        <p:xfrm>
          <a:off x="4241459" y="4903416"/>
          <a:ext cx="7470590" cy="15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295">
                  <a:extLst>
                    <a:ext uri="{9D8B030D-6E8A-4147-A177-3AD203B41FA5}">
                      <a16:colId xmlns:a16="http://schemas.microsoft.com/office/drawing/2014/main" val="1204437417"/>
                    </a:ext>
                  </a:extLst>
                </a:gridCol>
                <a:gridCol w="3735295">
                  <a:extLst>
                    <a:ext uri="{9D8B030D-6E8A-4147-A177-3AD203B41FA5}">
                      <a16:colId xmlns:a16="http://schemas.microsoft.com/office/drawing/2014/main" val="3697324478"/>
                    </a:ext>
                  </a:extLst>
                </a:gridCol>
              </a:tblGrid>
              <a:tr h="475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개념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필요성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604607"/>
                  </a:ext>
                </a:extLst>
              </a:tr>
              <a:tr h="1053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데이터 베이스 정규화 후 성능향상</a:t>
                      </a:r>
                      <a:r>
                        <a:rPr lang="en-US" altLang="ko-KR" sz="1300" dirty="0"/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개발 편의성 등을 위해 정규화 기법 위배행위를 의도적으로 수행하는 기법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sz="1300" dirty="0"/>
                        <a:t>다수 </a:t>
                      </a:r>
                      <a:r>
                        <a:rPr lang="en-US" altLang="ko-KR" sz="1300" dirty="0"/>
                        <a:t>Join</a:t>
                      </a:r>
                      <a:r>
                        <a:rPr lang="ko-KR" altLang="en-US" sz="1300" dirty="0"/>
                        <a:t>시 성능하락 방지</a:t>
                      </a:r>
                      <a:endParaRPr lang="en-US" altLang="ko-KR" sz="1300" dirty="0"/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sz="1300" dirty="0"/>
                        <a:t>개발 및 운영 단순화</a:t>
                      </a:r>
                      <a:endParaRPr lang="en-US" altLang="ko-KR" sz="1300" dirty="0"/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en-US" altLang="ko-KR" sz="1300" dirty="0"/>
                        <a:t>DB </a:t>
                      </a:r>
                      <a:r>
                        <a:rPr lang="ko-KR" altLang="en-US" sz="1300" dirty="0"/>
                        <a:t>검색 성능 향상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8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7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9819861" y="4003214"/>
            <a:ext cx="2053613" cy="133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서버 기반 인증 방식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 기반 인증 방식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Sliding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Sessions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Refresh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Token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AD SOFT 5</a:t>
            </a:r>
            <a:r>
              <a:rPr lang="ko-KR" altLang="en-US" sz="1400" b="1" u="sng" dirty="0">
                <a:solidFill>
                  <a:srgbClr val="C5A48D"/>
                </a:solidFill>
              </a:rPr>
              <a:t>주차 교육 과정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DB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테이블 설계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정규화와 반정규화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사용자 계정 로그인 기능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세션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JWT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인증 방식과 만료 시 연장 방법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064043"/>
            <a:ext cx="4433178" cy="1477328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서버 인증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세션 </a:t>
            </a:r>
            <a:r>
              <a:rPr lang="en-US" altLang="ko-KR" sz="4000" b="1" kern="0" dirty="0">
                <a:solidFill>
                  <a:prstClr val="white"/>
                </a:solidFill>
              </a:rPr>
              <a:t>/ </a:t>
            </a:r>
            <a:r>
              <a:rPr lang="ko-KR" altLang="en-US" sz="4000" b="1" kern="0" dirty="0">
                <a:solidFill>
                  <a:prstClr val="white"/>
                </a:solidFill>
              </a:rPr>
              <a:t>토큰</a:t>
            </a:r>
            <a:r>
              <a:rPr lang="en-US" altLang="ko-KR" sz="4000" b="1" kern="0" dirty="0">
                <a:solidFill>
                  <a:prstClr val="white"/>
                </a:solidFill>
              </a:rPr>
              <a:t> (JWT)</a:t>
            </a:r>
            <a:r>
              <a:rPr lang="en-US" altLang="ko-KR" sz="1000" kern="0" dirty="0">
                <a:solidFill>
                  <a:srgbClr val="8899B2"/>
                </a:solidFill>
              </a:rPr>
              <a:t> </a:t>
            </a:r>
          </a:p>
          <a:p>
            <a:pPr latinLnBrk="0">
              <a:defRPr/>
            </a:pPr>
            <a:r>
              <a:rPr lang="ko-KR" altLang="en-US" sz="1000" kern="0" dirty="0">
                <a:solidFill>
                  <a:srgbClr val="8899B2"/>
                </a:solidFill>
              </a:rPr>
              <a:t>김은비 사원 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pic>
        <p:nvPicPr>
          <p:cNvPr id="4" name="그래픽 3" descr="자물쇠">
            <a:extLst>
              <a:ext uri="{FF2B5EF4-FFF2-40B4-BE49-F238E27FC236}">
                <a16:creationId xmlns:a16="http://schemas.microsoft.com/office/drawing/2014/main" id="{285162C7-4269-4BBE-A94D-B6855249E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06" y="2301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Session / Cookie</a:t>
            </a:r>
          </a:p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서버 기반 인증 방식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서버 측에서 사용자들의 정보를 기억하는 방식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이며 이를 위해서는 세션을 유지해야 하는데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메모리나 디스크 또는 데이터베이스 등을 통해 관리한다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 기반의 인증 시스템은 클라이언트로부터 요청을 받으면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클라이언트의 상태를 계속해서 유지하고 이 정보를 서비스에 이용하며 이러한 서버를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Stateful(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이전 상태를 기억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)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서버라 한다</a:t>
            </a:r>
            <a:endParaRPr lang="ko-KR" altLang="en-US" sz="13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4968770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서버에서 로그인한 사용자를 확인한 후 사용자의 고유한 </a:t>
            </a:r>
            <a:r>
              <a:rPr lang="en-US" altLang="ko-KR" sz="1300" dirty="0"/>
              <a:t>ID</a:t>
            </a:r>
            <a:r>
              <a:rPr lang="ko-KR" altLang="en-US" sz="1300" dirty="0"/>
              <a:t>값을 부여하여 </a:t>
            </a:r>
            <a:r>
              <a:rPr lang="ko-KR" altLang="en-US" sz="1300" b="1" dirty="0">
                <a:solidFill>
                  <a:srgbClr val="FF0000"/>
                </a:solidFill>
              </a:rPr>
              <a:t>세션 저장소에 저장</a:t>
            </a:r>
            <a:r>
              <a:rPr lang="ko-KR" altLang="en-US" sz="1300" dirty="0"/>
              <a:t>한 후 이와 연결되는 </a:t>
            </a:r>
            <a:r>
              <a:rPr lang="ko-KR" altLang="en-US" sz="1300" b="1" dirty="0">
                <a:solidFill>
                  <a:srgbClr val="FF0000"/>
                </a:solidFill>
              </a:rPr>
              <a:t>세션 </a:t>
            </a:r>
            <a:r>
              <a:rPr lang="en-US" altLang="ko-KR" sz="1300" b="1" dirty="0">
                <a:solidFill>
                  <a:srgbClr val="FF0000"/>
                </a:solidFill>
              </a:rPr>
              <a:t>ID</a:t>
            </a:r>
            <a:r>
              <a:rPr lang="ko-KR" altLang="en-US" sz="1300" dirty="0"/>
              <a:t>를 발행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사용자는 </a:t>
            </a:r>
            <a:r>
              <a:rPr lang="ko-KR" altLang="en-US" sz="1300" b="1" dirty="0"/>
              <a:t>세션</a:t>
            </a:r>
            <a:r>
              <a:rPr lang="en-US" altLang="ko-KR" sz="1300" b="1" dirty="0"/>
              <a:t>ID</a:t>
            </a:r>
            <a:r>
              <a:rPr lang="ko-KR" altLang="en-US" sz="1300" b="1" dirty="0"/>
              <a:t>를 받아 쿠키로 저장</a:t>
            </a:r>
            <a:r>
              <a:rPr lang="ko-KR" altLang="en-US" sz="1300" dirty="0"/>
              <a:t>한 후 인증이 필요한 요청마다 </a:t>
            </a:r>
            <a:r>
              <a:rPr lang="ko-KR" altLang="en-US" sz="1300" b="1" dirty="0"/>
              <a:t>쿠키를 </a:t>
            </a:r>
            <a:r>
              <a:rPr lang="en-US" altLang="ko-KR" sz="1300" b="1" dirty="0"/>
              <a:t>HTTP </a:t>
            </a:r>
            <a:r>
              <a:rPr lang="ko-KR" altLang="en-US" sz="1300" b="1" dirty="0"/>
              <a:t>헤더에 실어 보냄</a:t>
            </a:r>
            <a:endParaRPr lang="en-US" altLang="ko-KR" sz="13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A442D3-C7CC-41DD-ABB3-4E7B2E6D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346" y="264056"/>
            <a:ext cx="810690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877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720</Words>
  <Application>Microsoft Office PowerPoint</Application>
  <PresentationFormat>와이드스크린</PresentationFormat>
  <Paragraphs>120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kimeunbee</cp:lastModifiedBy>
  <cp:revision>64</cp:revision>
  <dcterms:created xsi:type="dcterms:W3CDTF">2020-09-22T02:49:34Z</dcterms:created>
  <dcterms:modified xsi:type="dcterms:W3CDTF">2020-11-03T09:31:22Z</dcterms:modified>
</cp:coreProperties>
</file>