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5" r:id="rId5"/>
    <p:sldId id="267" r:id="rId6"/>
    <p:sldId id="266" r:id="rId7"/>
    <p:sldId id="268" r:id="rId8"/>
    <p:sldId id="269" r:id="rId9"/>
    <p:sldId id="270" r:id="rId10"/>
    <p:sldId id="27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8"/>
    <p:restoredTop sz="96197"/>
  </p:normalViewPr>
  <p:slideViewPr>
    <p:cSldViewPr snapToGrid="0" snapToObjects="1">
      <p:cViewPr varScale="1">
        <p:scale>
          <a:sx n="60" d="100"/>
          <a:sy n="60" d="100"/>
        </p:scale>
        <p:origin x="20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5E539-3297-7D40-9140-92CA1BEE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FD426-4A1B-3249-A8AC-075A6ACE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7743C-B132-704D-A747-DD3BD1E8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32E8E-9D65-7742-88F8-3E8F49EE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5EE6-36BB-354C-9A34-E72942BD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606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E549A-2430-6943-B5E8-125DA90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95417-DB74-4245-8E34-8514DA01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E31C1-5885-BA44-81A5-C474F07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A134A-D58C-C547-A494-875B9BEB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5CA96-3A29-3C40-8162-63E44B64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93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AAFAD-7713-AA44-B866-295AEC13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DC0EA-8A6C-A946-9D16-02E128609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54BF7-C926-6E4D-84F6-4C599A08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73079-0EF4-AD49-BAA0-EF554F98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0748B-F7AC-7043-8053-21DB5923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23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D5DE-717E-BB40-B30E-8A9F8F82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471BD-4B6F-F946-A3AA-B44CFE98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17427-3281-8949-BE4E-6FC041F6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907A4-B3D5-884D-9DF4-71CA246B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0C9CC-FBCF-2844-8ABA-8769FD3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1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9C048-7102-554B-93AA-EFA7BF4B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D6154-A5A2-A143-87F2-140F3E39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C0373-3051-9D4F-AD9B-74829D0F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4ABF4-BFA7-8248-913A-5A46D52C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19070-3268-B04B-B7B8-A2692B39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940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EC2B6-03CF-3743-A909-3F29EE93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C2C50-AD7F-634C-8931-0DEE3DD1E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269A2-2F1B-5B4E-91CD-263363077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B3E3E-72C1-CA4A-9A69-AAD95D0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2349-1395-D84A-AC52-291F22E2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6D557-AADC-6E4B-906B-244345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260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7FC38-A5AA-104E-86AD-0537A7A2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AE8EE-AFED-F240-AC48-DE187F99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50ECC-80F8-AD45-9617-EA63AD2CA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8D8276-1EE8-5E4C-9C85-EBFD5D094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A2BDF8-7CDA-AD4A-B882-D5757218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98D05-946A-1340-AE22-812D05B6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5E89A-7382-8B43-A61C-65ED5118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81045-3852-9848-A2C4-8F682D25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EE8AE-D1BB-D146-A7B2-F97DF46C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97CE8-3513-C74E-85A2-FE156881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F8D871-99CD-454F-8383-A29CCAC5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1FD38-0724-6B42-BB8D-124E89B1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61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98546-26ED-EA48-922B-B14B0A1D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044684-9D38-1344-AE5C-49EF21B9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3C73D-95B0-ED41-9BED-0F2BAB2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66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B93A2-77EB-1446-B5D4-BBBA7C08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AAA3B-132B-B847-AB03-9E8882D1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02770-78E0-3046-A450-D1222260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BC8D6-7356-3B4A-9C73-BADD6D14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D9D70-BBF6-0E49-9AD1-7EB3FAB9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55560-89BB-004C-8FA0-EFD9C9C3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6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CF9AA-8127-A447-9FD7-CA668BAA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5D92EC-6F47-FC47-BC20-17DE05467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65BC4-049A-C44C-8C91-C925201E1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FED0E-43DD-824B-B493-B314FF25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595DF-73EF-194F-A3AE-C6A20A68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3DC73-BBE8-BD41-B1D5-83361B02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4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53921C-FA29-4145-B0D5-1FC0089C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44504-4738-4F4A-B3B6-45A23AA8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4E8BB-B263-2245-9B51-3A02B142C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57A0-FB26-244A-84D8-6AAABF537775}" type="datetimeFigureOut">
              <a:rPr kumimoji="1" lang="ko-KR" altLang="en-US" smtClean="0"/>
              <a:t>2022. 10. 2.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CD829-EF0D-DA48-8C36-F50492D9C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023D4-C4E3-3F48-979E-66BE3F4C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A0F1-E1D5-5E41-AFE2-51FE975EB4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87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28836"/>
            <a:ext cx="6172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NanumSquare Bold" panose="020B0600000101010101" pitchFamily="34" charset="-127"/>
                <a:ea typeface="NanumSquare Bold" panose="020B0600000101010101" pitchFamily="34" charset="-127"/>
              </a:rPr>
              <a:t>쿠글</a:t>
            </a:r>
            <a:r>
              <a:rPr lang="ko-KR" altLang="en-US" sz="33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33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r>
              <a:rPr lang="ko-KR" altLang="en-US" sz="33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NanumSquare Bold" panose="020B0600000101010101" pitchFamily="34" charset="-127"/>
                <a:ea typeface="NanumSquare Bold" panose="020B0600000101010101" pitchFamily="34" charset="-127"/>
              </a:rPr>
              <a:t>주차 발표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15175" y="3536722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6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기 이정우</a:t>
            </a: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신은빈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회귀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FAFB2-E3FF-144D-B0CB-F93EE02563FA}"/>
              </a:ext>
            </a:extLst>
          </p:cNvPr>
          <p:cNvSpPr txBox="1"/>
          <p:nvPr/>
        </p:nvSpPr>
        <p:spPr>
          <a:xfrm>
            <a:off x="400049" y="160832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Log loss (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로그 손실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13C04-E90B-E847-8AD0-3995901E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92" y="1287555"/>
            <a:ext cx="7746124" cy="37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8BADD-1630-9444-A405-AD26E4C741CE}"/>
                  </a:ext>
                </a:extLst>
              </p:cNvPr>
              <p:cNvSpPr txBox="1"/>
              <p:nvPr/>
            </p:nvSpPr>
            <p:spPr>
              <a:xfrm>
                <a:off x="3760809" y="5266546"/>
                <a:ext cx="4025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8BADD-1630-9444-A405-AD26E4C7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09" y="5266546"/>
                <a:ext cx="4025846" cy="276999"/>
              </a:xfrm>
              <a:prstGeom prst="rect">
                <a:avLst/>
              </a:prstGeom>
              <a:blipFill>
                <a:blip r:embed="rId3"/>
                <a:stretch>
                  <a:fillRect r="-1577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1DF7F5-4FF6-F044-B59C-116258BAE8E8}"/>
              </a:ext>
            </a:extLst>
          </p:cNvPr>
          <p:cNvSpPr txBox="1"/>
          <p:nvPr/>
        </p:nvSpPr>
        <p:spPr>
          <a:xfrm>
            <a:off x="506392" y="5220380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로지스틱</a:t>
            </a:r>
            <a:r>
              <a:rPr kumimoji="1" lang="ko-KR" altLang="en-US" dirty="0"/>
              <a:t> 회귀의 손실 함수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4679A-557B-2A4D-BAFB-C67A1053E07F}"/>
              </a:ext>
            </a:extLst>
          </p:cNvPr>
          <p:cNvSpPr txBox="1"/>
          <p:nvPr/>
        </p:nvSpPr>
        <p:spPr>
          <a:xfrm>
            <a:off x="587256" y="5928266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h(z)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앞에서 구한 </a:t>
            </a:r>
            <a:r>
              <a:rPr kumimoji="1" lang="en-US" altLang="ko-KR" dirty="0"/>
              <a:t>log odds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sigmoid </a:t>
            </a:r>
            <a:r>
              <a:rPr kumimoji="1" lang="ko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7747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감사합니다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  <a:sym typeface="Wingdings" pitchFamily="2" charset="2"/>
              </a:rPr>
              <a:t>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030943" y="3167389"/>
            <a:ext cx="8130114" cy="523220"/>
            <a:chOff x="638175" y="3167389"/>
            <a:chExt cx="8130114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4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17339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5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STEP5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14263" y="4200525"/>
            <a:ext cx="1367630" cy="466567"/>
            <a:chOff x="1832770" y="4324350"/>
            <a:chExt cx="1647295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692394" y="4200525"/>
            <a:ext cx="1367630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412185" y="4200525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131976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8851767" y="4200525"/>
            <a:ext cx="1367630" cy="466567"/>
            <a:chOff x="1832770" y="4324350"/>
            <a:chExt cx="1647295" cy="561975"/>
          </a:xfrm>
        </p:grpSpPr>
        <p:sp>
          <p:nvSpPr>
            <p:cNvPr id="36" name="양쪽 대괄호 3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NanumSquare" panose="020B0600000101010101" pitchFamily="34" charset="-127"/>
                <a:ea typeface="NanumSquare" panose="020B0600000101010101" pitchFamily="34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NanumSquare" panose="020B0600000101010101" pitchFamily="34" charset="-127"/>
                <a:ea typeface="NanumSquare" panose="020B0600000101010101" pitchFamily="34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NanumSquare" panose="020B0600000101010101" pitchFamily="34" charset="-127"/>
                <a:ea typeface="NanumSquare" panose="020B0600000101010101" pitchFamily="34" charset="-127"/>
              </a:rPr>
              <a:t> 회귀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33023-EE29-1840-816E-E0E3567315F1}"/>
              </a:ext>
            </a:extLst>
          </p:cNvPr>
          <p:cNvSpPr txBox="1"/>
          <p:nvPr/>
        </p:nvSpPr>
        <p:spPr>
          <a:xfrm>
            <a:off x="400049" y="160832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로지스틱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회귀란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?</a:t>
            </a:r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3714F-1A8E-0342-85D0-A64578320D13}"/>
              </a:ext>
            </a:extLst>
          </p:cNvPr>
          <p:cNvSpPr txBox="1"/>
          <p:nvPr/>
        </p:nvSpPr>
        <p:spPr>
          <a:xfrm>
            <a:off x="304801" y="1977659"/>
            <a:ext cx="679953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회귀를 사용하여 데이터가 어떤 범주에 속할 확률을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에서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1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사이의 값으로 예측하고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lang="en-US" altLang="ko-KR" b="0" i="0" dirty="0">
              <a:solidFill>
                <a:srgbClr val="404248"/>
              </a:solidFill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그 </a:t>
            </a:r>
            <a:r>
              <a:rPr lang="ko-KR" altLang="en-US" b="0" i="0" dirty="0">
                <a:solidFill>
                  <a:srgbClr val="201974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확률에 따라 가능성이 더 높은 범주에 속하는 것으로 </a:t>
            </a:r>
            <a:r>
              <a:rPr lang="ko-KR" altLang="en-US" b="1" i="0" dirty="0">
                <a:solidFill>
                  <a:srgbClr val="201974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분류</a:t>
            </a:r>
            <a:r>
              <a:rPr lang="ko-KR" altLang="en-US" b="0" i="0" dirty="0">
                <a:solidFill>
                  <a:srgbClr val="201974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해주는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지도 학습 알고리즘</a:t>
            </a:r>
            <a:endParaRPr lang="en-US" altLang="ko-KR" dirty="0">
              <a:solidFill>
                <a:srgbClr val="404248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en-US" altLang="ko-KR" b="0" i="0" dirty="0">
              <a:solidFill>
                <a:srgbClr val="404248"/>
              </a:solidFill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404248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e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x)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스팸 메일 분류기</a:t>
            </a:r>
            <a:endParaRPr lang="en-US" altLang="ko-KR" b="0" i="0" dirty="0">
              <a:solidFill>
                <a:srgbClr val="404248"/>
              </a:solidFill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어떤 메일을 받았을 때 그것이 스팸일 확률이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0.5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이상이면 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spam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으로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분류하고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확률이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0.5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보다 작은 경우 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ham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으로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dirty="0">
                <a:solidFill>
                  <a:srgbClr val="404248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분류</a:t>
            </a:r>
            <a:endParaRPr lang="en-US" altLang="ko-KR" dirty="0">
              <a:solidFill>
                <a:srgbClr val="404248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rgbClr val="404248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→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데이터가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개의 범주 중 하나에 속하도록 결정하는 것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 </a:t>
            </a:r>
            <a:endParaRPr lang="en-US" altLang="ko-KR" dirty="0">
              <a:solidFill>
                <a:srgbClr val="404248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201974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2</a:t>
            </a:r>
            <a:r>
              <a:rPr lang="ko-KR" altLang="en-US" b="1" i="0" dirty="0">
                <a:solidFill>
                  <a:srgbClr val="201974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진 분류</a:t>
            </a:r>
            <a:r>
              <a:rPr lang="en-US" altLang="ko-KR" b="1" i="0" dirty="0">
                <a:solidFill>
                  <a:srgbClr val="201974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lang="en" altLang="ko-KR" b="1" i="0" dirty="0">
                <a:solidFill>
                  <a:srgbClr val="201974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binary classification)</a:t>
            </a:r>
            <a:endParaRPr lang="en-US" altLang="ko-KR" b="0" i="0" dirty="0">
              <a:solidFill>
                <a:srgbClr val="201974"/>
              </a:solidFill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C7384E-F83F-0E42-B645-A19332AC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67" y="2490952"/>
            <a:ext cx="4217822" cy="26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회귀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0E9A9-8B30-3A4B-9EF9-146467E10844}"/>
              </a:ext>
            </a:extLst>
          </p:cNvPr>
          <p:cNvSpPr txBox="1"/>
          <p:nvPr/>
        </p:nvSpPr>
        <p:spPr>
          <a:xfrm>
            <a:off x="345710" y="3518844"/>
            <a:ext cx="5383558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공부한 시간이 적으면 시험에 통과 못하고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공부한 시간이 많으면 시험에 통과한다는 식으로 설명 가능</a:t>
            </a:r>
            <a:endParaRPr lang="en-US" altLang="ko-KR" b="0" i="0" dirty="0">
              <a:solidFill>
                <a:srgbClr val="404248"/>
              </a:solidFill>
              <a:effectLst/>
              <a:latin typeface="Graphik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04248"/>
                </a:solidFill>
                <a:latin typeface="Graphik"/>
              </a:rPr>
              <a:t>→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이 회귀선을 자세히 살펴보면 </a:t>
            </a:r>
            <a:r>
              <a:rPr lang="ko-KR" altLang="en-US" b="1" i="0" dirty="0">
                <a:solidFill>
                  <a:srgbClr val="201974"/>
                </a:solidFill>
                <a:effectLst/>
                <a:latin typeface="Graphik"/>
              </a:rPr>
              <a:t>확률이 음과 양의 방향으로 무한대까지 뻗어 감</a:t>
            </a:r>
            <a:endParaRPr lang="en-US" altLang="ko-KR" b="0" i="0" dirty="0">
              <a:solidFill>
                <a:srgbClr val="201974"/>
              </a:solidFill>
              <a:effectLst/>
              <a:latin typeface="Graphik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→ 공부를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2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시간도 안 하면 시험에 통과할 확률이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0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이 안 됨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..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ko-KR" altLang="en-US" b="1" i="0" dirty="0">
                <a:solidFill>
                  <a:srgbClr val="201974"/>
                </a:solidFill>
                <a:effectLst/>
                <a:latin typeface="Graphik"/>
              </a:rPr>
              <a:t>선형 회귀를 쓸 수 없다</a:t>
            </a:r>
            <a:r>
              <a:rPr lang="en-US" altLang="ko-KR" b="1" i="0" dirty="0">
                <a:solidFill>
                  <a:srgbClr val="201974"/>
                </a:solidFill>
                <a:effectLst/>
                <a:latin typeface="Graphik"/>
              </a:rPr>
              <a:t>!!!</a:t>
            </a:r>
            <a:endParaRPr kumimoji="1" lang="ko-KR" altLang="en-US" b="1" dirty="0">
              <a:solidFill>
                <a:srgbClr val="20197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C9B4F-AA43-2641-8803-6237DE57AC7F}"/>
              </a:ext>
            </a:extLst>
          </p:cNvPr>
          <p:cNvSpPr txBox="1"/>
          <p:nvPr/>
        </p:nvSpPr>
        <p:spPr>
          <a:xfrm>
            <a:off x="304800" y="1843429"/>
            <a:ext cx="5465378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04248"/>
                </a:solidFill>
                <a:latin typeface="Graphik"/>
              </a:rPr>
              <a:t>가설 </a:t>
            </a:r>
            <a:r>
              <a:rPr lang="en-US" altLang="ko-KR" dirty="0">
                <a:solidFill>
                  <a:srgbClr val="404248"/>
                </a:solidFill>
                <a:latin typeface="Graphik"/>
              </a:rPr>
              <a:t>:</a:t>
            </a:r>
            <a:r>
              <a:rPr lang="ko-KR" altLang="en-US" dirty="0">
                <a:solidFill>
                  <a:srgbClr val="404248"/>
                </a:solidFill>
                <a:latin typeface="Graphik"/>
              </a:rPr>
              <a:t> </a:t>
            </a:r>
            <a:r>
              <a:rPr lang="en-US" altLang="ko-KR" dirty="0">
                <a:solidFill>
                  <a:srgbClr val="404248"/>
                </a:solidFill>
                <a:latin typeface="Graphik"/>
              </a:rPr>
              <a:t>“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공부하는 시간에 따라 시험에 합격할 확률이 달라진다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i="0" dirty="0">
                <a:effectLst/>
                <a:latin typeface="Graphik"/>
              </a:rPr>
              <a:t>선형 회귀를 사용하면 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우측 그림으로 나타낼 수 있음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259F1-4A19-FC49-90DB-583E6465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25" y="2191756"/>
            <a:ext cx="5814374" cy="26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회귀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895FC-A858-A349-AA35-FF05D152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8" y="2293720"/>
            <a:ext cx="5684928" cy="27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A57E43-ECD9-2946-8072-5F9B144597DA}"/>
              </a:ext>
            </a:extLst>
          </p:cNvPr>
          <p:cNvSpPr txBox="1"/>
          <p:nvPr/>
        </p:nvSpPr>
        <p:spPr>
          <a:xfrm>
            <a:off x="411072" y="1948448"/>
            <a:ext cx="5684928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우측 그림은 시험에 합격할 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확률이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Graphik"/>
              </a:rPr>
              <a:t>0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과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Graphik"/>
              </a:rPr>
              <a:t>1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사이의 값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으로 나타남</a:t>
            </a:r>
            <a:endParaRPr lang="en-US" altLang="ko-KR" b="0" i="0" dirty="0">
              <a:solidFill>
                <a:srgbClr val="404248"/>
              </a:solidFill>
              <a:effectLst/>
              <a:latin typeface="Graphik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로지스틱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회귀의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3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단계</a:t>
            </a:r>
            <a:endParaRPr lang="en-US" altLang="ko-KR" b="0" i="0" dirty="0">
              <a:solidFill>
                <a:srgbClr val="404248"/>
              </a:solidFill>
              <a:effectLst/>
              <a:latin typeface="Graphik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모든 속성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feature)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들의 계수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coefficient)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와 절편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intercept)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을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0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으로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초기화한다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각 속성들의 값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value)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에 계수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coefficient)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를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곱해서 </a:t>
            </a:r>
            <a:r>
              <a:rPr lang="en" altLang="ko-KR" b="1" i="0" dirty="0">
                <a:solidFill>
                  <a:srgbClr val="404248"/>
                </a:solidFill>
                <a:effectLst/>
                <a:latin typeface="Graphik"/>
              </a:rPr>
              <a:t>log-odds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를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구한다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" altLang="ko-KR" b="1" i="0" dirty="0">
                <a:solidFill>
                  <a:srgbClr val="404248"/>
                </a:solidFill>
                <a:effectLst/>
                <a:latin typeface="Graphik"/>
              </a:rPr>
              <a:t>log-odds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를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en" altLang="ko-KR" b="1" i="0" dirty="0">
                <a:solidFill>
                  <a:srgbClr val="404248"/>
                </a:solidFill>
                <a:effectLst/>
                <a:latin typeface="Graphik"/>
              </a:rPr>
              <a:t>sigmoid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함수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에 넣어서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[0,1] 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범위의 확률을 구한다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1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회귀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3CC19-131F-8D45-9BCA-927AAA65648E}"/>
              </a:ext>
            </a:extLst>
          </p:cNvPr>
          <p:cNvSpPr txBox="1"/>
          <p:nvPr/>
        </p:nvSpPr>
        <p:spPr>
          <a:xfrm>
            <a:off x="400049" y="160832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Log-odds</a:t>
            </a:r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A9E6E-8DBB-284D-8902-CECE0D1BE494}"/>
              </a:ext>
            </a:extLst>
          </p:cNvPr>
          <p:cNvSpPr txBox="1"/>
          <p:nvPr/>
        </p:nvSpPr>
        <p:spPr>
          <a:xfrm>
            <a:off x="400050" y="2500879"/>
            <a:ext cx="529511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선형 회귀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 :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각 속성의 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값에다가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계수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coefficient)</a:t>
            </a:r>
            <a:r>
              <a:rPr lang="ko-KR" altLang="en-US" dirty="0" err="1">
                <a:solidFill>
                  <a:srgbClr val="404248"/>
                </a:solidFill>
                <a:latin typeface="Graphik"/>
              </a:rPr>
              <a:t>를</a:t>
            </a:r>
            <a:r>
              <a:rPr lang="ko-KR" altLang="en-US" dirty="0">
                <a:solidFill>
                  <a:srgbClr val="404248"/>
                </a:solidFill>
                <a:latin typeface="Graphik"/>
              </a:rPr>
              <a:t>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곱하고 절편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intercept)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을 더해서 예측 값을 구</a:t>
            </a:r>
            <a:r>
              <a:rPr lang="ko-KR" altLang="en-US" dirty="0">
                <a:solidFill>
                  <a:srgbClr val="404248"/>
                </a:solidFill>
                <a:latin typeface="Graphik"/>
              </a:rPr>
              <a:t>함</a:t>
            </a:r>
            <a:endParaRPr lang="en-US" altLang="ko-KR" dirty="0">
              <a:solidFill>
                <a:srgbClr val="404248"/>
              </a:solidFill>
              <a:latin typeface="Graphik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→ 구한 예측 값의 범위는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-∞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에서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+ ∞</a:t>
            </a:r>
          </a:p>
          <a:p>
            <a:pPr>
              <a:lnSpc>
                <a:spcPct val="150000"/>
              </a:lnSpc>
            </a:pPr>
            <a:r>
              <a:rPr lang="ko-KR" altLang="en-US" i="0" dirty="0" err="1">
                <a:effectLst/>
                <a:latin typeface="Graphik"/>
              </a:rPr>
              <a:t>로지스틱</a:t>
            </a:r>
            <a:r>
              <a:rPr lang="ko-KR" altLang="en-US" i="0" dirty="0">
                <a:effectLst/>
                <a:latin typeface="Graphik"/>
              </a:rPr>
              <a:t> 회귀</a:t>
            </a:r>
            <a:r>
              <a:rPr lang="en-US" altLang="ko-KR" i="0" dirty="0">
                <a:effectLst/>
                <a:latin typeface="Graphik"/>
              </a:rPr>
              <a:t> : </a:t>
            </a:r>
            <a:r>
              <a:rPr lang="ko-KR" altLang="en-US" i="0" dirty="0" err="1">
                <a:solidFill>
                  <a:srgbClr val="404248"/>
                </a:solidFill>
                <a:effectLst/>
                <a:latin typeface="Graphik"/>
              </a:rPr>
              <a:t>선형회귀와</a:t>
            </a:r>
            <a:r>
              <a:rPr lang="ko-KR" altLang="en-US" i="0" dirty="0">
                <a:solidFill>
                  <a:srgbClr val="404248"/>
                </a:solidFill>
                <a:effectLst/>
                <a:latin typeface="Graphik"/>
              </a:rPr>
              <a:t> 범위 동일 </a:t>
            </a:r>
            <a:endParaRPr lang="en-US" altLang="ko-KR" i="0" dirty="0">
              <a:solidFill>
                <a:srgbClr val="404248"/>
              </a:solidFill>
              <a:effectLst/>
              <a:latin typeface="Graphik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404248"/>
                </a:solidFill>
                <a:latin typeface="Graphik"/>
              </a:rPr>
              <a:t>But,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마지막에 예측 값 대신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’</a:t>
            </a:r>
            <a:r>
              <a:rPr lang="en" altLang="ko-KR" b="1" i="0" dirty="0">
                <a:solidFill>
                  <a:srgbClr val="201974"/>
                </a:solidFill>
                <a:effectLst/>
                <a:latin typeface="Graphik"/>
              </a:rPr>
              <a:t>log-odds</a:t>
            </a:r>
            <a:r>
              <a:rPr lang="en-US" altLang="ko-KR" dirty="0">
                <a:solidFill>
                  <a:srgbClr val="404248"/>
                </a:solidFill>
                <a:latin typeface="Graphik"/>
              </a:rPr>
              <a:t>’</a:t>
            </a:r>
            <a:r>
              <a:rPr lang="ko-KR" altLang="en-US" dirty="0" err="1">
                <a:solidFill>
                  <a:srgbClr val="404248"/>
                </a:solidFill>
                <a:latin typeface="Graphik"/>
              </a:rPr>
              <a:t>를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구해줘야 하는 차이점 존재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3C8A5-6A00-184C-9DEE-C70436C4827F}"/>
              </a:ext>
            </a:extLst>
          </p:cNvPr>
          <p:cNvSpPr txBox="1"/>
          <p:nvPr/>
        </p:nvSpPr>
        <p:spPr>
          <a:xfrm>
            <a:off x="400049" y="213154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1)</a:t>
            </a:r>
            <a:r>
              <a:rPr kumimoji="1" lang="ko-KR" altLang="en-US" dirty="0"/>
              <a:t>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2D209-4EAE-0D45-9D97-92558BCD25DD}"/>
                  </a:ext>
                </a:extLst>
              </p:cNvPr>
              <p:cNvSpPr txBox="1"/>
              <p:nvPr/>
            </p:nvSpPr>
            <p:spPr>
              <a:xfrm>
                <a:off x="6838997" y="2007137"/>
                <a:ext cx="4457887" cy="685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𝑜𝑐𝑐𝑢𝑟𝑟𝑖𝑛𝑔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𝑜𝑐𝑐𝑢𝑟𝑟𝑖𝑛𝑔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2D209-4EAE-0D45-9D97-92558BCD2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97" y="2007137"/>
                <a:ext cx="4457887" cy="685765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424591-FCD2-C247-B5A4-4055A23690AC}"/>
                  </a:ext>
                </a:extLst>
              </p:cNvPr>
              <p:cNvSpPr txBox="1"/>
              <p:nvPr/>
            </p:nvSpPr>
            <p:spPr>
              <a:xfrm>
                <a:off x="6838997" y="3017333"/>
                <a:ext cx="224285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424591-FCD2-C247-B5A4-4055A2369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97" y="3017333"/>
                <a:ext cx="2242857" cy="612732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66A75-2B3B-1641-AB82-6E8746AD7AF1}"/>
                  </a:ext>
                </a:extLst>
              </p:cNvPr>
              <p:cNvSpPr txBox="1"/>
              <p:nvPr/>
            </p:nvSpPr>
            <p:spPr>
              <a:xfrm>
                <a:off x="6838997" y="4153865"/>
                <a:ext cx="4750082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2.33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=0.847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66A75-2B3B-1641-AB82-6E8746AD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97" y="4153865"/>
                <a:ext cx="4750082" cy="62292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75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회귀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3CC19-131F-8D45-9BCA-927AAA65648E}"/>
              </a:ext>
            </a:extLst>
          </p:cNvPr>
          <p:cNvSpPr txBox="1"/>
          <p:nvPr/>
        </p:nvSpPr>
        <p:spPr>
          <a:xfrm>
            <a:off x="400049" y="160832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Log-odds</a:t>
            </a:r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033EB-0F46-514E-A9EE-3AA5083EE0A8}"/>
              </a:ext>
            </a:extLst>
          </p:cNvPr>
          <p:cNvSpPr txBox="1"/>
          <p:nvPr/>
        </p:nvSpPr>
        <p:spPr>
          <a:xfrm>
            <a:off x="400049" y="213154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 계산</a:t>
            </a:r>
            <a:endParaRPr kumimoji="1" lang="en-US" altLang="ko-KR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D59FD81-92C4-ED42-8A85-06962DC8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02" y="2467983"/>
            <a:ext cx="4913524" cy="37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여러 속성(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feature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, x1, x2…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)들에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248"/>
              </a:solidFill>
              <a:effectLst/>
              <a:latin typeface="+mn-lt"/>
              <a:ea typeface="Graphik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계수(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coefficient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, b1, b2..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 곱하고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248"/>
              </a:solidFill>
              <a:effectLst/>
              <a:latin typeface="+mn-lt"/>
              <a:ea typeface="Graphik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 절편(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intercept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)을 더해서 최종 값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log-odds를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 </a:t>
            </a:r>
            <a:r>
              <a:rPr lang="ko-KR" altLang="en-US" dirty="0">
                <a:solidFill>
                  <a:srgbClr val="404248"/>
                </a:solidFill>
                <a:latin typeface="+mn-lt"/>
                <a:ea typeface="Graphik"/>
              </a:rPr>
              <a:t>구함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             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각 속성(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feature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)들의 값이 포함된 행렬, </a:t>
            </a:r>
            <a:endParaRPr lang="en-US" altLang="ko-KR" dirty="0">
              <a:solidFill>
                <a:srgbClr val="404248"/>
              </a:solidFill>
              <a:latin typeface="+mn-lt"/>
              <a:ea typeface="Graphik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그 속성들 각각의 계수(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coefficient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)가 포함된 행렬을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오른</a:t>
            </a:r>
            <a:r>
              <a:rPr lang="ko-KR" altLang="en-US" dirty="0">
                <a:solidFill>
                  <a:srgbClr val="404248"/>
                </a:solidFill>
                <a:latin typeface="+mn-lt"/>
                <a:ea typeface="Graphik"/>
              </a:rPr>
              <a:t>쪽 그림과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248"/>
                </a:solidFill>
                <a:effectLst/>
                <a:latin typeface="+mn-lt"/>
                <a:ea typeface="Graphik"/>
              </a:rPr>
              <a:t> 같이 계산할 수 있</a:t>
            </a:r>
            <a:r>
              <a:rPr lang="ko-KR" altLang="en-US" dirty="0">
                <a:solidFill>
                  <a:srgbClr val="404248"/>
                </a:solidFill>
                <a:latin typeface="+mn-lt"/>
                <a:ea typeface="Graphik"/>
              </a:rPr>
              <a:t>음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3D921-C44C-B14F-A1B8-EEBE3C130214}"/>
                  </a:ext>
                </a:extLst>
              </p:cNvPr>
              <p:cNvSpPr txBox="1"/>
              <p:nvPr/>
            </p:nvSpPr>
            <p:spPr>
              <a:xfrm>
                <a:off x="684886" y="4276309"/>
                <a:ext cx="3880165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43D921-C44C-B14F-A1B8-EEBE3C13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6" y="4276309"/>
                <a:ext cx="3880165" cy="62292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E6107BC-607C-B147-BF21-FF38113F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99" y="2596660"/>
            <a:ext cx="6213395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FA67E8-5B42-3C45-9CA2-380CB8F977C5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5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회귀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3CC19-131F-8D45-9BCA-927AAA65648E}"/>
              </a:ext>
            </a:extLst>
          </p:cNvPr>
          <p:cNvSpPr txBox="1"/>
          <p:nvPr/>
        </p:nvSpPr>
        <p:spPr>
          <a:xfrm>
            <a:off x="400049" y="1608327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Sigmoid function</a:t>
            </a:r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01AF0-0DF3-0B42-8492-6865F89CC562}"/>
              </a:ext>
            </a:extLst>
          </p:cNvPr>
          <p:cNvSpPr txBox="1"/>
          <p:nvPr/>
        </p:nvSpPr>
        <p:spPr>
          <a:xfrm>
            <a:off x="653187" y="2091924"/>
            <a:ext cx="609600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rgbClr val="404248"/>
                </a:solidFill>
              </a:rPr>
              <a:t>앞에서 구한 </a:t>
            </a:r>
            <a:r>
              <a:rPr lang="en" altLang="ko-KR" i="0" dirty="0">
                <a:solidFill>
                  <a:srgbClr val="404248"/>
                </a:solidFill>
                <a:effectLst/>
              </a:rPr>
              <a:t>log-odds</a:t>
            </a:r>
            <a:r>
              <a:rPr lang="ko-KR" altLang="en-US" i="0" dirty="0" err="1">
                <a:solidFill>
                  <a:srgbClr val="404248"/>
                </a:solidFill>
                <a:effectLst/>
              </a:rPr>
              <a:t>를</a:t>
            </a:r>
            <a:r>
              <a:rPr lang="ko-KR" altLang="en-US" i="0" dirty="0">
                <a:solidFill>
                  <a:srgbClr val="404248"/>
                </a:solidFill>
                <a:effectLst/>
              </a:rPr>
              <a:t> </a:t>
            </a:r>
            <a:r>
              <a:rPr lang="en" altLang="ko-KR" i="0" dirty="0">
                <a:solidFill>
                  <a:srgbClr val="404248"/>
                </a:solidFill>
                <a:effectLst/>
              </a:rPr>
              <a:t>Sigmoid </a:t>
            </a:r>
            <a:r>
              <a:rPr lang="ko-KR" altLang="en-US" i="0" dirty="0">
                <a:solidFill>
                  <a:srgbClr val="404248"/>
                </a:solidFill>
                <a:effectLst/>
              </a:rPr>
              <a:t>함수에 넣어서 </a:t>
            </a:r>
            <a:r>
              <a:rPr lang="en-US" altLang="ko-KR" i="0" dirty="0">
                <a:solidFill>
                  <a:srgbClr val="404248"/>
                </a:solidFill>
                <a:effectLst/>
              </a:rPr>
              <a:t>0</a:t>
            </a:r>
            <a:r>
              <a:rPr lang="en-US" altLang="ko-KR" dirty="0">
                <a:solidFill>
                  <a:srgbClr val="404248"/>
                </a:solidFill>
              </a:rPr>
              <a:t>~</a:t>
            </a:r>
            <a:r>
              <a:rPr lang="en-US" altLang="ko-KR" i="0" dirty="0">
                <a:solidFill>
                  <a:srgbClr val="404248"/>
                </a:solidFill>
                <a:effectLst/>
              </a:rPr>
              <a:t>1</a:t>
            </a:r>
            <a:r>
              <a:rPr lang="ko-KR" altLang="en-US" i="0" dirty="0">
                <a:solidFill>
                  <a:srgbClr val="404248"/>
                </a:solidFill>
                <a:effectLst/>
              </a:rPr>
              <a:t>사이의 값으로 변환</a:t>
            </a:r>
            <a:endParaRPr lang="en-US" altLang="ko-KR" i="0" dirty="0">
              <a:solidFill>
                <a:srgbClr val="404248"/>
              </a:solidFill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B77D25-2AD1-864E-B05B-36BE922F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91" y="2249214"/>
            <a:ext cx="4217822" cy="2699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694FEA-236E-6D4D-AA16-8FBC984ADE0A}"/>
                  </a:ext>
                </a:extLst>
              </p:cNvPr>
              <p:cNvSpPr txBox="1"/>
              <p:nvPr/>
            </p:nvSpPr>
            <p:spPr>
              <a:xfrm>
                <a:off x="653186" y="3219453"/>
                <a:ext cx="3880165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694FEA-236E-6D4D-AA16-8FBC984A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6" y="3219453"/>
                <a:ext cx="3880165" cy="622927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EC0C81-0265-3E44-B2F4-D1C0DD577B9D}"/>
                  </a:ext>
                </a:extLst>
              </p:cNvPr>
              <p:cNvSpPr txBox="1"/>
              <p:nvPr/>
            </p:nvSpPr>
            <p:spPr>
              <a:xfrm>
                <a:off x="558592" y="4068921"/>
                <a:ext cx="3750649" cy="671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EC0C81-0265-3E44-B2F4-D1C0DD577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2" y="4068921"/>
                <a:ext cx="3750649" cy="67127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E78D9E-0668-B947-BE52-09CC7862BEEF}"/>
                  </a:ext>
                </a:extLst>
              </p:cNvPr>
              <p:cNvSpPr txBox="1"/>
              <p:nvPr/>
            </p:nvSpPr>
            <p:spPr>
              <a:xfrm>
                <a:off x="653186" y="4966736"/>
                <a:ext cx="3750649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E78D9E-0668-B947-BE52-09CC7862B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6" y="4966736"/>
                <a:ext cx="3750649" cy="680827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05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로지스틱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회귀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FAFB2-E3FF-144D-B0CB-F93EE02563FA}"/>
              </a:ext>
            </a:extLst>
          </p:cNvPr>
          <p:cNvSpPr txBox="1"/>
          <p:nvPr/>
        </p:nvSpPr>
        <p:spPr>
          <a:xfrm>
            <a:off x="400049" y="160832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Log loss (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로그 손실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97E2C-FE49-2F46-BC25-1CA1AB669ADE}"/>
              </a:ext>
            </a:extLst>
          </p:cNvPr>
          <p:cNvSpPr txBox="1"/>
          <p:nvPr/>
        </p:nvSpPr>
        <p:spPr>
          <a:xfrm>
            <a:off x="557047" y="2646135"/>
            <a:ext cx="11235559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로지스틱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회귀가 확률을 제대로 예측해주는지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즉 구해놓은 속성들의 계수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coefficients)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와 절편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intercept)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이 적절한지 확인하기 위해 손실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" altLang="ko-KR" b="0" i="0" dirty="0">
                <a:solidFill>
                  <a:srgbClr val="404248"/>
                </a:solidFill>
                <a:effectLst/>
                <a:latin typeface="Graphik"/>
              </a:rPr>
              <a:t>Loss)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을 고려해야 함 </a:t>
            </a:r>
            <a:r>
              <a:rPr lang="ko-KR" altLang="en-US" dirty="0">
                <a:solidFill>
                  <a:srgbClr val="404248"/>
                </a:solidFill>
                <a:latin typeface="Graphik"/>
              </a:rPr>
              <a:t>→ </a:t>
            </a:r>
            <a:r>
              <a:rPr lang="ko-KR" altLang="en-US" b="1" dirty="0" err="1">
                <a:solidFill>
                  <a:srgbClr val="201974"/>
                </a:solidFill>
                <a:latin typeface="Graphik"/>
              </a:rPr>
              <a:t>손실함수</a:t>
            </a:r>
            <a:r>
              <a:rPr lang="en-US" altLang="ko-KR" b="1" dirty="0">
                <a:solidFill>
                  <a:srgbClr val="201974"/>
                </a:solidFill>
                <a:latin typeface="Graphik"/>
              </a:rPr>
              <a:t>(loss function)</a:t>
            </a:r>
            <a:endParaRPr lang="en-US" altLang="ko-KR" b="1" i="0" dirty="0">
              <a:solidFill>
                <a:srgbClr val="201974"/>
              </a:solidFill>
              <a:effectLst/>
              <a:latin typeface="Graphik"/>
            </a:endParaRPr>
          </a:p>
          <a:p>
            <a:pPr algn="l">
              <a:lnSpc>
                <a:spcPct val="150000"/>
              </a:lnSpc>
            </a:pPr>
            <a:endParaRPr lang="en-US" altLang="ko-KR" b="0" i="0" dirty="0">
              <a:solidFill>
                <a:srgbClr val="404248"/>
              </a:solidFill>
              <a:effectLst/>
              <a:latin typeface="Graphik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모델의 “</a:t>
            </a:r>
            <a:r>
              <a:rPr lang="ko-KR" altLang="en-US" b="1" i="0" dirty="0" err="1">
                <a:solidFill>
                  <a:srgbClr val="404248"/>
                </a:solidFill>
                <a:effectLst/>
                <a:latin typeface="Graphik"/>
              </a:rPr>
              <a:t>적합성”을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ko-KR" altLang="en-US" b="1" i="0" dirty="0">
                <a:solidFill>
                  <a:srgbClr val="201974"/>
                </a:solidFill>
                <a:effectLst/>
                <a:latin typeface="Graphik"/>
              </a:rPr>
              <a:t>평가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하기 위해 각 데이터 샘플의 손실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모델 예측이 얼마나 잘못되었는지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Graphik"/>
              </a:rPr>
              <a:t>)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을 계산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Graphik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924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563</Words>
  <Application>Microsoft Macintosh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-윤고딕310</vt:lpstr>
      <vt:lpstr>-윤고딕330</vt:lpstr>
      <vt:lpstr>맑은 고딕</vt:lpstr>
      <vt:lpstr>Graphik</vt:lpstr>
      <vt:lpstr>NanumSquare</vt:lpstr>
      <vt:lpstr>NanumSquare Bold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Bin Eun</dc:creator>
  <cp:lastModifiedBy>Bin Eun</cp:lastModifiedBy>
  <cp:revision>8</cp:revision>
  <dcterms:created xsi:type="dcterms:W3CDTF">2022-09-26T03:17:32Z</dcterms:created>
  <dcterms:modified xsi:type="dcterms:W3CDTF">2022-10-02T14:25:07Z</dcterms:modified>
</cp:coreProperties>
</file>