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337" r:id="rId3"/>
    <p:sldId id="297" r:id="rId4"/>
    <p:sldId id="272" r:id="rId5"/>
    <p:sldId id="309" r:id="rId6"/>
    <p:sldId id="343" r:id="rId7"/>
    <p:sldId id="334" r:id="rId8"/>
    <p:sldId id="310" r:id="rId9"/>
    <p:sldId id="348" r:id="rId10"/>
    <p:sldId id="349" r:id="rId11"/>
    <p:sldId id="280" r:id="rId12"/>
    <p:sldId id="338" r:id="rId13"/>
    <p:sldId id="335" r:id="rId14"/>
    <p:sldId id="321" r:id="rId15"/>
    <p:sldId id="347" r:id="rId16"/>
    <p:sldId id="330" r:id="rId17"/>
    <p:sldId id="331" r:id="rId18"/>
    <p:sldId id="332" r:id="rId19"/>
    <p:sldId id="333" r:id="rId20"/>
    <p:sldId id="344" r:id="rId21"/>
    <p:sldId id="341" r:id="rId22"/>
    <p:sldId id="345" r:id="rId23"/>
    <p:sldId id="346" r:id="rId24"/>
    <p:sldId id="30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14" y="108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55ABA84-591A-44DE-A3C0-098323CDEF8D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AD8EBF2-3BB2-4A8A-BFB6-320D5C999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91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8EBF2-3BB2-4A8A-BFB6-320D5C9992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8725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5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1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1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9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7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584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7525-3C48-4494-92F4-DFDF2E2D85D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530C-0C4D-42A0-8EA7-A95DD063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1.png"  /><Relationship Id="rId4" Type="http://schemas.openxmlformats.org/officeDocument/2006/relationships/image" Target="../media/image23.png"  /><Relationship Id="rId5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\Users\star4\OneDrive\&#47928;&#49436;\&#52852;&#52852;&#50724;&#53665;%20&#48155;&#51008;%20&#54028;&#51068;\&#55092;&#51648;&#44277;&#51312;\&#55092;&#51648;&#44277;&#51312;.mp4" TargetMode="External" /><Relationship Id="rId3" Type="http://schemas.microsoft.com/office/2007/relationships/media" Target="file:///C:\Users\star4\OneDrive\&#47928;&#49436;\&#52852;&#52852;&#50724;&#53665;%20&#48155;&#51008;%20&#54028;&#51068;\&#55092;&#51648;&#44277;&#51312;\&#55092;&#51648;&#44277;&#51312;.mp4" TargetMode="External" /><Relationship Id="rId4" Type="http://schemas.openxmlformats.org/officeDocument/2006/relationships/image" Target="../media/image33.png"  /><Relationship Id="rId5" Type="http://schemas.openxmlformats.org/officeDocument/2006/relationships/tags" Target="../tags/tag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4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4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1.png"  /><Relationship Id="rId4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다리꼴 12"/>
          <p:cNvSpPr/>
          <p:nvPr/>
        </p:nvSpPr>
        <p:spPr>
          <a:xfrm>
            <a:off x="332509" y="6305797"/>
            <a:ext cx="11519065" cy="583286"/>
          </a:xfrm>
          <a:prstGeom prst="trapezoid">
            <a:avLst>
              <a:gd name="adj" fmla="val 85870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>
            <a:off x="1" y="6225848"/>
            <a:ext cx="12192000" cy="652204"/>
          </a:xfrm>
          <a:prstGeom prst="trapezoid">
            <a:avLst>
              <a:gd name="adj" fmla="val 858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893954" y="834137"/>
            <a:ext cx="8404093" cy="4928470"/>
            <a:chOff x="1893954" y="834137"/>
            <a:chExt cx="8404093" cy="4928470"/>
          </a:xfrm>
        </p:grpSpPr>
        <p:sp>
          <p:nvSpPr>
            <p:cNvPr id="2" name="직각 삼각형 1"/>
            <p:cNvSpPr/>
            <p:nvPr/>
          </p:nvSpPr>
          <p:spPr>
            <a:xfrm flipH="1">
              <a:off x="5256415" y="963543"/>
              <a:ext cx="4602354" cy="4570087"/>
            </a:xfrm>
            <a:prstGeom prst="rtTriangle">
              <a:avLst/>
            </a:prstGeom>
            <a:solidFill>
              <a:srgbClr val="6A8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/>
            <p:cNvSpPr/>
            <p:nvPr/>
          </p:nvSpPr>
          <p:spPr>
            <a:xfrm>
              <a:off x="2176576" y="1025770"/>
              <a:ext cx="7682193" cy="4445631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893954" y="834137"/>
              <a:ext cx="8404093" cy="4928470"/>
              <a:chOff x="1737434" y="889394"/>
              <a:chExt cx="8717133" cy="511204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737434" y="889394"/>
                <a:ext cx="8717133" cy="5079213"/>
                <a:chOff x="1468120" y="767274"/>
                <a:chExt cx="9519920" cy="5546973"/>
              </a:xfrm>
            </p:grpSpPr>
            <p:sp>
              <p:nvSpPr>
                <p:cNvPr id="7" name="사각형: 둥근 모서리 6"/>
                <p:cNvSpPr/>
                <p:nvPr/>
              </p:nvSpPr>
              <p:spPr>
                <a:xfrm>
                  <a:off x="1732280" y="990794"/>
                  <a:ext cx="9255760" cy="5323453"/>
                </a:xfrm>
                <a:prstGeom prst="roundRect">
                  <a:avLst/>
                </a:prstGeom>
                <a:noFill/>
                <a:ln w="254000">
                  <a:solidFill>
                    <a:srgbClr val="6A8ED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사각형: 둥근 모서리 4"/>
                <p:cNvSpPr/>
                <p:nvPr/>
              </p:nvSpPr>
              <p:spPr>
                <a:xfrm>
                  <a:off x="1468120" y="767274"/>
                  <a:ext cx="9255760" cy="5323453"/>
                </a:xfrm>
                <a:prstGeom prst="roundRect">
                  <a:avLst/>
                </a:prstGeom>
                <a:noFill/>
                <a:ln w="5080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타원 8"/>
              <p:cNvSpPr/>
              <p:nvPr/>
            </p:nvSpPr>
            <p:spPr>
              <a:xfrm>
                <a:off x="5866410" y="5550180"/>
                <a:ext cx="451262" cy="451262"/>
              </a:xfrm>
              <a:prstGeom prst="ellipse">
                <a:avLst/>
              </a:prstGeom>
              <a:solidFill>
                <a:schemeClr val="tx1">
                  <a:alpha val="72000"/>
                </a:schemeClr>
              </a:solidFill>
              <a:ln>
                <a:noFill/>
              </a:ln>
              <a:effectLst>
                <a:outerShdw blurRad="50800" dist="38100" dir="2700000" sx="103000" sy="103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640051" y="1912307"/>
              <a:ext cx="6903979" cy="25545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ko-KR" altLang="en-US" sz="4000" b="1" spc="-150">
                <a:latin typeface="나눔고딕 ExtraBold"/>
                <a:ea typeface="나눔고딕 ExtraBold"/>
              </a:endParaRPr>
            </a:p>
            <a:p>
              <a:pPr algn="ctr"/>
              <a:r>
                <a:rPr lang="ko-KR" altLang="en-US" sz="4000" b="1" spc="-15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 ExtraBold"/>
                  <a:ea typeface="나눔고딕 ExtraBold"/>
                </a:rPr>
                <a:t>차량 행동 분석 기반 </a:t>
              </a:r>
            </a:p>
            <a:p>
              <a:pPr algn="ctr"/>
              <a:r>
                <a:rPr lang="ko-KR" altLang="en-US" sz="4000" b="1" spc="-15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 ExtraBold"/>
                  <a:ea typeface="나눔고딕 ExtraBold"/>
                </a:rPr>
                <a:t>이상 차량 감지 시스템</a:t>
              </a:r>
              <a:endParaRPr lang="ko-KR"/>
            </a:p>
            <a:p>
              <a:pPr algn="ctr"/>
              <a:endParaRPr lang="ko-KR" altLang="en-US" sz="40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15904" y="6354724"/>
            <a:ext cx="828561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상명대학교 </a:t>
            </a:r>
            <a:r>
              <a:rPr lang="ko-KR" altLang="en-US" sz="200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휴먼지능정보공학전공</a:t>
            </a:r>
            <a:r>
              <a:rPr lang="ko-KR" altLang="en-US"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  </a:t>
            </a:r>
            <a:r>
              <a:rPr lang="ko-KR" altLang="en-US" sz="2000" b="1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정여진</a:t>
            </a:r>
            <a:r>
              <a:rPr lang="ko-KR" altLang="en-US" sz="20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  </a:t>
            </a:r>
            <a:r>
              <a:rPr lang="ko-KR" altLang="en-US" sz="2000" b="1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신은빈</a:t>
            </a:r>
            <a:r>
              <a:rPr lang="ko-KR" altLang="en-US" sz="20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  </a:t>
            </a:r>
            <a:r>
              <a:rPr lang="ko-KR" altLang="en-US" sz="2000" b="1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명수연</a:t>
            </a:r>
            <a:r>
              <a:rPr lang="ko-KR" altLang="en-US" sz="20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  백지연  </a:t>
            </a:r>
            <a:r>
              <a:rPr lang="ko-KR" altLang="en-US" sz="2000" b="1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조윤채</a:t>
            </a:r>
            <a:r>
              <a:rPr lang="ko-KR" altLang="en-US" sz="20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CFD84-F31C-44BC-32D2-B935A7748AAB}"/>
              </a:ext>
            </a:extLst>
          </p:cNvPr>
          <p:cNvSpPr txBox="1"/>
          <p:nvPr/>
        </p:nvSpPr>
        <p:spPr>
          <a:xfrm>
            <a:off x="5336006" y="4563979"/>
            <a:ext cx="15199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ea typeface="맑은 고딕"/>
              </a:rPr>
              <a:t>휴지공조</a:t>
            </a:r>
            <a:r>
              <a:rPr lang="ko-KR" sz="2400">
                <a:ea typeface="맑은 고딕"/>
              </a:rPr>
              <a:t>​ </a:t>
            </a: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7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9515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7AB76169-A618-BD3D-12C6-F5DE639D8E21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알고리즘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3258151" y="3262806"/>
            <a:ext cx="2893326" cy="2692594"/>
            <a:chOff x="3363059" y="3444745"/>
            <a:chExt cx="2552433" cy="2341676"/>
          </a:xfrm>
        </p:grpSpPr>
        <p:sp>
          <p:nvSpPr>
            <p:cNvPr id="88" name="사각형: 둥근 모서리 87"/>
            <p:cNvSpPr/>
            <p:nvPr/>
          </p:nvSpPr>
          <p:spPr>
            <a:xfrm>
              <a:off x="3559871" y="3587182"/>
              <a:ext cx="2095540" cy="2142314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89" name="그림 88" descr="로고, 상징, 그래픽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88289" y="3838977"/>
              <a:ext cx="822103" cy="811371"/>
            </a:xfrm>
            <a:prstGeom prst="rect">
              <a:avLst/>
            </a:prstGeom>
          </p:spPr>
        </p:pic>
        <p:pic>
          <p:nvPicPr>
            <p:cNvPr id="90" name="그림 89" descr="라인, 블랙, 흑백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63059" y="3444745"/>
              <a:ext cx="2552433" cy="234167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91" name="직선 화살표 연결선 90"/>
            <p:cNvCxnSpPr/>
            <p:nvPr/>
          </p:nvCxnSpPr>
          <p:spPr>
            <a:xfrm>
              <a:off x="4862041" y="4620565"/>
              <a:ext cx="23615" cy="570963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0">
            <a:off x="6734656" y="3426763"/>
            <a:ext cx="2232376" cy="2536162"/>
            <a:chOff x="8850941" y="3587182"/>
            <a:chExt cx="2041878" cy="2185242"/>
          </a:xfrm>
        </p:grpSpPr>
        <p:sp>
          <p:nvSpPr>
            <p:cNvPr id="93" name="사각형: 둥근 모서리 92"/>
            <p:cNvSpPr/>
            <p:nvPr/>
          </p:nvSpPr>
          <p:spPr>
            <a:xfrm>
              <a:off x="8850941" y="3587182"/>
              <a:ext cx="2041878" cy="218524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99" name="그림 98" descr="직사각형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56879" y="3849710"/>
              <a:ext cx="1541172" cy="158410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1C21743-8A53-93E0-EB1C-8C7DC6A175EA}"/>
              </a:ext>
            </a:extLst>
          </p:cNvPr>
          <p:cNvSpPr/>
          <p:nvPr/>
        </p:nvSpPr>
        <p:spPr>
          <a:xfrm>
            <a:off x="741551" y="2609102"/>
            <a:ext cx="10709981" cy="457304"/>
          </a:xfrm>
          <a:prstGeom prst="rightArrow">
            <a:avLst>
              <a:gd name="adj1" fmla="val 50000"/>
              <a:gd name="adj2" fmla="val 56204"/>
            </a:avLst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 rot="0">
            <a:off x="1775736" y="2305556"/>
            <a:ext cx="288366" cy="294128"/>
            <a:chOff x="14189529" y="1875924"/>
            <a:chExt cx="669471" cy="682847"/>
          </a:xfrm>
        </p:grpSpPr>
        <p:sp>
          <p:nvSpPr>
            <p:cNvPr id="20" name="눈물 방울 19"/>
            <p:cNvSpPr/>
            <p:nvPr/>
          </p:nvSpPr>
          <p:spPr>
            <a:xfrm rot="8207007">
              <a:off x="14189529" y="1875924"/>
              <a:ext cx="669471" cy="682847"/>
            </a:xfrm>
            <a:prstGeom prst="teardrop">
              <a:avLst>
                <a:gd name="adj" fmla="val 12091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8207007">
              <a:off x="14321739" y="2010775"/>
              <a:ext cx="405051" cy="413144"/>
            </a:xfrm>
            <a:prstGeom prst="teardrop">
              <a:avLst>
                <a:gd name="adj" fmla="val 9468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4453217" y="2315845"/>
            <a:ext cx="288366" cy="294128"/>
            <a:chOff x="14189529" y="1875924"/>
            <a:chExt cx="669471" cy="682847"/>
          </a:xfrm>
        </p:grpSpPr>
        <p:sp>
          <p:nvSpPr>
            <p:cNvPr id="32" name="눈물 방울 31"/>
            <p:cNvSpPr/>
            <p:nvPr/>
          </p:nvSpPr>
          <p:spPr>
            <a:xfrm rot="8207007">
              <a:off x="14189529" y="1875924"/>
              <a:ext cx="669471" cy="682847"/>
            </a:xfrm>
            <a:prstGeom prst="teardrop">
              <a:avLst>
                <a:gd name="adj" fmla="val 1209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눈물 방울 32"/>
            <p:cNvSpPr/>
            <p:nvPr/>
          </p:nvSpPr>
          <p:spPr>
            <a:xfrm rot="8207007">
              <a:off x="14321739" y="2010775"/>
              <a:ext cx="405051" cy="413144"/>
            </a:xfrm>
            <a:prstGeom prst="teardrop">
              <a:avLst>
                <a:gd name="adj" fmla="val 946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7823194" y="2299991"/>
            <a:ext cx="288366" cy="294128"/>
            <a:chOff x="14189529" y="1875924"/>
            <a:chExt cx="669471" cy="682847"/>
          </a:xfrm>
        </p:grpSpPr>
        <p:sp>
          <p:nvSpPr>
            <p:cNvPr id="39" name="눈물 방울 38"/>
            <p:cNvSpPr/>
            <p:nvPr/>
          </p:nvSpPr>
          <p:spPr>
            <a:xfrm rot="8207007">
              <a:off x="14189529" y="1875924"/>
              <a:ext cx="669471" cy="682847"/>
            </a:xfrm>
            <a:prstGeom prst="teardrop">
              <a:avLst>
                <a:gd name="adj" fmla="val 1209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눈물 방울 39"/>
            <p:cNvSpPr/>
            <p:nvPr/>
          </p:nvSpPr>
          <p:spPr>
            <a:xfrm rot="8207007">
              <a:off x="14321739" y="2010775"/>
              <a:ext cx="405051" cy="413144"/>
            </a:xfrm>
            <a:prstGeom prst="teardrop">
              <a:avLst>
                <a:gd name="adj" fmla="val 946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F064531-DC00-8113-5B75-0AA3320E84D8}"/>
              </a:ext>
            </a:extLst>
          </p:cNvPr>
          <p:cNvSpPr txBox="1"/>
          <p:nvPr/>
        </p:nvSpPr>
        <p:spPr>
          <a:xfrm>
            <a:off x="1065778" y="1411224"/>
            <a:ext cx="1867819" cy="31547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450" b="1" spc="-15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객체 추출 및 노이즈 제거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B6D963-F2F9-E24F-75A0-71E30FCB7A9A}"/>
              </a:ext>
            </a:extLst>
          </p:cNvPr>
          <p:cNvSpPr txBox="1"/>
          <p:nvPr/>
        </p:nvSpPr>
        <p:spPr>
          <a:xfrm>
            <a:off x="1090846" y="1756046"/>
            <a:ext cx="1822069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25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객체 제외한 배경 지우기 및 노이즈 최소화</a:t>
            </a:r>
            <a:endParaRPr lang="en-US" altLang="ko-KR" sz="1250" spc="-15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F0F98C-9803-D85D-F901-71F8FB69CBB3}"/>
              </a:ext>
            </a:extLst>
          </p:cNvPr>
          <p:cNvSpPr txBox="1"/>
          <p:nvPr/>
        </p:nvSpPr>
        <p:spPr>
          <a:xfrm>
            <a:off x="6051801" y="1845026"/>
            <a:ext cx="3649783" cy="3616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75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도출된 데이터  저장 및 규칙 찾기</a:t>
            </a:r>
            <a:endParaRPr lang="ko-KR"/>
          </a:p>
        </p:txBody>
      </p:sp>
      <p:sp>
        <p:nvSpPr>
          <p:cNvPr id="53" name="TextBox 52"/>
          <p:cNvSpPr txBox="1"/>
          <p:nvPr/>
        </p:nvSpPr>
        <p:spPr>
          <a:xfrm>
            <a:off x="6413069" y="1267618"/>
            <a:ext cx="311321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20"/>
                <a:ea typeface="나눔고딕"/>
              </a:rPr>
              <a:t>차량의 특징 데이터  도식화</a:t>
            </a:r>
            <a:endParaRPr lang="ko-KR" altLang="en-US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20"/>
              <a:ea typeface="나눔고딕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52560" y="3587836"/>
            <a:ext cx="4351926" cy="1523507"/>
            <a:chOff x="892609" y="3532080"/>
            <a:chExt cx="5551312" cy="2185242"/>
          </a:xfrm>
        </p:grpSpPr>
        <p:sp>
          <p:nvSpPr>
            <p:cNvPr id="11" name="사각형: 둥근 모서리 10"/>
            <p:cNvSpPr/>
            <p:nvPr/>
          </p:nvSpPr>
          <p:spPr>
            <a:xfrm>
              <a:off x="892609" y="3532080"/>
              <a:ext cx="2041878" cy="218524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그림 11" descr="로고, 상징, 그래픽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91224" y="3773143"/>
              <a:ext cx="1659229" cy="1659229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rot="16200000" flipH="1">
              <a:off x="5159872" y="4425521"/>
              <a:ext cx="379669" cy="28317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491294" y="4203538"/>
              <a:ext cx="522912" cy="518815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16200000" flipH="1">
              <a:off x="5557096" y="3976852"/>
              <a:ext cx="884095" cy="676083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16200000" flipH="1">
              <a:off x="5946572" y="4109784"/>
              <a:ext cx="611123" cy="383575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42"/>
          <p:cNvSpPr txBox="1"/>
          <p:nvPr/>
        </p:nvSpPr>
        <p:spPr>
          <a:xfrm>
            <a:off x="4003336" y="1394826"/>
            <a:ext cx="1206646" cy="31547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50" b="1" i="0" u="none" strike="noStrike" kern="1200" cap="none" spc="-150" normalizeH="0" baseline="0" mc:Ignorable="hp" hp:hslEmbossed="0">
                <a:solidFill>
                  <a:srgbClr val="808080"/>
                </a:solidFill>
                <a:latin typeface="나눔고딕"/>
                <a:ea typeface="나눔고딕"/>
              </a:rPr>
              <a:t>차량 행동 추출</a:t>
            </a:r>
            <a:endParaRPr xmlns:mc="http://schemas.openxmlformats.org/markup-compatibility/2006" xmlns:hp="http://schemas.haansoft.com/office/presentation/8.0" kumimoji="0" lang="ko-KR" altLang="en-US" sz="1450" b="1" i="0" u="none" strike="noStrike" kern="1200" cap="none" spc="-150" normalizeH="0" baseline="0" mc:Ignorable="hp" hp:hslEmbossed="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  <p:sp>
        <p:nvSpPr>
          <p:cNvPr id="101" name="TextBox 48"/>
          <p:cNvSpPr txBox="1"/>
          <p:nvPr/>
        </p:nvSpPr>
        <p:spPr>
          <a:xfrm>
            <a:off x="3642581" y="1787875"/>
            <a:ext cx="1822069" cy="2755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50" b="0" i="0" u="none" strike="noStrike" kern="1200" cap="none" spc="-150" normalizeH="0" baseline="0" mc:Ignorable="hp" hp:hslEmbossed="0">
                <a:solidFill>
                  <a:srgbClr val="808080"/>
                </a:solidFill>
                <a:latin typeface="나눔고딕"/>
                <a:ea typeface="나눔고딕"/>
              </a:rPr>
              <a:t>차량  진행 방향  및 좌표 추출</a:t>
            </a:r>
            <a:endParaRPr xmlns:mc="http://schemas.openxmlformats.org/markup-compatibility/2006" xmlns:hp="http://schemas.haansoft.com/office/presentation/8.0" kumimoji="0" lang="ko-KR" altLang="en-US" sz="1250" b="0" i="0" u="none" strike="noStrike" kern="1200" cap="none" spc="-150" normalizeH="0" baseline="0" mc:Ignorable="hp" hp:hslEmbossed="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536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1500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/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5384" y="5594115"/>
            <a:ext cx="6190840" cy="938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1850" b="1">
                <a:latin typeface="한컴산뜻돋움"/>
                <a:ea typeface="한컴산뜻돋움"/>
              </a:rPr>
              <a:t>픽셀마다 나타나는 차량의  데이터 축적 </a:t>
            </a:r>
            <a:r>
              <a:rPr lang="en-US" altLang="ko-KR" sz="1850" b="1">
                <a:latin typeface="한컴산뜻돋움"/>
                <a:ea typeface="한컴산뜻돋움"/>
              </a:rPr>
              <a:t>(3</a:t>
            </a:r>
            <a:r>
              <a:rPr lang="ko-KR" altLang="en-US" sz="1850" b="1">
                <a:latin typeface="한컴산뜻돋움"/>
                <a:ea typeface="한컴산뜻돋움"/>
              </a:rPr>
              <a:t>만개 데이터 수집</a:t>
            </a:r>
            <a:r>
              <a:rPr lang="en-US" altLang="ko-KR" sz="1850" b="1">
                <a:latin typeface="한컴산뜻돋움"/>
                <a:ea typeface="한컴산뜻돋움"/>
              </a:rPr>
              <a:t>)</a:t>
            </a:r>
            <a:endParaRPr lang="en-US" altLang="ko-KR" sz="185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ko-KR" altLang="en-US" sz="185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850" b="1">
                <a:latin typeface="한컴산뜻돋움"/>
                <a:ea typeface="한컴산뜻돋움"/>
              </a:rPr>
              <a:t>데이터 종류: 좌표, 좌표 변화량, 이동 거리, 각도</a:t>
            </a:r>
            <a:endParaRPr lang="ko-KR" altLang="en-US" sz="1850" b="1">
              <a:latin typeface="한컴산뜻돋움"/>
              <a:ea typeface="한컴산뜻돋움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9855" y="5542726"/>
            <a:ext cx="5482144" cy="9370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50" b="1">
                <a:latin typeface="한컴산뜻돋움"/>
                <a:ea typeface="한컴산뜻돋움"/>
              </a:rPr>
              <a:t>dx,dy 값</a:t>
            </a:r>
            <a:r>
              <a:rPr lang="ko-KR" altLang="en-US" sz="1850" b="1">
                <a:latin typeface="한컴산뜻돋움"/>
                <a:ea typeface="한컴산뜻돋움"/>
              </a:rPr>
              <a:t>에 따라</a:t>
            </a:r>
            <a:r>
              <a:rPr lang="en-US" altLang="ko-KR" sz="1850" b="1">
                <a:latin typeface="한컴산뜻돋움"/>
                <a:ea typeface="한컴산뜻돋움"/>
              </a:rPr>
              <a:t>,</a:t>
            </a:r>
            <a:endParaRPr lang="en-US" altLang="ko-KR" sz="1850" b="1">
              <a:latin typeface="한컴산뜻돋움"/>
              <a:ea typeface="한컴산뜻돋움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50" b="1">
                <a:latin typeface="한컴산뜻돋움"/>
                <a:ea typeface="한컴산뜻돋움"/>
              </a:rPr>
              <a:t> 빨간점은 상행선, 파란점은 하행선 표현</a:t>
            </a:r>
            <a:endParaRPr lang="en-US" altLang="ko-KR" sz="1850" b="1">
              <a:latin typeface="한컴산뜻돋움"/>
              <a:ea typeface="한컴산뜻돋움"/>
            </a:endParaRPr>
          </a:p>
        </p:txBody>
      </p:sp>
      <p:pic>
        <p:nvPicPr>
          <p:cNvPr id="5" name="그림 4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525B89D0-7229-CEAD-BB80-9257C2DE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1" y="922371"/>
            <a:ext cx="5037726" cy="4253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13" y="371584"/>
            <a:ext cx="4610915" cy="9981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 </a:t>
            </a:r>
            <a:r>
              <a:rPr lang="ko-KR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차량의 특징 데이터  도식화</a:t>
            </a:r>
            <a:endParaRPr lang="ko-KR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/>
              <a:ea typeface="나눔고딕 ExtraBold"/>
            </a:endParaRPr>
          </a:p>
        </p:txBody>
      </p:sp>
      <p:pic>
        <p:nvPicPr>
          <p:cNvPr id="2" name="그림 1" descr="텍스트, 스크린샷, 라인, 번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3989" y="1386747"/>
            <a:ext cx="5617759" cy="38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3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7641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7AB76169-A618-BD3D-12C6-F5DE639D8E21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알고리즘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E30151F-0D48-F20E-0955-12116FD201ED}"/>
              </a:ext>
            </a:extLst>
          </p:cNvPr>
          <p:cNvGrpSpPr/>
          <p:nvPr/>
        </p:nvGrpSpPr>
        <p:grpSpPr>
          <a:xfrm>
            <a:off x="3458676" y="3463330"/>
            <a:ext cx="2061144" cy="1720045"/>
            <a:chOff x="3363059" y="3444745"/>
            <a:chExt cx="2552433" cy="2341676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166B238-6330-D671-437F-2D2EBD75780C}"/>
                </a:ext>
              </a:extLst>
            </p:cNvPr>
            <p:cNvSpPr/>
            <p:nvPr/>
          </p:nvSpPr>
          <p:spPr>
            <a:xfrm>
              <a:off x="3559871" y="3587182"/>
              <a:ext cx="2095540" cy="214231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 descr="로고, 상징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8AB9AA53-A9A5-A40C-5ECD-CAD64A27A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8289" y="3838977"/>
              <a:ext cx="822103" cy="811371"/>
            </a:xfrm>
            <a:prstGeom prst="rect">
              <a:avLst/>
            </a:prstGeom>
          </p:spPr>
        </p:pic>
        <p:pic>
          <p:nvPicPr>
            <p:cNvPr id="90" name="그림 89" descr="라인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5B7D8DA-DA8D-288D-6264-A81D0CF28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3059" y="3444745"/>
              <a:ext cx="2552433" cy="234167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9B01310-2D2A-66CC-5330-050F03379E3B}"/>
                </a:ext>
              </a:extLst>
            </p:cNvPr>
            <p:cNvCxnSpPr/>
            <p:nvPr/>
          </p:nvCxnSpPr>
          <p:spPr>
            <a:xfrm>
              <a:off x="4862041" y="4620565"/>
              <a:ext cx="23615" cy="570963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F6278B-534F-0583-04F6-A1AD0BA84AB6}"/>
              </a:ext>
            </a:extLst>
          </p:cNvPr>
          <p:cNvGrpSpPr/>
          <p:nvPr/>
        </p:nvGrpSpPr>
        <p:grpSpPr>
          <a:xfrm>
            <a:off x="8592472" y="3409482"/>
            <a:ext cx="2302561" cy="2315583"/>
            <a:chOff x="6178574" y="3554985"/>
            <a:chExt cx="2041878" cy="218524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C2211CD-5B12-E42B-A6E9-3FFDD9E0FF40}"/>
                </a:ext>
              </a:extLst>
            </p:cNvPr>
            <p:cNvSpPr/>
            <p:nvPr/>
          </p:nvSpPr>
          <p:spPr>
            <a:xfrm>
              <a:off x="6178574" y="3554985"/>
              <a:ext cx="2041878" cy="218524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그림 95" descr="그래픽, 로고, 상징, 디자인이(가) 표시된 사진&#10;&#10;자동 생성된 설명">
              <a:extLst>
                <a:ext uri="{FF2B5EF4-FFF2-40B4-BE49-F238E27FC236}">
                  <a16:creationId xmlns:a16="http://schemas.microsoft.com/office/drawing/2014/main" id="{A7F2A773-00A5-6663-4897-7C09555D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6711" y="4533519"/>
              <a:ext cx="1111875" cy="1064338"/>
            </a:xfrm>
            <a:prstGeom prst="rect">
              <a:avLst/>
            </a:prstGeom>
          </p:spPr>
        </p:pic>
        <p:pic>
          <p:nvPicPr>
            <p:cNvPr id="97" name="그림 96" descr="그래픽, 디자인, 상징, 클립아트이(가) 표시된 사진&#10;&#10;자동 생성된 설명">
              <a:extLst>
                <a:ext uri="{FF2B5EF4-FFF2-40B4-BE49-F238E27FC236}">
                  <a16:creationId xmlns:a16="http://schemas.microsoft.com/office/drawing/2014/main" id="{569980AE-B2E2-C0E5-427C-EB4CBF73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400" y="3677992"/>
              <a:ext cx="972356" cy="96162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57163AC-0133-F729-BA1A-9DA8E070B5BB}"/>
              </a:ext>
            </a:extLst>
          </p:cNvPr>
          <p:cNvGrpSpPr/>
          <p:nvPr/>
        </p:nvGrpSpPr>
        <p:grpSpPr>
          <a:xfrm>
            <a:off x="6092971" y="3547076"/>
            <a:ext cx="1520511" cy="1643821"/>
            <a:chOff x="8850941" y="3587182"/>
            <a:chExt cx="2041878" cy="2185242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D153EA3-4010-91D4-E218-353AA43F9631}"/>
                </a:ext>
              </a:extLst>
            </p:cNvPr>
            <p:cNvSpPr/>
            <p:nvPr/>
          </p:nvSpPr>
          <p:spPr>
            <a:xfrm>
              <a:off x="8850941" y="3587182"/>
              <a:ext cx="2041878" cy="218524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 descr="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5DD06506-1848-E92A-D462-BDFF3639F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6879" y="3849710"/>
              <a:ext cx="1541172" cy="158410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1C21743-8A53-93E0-EB1C-8C7DC6A175EA}"/>
              </a:ext>
            </a:extLst>
          </p:cNvPr>
          <p:cNvSpPr/>
          <p:nvPr/>
        </p:nvSpPr>
        <p:spPr>
          <a:xfrm>
            <a:off x="741551" y="2609102"/>
            <a:ext cx="10709981" cy="457304"/>
          </a:xfrm>
          <a:prstGeom prst="rightArrow">
            <a:avLst>
              <a:gd name="adj1" fmla="val 50000"/>
              <a:gd name="adj2" fmla="val 56204"/>
            </a:avLst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FFE665-6C33-69DE-A1C4-0AB4FAAF9060}"/>
              </a:ext>
            </a:extLst>
          </p:cNvPr>
          <p:cNvSpPr txBox="1"/>
          <p:nvPr/>
        </p:nvSpPr>
        <p:spPr>
          <a:xfrm>
            <a:off x="3799303" y="1414531"/>
            <a:ext cx="1181734" cy="31547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450" b="1" spc="-150">
                <a:solidFill>
                  <a:srgbClr val="7F7F7F"/>
                </a:solidFill>
                <a:latin typeface="나눔고딕"/>
                <a:ea typeface="나눔고딕"/>
              </a:rPr>
              <a:t>차량 행동 추출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1D6B6E-5D11-A2C5-31EC-43DA512C5669}"/>
              </a:ext>
            </a:extLst>
          </p:cNvPr>
          <p:cNvSpPr txBox="1"/>
          <p:nvPr/>
        </p:nvSpPr>
        <p:spPr>
          <a:xfrm>
            <a:off x="3456525" y="1855613"/>
            <a:ext cx="1758815" cy="28469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250" spc="-150">
                <a:solidFill>
                  <a:srgbClr val="7F7F7F"/>
                </a:solidFill>
                <a:latin typeface="나눔고딕"/>
                <a:ea typeface="나눔고딕"/>
              </a:rPr>
              <a:t>차량 진행 방향 및 좌표 추출</a:t>
            </a:r>
            <a:endParaRPr lang="ko-KR" sz="1250">
              <a:solidFill>
                <a:srgbClr val="7F7F7F"/>
              </a:solidFill>
              <a:ea typeface="맑은 고딕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F0F98C-9803-D85D-F901-71F8FB69CBB3}"/>
              </a:ext>
            </a:extLst>
          </p:cNvPr>
          <p:cNvSpPr txBox="1"/>
          <p:nvPr/>
        </p:nvSpPr>
        <p:spPr>
          <a:xfrm>
            <a:off x="5349958" y="1855053"/>
            <a:ext cx="3348994" cy="2846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250" spc="-150">
                <a:solidFill>
                  <a:srgbClr val="7F7F7F"/>
                </a:solidFill>
                <a:latin typeface="나눔고딕"/>
                <a:ea typeface="나눔고딕"/>
              </a:rPr>
              <a:t>도출된 데이터  </a:t>
            </a:r>
            <a:r>
              <a:rPr lang="ko-KR" altLang="en-US" sz="1250" spc="-150" err="1">
                <a:solidFill>
                  <a:srgbClr val="7F7F7F"/>
                </a:solidFill>
                <a:latin typeface="나눔고딕"/>
                <a:ea typeface="나눔고딕"/>
              </a:rPr>
              <a:t>액셀에</a:t>
            </a:r>
            <a:r>
              <a:rPr lang="ko-KR" altLang="en-US" sz="1250" spc="-150">
                <a:solidFill>
                  <a:srgbClr val="7F7F7F"/>
                </a:solidFill>
                <a:latin typeface="나눔고딕"/>
                <a:ea typeface="나눔고딕"/>
              </a:rPr>
              <a:t> 저장 및 규칙 찾기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707E1A-47E7-73F3-AE39-B3B2322F4322}"/>
              </a:ext>
            </a:extLst>
          </p:cNvPr>
          <p:cNvSpPr txBox="1"/>
          <p:nvPr/>
        </p:nvSpPr>
        <p:spPr>
          <a:xfrm>
            <a:off x="5594718" y="1405703"/>
            <a:ext cx="2521658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50" b="1" spc="-150">
                <a:solidFill>
                  <a:srgbClr val="7F7F7F"/>
                </a:solidFill>
                <a:latin typeface="나눔고딕"/>
                <a:ea typeface="나눔고딕"/>
              </a:rPr>
              <a:t>차량의 특징 데이터  도식화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6F148C3-1C67-AE6D-DC78-51568E810AA5}"/>
              </a:ext>
            </a:extLst>
          </p:cNvPr>
          <p:cNvGrpSpPr/>
          <p:nvPr/>
        </p:nvGrpSpPr>
        <p:grpSpPr>
          <a:xfrm>
            <a:off x="9491258" y="2304919"/>
            <a:ext cx="288366" cy="294128"/>
            <a:chOff x="14189529" y="1875924"/>
            <a:chExt cx="669471" cy="682847"/>
          </a:xfrm>
        </p:grpSpPr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D5904C49-79AA-C00B-E6D4-5A9A40A1D209}"/>
                </a:ext>
              </a:extLst>
            </p:cNvPr>
            <p:cNvSpPr/>
            <p:nvPr/>
          </p:nvSpPr>
          <p:spPr>
            <a:xfrm rot="8207007">
              <a:off x="14189529" y="1875924"/>
              <a:ext cx="669471" cy="682847"/>
            </a:xfrm>
            <a:prstGeom prst="teardrop">
              <a:avLst>
                <a:gd name="adj" fmla="val 1209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1DEDA7C2-17A9-CCE8-692F-41CE4FBAC6DF}"/>
                </a:ext>
              </a:extLst>
            </p:cNvPr>
            <p:cNvSpPr/>
            <p:nvPr/>
          </p:nvSpPr>
          <p:spPr>
            <a:xfrm rot="8207007">
              <a:off x="14321739" y="2010775"/>
              <a:ext cx="405051" cy="413144"/>
            </a:xfrm>
            <a:prstGeom prst="teardrop">
              <a:avLst>
                <a:gd name="adj" fmla="val 946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FDFE26C-14DE-8936-123C-5BF8866423FE}"/>
              </a:ext>
            </a:extLst>
          </p:cNvPr>
          <p:cNvSpPr txBox="1"/>
          <p:nvPr/>
        </p:nvSpPr>
        <p:spPr>
          <a:xfrm>
            <a:off x="8065443" y="1601050"/>
            <a:ext cx="3213097" cy="6309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75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정상 운행과 이상 운행 차량 </a:t>
            </a:r>
            <a:endParaRPr lang="ko-KR" sz="1750">
              <a:solidFill>
                <a:srgbClr val="000000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>
              <a:defRPr/>
            </a:pPr>
            <a:r>
              <a:rPr lang="ko-KR" altLang="en-US" sz="175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추출 및 구분</a:t>
            </a:r>
            <a:endParaRPr lang="ko-KR" sz="1750">
              <a:ea typeface="맑은 고딕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98C699-8237-E2C0-1ECE-E700586D560B}"/>
              </a:ext>
            </a:extLst>
          </p:cNvPr>
          <p:cNvSpPr txBox="1"/>
          <p:nvPr/>
        </p:nvSpPr>
        <p:spPr>
          <a:xfrm>
            <a:off x="8658217" y="1043745"/>
            <a:ext cx="229488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8"/>
                <a:ea typeface="나눔고딕"/>
              </a:rPr>
              <a:t>이상 행동 차량 구분</a:t>
            </a:r>
            <a:endParaRPr lang="ko-KR" sz="2000">
              <a:ea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1152560" y="3587836"/>
            <a:ext cx="3882427" cy="1523507"/>
            <a:chOff x="892609" y="3532080"/>
            <a:chExt cx="4952420" cy="2185242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892609" y="3532080"/>
              <a:ext cx="2041878" cy="218524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그림 5" descr="로고, 상징, 그래픽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1224" y="3773143"/>
              <a:ext cx="1659229" cy="1659229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rot="16200000" flipH="1">
              <a:off x="5167901" y="3956912"/>
              <a:ext cx="556122" cy="490532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16200000" flipH="1">
              <a:off x="5452205" y="3931771"/>
              <a:ext cx="417157" cy="368489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6200000" flipH="1">
              <a:off x="4974114" y="4232174"/>
              <a:ext cx="365886" cy="268593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42"/>
          <p:cNvSpPr txBox="1"/>
          <p:nvPr/>
        </p:nvSpPr>
        <p:spPr>
          <a:xfrm>
            <a:off x="1065778" y="1411224"/>
            <a:ext cx="1867819" cy="31547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50" b="1" i="0" u="none" strike="noStrike" kern="1200" cap="none" spc="-150" normalizeH="0" baseline="0" mc:Ignorable="hp" hp:hslEmbossed="0">
                <a:solidFill>
                  <a:srgbClr val="808080"/>
                </a:solidFill>
                <a:latin typeface="나눔고딕"/>
                <a:ea typeface="나눔고딕"/>
              </a:rPr>
              <a:t>객체 추출 및 노이즈 제거</a:t>
            </a:r>
            <a:endParaRPr xmlns:mc="http://schemas.openxmlformats.org/markup-compatibility/2006" xmlns:hp="http://schemas.haansoft.com/office/presentation/8.0" kumimoji="0" lang="ko-KR" altLang="en-US" sz="1450" b="1" i="0" u="none" strike="noStrike" kern="1200" cap="none" spc="-150" normalizeH="0" baseline="0" mc:Ignorable="hp" hp:hslEmbossed="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  <p:sp>
        <p:nvSpPr>
          <p:cNvPr id="101" name="TextBox 48"/>
          <p:cNvSpPr txBox="1"/>
          <p:nvPr/>
        </p:nvSpPr>
        <p:spPr>
          <a:xfrm>
            <a:off x="1090846" y="1756046"/>
            <a:ext cx="1822069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50" b="0" i="0" u="none" strike="noStrike" kern="1200" cap="none" spc="-150" normalizeH="0" baseline="0" mc:Ignorable="hp" hp:hslEmbossed="0">
                <a:solidFill>
                  <a:srgbClr val="808080"/>
                </a:solidFill>
                <a:latin typeface="나눔고딕"/>
                <a:ea typeface="나눔고딕"/>
              </a:rPr>
              <a:t>객체 제외한 배경 지우기 및 노이즈 최소화</a:t>
            </a:r>
            <a:endParaRPr xmlns:mc="http://schemas.openxmlformats.org/markup-compatibility/2006" xmlns:hp="http://schemas.haansoft.com/office/presentation/8.0" kumimoji="0" lang="en-US" altLang="ko-KR" sz="1250" b="0" i="0" u="none" strike="noStrike" kern="1200" cap="none" spc="-150" normalizeH="0" baseline="0" mc:Ignorable="hp" hp:hslEmbossed="0">
              <a:solidFill>
                <a:srgbClr val="80808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/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7FA78B-ACB3-2321-6E16-C07685640192}"/>
              </a:ext>
            </a:extLst>
          </p:cNvPr>
          <p:cNvSpPr txBox="1"/>
          <p:nvPr/>
        </p:nvSpPr>
        <p:spPr>
          <a:xfrm>
            <a:off x="2126865" y="5274586"/>
            <a:ext cx="2099001" cy="3847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900" b="1">
                <a:latin typeface="한컴산뜻돋움" panose="02000000000000000000" pitchFamily="2" charset="-127"/>
                <a:ea typeface="한컴산뜻돋움"/>
              </a:rPr>
              <a:t>이상 차량 데이터</a:t>
            </a:r>
            <a:endParaRPr lang="ko-KR" altLang="en-US" sz="1900" b="1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7646-5191-A410-89CB-DD6091AE59A2}"/>
              </a:ext>
            </a:extLst>
          </p:cNvPr>
          <p:cNvSpPr txBox="1"/>
          <p:nvPr/>
        </p:nvSpPr>
        <p:spPr>
          <a:xfrm>
            <a:off x="6879991" y="4934870"/>
            <a:ext cx="4281642" cy="912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b="1">
                <a:latin typeface="한컴산뜻돋움" panose="02000000000000000000" pitchFamily="2" charset="-127"/>
                <a:ea typeface="한컴산뜻돋움"/>
              </a:rPr>
              <a:t>이상 차량은 빨간색 박스로,</a:t>
            </a:r>
            <a:endParaRPr lang="ko-KR" sz="19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900" b="1">
                <a:latin typeface="한컴산뜻돋움" panose="02000000000000000000" pitchFamily="2" charset="-127"/>
                <a:ea typeface="한컴산뜻돋움"/>
              </a:rPr>
              <a:t>정상 운행 차량은 초록색 박스로 추출</a:t>
            </a:r>
            <a:endParaRPr lang="ko-KR" sz="1900">
              <a:ea typeface="맑은 고딕"/>
            </a:endParaRPr>
          </a:p>
        </p:txBody>
      </p:sp>
      <p:pic>
        <p:nvPicPr>
          <p:cNvPr id="5" name="그림 4" descr="텍스트, 장면, 길, 도로이(가) 표시된 사진&#10;&#10;자동 생성된 설명">
            <a:extLst>
              <a:ext uri="{FF2B5EF4-FFF2-40B4-BE49-F238E27FC236}">
                <a16:creationId xmlns:a16="http://schemas.microsoft.com/office/drawing/2014/main" id="{F0B59E2E-E0B1-0B73-8D64-B6B5DB2D3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5" y="1499815"/>
            <a:ext cx="5271214" cy="3029507"/>
          </a:xfrm>
          <a:prstGeom prst="rect">
            <a:avLst/>
          </a:prstGeom>
        </p:spPr>
      </p:pic>
      <p:pic>
        <p:nvPicPr>
          <p:cNvPr id="15" name="그림 14" descr="스크린샷, 시계, 어둠이(가) 표시된 사진&#10;&#10;자동 생성된 설명">
            <a:extLst>
              <a:ext uri="{FF2B5EF4-FFF2-40B4-BE49-F238E27FC236}">
                <a16:creationId xmlns:a16="http://schemas.microsoft.com/office/drawing/2014/main" id="{8F71F24E-6949-C05D-ED01-40E812AE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13" y="1499814"/>
            <a:ext cx="5599192" cy="30295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704CB8-D3AF-1F1B-1686-3A23E1D9FD22}"/>
              </a:ext>
            </a:extLst>
          </p:cNvPr>
          <p:cNvSpPr txBox="1"/>
          <p:nvPr/>
        </p:nvSpPr>
        <p:spPr>
          <a:xfrm>
            <a:off x="413847" y="372516"/>
            <a:ext cx="214444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이상 행동 차량 구분</a:t>
            </a:r>
            <a:endParaRPr lang="ko-KR" sz="2000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"/>
              <a:ea typeface="나눔고딕"/>
            </a:endParaRPr>
          </a:p>
          <a:p>
            <a:endParaRPr lang="ko-KR" altLang="en-US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0FDEE3-ADA5-94C3-05C9-4A1406B48F55}"/>
              </a:ext>
            </a:extLst>
          </p:cNvPr>
          <p:cNvSpPr/>
          <p:nvPr/>
        </p:nvSpPr>
        <p:spPr>
          <a:xfrm>
            <a:off x="1453816" y="1951918"/>
            <a:ext cx="902368" cy="6517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0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8766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>
            <a:off x="0" y="5259399"/>
            <a:ext cx="12192000" cy="1616529"/>
          </a:xfrm>
          <a:prstGeom prst="trapezoid">
            <a:avLst>
              <a:gd name="adj" fmla="val 16094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58C16C4-3FB7-AFFF-8CF5-6588A52C031C}"/>
              </a:ext>
            </a:extLst>
          </p:cNvPr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휴지공조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692789" y="1326546"/>
            <a:ext cx="10812735" cy="452534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45C14B-2B90-0F44-E8AC-3CA655B8A7DC}"/>
              </a:ext>
            </a:extLst>
          </p:cNvPr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F1FBC6-5D89-0ACD-2AF9-DC37E9AEB61E}"/>
              </a:ext>
            </a:extLst>
          </p:cNvPr>
          <p:cNvSpPr txBox="1"/>
          <p:nvPr/>
        </p:nvSpPr>
        <p:spPr>
          <a:xfrm>
            <a:off x="500588" y="37384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시연 영상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9DF6B8-A9DE-5173-E8CC-447110F0CF55}"/>
              </a:ext>
            </a:extLst>
          </p:cNvPr>
          <p:cNvGrpSpPr/>
          <p:nvPr/>
        </p:nvGrpSpPr>
        <p:grpSpPr>
          <a:xfrm>
            <a:off x="412240" y="999545"/>
            <a:ext cx="11501703" cy="5360951"/>
            <a:chOff x="1737434" y="889394"/>
            <a:chExt cx="8717133" cy="511204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A448CD9-2F34-5F08-5F87-2C5E0423C8FD}"/>
                </a:ext>
              </a:extLst>
            </p:cNvPr>
            <p:cNvGrpSpPr/>
            <p:nvPr/>
          </p:nvGrpSpPr>
          <p:grpSpPr>
            <a:xfrm>
              <a:off x="1737434" y="889394"/>
              <a:ext cx="8717133" cy="5079213"/>
              <a:chOff x="1468120" y="767274"/>
              <a:chExt cx="9519920" cy="554697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110FA841-B850-B2A3-2610-E8CCCA2BF269}"/>
                  </a:ext>
                </a:extLst>
              </p:cNvPr>
              <p:cNvSpPr/>
              <p:nvPr/>
            </p:nvSpPr>
            <p:spPr>
              <a:xfrm>
                <a:off x="1468120" y="767274"/>
                <a:ext cx="9255760" cy="5323453"/>
              </a:xfrm>
              <a:prstGeom prst="roundRect">
                <a:avLst>
                  <a:gd name="adj" fmla="val 16667"/>
                </a:avLst>
              </a:prstGeom>
              <a:noFill/>
              <a:ln w="5080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FC7745D-C9E7-7F62-356B-B852F2A059E8}"/>
                  </a:ext>
                </a:extLst>
              </p:cNvPr>
              <p:cNvSpPr/>
              <p:nvPr/>
            </p:nvSpPr>
            <p:spPr>
              <a:xfrm>
                <a:off x="1732280" y="990794"/>
                <a:ext cx="9255760" cy="5323453"/>
              </a:xfrm>
              <a:prstGeom prst="roundRect">
                <a:avLst>
                  <a:gd name="adj" fmla="val 16667"/>
                </a:avLst>
              </a:prstGeom>
              <a:noFill/>
              <a:ln w="2540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28D552-9245-CB31-A7E5-CC859D0345EC}"/>
                </a:ext>
              </a:extLst>
            </p:cNvPr>
            <p:cNvSpPr/>
            <p:nvPr/>
          </p:nvSpPr>
          <p:spPr>
            <a:xfrm>
              <a:off x="5866410" y="5550180"/>
              <a:ext cx="451262" cy="451262"/>
            </a:xfrm>
            <a:prstGeom prst="ellipse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sx="103000" sy="103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custDataLst>
      <p:tags r:id="rId5"/>
    </p:custDataLst>
    <p:extLst>
      <p:ext uri="{BB962C8B-B14F-4D97-AF65-F5344CB8AC3E}">
        <p14:creationId xmlns:p14="http://schemas.microsoft.com/office/powerpoint/2010/main" val="227542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30953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00000)">
                                      <p:cBhvr>
                                        <p:cTn id="6" dur="150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50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0546" objId="2"/>
        <p14:stopEvt time="27890" objId="2"/>
        <p14:playEvt time="27890" objId="2"/>
      </p14:showEvtLst>
    </p:ext>
  </p:extLs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A829EC57-C74E-6FB8-67AE-23E8E0B1945F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프로토타입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선">
            <a:extLst>
              <a:ext uri="{FF2B5EF4-FFF2-40B4-BE49-F238E27FC236}">
                <a16:creationId xmlns:a16="http://schemas.microsoft.com/office/drawing/2014/main" id="{A76F1DEF-5F85-A2F5-D6A7-BD819628B68D}"/>
              </a:ext>
            </a:extLst>
          </p:cNvPr>
          <p:cNvSpPr/>
          <p:nvPr/>
        </p:nvSpPr>
        <p:spPr>
          <a:xfrm flipV="1">
            <a:off x="2209455" y="1308551"/>
            <a:ext cx="7771694" cy="8964"/>
          </a:xfrm>
          <a:prstGeom prst="line">
            <a:avLst/>
          </a:prstGeom>
          <a:ln w="635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원">
            <a:extLst>
              <a:ext uri="{FF2B5EF4-FFF2-40B4-BE49-F238E27FC236}">
                <a16:creationId xmlns:a16="http://schemas.microsoft.com/office/drawing/2014/main" id="{2CB5953C-2E69-640D-EE93-E3DAFFCA45B9}"/>
              </a:ext>
            </a:extLst>
          </p:cNvPr>
          <p:cNvSpPr/>
          <p:nvPr/>
        </p:nvSpPr>
        <p:spPr>
          <a:xfrm>
            <a:off x="5924960" y="1151555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원">
            <a:extLst>
              <a:ext uri="{FF2B5EF4-FFF2-40B4-BE49-F238E27FC236}">
                <a16:creationId xmlns:a16="http://schemas.microsoft.com/office/drawing/2014/main" id="{C65AC007-7897-EB00-B01F-ABC2D15AF011}"/>
              </a:ext>
            </a:extLst>
          </p:cNvPr>
          <p:cNvSpPr/>
          <p:nvPr/>
        </p:nvSpPr>
        <p:spPr>
          <a:xfrm>
            <a:off x="5981557" y="1208153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항목 2">
            <a:extLst>
              <a:ext uri="{FF2B5EF4-FFF2-40B4-BE49-F238E27FC236}">
                <a16:creationId xmlns:a16="http://schemas.microsoft.com/office/drawing/2014/main" id="{D25383F4-2BD9-A0D3-26EE-2C03E7EE501F}"/>
              </a:ext>
            </a:extLst>
          </p:cNvPr>
          <p:cNvSpPr txBox="1"/>
          <p:nvPr/>
        </p:nvSpPr>
        <p:spPr>
          <a:xfrm>
            <a:off x="4760160" y="1618784"/>
            <a:ext cx="26758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latin typeface="나눔고딕"/>
                <a:ea typeface="나눔고딕"/>
              </a:rPr>
              <a:t>② </a:t>
            </a:r>
            <a:r>
              <a:rPr lang="ko-KR" altLang="en-US">
                <a:latin typeface="나눔고딕"/>
                <a:ea typeface="나눔고딕"/>
              </a:rPr>
              <a:t>이상차량 판단</a:t>
            </a:r>
            <a:endParaRPr lang="ko-KR">
              <a:latin typeface="나눔고딕"/>
              <a:ea typeface="나눔고딕"/>
            </a:endParaRPr>
          </a:p>
        </p:txBody>
      </p:sp>
      <p:sp>
        <p:nvSpPr>
          <p:cNvPr id="44" name="항목 1">
            <a:extLst>
              <a:ext uri="{FF2B5EF4-FFF2-40B4-BE49-F238E27FC236}">
                <a16:creationId xmlns:a16="http://schemas.microsoft.com/office/drawing/2014/main" id="{A681D355-5298-2046-7016-AF1B5118C97B}"/>
              </a:ext>
            </a:extLst>
          </p:cNvPr>
          <p:cNvSpPr txBox="1"/>
          <p:nvPr/>
        </p:nvSpPr>
        <p:spPr>
          <a:xfrm>
            <a:off x="9055022" y="1618364"/>
            <a:ext cx="20005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latin typeface="나눔고딕"/>
                <a:ea typeface="나눔고딕"/>
              </a:rPr>
              <a:t>③ </a:t>
            </a:r>
            <a:r>
              <a:rPr lang="ko-KR" altLang="en-US">
                <a:latin typeface="나눔고딕"/>
                <a:ea typeface="나눔고딕"/>
              </a:rPr>
              <a:t>데이터 전달</a:t>
            </a:r>
            <a:endParaRPr lang="ko-KR"/>
          </a:p>
        </p:txBody>
      </p:sp>
      <p:sp>
        <p:nvSpPr>
          <p:cNvPr id="45" name="원">
            <a:extLst>
              <a:ext uri="{FF2B5EF4-FFF2-40B4-BE49-F238E27FC236}">
                <a16:creationId xmlns:a16="http://schemas.microsoft.com/office/drawing/2014/main" id="{D0F68770-7E4B-85AF-5F4B-867DEB9B379D}"/>
              </a:ext>
            </a:extLst>
          </p:cNvPr>
          <p:cNvSpPr/>
          <p:nvPr/>
        </p:nvSpPr>
        <p:spPr>
          <a:xfrm>
            <a:off x="1909689" y="1160846"/>
            <a:ext cx="331921" cy="3319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원">
            <a:extLst>
              <a:ext uri="{FF2B5EF4-FFF2-40B4-BE49-F238E27FC236}">
                <a16:creationId xmlns:a16="http://schemas.microsoft.com/office/drawing/2014/main" id="{C43FB070-634F-4A49-208D-6E6B40B4D03D}"/>
              </a:ext>
            </a:extLst>
          </p:cNvPr>
          <p:cNvSpPr/>
          <p:nvPr/>
        </p:nvSpPr>
        <p:spPr>
          <a:xfrm>
            <a:off x="1975251" y="1226409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" name="원">
            <a:extLst>
              <a:ext uri="{FF2B5EF4-FFF2-40B4-BE49-F238E27FC236}">
                <a16:creationId xmlns:a16="http://schemas.microsoft.com/office/drawing/2014/main" id="{2C06C756-4D70-4FE3-F8EB-F4661EB62AAD}"/>
              </a:ext>
            </a:extLst>
          </p:cNvPr>
          <p:cNvSpPr/>
          <p:nvPr/>
        </p:nvSpPr>
        <p:spPr>
          <a:xfrm>
            <a:off x="9887360" y="1151555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원">
            <a:extLst>
              <a:ext uri="{FF2B5EF4-FFF2-40B4-BE49-F238E27FC236}">
                <a16:creationId xmlns:a16="http://schemas.microsoft.com/office/drawing/2014/main" id="{94015E0B-F62D-8E8D-FDE4-6F1E8989BA0E}"/>
              </a:ext>
            </a:extLst>
          </p:cNvPr>
          <p:cNvSpPr/>
          <p:nvPr/>
        </p:nvSpPr>
        <p:spPr>
          <a:xfrm>
            <a:off x="9943957" y="1208153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항목 1">
            <a:extLst>
              <a:ext uri="{FF2B5EF4-FFF2-40B4-BE49-F238E27FC236}">
                <a16:creationId xmlns:a16="http://schemas.microsoft.com/office/drawing/2014/main" id="{7D9B2FEB-419D-9F61-955E-5C6F350BDBBF}"/>
              </a:ext>
            </a:extLst>
          </p:cNvPr>
          <p:cNvSpPr txBox="1"/>
          <p:nvPr/>
        </p:nvSpPr>
        <p:spPr>
          <a:xfrm>
            <a:off x="586639" y="1619496"/>
            <a:ext cx="27125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latin typeface="나눔고딕"/>
                <a:ea typeface="나눔고딕"/>
              </a:rPr>
              <a:t>① </a:t>
            </a:r>
            <a:r>
              <a:rPr lang="ko-KR" altLang="en-US">
                <a:latin typeface="나눔고딕"/>
                <a:ea typeface="나눔고딕"/>
              </a:rPr>
              <a:t>차량 동태 파악</a:t>
            </a:r>
            <a:endParaRPr lang="ko-KR">
              <a:latin typeface="나눔고딕"/>
              <a:ea typeface="나눔고딕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AE8E77-6829-810B-80BB-5571BE6B09BF}"/>
              </a:ext>
            </a:extLst>
          </p:cNvPr>
          <p:cNvSpPr/>
          <p:nvPr/>
        </p:nvSpPr>
        <p:spPr>
          <a:xfrm>
            <a:off x="431902" y="2396541"/>
            <a:ext cx="3286834" cy="2639537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93A616C-6E35-C062-9E51-E2ABDDF8BDA6}"/>
              </a:ext>
            </a:extLst>
          </p:cNvPr>
          <p:cNvSpPr/>
          <p:nvPr/>
        </p:nvSpPr>
        <p:spPr>
          <a:xfrm>
            <a:off x="4464926" y="2396541"/>
            <a:ext cx="3286834" cy="2639537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A033C6-B2B6-D309-CB33-EC29BFBB5254}"/>
              </a:ext>
            </a:extLst>
          </p:cNvPr>
          <p:cNvSpPr/>
          <p:nvPr/>
        </p:nvSpPr>
        <p:spPr>
          <a:xfrm>
            <a:off x="8479364" y="2396541"/>
            <a:ext cx="3286834" cy="2639537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항목 2">
            <a:extLst>
              <a:ext uri="{FF2B5EF4-FFF2-40B4-BE49-F238E27FC236}">
                <a16:creationId xmlns:a16="http://schemas.microsoft.com/office/drawing/2014/main" id="{1836FAB0-B1D8-153A-B7F3-FE22E38CB478}"/>
              </a:ext>
            </a:extLst>
          </p:cNvPr>
          <p:cNvSpPr txBox="1"/>
          <p:nvPr/>
        </p:nvSpPr>
        <p:spPr>
          <a:xfrm>
            <a:off x="4434915" y="5237482"/>
            <a:ext cx="334495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정보에 대한 종합적인 </a:t>
            </a:r>
            <a:endParaRPr lang="ko-KR">
              <a:ea typeface="나눔고딕"/>
            </a:endParaRPr>
          </a:p>
          <a:p>
            <a:r>
              <a:rPr lang="ko-KR" altLang="en-US" sz="2000">
                <a:latin typeface="나눔고딕"/>
                <a:ea typeface="나눔고딕"/>
              </a:rPr>
              <a:t>판단 후 </a:t>
            </a:r>
            <a:endParaRPr lang="ko-KR"/>
          </a:p>
          <a:p>
            <a:r>
              <a:rPr lang="ko-KR" altLang="en-US" sz="2000">
                <a:latin typeface="나눔고딕"/>
                <a:ea typeface="나눔고딕"/>
              </a:rPr>
              <a:t>신고 여부 결정</a:t>
            </a:r>
            <a:endParaRPr lang="ko-KR"/>
          </a:p>
        </p:txBody>
      </p:sp>
      <p:sp>
        <p:nvSpPr>
          <p:cNvPr id="16" name="항목 2">
            <a:extLst>
              <a:ext uri="{FF2B5EF4-FFF2-40B4-BE49-F238E27FC236}">
                <a16:creationId xmlns:a16="http://schemas.microsoft.com/office/drawing/2014/main" id="{9AFE19A2-CCA6-29F0-A0DE-ADECD75D8D0B}"/>
              </a:ext>
            </a:extLst>
          </p:cNvPr>
          <p:cNvSpPr txBox="1"/>
          <p:nvPr/>
        </p:nvSpPr>
        <p:spPr>
          <a:xfrm>
            <a:off x="8718841" y="5545258"/>
            <a:ext cx="28152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인근 경찰서 자동 신고</a:t>
            </a:r>
          </a:p>
        </p:txBody>
      </p:sp>
      <p:sp>
        <p:nvSpPr>
          <p:cNvPr id="8" name="항목 2">
            <a:extLst>
              <a:ext uri="{FF2B5EF4-FFF2-40B4-BE49-F238E27FC236}">
                <a16:creationId xmlns:a16="http://schemas.microsoft.com/office/drawing/2014/main" id="{77860666-51E2-D6C4-43F9-A05E5589516B}"/>
              </a:ext>
            </a:extLst>
          </p:cNvPr>
          <p:cNvSpPr txBox="1"/>
          <p:nvPr/>
        </p:nvSpPr>
        <p:spPr>
          <a:xfrm>
            <a:off x="411511" y="5317071"/>
            <a:ext cx="335315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알고리즘을 구현한 </a:t>
            </a:r>
            <a:endParaRPr lang="ko-KR"/>
          </a:p>
          <a:p>
            <a:r>
              <a:rPr lang="ko-KR" altLang="en-US" sz="2000">
                <a:latin typeface="나눔고딕"/>
                <a:ea typeface="나눔고딕"/>
              </a:rPr>
              <a:t>차량 행동 분석 시스템을 </a:t>
            </a:r>
            <a:endParaRPr lang="ko-KR">
              <a:ea typeface="나눔고딕"/>
            </a:endParaRPr>
          </a:p>
          <a:p>
            <a:r>
              <a:rPr lang="ko-KR" altLang="en-US" sz="2000">
                <a:latin typeface="나눔고딕"/>
                <a:ea typeface="나눔고딕"/>
              </a:rPr>
              <a:t>통해 정보 추출</a:t>
            </a:r>
            <a:endParaRPr lang="ko-KR"/>
          </a:p>
        </p:txBody>
      </p:sp>
      <p:pic>
        <p:nvPicPr>
          <p:cNvPr id="13" name="그림 1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050E034-9BB7-0FEC-F5A6-DFC18BCD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377" y="3850341"/>
            <a:ext cx="1039906" cy="1039906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7FEDABB8-5F73-BE3A-1542-A234AD34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76" y="2550458"/>
            <a:ext cx="2590799" cy="13984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EC295C-20D2-6872-1C6A-AED774BFF821}"/>
              </a:ext>
            </a:extLst>
          </p:cNvPr>
          <p:cNvSpPr txBox="1"/>
          <p:nvPr/>
        </p:nvSpPr>
        <p:spPr>
          <a:xfrm>
            <a:off x="9126070" y="2814918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종로구 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95134-52CC-1E9A-64F8-B9BCED1DB8E7}"/>
              </a:ext>
            </a:extLst>
          </p:cNvPr>
          <p:cNvSpPr txBox="1"/>
          <p:nvPr/>
        </p:nvSpPr>
        <p:spPr>
          <a:xfrm>
            <a:off x="9126070" y="3003177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중구 ...</a:t>
            </a:r>
            <a:endParaRPr 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7FDAE-F1CE-D55E-ADB6-CF39289B6442}"/>
              </a:ext>
            </a:extLst>
          </p:cNvPr>
          <p:cNvSpPr txBox="1"/>
          <p:nvPr/>
        </p:nvSpPr>
        <p:spPr>
          <a:xfrm>
            <a:off x="9126069" y="3191435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마포구 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8B7CC-3458-E021-37B0-64B27294DF2C}"/>
              </a:ext>
            </a:extLst>
          </p:cNvPr>
          <p:cNvSpPr txBox="1"/>
          <p:nvPr/>
        </p:nvSpPr>
        <p:spPr>
          <a:xfrm>
            <a:off x="9126069" y="3379694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서대문구 ...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47559-9C04-A2CE-A34D-B41D085A5FF0}"/>
              </a:ext>
            </a:extLst>
          </p:cNvPr>
          <p:cNvSpPr txBox="1"/>
          <p:nvPr/>
        </p:nvSpPr>
        <p:spPr>
          <a:xfrm>
            <a:off x="9126070" y="3550024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강남구 ...</a:t>
            </a:r>
          </a:p>
        </p:txBody>
      </p:sp>
      <p:pic>
        <p:nvPicPr>
          <p:cNvPr id="23" name="그림 22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192CDD76-B421-BDD1-03E2-5C631C7E6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23" y="2720787"/>
            <a:ext cx="2034989" cy="2034989"/>
          </a:xfrm>
          <a:prstGeom prst="rect">
            <a:avLst/>
          </a:prstGeom>
        </p:spPr>
      </p:pic>
      <p:pic>
        <p:nvPicPr>
          <p:cNvPr id="25" name="그림 24" descr="스크린샷, 만화 영화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76241D53-F80C-FD78-CE0A-18B4465117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95" t="23529" r="12703" b="11438"/>
          <a:stretch/>
        </p:blipFill>
        <p:spPr>
          <a:xfrm>
            <a:off x="1165413" y="2953871"/>
            <a:ext cx="1840728" cy="1783970"/>
          </a:xfrm>
          <a:prstGeom prst="rect">
            <a:avLst/>
          </a:prstGeom>
        </p:spPr>
      </p:pic>
      <p:pic>
        <p:nvPicPr>
          <p:cNvPr id="26" name="그림 25" descr="그래픽, 창의성이(가) 표시된 사진&#10;&#10;자동 생성된 설명">
            <a:extLst>
              <a:ext uri="{FF2B5EF4-FFF2-40B4-BE49-F238E27FC236}">
                <a16:creationId xmlns:a16="http://schemas.microsoft.com/office/drawing/2014/main" id="{A23A76A0-B777-3444-4C4D-B4F182068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285045" y="3114084"/>
            <a:ext cx="466166" cy="493060"/>
          </a:xfrm>
          <a:prstGeom prst="rect">
            <a:avLst/>
          </a:prstGeom>
        </p:spPr>
      </p:pic>
      <p:pic>
        <p:nvPicPr>
          <p:cNvPr id="4" name="그림 3" descr="별, 천문학이(가) 표시된 사진&#10;&#10;자동 생성된 설명">
            <a:extLst>
              <a:ext uri="{FF2B5EF4-FFF2-40B4-BE49-F238E27FC236}">
                <a16:creationId xmlns:a16="http://schemas.microsoft.com/office/drawing/2014/main" id="{67D4BF4C-4A59-BE8A-67D3-1B341EFEC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280000">
            <a:off x="1585632" y="2496670"/>
            <a:ext cx="495300" cy="4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3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47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000651F4-CC54-0C73-3DC9-B986627355FC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선">
            <a:extLst>
              <a:ext uri="{FF2B5EF4-FFF2-40B4-BE49-F238E27FC236}">
                <a16:creationId xmlns:a16="http://schemas.microsoft.com/office/drawing/2014/main" id="{A76F1DEF-5F85-A2F5-D6A7-BD819628B68D}"/>
              </a:ext>
            </a:extLst>
          </p:cNvPr>
          <p:cNvSpPr/>
          <p:nvPr/>
        </p:nvSpPr>
        <p:spPr>
          <a:xfrm flipV="1">
            <a:off x="2209455" y="1308551"/>
            <a:ext cx="7771694" cy="8964"/>
          </a:xfrm>
          <a:prstGeom prst="line">
            <a:avLst/>
          </a:prstGeom>
          <a:ln w="635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원">
            <a:extLst>
              <a:ext uri="{FF2B5EF4-FFF2-40B4-BE49-F238E27FC236}">
                <a16:creationId xmlns:a16="http://schemas.microsoft.com/office/drawing/2014/main" id="{2CB5953C-2E69-640D-EE93-E3DAFFCA45B9}"/>
              </a:ext>
            </a:extLst>
          </p:cNvPr>
          <p:cNvSpPr/>
          <p:nvPr/>
        </p:nvSpPr>
        <p:spPr>
          <a:xfrm>
            <a:off x="5924960" y="1151555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원">
            <a:extLst>
              <a:ext uri="{FF2B5EF4-FFF2-40B4-BE49-F238E27FC236}">
                <a16:creationId xmlns:a16="http://schemas.microsoft.com/office/drawing/2014/main" id="{C65AC007-7897-EB00-B01F-ABC2D15AF011}"/>
              </a:ext>
            </a:extLst>
          </p:cNvPr>
          <p:cNvSpPr/>
          <p:nvPr/>
        </p:nvSpPr>
        <p:spPr>
          <a:xfrm>
            <a:off x="5981557" y="1208153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항목 2">
            <a:extLst>
              <a:ext uri="{FF2B5EF4-FFF2-40B4-BE49-F238E27FC236}">
                <a16:creationId xmlns:a16="http://schemas.microsoft.com/office/drawing/2014/main" id="{D25383F4-2BD9-A0D3-26EE-2C03E7EE501F}"/>
              </a:ext>
            </a:extLst>
          </p:cNvPr>
          <p:cNvSpPr txBox="1"/>
          <p:nvPr/>
        </p:nvSpPr>
        <p:spPr>
          <a:xfrm>
            <a:off x="4760160" y="1618784"/>
            <a:ext cx="26758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solidFill>
                  <a:srgbClr val="A5A5A5"/>
                </a:solidFill>
                <a:latin typeface="나눔고딕"/>
                <a:ea typeface="나눔고딕"/>
              </a:rPr>
              <a:t>② </a:t>
            </a:r>
            <a:r>
              <a:rPr lang="ko-KR" altLang="en-US">
                <a:solidFill>
                  <a:srgbClr val="A5A5A5"/>
                </a:solidFill>
                <a:latin typeface="나눔고딕"/>
                <a:ea typeface="나눔고딕"/>
              </a:rPr>
              <a:t>이상차량 판단</a:t>
            </a:r>
            <a:endParaRPr lang="ko-KR">
              <a:solidFill>
                <a:srgbClr val="A5A5A5"/>
              </a:solidFill>
              <a:latin typeface="나눔고딕"/>
              <a:ea typeface="나눔고딕"/>
            </a:endParaRPr>
          </a:p>
        </p:txBody>
      </p:sp>
      <p:sp>
        <p:nvSpPr>
          <p:cNvPr id="44" name="항목 1">
            <a:extLst>
              <a:ext uri="{FF2B5EF4-FFF2-40B4-BE49-F238E27FC236}">
                <a16:creationId xmlns:a16="http://schemas.microsoft.com/office/drawing/2014/main" id="{A681D355-5298-2046-7016-AF1B5118C97B}"/>
              </a:ext>
            </a:extLst>
          </p:cNvPr>
          <p:cNvSpPr txBox="1"/>
          <p:nvPr/>
        </p:nvSpPr>
        <p:spPr>
          <a:xfrm>
            <a:off x="9055022" y="1618364"/>
            <a:ext cx="20005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solidFill>
                  <a:srgbClr val="A5A5A5"/>
                </a:solidFill>
                <a:latin typeface="나눔고딕"/>
                <a:ea typeface="나눔고딕"/>
              </a:rPr>
              <a:t>③ </a:t>
            </a:r>
            <a:r>
              <a:rPr lang="ko-KR" altLang="en-US">
                <a:solidFill>
                  <a:srgbClr val="A5A5A5"/>
                </a:solidFill>
                <a:latin typeface="나눔고딕"/>
                <a:ea typeface="나눔고딕"/>
              </a:rPr>
              <a:t>데이터 전달</a:t>
            </a:r>
            <a:endParaRPr lang="ko-KR">
              <a:solidFill>
                <a:srgbClr val="A5A5A5"/>
              </a:solidFill>
            </a:endParaRPr>
          </a:p>
        </p:txBody>
      </p:sp>
      <p:sp>
        <p:nvSpPr>
          <p:cNvPr id="45" name="원">
            <a:extLst>
              <a:ext uri="{FF2B5EF4-FFF2-40B4-BE49-F238E27FC236}">
                <a16:creationId xmlns:a16="http://schemas.microsoft.com/office/drawing/2014/main" id="{D0F68770-7E4B-85AF-5F4B-867DEB9B379D}"/>
              </a:ext>
            </a:extLst>
          </p:cNvPr>
          <p:cNvSpPr/>
          <p:nvPr/>
        </p:nvSpPr>
        <p:spPr>
          <a:xfrm>
            <a:off x="1909689" y="1160846"/>
            <a:ext cx="331921" cy="33192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원">
            <a:extLst>
              <a:ext uri="{FF2B5EF4-FFF2-40B4-BE49-F238E27FC236}">
                <a16:creationId xmlns:a16="http://schemas.microsoft.com/office/drawing/2014/main" id="{C43FB070-634F-4A49-208D-6E6B40B4D03D}"/>
              </a:ext>
            </a:extLst>
          </p:cNvPr>
          <p:cNvSpPr/>
          <p:nvPr/>
        </p:nvSpPr>
        <p:spPr>
          <a:xfrm>
            <a:off x="1966286" y="1217444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" name="원">
            <a:extLst>
              <a:ext uri="{FF2B5EF4-FFF2-40B4-BE49-F238E27FC236}">
                <a16:creationId xmlns:a16="http://schemas.microsoft.com/office/drawing/2014/main" id="{2C06C756-4D70-4FE3-F8EB-F4661EB62AAD}"/>
              </a:ext>
            </a:extLst>
          </p:cNvPr>
          <p:cNvSpPr/>
          <p:nvPr/>
        </p:nvSpPr>
        <p:spPr>
          <a:xfrm>
            <a:off x="9887360" y="1151555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원">
            <a:extLst>
              <a:ext uri="{FF2B5EF4-FFF2-40B4-BE49-F238E27FC236}">
                <a16:creationId xmlns:a16="http://schemas.microsoft.com/office/drawing/2014/main" id="{94015E0B-F62D-8E8D-FDE4-6F1E8989BA0E}"/>
              </a:ext>
            </a:extLst>
          </p:cNvPr>
          <p:cNvSpPr/>
          <p:nvPr/>
        </p:nvSpPr>
        <p:spPr>
          <a:xfrm>
            <a:off x="9943957" y="1208153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항목 1">
            <a:extLst>
              <a:ext uri="{FF2B5EF4-FFF2-40B4-BE49-F238E27FC236}">
                <a16:creationId xmlns:a16="http://schemas.microsoft.com/office/drawing/2014/main" id="{7D9B2FEB-419D-9F61-955E-5C6F350BDBBF}"/>
              </a:ext>
            </a:extLst>
          </p:cNvPr>
          <p:cNvSpPr txBox="1"/>
          <p:nvPr/>
        </p:nvSpPr>
        <p:spPr>
          <a:xfrm>
            <a:off x="883690" y="1619496"/>
            <a:ext cx="24154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latin typeface="나눔고딕"/>
                <a:ea typeface="나눔고딕"/>
              </a:rPr>
              <a:t>① </a:t>
            </a:r>
            <a:r>
              <a:rPr lang="ko-KR" altLang="en-US">
                <a:latin typeface="나눔고딕"/>
                <a:ea typeface="나눔고딕"/>
              </a:rPr>
              <a:t>차량 동태 파악</a:t>
            </a:r>
            <a:endParaRPr lang="ko-KR">
              <a:latin typeface="나눔고딕"/>
              <a:ea typeface="나눔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F95542-D987-B42D-FF02-1FE6A9D5A86D}"/>
              </a:ext>
            </a:extLst>
          </p:cNvPr>
          <p:cNvSpPr/>
          <p:nvPr/>
        </p:nvSpPr>
        <p:spPr>
          <a:xfrm>
            <a:off x="431902" y="2396541"/>
            <a:ext cx="3286834" cy="2639537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항목 2">
            <a:extLst>
              <a:ext uri="{FF2B5EF4-FFF2-40B4-BE49-F238E27FC236}">
                <a16:creationId xmlns:a16="http://schemas.microsoft.com/office/drawing/2014/main" id="{E65215BF-6D5C-A1DD-547A-0E0AA0FF857A}"/>
              </a:ext>
            </a:extLst>
          </p:cNvPr>
          <p:cNvSpPr txBox="1"/>
          <p:nvPr/>
        </p:nvSpPr>
        <p:spPr>
          <a:xfrm>
            <a:off x="411511" y="5317071"/>
            <a:ext cx="335315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알고리즘을 구현한 </a:t>
            </a:r>
            <a:endParaRPr lang="ko-KR"/>
          </a:p>
          <a:p>
            <a:r>
              <a:rPr lang="ko-KR" altLang="en-US" sz="2000">
                <a:latin typeface="나눔고딕"/>
                <a:ea typeface="나눔고딕"/>
              </a:rPr>
              <a:t>차량 행동 분석 시스템을 통해 정보 추출</a:t>
            </a:r>
            <a:endParaRPr lang="ko-KR"/>
          </a:p>
        </p:txBody>
      </p:sp>
      <p:pic>
        <p:nvPicPr>
          <p:cNvPr id="11" name="그림 10" descr="스크린샷, 만화 영화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4C382487-19E7-E6D8-FD4A-52F6868F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5" t="23529" r="12703" b="11438"/>
          <a:stretch/>
        </p:blipFill>
        <p:spPr>
          <a:xfrm>
            <a:off x="1165413" y="2953871"/>
            <a:ext cx="1840728" cy="1783970"/>
          </a:xfrm>
          <a:prstGeom prst="rect">
            <a:avLst/>
          </a:prstGeom>
        </p:spPr>
      </p:pic>
      <p:pic>
        <p:nvPicPr>
          <p:cNvPr id="13" name="그림 12" descr="그래픽, 창의성이(가) 표시된 사진&#10;&#10;자동 생성된 설명">
            <a:extLst>
              <a:ext uri="{FF2B5EF4-FFF2-40B4-BE49-F238E27FC236}">
                <a16:creationId xmlns:a16="http://schemas.microsoft.com/office/drawing/2014/main" id="{F08B96A9-37A0-976D-7749-551E65B4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85045" y="3114084"/>
            <a:ext cx="466166" cy="493060"/>
          </a:xfrm>
          <a:prstGeom prst="rect">
            <a:avLst/>
          </a:prstGeom>
        </p:spPr>
      </p:pic>
      <p:pic>
        <p:nvPicPr>
          <p:cNvPr id="16" name="그림 15" descr="별, 천문학이(가) 표시된 사진&#10;&#10;자동 생성된 설명">
            <a:extLst>
              <a:ext uri="{FF2B5EF4-FFF2-40B4-BE49-F238E27FC236}">
                <a16:creationId xmlns:a16="http://schemas.microsoft.com/office/drawing/2014/main" id="{05DD2BCF-A086-7604-F01A-4DE3D14ED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80000">
            <a:off x="1585632" y="2496670"/>
            <a:ext cx="495300" cy="47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AB2C8-F31C-00A4-6941-B45CB3C97128}"/>
              </a:ext>
            </a:extLst>
          </p:cNvPr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활용 가능성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1FC1E5-AFA5-F7D8-589C-5A31FB5B1082}"/>
              </a:ext>
            </a:extLst>
          </p:cNvPr>
          <p:cNvGrpSpPr/>
          <p:nvPr/>
        </p:nvGrpSpPr>
        <p:grpSpPr>
          <a:xfrm>
            <a:off x="3764520" y="5279555"/>
            <a:ext cx="1347110" cy="961082"/>
            <a:chOff x="4545106" y="2631142"/>
            <a:chExt cx="3056963" cy="2178422"/>
          </a:xfrm>
        </p:grpSpPr>
        <p:pic>
          <p:nvPicPr>
            <p:cNvPr id="12" name="그림 11" descr="일렉트릭 블루, 스크린샷, 코발트 블루, 블루이(가) 표시된 사진&#10;&#10;자동 생성된 설명">
              <a:extLst>
                <a:ext uri="{FF2B5EF4-FFF2-40B4-BE49-F238E27FC236}">
                  <a16:creationId xmlns:a16="http://schemas.microsoft.com/office/drawing/2014/main" id="{5FFCCF39-54BC-B816-AC89-6A035B05A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5106" y="2631142"/>
              <a:ext cx="2169458" cy="2169458"/>
            </a:xfrm>
            <a:prstGeom prst="rect">
              <a:avLst/>
            </a:prstGeom>
          </p:spPr>
        </p:pic>
        <p:pic>
          <p:nvPicPr>
            <p:cNvPr id="15" name="그림 14" descr="일렉트릭 블루, 스크린샷, 코발트 블루, 블루이(가) 표시된 사진&#10;&#10;자동 생성된 설명">
              <a:extLst>
                <a:ext uri="{FF2B5EF4-FFF2-40B4-BE49-F238E27FC236}">
                  <a16:creationId xmlns:a16="http://schemas.microsoft.com/office/drawing/2014/main" id="{8FA2050B-880B-72DD-8574-4C551847C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2611" y="2640106"/>
              <a:ext cx="2169458" cy="2169458"/>
            </a:xfrm>
            <a:prstGeom prst="rect">
              <a:avLst/>
            </a:prstGeom>
          </p:spPr>
        </p:pic>
      </p:grpSp>
      <p:sp>
        <p:nvSpPr>
          <p:cNvPr id="18" name="항목 2"/>
          <p:cNvSpPr txBox="1"/>
          <p:nvPr/>
        </p:nvSpPr>
        <p:spPr>
          <a:xfrm>
            <a:off x="5039268" y="5168900"/>
            <a:ext cx="3353153" cy="1327981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800" b="0" i="0" u="none" strike="noStrike" cap="none" spc="0" normalizeH="0" baseline="0"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r>
              <a:rPr lang="ko-KR" altLang="en-US" sz="2000">
                <a:latin typeface="나눔고딕"/>
                <a:ea typeface="나눔고딕"/>
              </a:rPr>
              <a:t>졸음운전과 음주운전 구분 및</a:t>
            </a:r>
            <a:endParaRPr lang="ko-KR" altLang="en-US" sz="2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latin typeface="나눔고딕"/>
                <a:ea typeface="나눔고딕"/>
              </a:rPr>
              <a:t>급발진, 차량 내 범죄에 대한 감지 기능을 도입한</a:t>
            </a:r>
            <a:endParaRPr lang="ko-KR" altLang="en-US" sz="2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 sz="2000">
                <a:latin typeface="나눔고딕"/>
                <a:ea typeface="나눔고딕"/>
              </a:rPr>
              <a:t>교통 통합 관리 시스템</a:t>
            </a:r>
            <a:endParaRPr lang="ko-KR" altLang="en-US" sz="2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330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39328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1B486C91-2D1A-D735-8551-9E81FBB28274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선">
            <a:extLst>
              <a:ext uri="{FF2B5EF4-FFF2-40B4-BE49-F238E27FC236}">
                <a16:creationId xmlns:a16="http://schemas.microsoft.com/office/drawing/2014/main" id="{A76F1DEF-5F85-A2F5-D6A7-BD819628B68D}"/>
              </a:ext>
            </a:extLst>
          </p:cNvPr>
          <p:cNvSpPr/>
          <p:nvPr/>
        </p:nvSpPr>
        <p:spPr>
          <a:xfrm flipV="1">
            <a:off x="2209455" y="1308551"/>
            <a:ext cx="7771694" cy="8964"/>
          </a:xfrm>
          <a:prstGeom prst="line">
            <a:avLst/>
          </a:prstGeom>
          <a:ln w="635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원">
            <a:extLst>
              <a:ext uri="{FF2B5EF4-FFF2-40B4-BE49-F238E27FC236}">
                <a16:creationId xmlns:a16="http://schemas.microsoft.com/office/drawing/2014/main" id="{8F4646C8-3A73-6D18-A675-ACEC6BD9406F}"/>
              </a:ext>
            </a:extLst>
          </p:cNvPr>
          <p:cNvSpPr/>
          <p:nvPr/>
        </p:nvSpPr>
        <p:spPr>
          <a:xfrm>
            <a:off x="6043066" y="910460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" name="항목 1">
            <a:extLst>
              <a:ext uri="{FF2B5EF4-FFF2-40B4-BE49-F238E27FC236}">
                <a16:creationId xmlns:a16="http://schemas.microsoft.com/office/drawing/2014/main" id="{4032BB31-75DA-33AC-0004-1584B45ED4EA}"/>
              </a:ext>
            </a:extLst>
          </p:cNvPr>
          <p:cNvSpPr txBox="1"/>
          <p:nvPr/>
        </p:nvSpPr>
        <p:spPr>
          <a:xfrm>
            <a:off x="883690" y="1619496"/>
            <a:ext cx="24154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solidFill>
                  <a:srgbClr val="A5A5A5"/>
                </a:solidFill>
                <a:latin typeface="나눔고딕"/>
                <a:ea typeface="나눔고딕"/>
              </a:rPr>
              <a:t>① </a:t>
            </a:r>
            <a:r>
              <a:rPr lang="ko-KR" altLang="en-US">
                <a:solidFill>
                  <a:srgbClr val="A5A5A5"/>
                </a:solidFill>
                <a:latin typeface="나눔고딕"/>
                <a:ea typeface="나눔고딕"/>
              </a:rPr>
              <a:t>차량 동태 파악</a:t>
            </a:r>
            <a:endParaRPr lang="ko-KR">
              <a:solidFill>
                <a:srgbClr val="A5A5A5"/>
              </a:solidFill>
            </a:endParaRPr>
          </a:p>
        </p:txBody>
      </p:sp>
      <p:sp>
        <p:nvSpPr>
          <p:cNvPr id="45" name="원">
            <a:extLst>
              <a:ext uri="{FF2B5EF4-FFF2-40B4-BE49-F238E27FC236}">
                <a16:creationId xmlns:a16="http://schemas.microsoft.com/office/drawing/2014/main" id="{D0F68770-7E4B-85AF-5F4B-867DEB9B379D}"/>
              </a:ext>
            </a:extLst>
          </p:cNvPr>
          <p:cNvSpPr/>
          <p:nvPr/>
        </p:nvSpPr>
        <p:spPr>
          <a:xfrm>
            <a:off x="5926205" y="1151226"/>
            <a:ext cx="331921" cy="33192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원">
            <a:extLst>
              <a:ext uri="{FF2B5EF4-FFF2-40B4-BE49-F238E27FC236}">
                <a16:creationId xmlns:a16="http://schemas.microsoft.com/office/drawing/2014/main" id="{C43FB070-634F-4A49-208D-6E6B40B4D03D}"/>
              </a:ext>
            </a:extLst>
          </p:cNvPr>
          <p:cNvSpPr/>
          <p:nvPr/>
        </p:nvSpPr>
        <p:spPr>
          <a:xfrm>
            <a:off x="5982802" y="1207825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" name="원">
            <a:extLst>
              <a:ext uri="{FF2B5EF4-FFF2-40B4-BE49-F238E27FC236}">
                <a16:creationId xmlns:a16="http://schemas.microsoft.com/office/drawing/2014/main" id="{2C06C756-4D70-4FE3-F8EB-F4661EB62AAD}"/>
              </a:ext>
            </a:extLst>
          </p:cNvPr>
          <p:cNvSpPr/>
          <p:nvPr/>
        </p:nvSpPr>
        <p:spPr>
          <a:xfrm>
            <a:off x="9887360" y="1151555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원">
            <a:extLst>
              <a:ext uri="{FF2B5EF4-FFF2-40B4-BE49-F238E27FC236}">
                <a16:creationId xmlns:a16="http://schemas.microsoft.com/office/drawing/2014/main" id="{94015E0B-F62D-8E8D-FDE4-6F1E8989BA0E}"/>
              </a:ext>
            </a:extLst>
          </p:cNvPr>
          <p:cNvSpPr/>
          <p:nvPr/>
        </p:nvSpPr>
        <p:spPr>
          <a:xfrm>
            <a:off x="9943957" y="1208153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원">
            <a:extLst>
              <a:ext uri="{FF2B5EF4-FFF2-40B4-BE49-F238E27FC236}">
                <a16:creationId xmlns:a16="http://schemas.microsoft.com/office/drawing/2014/main" id="{ED099023-173C-4B1B-0064-259AFDBA8E22}"/>
              </a:ext>
            </a:extLst>
          </p:cNvPr>
          <p:cNvSpPr/>
          <p:nvPr/>
        </p:nvSpPr>
        <p:spPr>
          <a:xfrm>
            <a:off x="1908771" y="1160520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원">
            <a:extLst>
              <a:ext uri="{FF2B5EF4-FFF2-40B4-BE49-F238E27FC236}">
                <a16:creationId xmlns:a16="http://schemas.microsoft.com/office/drawing/2014/main" id="{E72E003A-63C2-82F3-0D58-93E2181956F0}"/>
              </a:ext>
            </a:extLst>
          </p:cNvPr>
          <p:cNvSpPr/>
          <p:nvPr/>
        </p:nvSpPr>
        <p:spPr>
          <a:xfrm>
            <a:off x="1965368" y="1217118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항목 2">
            <a:extLst>
              <a:ext uri="{FF2B5EF4-FFF2-40B4-BE49-F238E27FC236}">
                <a16:creationId xmlns:a16="http://schemas.microsoft.com/office/drawing/2014/main" id="{52BD4D43-3EF1-0854-F446-F96C67DDF59F}"/>
              </a:ext>
            </a:extLst>
          </p:cNvPr>
          <p:cNvSpPr txBox="1"/>
          <p:nvPr/>
        </p:nvSpPr>
        <p:spPr>
          <a:xfrm>
            <a:off x="4760160" y="1618784"/>
            <a:ext cx="26758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latin typeface="나눔고딕"/>
                <a:ea typeface="나눔고딕"/>
              </a:rPr>
              <a:t>② </a:t>
            </a:r>
            <a:r>
              <a:rPr lang="ko-KR" altLang="en-US">
                <a:latin typeface="나눔고딕"/>
                <a:ea typeface="나눔고딕"/>
              </a:rPr>
              <a:t>이상차량 판단</a:t>
            </a:r>
            <a:endParaRPr lang="ko-KR"/>
          </a:p>
        </p:txBody>
      </p:sp>
      <p:sp>
        <p:nvSpPr>
          <p:cNvPr id="20" name="항목 1">
            <a:extLst>
              <a:ext uri="{FF2B5EF4-FFF2-40B4-BE49-F238E27FC236}">
                <a16:creationId xmlns:a16="http://schemas.microsoft.com/office/drawing/2014/main" id="{71189853-298B-C9A5-2451-198EF080B310}"/>
              </a:ext>
            </a:extLst>
          </p:cNvPr>
          <p:cNvSpPr txBox="1"/>
          <p:nvPr/>
        </p:nvSpPr>
        <p:spPr>
          <a:xfrm>
            <a:off x="9055022" y="1618364"/>
            <a:ext cx="20005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solidFill>
                  <a:srgbClr val="A5A5A5"/>
                </a:solidFill>
                <a:latin typeface="나눔고딕"/>
                <a:ea typeface="나눔고딕"/>
              </a:rPr>
              <a:t>③ </a:t>
            </a:r>
            <a:r>
              <a:rPr lang="ko-KR" altLang="en-US">
                <a:solidFill>
                  <a:srgbClr val="A5A5A5"/>
                </a:solidFill>
                <a:latin typeface="나눔고딕"/>
                <a:ea typeface="나눔고딕"/>
              </a:rPr>
              <a:t>데이터 전달</a:t>
            </a:r>
            <a:endParaRPr lang="ko-KR">
              <a:solidFill>
                <a:srgbClr val="A5A5A5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B57152-3533-CFBE-04D6-8DA2EE456FBC}"/>
              </a:ext>
            </a:extLst>
          </p:cNvPr>
          <p:cNvSpPr/>
          <p:nvPr/>
        </p:nvSpPr>
        <p:spPr>
          <a:xfrm>
            <a:off x="4464926" y="2396541"/>
            <a:ext cx="3286834" cy="2639537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항목 2">
            <a:extLst>
              <a:ext uri="{FF2B5EF4-FFF2-40B4-BE49-F238E27FC236}">
                <a16:creationId xmlns:a16="http://schemas.microsoft.com/office/drawing/2014/main" id="{D84B56DE-DF60-7DC7-FAED-0F967ED91D2B}"/>
              </a:ext>
            </a:extLst>
          </p:cNvPr>
          <p:cNvSpPr txBox="1"/>
          <p:nvPr/>
        </p:nvSpPr>
        <p:spPr>
          <a:xfrm>
            <a:off x="4434915" y="5391370"/>
            <a:ext cx="334495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정보에 대한 종합적인 판단 후 </a:t>
            </a:r>
            <a:endParaRPr lang="ko-KR"/>
          </a:p>
          <a:p>
            <a:r>
              <a:rPr lang="ko-KR" altLang="en-US" sz="2000">
                <a:latin typeface="나눔고딕"/>
                <a:ea typeface="나눔고딕"/>
              </a:rPr>
              <a:t>신고 여부 결정</a:t>
            </a:r>
            <a:endParaRPr lang="ko-KR"/>
          </a:p>
        </p:txBody>
      </p:sp>
      <p:pic>
        <p:nvPicPr>
          <p:cNvPr id="15" name="그림 14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F70C3FAC-53B2-3E27-DA06-E0F835BB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23" y="2720787"/>
            <a:ext cx="2034989" cy="20349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6FB1B2-B3F5-4697-B6A0-72A6AF45054F}"/>
              </a:ext>
            </a:extLst>
          </p:cNvPr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활용 가능성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항목 2">
            <a:extLst>
              <a:ext uri="{FF2B5EF4-FFF2-40B4-BE49-F238E27FC236}">
                <a16:creationId xmlns:a16="http://schemas.microsoft.com/office/drawing/2014/main" id="{35BB5FD4-C3C8-DD2E-EF56-EC64C5ADDA47}"/>
              </a:ext>
            </a:extLst>
          </p:cNvPr>
          <p:cNvSpPr txBox="1"/>
          <p:nvPr/>
        </p:nvSpPr>
        <p:spPr>
          <a:xfrm>
            <a:off x="8914316" y="5224144"/>
            <a:ext cx="298144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일정 기준치 추가를 통한</a:t>
            </a:r>
          </a:p>
          <a:p>
            <a:r>
              <a:rPr lang="ko-KR" altLang="en-US" sz="2000">
                <a:latin typeface="나눔고딕"/>
                <a:ea typeface="나눔고딕"/>
              </a:rPr>
              <a:t>명확한 신고 기준 설정으로</a:t>
            </a:r>
          </a:p>
          <a:p>
            <a:r>
              <a:rPr lang="ko-KR" altLang="en-US" sz="2000">
                <a:latin typeface="나눔고딕"/>
                <a:ea typeface="나눔고딕"/>
              </a:rPr>
              <a:t>신고 정확성 증가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CF9D75-27C8-04B0-F4DF-28792316CB97}"/>
              </a:ext>
            </a:extLst>
          </p:cNvPr>
          <p:cNvGrpSpPr/>
          <p:nvPr/>
        </p:nvGrpSpPr>
        <p:grpSpPr>
          <a:xfrm>
            <a:off x="7639569" y="5260970"/>
            <a:ext cx="1347110" cy="961082"/>
            <a:chOff x="4545106" y="2631142"/>
            <a:chExt cx="3056963" cy="2178422"/>
          </a:xfrm>
        </p:grpSpPr>
        <p:pic>
          <p:nvPicPr>
            <p:cNvPr id="25" name="그림 24" descr="일렉트릭 블루, 스크린샷, 코발트 블루, 블루이(가) 표시된 사진&#10;&#10;자동 생성된 설명">
              <a:extLst>
                <a:ext uri="{FF2B5EF4-FFF2-40B4-BE49-F238E27FC236}">
                  <a16:creationId xmlns:a16="http://schemas.microsoft.com/office/drawing/2014/main" id="{ED92F352-33A9-FA99-8E71-616CDBB2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5106" y="2631142"/>
              <a:ext cx="2169458" cy="2169458"/>
            </a:xfrm>
            <a:prstGeom prst="rect">
              <a:avLst/>
            </a:prstGeom>
          </p:spPr>
        </p:pic>
        <p:pic>
          <p:nvPicPr>
            <p:cNvPr id="26" name="그림 25" descr="일렉트릭 블루, 스크린샷, 코발트 블루, 블루이(가) 표시된 사진&#10;&#10;자동 생성된 설명">
              <a:extLst>
                <a:ext uri="{FF2B5EF4-FFF2-40B4-BE49-F238E27FC236}">
                  <a16:creationId xmlns:a16="http://schemas.microsoft.com/office/drawing/2014/main" id="{D3B676D1-A9DD-D75D-0391-4707116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2611" y="2640106"/>
              <a:ext cx="2169458" cy="2169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5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6891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0BE49B30-5369-DD13-82BF-D867922B7410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선">
            <a:extLst>
              <a:ext uri="{FF2B5EF4-FFF2-40B4-BE49-F238E27FC236}">
                <a16:creationId xmlns:a16="http://schemas.microsoft.com/office/drawing/2014/main" id="{A76F1DEF-5F85-A2F5-D6A7-BD819628B68D}"/>
              </a:ext>
            </a:extLst>
          </p:cNvPr>
          <p:cNvSpPr/>
          <p:nvPr/>
        </p:nvSpPr>
        <p:spPr>
          <a:xfrm flipV="1">
            <a:off x="2209455" y="1308551"/>
            <a:ext cx="7771694" cy="8964"/>
          </a:xfrm>
          <a:prstGeom prst="line">
            <a:avLst/>
          </a:prstGeom>
          <a:ln w="635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원">
            <a:extLst>
              <a:ext uri="{FF2B5EF4-FFF2-40B4-BE49-F238E27FC236}">
                <a16:creationId xmlns:a16="http://schemas.microsoft.com/office/drawing/2014/main" id="{2CB5953C-2E69-640D-EE93-E3DAFFCA45B9}"/>
              </a:ext>
            </a:extLst>
          </p:cNvPr>
          <p:cNvSpPr/>
          <p:nvPr/>
        </p:nvSpPr>
        <p:spPr>
          <a:xfrm>
            <a:off x="5924960" y="1151555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원">
            <a:extLst>
              <a:ext uri="{FF2B5EF4-FFF2-40B4-BE49-F238E27FC236}">
                <a16:creationId xmlns:a16="http://schemas.microsoft.com/office/drawing/2014/main" id="{C65AC007-7897-EB00-B01F-ABC2D15AF011}"/>
              </a:ext>
            </a:extLst>
          </p:cNvPr>
          <p:cNvSpPr/>
          <p:nvPr/>
        </p:nvSpPr>
        <p:spPr>
          <a:xfrm>
            <a:off x="5981557" y="1208153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원">
            <a:extLst>
              <a:ext uri="{FF2B5EF4-FFF2-40B4-BE49-F238E27FC236}">
                <a16:creationId xmlns:a16="http://schemas.microsoft.com/office/drawing/2014/main" id="{CEB2B1F1-EB79-F0BB-2A22-892E3BF6A6BF}"/>
              </a:ext>
            </a:extLst>
          </p:cNvPr>
          <p:cNvSpPr/>
          <p:nvPr/>
        </p:nvSpPr>
        <p:spPr>
          <a:xfrm>
            <a:off x="10005465" y="1208153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원">
            <a:extLst>
              <a:ext uri="{FF2B5EF4-FFF2-40B4-BE49-F238E27FC236}">
                <a16:creationId xmlns:a16="http://schemas.microsoft.com/office/drawing/2014/main" id="{54CD0CD6-38D9-DB88-F024-4D40C68282B5}"/>
              </a:ext>
            </a:extLst>
          </p:cNvPr>
          <p:cNvSpPr/>
          <p:nvPr/>
        </p:nvSpPr>
        <p:spPr>
          <a:xfrm>
            <a:off x="9888604" y="1151554"/>
            <a:ext cx="331921" cy="33192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원">
            <a:extLst>
              <a:ext uri="{FF2B5EF4-FFF2-40B4-BE49-F238E27FC236}">
                <a16:creationId xmlns:a16="http://schemas.microsoft.com/office/drawing/2014/main" id="{883A64EA-2D8E-B776-A6FD-0D0BC5019F17}"/>
              </a:ext>
            </a:extLst>
          </p:cNvPr>
          <p:cNvSpPr/>
          <p:nvPr/>
        </p:nvSpPr>
        <p:spPr>
          <a:xfrm>
            <a:off x="9945201" y="1208152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원">
            <a:extLst>
              <a:ext uri="{FF2B5EF4-FFF2-40B4-BE49-F238E27FC236}">
                <a16:creationId xmlns:a16="http://schemas.microsoft.com/office/drawing/2014/main" id="{EC66BDFC-9FF8-095D-71FA-61382A1E3B24}"/>
              </a:ext>
            </a:extLst>
          </p:cNvPr>
          <p:cNvSpPr/>
          <p:nvPr/>
        </p:nvSpPr>
        <p:spPr>
          <a:xfrm>
            <a:off x="1908771" y="1160519"/>
            <a:ext cx="331920" cy="331921"/>
          </a:xfrm>
          <a:prstGeom prst="ellipse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원">
            <a:extLst>
              <a:ext uri="{FF2B5EF4-FFF2-40B4-BE49-F238E27FC236}">
                <a16:creationId xmlns:a16="http://schemas.microsoft.com/office/drawing/2014/main" id="{E50B826C-262D-AAD8-8B96-7F90031656E7}"/>
              </a:ext>
            </a:extLst>
          </p:cNvPr>
          <p:cNvSpPr/>
          <p:nvPr/>
        </p:nvSpPr>
        <p:spPr>
          <a:xfrm>
            <a:off x="1965368" y="1217117"/>
            <a:ext cx="218726" cy="2187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항목 1">
            <a:extLst>
              <a:ext uri="{FF2B5EF4-FFF2-40B4-BE49-F238E27FC236}">
                <a16:creationId xmlns:a16="http://schemas.microsoft.com/office/drawing/2014/main" id="{64E8D8BA-0D72-A864-0B1E-99C73B69848C}"/>
              </a:ext>
            </a:extLst>
          </p:cNvPr>
          <p:cNvSpPr txBox="1"/>
          <p:nvPr/>
        </p:nvSpPr>
        <p:spPr>
          <a:xfrm>
            <a:off x="767453" y="1619496"/>
            <a:ext cx="26091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solidFill>
                  <a:srgbClr val="A5A5A5"/>
                </a:solidFill>
                <a:latin typeface="나눔고딕"/>
                <a:ea typeface="나눔고딕"/>
              </a:rPr>
              <a:t>① </a:t>
            </a:r>
            <a:r>
              <a:rPr lang="ko-KR" altLang="en-US">
                <a:solidFill>
                  <a:srgbClr val="A5A5A5"/>
                </a:solidFill>
                <a:latin typeface="나눔고딕"/>
                <a:ea typeface="나눔고딕"/>
              </a:rPr>
              <a:t>차량 동태 파악</a:t>
            </a:r>
            <a:endParaRPr lang="ko-KR">
              <a:solidFill>
                <a:srgbClr val="A5A5A5"/>
              </a:solidFill>
            </a:endParaRPr>
          </a:p>
        </p:txBody>
      </p:sp>
      <p:sp>
        <p:nvSpPr>
          <p:cNvPr id="19" name="항목 2">
            <a:extLst>
              <a:ext uri="{FF2B5EF4-FFF2-40B4-BE49-F238E27FC236}">
                <a16:creationId xmlns:a16="http://schemas.microsoft.com/office/drawing/2014/main" id="{7882FDD3-34C5-3908-2498-0A99CE3CD660}"/>
              </a:ext>
            </a:extLst>
          </p:cNvPr>
          <p:cNvSpPr txBox="1"/>
          <p:nvPr/>
        </p:nvSpPr>
        <p:spPr>
          <a:xfrm>
            <a:off x="4760160" y="1618784"/>
            <a:ext cx="26758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solidFill>
                  <a:srgbClr val="A5A5A5"/>
                </a:solidFill>
                <a:latin typeface="나눔고딕"/>
                <a:ea typeface="나눔고딕"/>
              </a:rPr>
              <a:t>② </a:t>
            </a:r>
            <a:r>
              <a:rPr lang="ko-KR" altLang="en-US">
                <a:solidFill>
                  <a:srgbClr val="A5A5A5"/>
                </a:solidFill>
                <a:latin typeface="나눔고딕"/>
                <a:ea typeface="나눔고딕"/>
              </a:rPr>
              <a:t>이상차량 판단</a:t>
            </a:r>
            <a:endParaRPr lang="ko-KR">
              <a:solidFill>
                <a:srgbClr val="A5A5A5"/>
              </a:solidFill>
            </a:endParaRPr>
          </a:p>
        </p:txBody>
      </p:sp>
      <p:sp>
        <p:nvSpPr>
          <p:cNvPr id="21" name="항목 1">
            <a:extLst>
              <a:ext uri="{FF2B5EF4-FFF2-40B4-BE49-F238E27FC236}">
                <a16:creationId xmlns:a16="http://schemas.microsoft.com/office/drawing/2014/main" id="{3B91989C-C125-727C-D34C-ED6ADCEA2B9F}"/>
              </a:ext>
            </a:extLst>
          </p:cNvPr>
          <p:cNvSpPr txBox="1"/>
          <p:nvPr/>
        </p:nvSpPr>
        <p:spPr>
          <a:xfrm>
            <a:off x="9055022" y="1618364"/>
            <a:ext cx="20005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>
                <a:latin typeface="나눔고딕"/>
                <a:ea typeface="나눔고딕"/>
              </a:rPr>
              <a:t>③ </a:t>
            </a:r>
            <a:r>
              <a:rPr lang="ko-KR" altLang="en-US">
                <a:latin typeface="나눔고딕"/>
                <a:ea typeface="나눔고딕"/>
              </a:rPr>
              <a:t>데이터 전달</a:t>
            </a:r>
            <a:endParaRPr lang="ko-KR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2B41E5-5D99-2C47-8AD7-372BDC47DF7B}"/>
              </a:ext>
            </a:extLst>
          </p:cNvPr>
          <p:cNvSpPr/>
          <p:nvPr/>
        </p:nvSpPr>
        <p:spPr>
          <a:xfrm>
            <a:off x="8479364" y="2396541"/>
            <a:ext cx="3286834" cy="2639537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항목 2">
            <a:extLst>
              <a:ext uri="{FF2B5EF4-FFF2-40B4-BE49-F238E27FC236}">
                <a16:creationId xmlns:a16="http://schemas.microsoft.com/office/drawing/2014/main" id="{196ECB77-C294-FBA9-6579-3E20030993D7}"/>
              </a:ext>
            </a:extLst>
          </p:cNvPr>
          <p:cNvSpPr txBox="1"/>
          <p:nvPr/>
        </p:nvSpPr>
        <p:spPr>
          <a:xfrm>
            <a:off x="8718841" y="5545258"/>
            <a:ext cx="28152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인근 경찰서 자동 신고</a:t>
            </a:r>
          </a:p>
        </p:txBody>
      </p:sp>
      <p:pic>
        <p:nvPicPr>
          <p:cNvPr id="18" name="그림 1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E3625A1-FFF5-9394-1C4E-0B454EE5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377" y="3850341"/>
            <a:ext cx="1039906" cy="1039906"/>
          </a:xfrm>
          <a:prstGeom prst="rect">
            <a:avLst/>
          </a:prstGeom>
        </p:spPr>
      </p:pic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E78239D8-0961-1220-617E-4C9B8B24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76" y="2550458"/>
            <a:ext cx="2590799" cy="1398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C7E3FD-485D-C94C-2872-8E3EC96DF6CC}"/>
              </a:ext>
            </a:extLst>
          </p:cNvPr>
          <p:cNvSpPr txBox="1"/>
          <p:nvPr/>
        </p:nvSpPr>
        <p:spPr>
          <a:xfrm>
            <a:off x="9126070" y="2814918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종로구 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C457A3-F563-8240-41E1-1D9D9B5DC961}"/>
              </a:ext>
            </a:extLst>
          </p:cNvPr>
          <p:cNvSpPr txBox="1"/>
          <p:nvPr/>
        </p:nvSpPr>
        <p:spPr>
          <a:xfrm>
            <a:off x="9126070" y="3003177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중구 ...</a:t>
            </a:r>
            <a:endParaRPr lang="ko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AFAC3-D9E9-9487-7FE6-1A34F9863CF1}"/>
              </a:ext>
            </a:extLst>
          </p:cNvPr>
          <p:cNvSpPr txBox="1"/>
          <p:nvPr/>
        </p:nvSpPr>
        <p:spPr>
          <a:xfrm>
            <a:off x="9126069" y="3191435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마포구 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2546B5-0270-B755-9D90-B4059871B5E8}"/>
              </a:ext>
            </a:extLst>
          </p:cNvPr>
          <p:cNvSpPr txBox="1"/>
          <p:nvPr/>
        </p:nvSpPr>
        <p:spPr>
          <a:xfrm>
            <a:off x="9126069" y="3379694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서대문구 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2D60FE-CDCB-9DE2-5E4C-E00BA64B60BF}"/>
              </a:ext>
            </a:extLst>
          </p:cNvPr>
          <p:cNvSpPr txBox="1"/>
          <p:nvPr/>
        </p:nvSpPr>
        <p:spPr>
          <a:xfrm>
            <a:off x="9126070" y="3550024"/>
            <a:ext cx="85164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ea typeface="맑은 고딕"/>
              </a:rPr>
              <a:t>서울 강남구 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79631-086F-3444-5235-EAB2B9D5DA68}"/>
              </a:ext>
            </a:extLst>
          </p:cNvPr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활용 가능성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0B045A-B33B-6A9F-534E-7A754C2F0218}"/>
              </a:ext>
            </a:extLst>
          </p:cNvPr>
          <p:cNvGrpSpPr/>
          <p:nvPr/>
        </p:nvGrpSpPr>
        <p:grpSpPr>
          <a:xfrm>
            <a:off x="7630276" y="5344604"/>
            <a:ext cx="1347110" cy="961082"/>
            <a:chOff x="4545106" y="2631142"/>
            <a:chExt cx="3056963" cy="2178422"/>
          </a:xfrm>
        </p:grpSpPr>
        <p:pic>
          <p:nvPicPr>
            <p:cNvPr id="29" name="그림 28" descr="일렉트릭 블루, 스크린샷, 코발트 블루, 블루이(가) 표시된 사진&#10;&#10;자동 생성된 설명">
              <a:extLst>
                <a:ext uri="{FF2B5EF4-FFF2-40B4-BE49-F238E27FC236}">
                  <a16:creationId xmlns:a16="http://schemas.microsoft.com/office/drawing/2014/main" id="{416CBF3F-73F4-F721-F6FC-0280AFD8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545106" y="2631142"/>
              <a:ext cx="2169459" cy="2169457"/>
            </a:xfrm>
            <a:prstGeom prst="rect">
              <a:avLst/>
            </a:prstGeom>
          </p:spPr>
        </p:pic>
        <p:pic>
          <p:nvPicPr>
            <p:cNvPr id="31" name="그림 30" descr="일렉트릭 블루, 스크린샷, 코발트 블루, 블루이(가) 표시된 사진&#10;&#10;자동 생성된 설명">
              <a:extLst>
                <a:ext uri="{FF2B5EF4-FFF2-40B4-BE49-F238E27FC236}">
                  <a16:creationId xmlns:a16="http://schemas.microsoft.com/office/drawing/2014/main" id="{32AE7203-C4C8-C3E4-B1D4-D0B4CCFCE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432610" y="2640107"/>
              <a:ext cx="2169459" cy="2169457"/>
            </a:xfrm>
            <a:prstGeom prst="rect">
              <a:avLst/>
            </a:prstGeom>
          </p:spPr>
        </p:pic>
      </p:grpSp>
      <p:sp>
        <p:nvSpPr>
          <p:cNvPr id="37" name="항목 2">
            <a:extLst>
              <a:ext uri="{FF2B5EF4-FFF2-40B4-BE49-F238E27FC236}">
                <a16:creationId xmlns:a16="http://schemas.microsoft.com/office/drawing/2014/main" id="{6F997BE1-F48C-0A81-9E04-71AABCA5503E}"/>
              </a:ext>
            </a:extLst>
          </p:cNvPr>
          <p:cNvSpPr txBox="1"/>
          <p:nvPr/>
        </p:nvSpPr>
        <p:spPr>
          <a:xfrm>
            <a:off x="4193305" y="5391370"/>
            <a:ext cx="352151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ko-KR" altLang="en-US" sz="2000">
                <a:latin typeface="나눔고딕"/>
                <a:ea typeface="나눔고딕"/>
              </a:rPr>
              <a:t>차량 번호판 추출 기능을 통한 신속한 이상 차량 위치 파악</a:t>
            </a:r>
          </a:p>
        </p:txBody>
      </p:sp>
    </p:spTree>
    <p:extLst>
      <p:ext uri="{BB962C8B-B14F-4D97-AF65-F5344CB8AC3E}">
        <p14:creationId xmlns:p14="http://schemas.microsoft.com/office/powerpoint/2010/main" val="66082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7125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250B9979-B3A0-6468-BA0B-F69FD4F8481F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1" y="361558"/>
            <a:ext cx="1225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 효과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5786" y="857038"/>
            <a:ext cx="8966092" cy="27856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b="1" spc="-150">
                <a:latin typeface="21"/>
                <a:ea typeface="+mn-lt"/>
                <a:cs typeface="+mn-lt"/>
              </a:rPr>
              <a:t>교통 안전 향상 및 2차 사고 예방</a:t>
            </a:r>
            <a:endParaRPr lang="ko-KR" sz="2100">
              <a:latin typeface="21"/>
              <a:ea typeface="맑은 고딕"/>
            </a:endParaRPr>
          </a:p>
          <a:p>
            <a:pPr algn="just"/>
            <a:endParaRPr lang="ko-KR" altLang="en-US" sz="2100" b="1" spc="-150">
              <a:latin typeface="21"/>
              <a:ea typeface="맑은 고딕"/>
            </a:endParaRPr>
          </a:p>
          <a:p>
            <a:pPr marL="628650" lvl="1" indent="-171450" algn="just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pc="-150">
                <a:latin typeface="맑은 고딕"/>
                <a:ea typeface="맑은 고딕"/>
              </a:rPr>
              <a:t>졸음운전, </a:t>
            </a:r>
            <a:r>
              <a:rPr lang="ko-KR" altLang="en-US" spc="-150" err="1">
                <a:latin typeface="맑은 고딕"/>
                <a:ea typeface="맑은 고딕"/>
              </a:rPr>
              <a:t>급발진</a:t>
            </a:r>
            <a:r>
              <a:rPr lang="ko-KR" altLang="en-US" spc="-150">
                <a:latin typeface="맑은 고딕"/>
                <a:ea typeface="맑은 고딕"/>
              </a:rPr>
              <a:t>, 음주운전 등 이상차량의 실시간 감지 및 단속은 교통사고 발생 가능성을 낮추고, 운전자와 피운전자의 안전을 높임</a:t>
            </a:r>
            <a:endParaRPr lang="ko-KR"/>
          </a:p>
          <a:p>
            <a:pPr marL="628650" lvl="1" indent="-171450" algn="just">
              <a:buFont typeface="맑은 고딕" panose="020B0503020000020004" pitchFamily="50" charset="-127"/>
              <a:buChar char="–"/>
            </a:pPr>
            <a:endParaRPr lang="ko-KR" altLang="en-US" spc="-150">
              <a:latin typeface="맑은 고딕"/>
              <a:ea typeface="맑은 고딕"/>
            </a:endParaRPr>
          </a:p>
          <a:p>
            <a:pPr marL="628650" lvl="1" indent="-171450" algn="just">
              <a:lnSpc>
                <a:spcPct val="150000"/>
              </a:lnSpc>
              <a:buFont typeface="맑은 고딕,Sans-Serif" panose="020B0503020000020004" pitchFamily="50" charset="-127"/>
              <a:buChar char="–"/>
            </a:pPr>
            <a:r>
              <a:rPr lang="ko-KR" spc="-150">
                <a:latin typeface="Malgun Gothic"/>
                <a:ea typeface="Malgun Gothic"/>
              </a:rPr>
              <a:t>발생한 사고 빠르게 인지하여 신속한 조치는 </a:t>
            </a:r>
            <a:r>
              <a:rPr lang="en-US" altLang="ko-KR" spc="-150">
                <a:latin typeface="Malgun Gothic"/>
                <a:ea typeface="맑은 고딕"/>
              </a:rPr>
              <a:t>2</a:t>
            </a:r>
            <a:r>
              <a:rPr lang="ko-KR" spc="-150">
                <a:latin typeface="Malgun Gothic"/>
                <a:ea typeface="Malgun Gothic"/>
              </a:rPr>
              <a:t>차 사고 예방을 가능하게 함</a:t>
            </a:r>
            <a:endParaRPr lang="ko-KR"/>
          </a:p>
          <a:p>
            <a:pPr lvl="1" algn="just">
              <a:lnSpc>
                <a:spcPct val="150000"/>
              </a:lnSpc>
            </a:pPr>
            <a:endParaRPr lang="ko-KR" altLang="en-US" spc="-150">
              <a:latin typeface="Malgun Gothic"/>
              <a:ea typeface="Malgun Gothic"/>
            </a:endParaRPr>
          </a:p>
        </p:txBody>
      </p:sp>
      <p:pic>
        <p:nvPicPr>
          <p:cNvPr id="2" name="그림 1" descr="클립아트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088B52C9-A3B4-82BC-ED10-14DF1131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63" y="4567116"/>
            <a:ext cx="2252382" cy="22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6875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D5B401FE-FD40-7C38-9578-533DF1F6F328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0" y="361558"/>
            <a:ext cx="1774845" cy="43088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주제 선정 이유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242" y="868388"/>
            <a:ext cx="43541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b="1" dirty="0">
                <a:latin typeface="나눔고딕 ExtraBold"/>
                <a:ea typeface="맑은 고딕"/>
              </a:rPr>
              <a:t>끝나지 않는 이상 차량 이슈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7" y="4440777"/>
            <a:ext cx="4780129" cy="149220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2" y="1807202"/>
            <a:ext cx="4406651" cy="2298834"/>
          </a:xfrm>
          <a:prstGeom prst="rect">
            <a:avLst/>
          </a:prstGeom>
        </p:spPr>
      </p:pic>
      <p:pic>
        <p:nvPicPr>
          <p:cNvPr id="3" name="그림 2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A09880B6-92FF-BF9A-CDB0-4B5CC5A17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363" y="5215789"/>
            <a:ext cx="4446494" cy="1183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0DA812-A43E-1A04-E295-D7D0088D3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558" y="2358367"/>
            <a:ext cx="3110752" cy="2751401"/>
          </a:xfrm>
          <a:prstGeom prst="rect">
            <a:avLst/>
          </a:prstGeom>
        </p:spPr>
      </p:pic>
      <p:pic>
        <p:nvPicPr>
          <p:cNvPr id="8" name="그림 7" descr="텍스트, 스크린샷, 사람이(가) 표시된 사진&#10;&#10;자동 생성된 설명">
            <a:extLst>
              <a:ext uri="{FF2B5EF4-FFF2-40B4-BE49-F238E27FC236}">
                <a16:creationId xmlns:a16="http://schemas.microsoft.com/office/drawing/2014/main" id="{AC7B404D-FED0-1F7B-CAF7-2E8BAA96A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729" y="1588315"/>
            <a:ext cx="3926004" cy="1793432"/>
          </a:xfrm>
          <a:prstGeom prst="rect">
            <a:avLst/>
          </a:prstGeom>
        </p:spPr>
      </p:pic>
      <p:pic>
        <p:nvPicPr>
          <p:cNvPr id="11" name="그림 10" descr="야외, 텍스트, 헬멧, 소방관이(가) 표시된 사진&#10;&#10;자동 생성된 설명">
            <a:extLst>
              <a:ext uri="{FF2B5EF4-FFF2-40B4-BE49-F238E27FC236}">
                <a16:creationId xmlns:a16="http://schemas.microsoft.com/office/drawing/2014/main" id="{6F38A352-9B3A-AB75-D950-C170F8CEE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9087" y="2116238"/>
            <a:ext cx="3709915" cy="29894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1F2363-D7F0-BA35-C4E1-690077AF2EDA}"/>
              </a:ext>
            </a:extLst>
          </p:cNvPr>
          <p:cNvSpPr/>
          <p:nvPr/>
        </p:nvSpPr>
        <p:spPr>
          <a:xfrm>
            <a:off x="3229994" y="723463"/>
            <a:ext cx="4927549" cy="753035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0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9594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250B9979-B3A0-6468-BA0B-F69FD4F8481F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1" y="361558"/>
            <a:ext cx="1225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 효과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5786" y="857038"/>
            <a:ext cx="8966092" cy="43843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교통 안전 향상 및 2차 사고 예방</a:t>
            </a:r>
            <a:endParaRPr lang="ko-KR" sz="1600" dirty="0">
              <a:solidFill>
                <a:schemeClr val="tx1">
                  <a:lumMod val="50000"/>
                  <a:lumOff val="50000"/>
                </a:schemeClr>
              </a:solidFill>
              <a:ea typeface="맑은 고딕"/>
            </a:endParaRPr>
          </a:p>
          <a:p>
            <a:pPr marL="628650" lvl="1" indent="-171450" algn="just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5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졸음운전, </a:t>
            </a:r>
            <a:r>
              <a:rPr lang="ko-KR" altLang="en-US" sz="15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급발진</a:t>
            </a:r>
            <a:r>
              <a:rPr lang="ko-KR" altLang="en-US" sz="15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음주운전 등 이상차량의 실시간 감지 및 단속은 교통사고 발생 가능성을 낮추고, 운전자와 피운전자의 안전을 높임</a:t>
            </a:r>
          </a:p>
          <a:p>
            <a:pPr marL="628650" lvl="1" indent="-171450" algn="just">
              <a:lnSpc>
                <a:spcPct val="150000"/>
              </a:lnSpc>
              <a:buFont typeface="맑은 고딕,Sans-Serif" panose="020B0503020000020004" pitchFamily="50" charset="-127"/>
              <a:buChar char="–"/>
            </a:pPr>
            <a:r>
              <a:rPr lang="ko-KR" sz="15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발생한 사고 빠르게 인지하여 신속한 조치는 </a:t>
            </a:r>
            <a:r>
              <a:rPr lang="en-US" altLang="ko-KR" sz="15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맑은 고딕" panose="020F0502020204030204"/>
                <a:cs typeface="+mn-lt"/>
              </a:rPr>
              <a:t>2</a:t>
            </a:r>
            <a:r>
              <a:rPr lang="ko-KR" sz="15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차 사고 예방을 가능하게 함</a:t>
            </a:r>
          </a:p>
          <a:p>
            <a:pPr lvl="1" algn="just">
              <a:lnSpc>
                <a:spcPct val="150000"/>
              </a:lnSpc>
            </a:pPr>
            <a:endParaRPr lang="ko-KR" sz="1500" spc="-15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b="1" spc="-150" dirty="0">
                <a:latin typeface="Malgun Gothic"/>
                <a:ea typeface="Malgun Gothic"/>
                <a:cs typeface="+mn-lt"/>
              </a:rPr>
              <a:t>교통 관리 향상</a:t>
            </a:r>
            <a:endParaRPr lang="en-US" sz="2100" spc="-150" dirty="0">
              <a:latin typeface="Malgun Gothic"/>
              <a:ea typeface="Malgun Gothic"/>
              <a:cs typeface="+mn-lt"/>
            </a:endParaRPr>
          </a:p>
          <a:p>
            <a:pPr algn="just"/>
            <a:endParaRPr lang="ko-KR" altLang="en-US" sz="2100" b="1" spc="-150" dirty="0"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pc="-150" dirty="0">
                <a:ea typeface="+mn-lt"/>
                <a:cs typeface="+mn-lt"/>
              </a:rPr>
              <a:t>교통 관리 기관에게 실시간 데이터 및 분석 결과를 제공함으로써 도로 및 교통 체계를  효과적으로 관리하고 개선</a:t>
            </a:r>
          </a:p>
          <a:p>
            <a:pPr marL="171450" indent="-171450" algn="just">
              <a:lnSpc>
                <a:spcPct val="150000"/>
              </a:lnSpc>
              <a:buFont typeface="Arial,Sans-Serif" panose="020B0503020000020004" pitchFamily="50" charset="-127"/>
              <a:buChar char="•"/>
            </a:pPr>
            <a:endParaRPr lang="ko-KR" spc="-150" dirty="0"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,Sans-Serif"/>
              <a:buChar char="–"/>
            </a:pPr>
            <a:endParaRPr lang="ko-KR" altLang="en-US" sz="1600" spc="-150" dirty="0">
              <a:latin typeface="Malgun Gothic"/>
              <a:ea typeface="Malgun Gothic"/>
            </a:endParaRPr>
          </a:p>
        </p:txBody>
      </p:sp>
      <p:pic>
        <p:nvPicPr>
          <p:cNvPr id="12" name="그림 11" descr="자동차 부품, 차량, 클립아트, 바퀴이(가) 표시된 사진&#10;&#10;자동 생성된 설명">
            <a:extLst>
              <a:ext uri="{FF2B5EF4-FFF2-40B4-BE49-F238E27FC236}">
                <a16:creationId xmlns:a16="http://schemas.microsoft.com/office/drawing/2014/main" id="{0CF333F3-526D-2FBC-3A42-AD8FF461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639" y="4070444"/>
            <a:ext cx="2356514" cy="23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1156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250B9979-B3A0-6468-BA0B-F69FD4F8481F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1" y="361558"/>
            <a:ext cx="1225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 효과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5786" y="857038"/>
            <a:ext cx="8966092" cy="46613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교통 안전 향상 및 2차 사고 예방</a:t>
            </a:r>
            <a:endParaRPr lang="ko-KR" sz="1600" dirty="0">
              <a:solidFill>
                <a:schemeClr val="tx1">
                  <a:lumMod val="50000"/>
                  <a:lumOff val="50000"/>
                </a:schemeClr>
              </a:solidFill>
              <a:ea typeface="맑은 고딕"/>
            </a:endParaRPr>
          </a:p>
          <a:p>
            <a:pPr marL="628650" lvl="1" indent="-171450" algn="just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졸음운전, 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급발진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음주운전 등 이상차량의 실시간 감지 및 단속은 교통사고 발생 가능성을 낮추고, 운전자와 피운전자의 안전을 높임</a:t>
            </a:r>
          </a:p>
          <a:p>
            <a:pPr marL="628650" lvl="1" indent="-171450" algn="just">
              <a:lnSpc>
                <a:spcPct val="150000"/>
              </a:lnSpc>
              <a:buFont typeface="맑은 고딕,Sans-Serif" panose="020B0503020000020004" pitchFamily="50" charset="-127"/>
              <a:buChar char="–"/>
            </a:pPr>
            <a:r>
              <a:rPr 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발생한 사고 빠르게 인지하여 신속한 조치는 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맑은 고딕" panose="020F0502020204030204"/>
                <a:cs typeface="+mn-lt"/>
              </a:rPr>
              <a:t>2</a:t>
            </a:r>
            <a:r>
              <a:rPr 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차 사고 예방을 가능하게 함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교통 관리 향상</a:t>
            </a:r>
            <a:endParaRPr 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교통 관리 기관에게 실시간 데이터 및 분석 결과를 제공함으로써 도로 및 교통 체계를  효과적으로 관리하고 개선</a:t>
            </a:r>
          </a:p>
          <a:p>
            <a:pPr marL="171450" indent="-171450" algn="just">
              <a:lnSpc>
                <a:spcPct val="150000"/>
              </a:lnSpc>
              <a:buFont typeface="Arial,Sans-Serif" panose="020B0503020000020004" pitchFamily="50" charset="-127"/>
              <a:buChar char="•"/>
            </a:pPr>
            <a:r>
              <a:rPr lang="ko-KR" sz="2100" b="1" spc="-150" dirty="0">
                <a:latin typeface="Malgun Gothic"/>
                <a:ea typeface="Malgun Gothic"/>
                <a:cs typeface="+mn-lt"/>
              </a:rPr>
              <a:t>범죄 </a:t>
            </a:r>
            <a:r>
              <a:rPr lang="ko-KR" altLang="en-US" sz="2100" b="1" spc="-150" dirty="0">
                <a:latin typeface="Malgun Gothic"/>
                <a:ea typeface="Malgun Gothic"/>
                <a:cs typeface="+mn-lt"/>
              </a:rPr>
              <a:t>예방</a:t>
            </a:r>
            <a:endParaRPr lang="ko-KR" altLang="en-US" sz="2100" spc="-150" dirty="0">
              <a:latin typeface="Malgun Gothic"/>
              <a:ea typeface="Malgun Gothic"/>
              <a:cs typeface="+mn-lt"/>
            </a:endParaRPr>
          </a:p>
          <a:p>
            <a:pPr algn="just"/>
            <a:endParaRPr lang="ko-KR" altLang="en-US" sz="2100" b="1" spc="-150"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,Sans-Serif" panose="020B0503020000020004" pitchFamily="50" charset="-127"/>
              <a:buChar char="–"/>
            </a:pPr>
            <a:r>
              <a:rPr lang="ko-KR" spc="-150" dirty="0">
                <a:latin typeface="Malgun Gothic"/>
                <a:ea typeface="Malgun Gothic"/>
                <a:cs typeface="+mn-lt"/>
              </a:rPr>
              <a:t>실시간 위치 추적 시스템과 </a:t>
            </a:r>
            <a:r>
              <a:rPr lang="ko-KR" altLang="en-US" spc="-150" dirty="0">
                <a:latin typeface="Malgun Gothic"/>
                <a:ea typeface="Malgun Gothic"/>
                <a:cs typeface="+mn-lt"/>
              </a:rPr>
              <a:t>다양한 기술을 </a:t>
            </a:r>
            <a:r>
              <a:rPr lang="ko-KR" altLang="en-US" spc="-150" dirty="0" err="1">
                <a:latin typeface="Malgun Gothic"/>
                <a:ea typeface="Malgun Gothic"/>
                <a:cs typeface="+mn-lt"/>
              </a:rPr>
              <a:t>CCTV와</a:t>
            </a:r>
            <a:r>
              <a:rPr lang="ko-KR" altLang="en-US" spc="-150" dirty="0">
                <a:latin typeface="Malgun Gothic"/>
                <a:ea typeface="Malgun Gothic"/>
                <a:cs typeface="+mn-lt"/>
              </a:rPr>
              <a:t> 연계하여</a:t>
            </a:r>
            <a:r>
              <a:rPr lang="en-US" altLang="ko-KR" spc="-150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pc="-150" dirty="0" err="1">
                <a:latin typeface="Malgun Gothic"/>
                <a:ea typeface="Malgun Gothic"/>
                <a:cs typeface="+mn-lt"/>
              </a:rPr>
              <a:t>범죄나</a:t>
            </a:r>
            <a:r>
              <a:rPr lang="en-US" altLang="ko-KR" spc="-15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pc="-150" dirty="0" err="1">
                <a:latin typeface="Malgun Gothic"/>
                <a:ea typeface="Malgun Gothic"/>
                <a:cs typeface="+mn-lt"/>
              </a:rPr>
              <a:t>각종</a:t>
            </a:r>
            <a:r>
              <a:rPr lang="en-US" altLang="ko-KR" spc="-150" dirty="0">
                <a:latin typeface="Malgun Gothic"/>
                <a:ea typeface="Malgun Gothic"/>
                <a:cs typeface="+mn-lt"/>
              </a:rPr>
              <a:t> 위</a:t>
            </a:r>
            <a:r>
              <a:rPr lang="ko-KR" altLang="en-US" spc="-150" dirty="0" err="1">
                <a:latin typeface="Malgun Gothic"/>
                <a:ea typeface="Malgun Gothic"/>
                <a:cs typeface="+mn-lt"/>
              </a:rPr>
              <a:t>험</a:t>
            </a:r>
            <a:r>
              <a:rPr lang="ko-KR" altLang="en-US" spc="-150" dirty="0">
                <a:latin typeface="Malgun Gothic"/>
                <a:ea typeface="Malgun Gothic"/>
                <a:cs typeface="+mn-lt"/>
              </a:rPr>
              <a:t> 요소를 신속하게 추적하</a:t>
            </a:r>
            <a:r>
              <a:rPr lang="ko-KR" spc="-150" dirty="0">
                <a:latin typeface="Malgun Gothic"/>
                <a:ea typeface="Malgun Gothic"/>
                <a:cs typeface="+mn-lt"/>
              </a:rPr>
              <a:t>고 예방</a:t>
            </a:r>
          </a:p>
          <a:p>
            <a:pPr algn="just">
              <a:lnSpc>
                <a:spcPct val="150000"/>
              </a:lnSpc>
            </a:pPr>
            <a:r>
              <a:rPr lang="ko-KR" altLang="en-US" spc="-150" dirty="0">
                <a:latin typeface="Malgun Gothic"/>
                <a:ea typeface="Malgun Gothic"/>
                <a:cs typeface="+mn-lt"/>
              </a:rPr>
              <a:t>         </a:t>
            </a:r>
            <a:endParaRPr lang="en-US" altLang="ko-KR" spc="-150" dirty="0"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,Sans-Serif"/>
              <a:buChar char="–"/>
            </a:pPr>
            <a:endParaRPr lang="ko-KR" altLang="en-US" sz="1600" spc="-150">
              <a:latin typeface="Malgun Gothic"/>
              <a:ea typeface="Malgun Gothic"/>
            </a:endParaRPr>
          </a:p>
        </p:txBody>
      </p: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C5DCF9A8-99EF-BBFE-A977-18E618CB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933" y="4345573"/>
            <a:ext cx="2262853" cy="21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3860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250B9979-B3A0-6468-BA0B-F69FD4F8481F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1" y="361558"/>
            <a:ext cx="1225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 효과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5786" y="857038"/>
            <a:ext cx="8966092" cy="56770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교통 안전 향상 및 2차 사고 예방</a:t>
            </a:r>
            <a:endParaRPr lang="ko-KR" sz="1600" dirty="0">
              <a:solidFill>
                <a:schemeClr val="tx1">
                  <a:lumMod val="50000"/>
                  <a:lumOff val="50000"/>
                </a:schemeClr>
              </a:solidFill>
              <a:ea typeface="맑은 고딕"/>
            </a:endParaRPr>
          </a:p>
          <a:p>
            <a:pPr marL="628650" lvl="1" indent="-171450" algn="just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졸음운전, 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급발진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음주운전 등 이상차량의 실시간 감지 및 단속은 교통사고 발생 가능성을 낮추고, 운전자와 피운전자의 안전을 높임</a:t>
            </a:r>
          </a:p>
          <a:p>
            <a:pPr marL="628650" lvl="1" indent="-171450" algn="just">
              <a:lnSpc>
                <a:spcPct val="150000"/>
              </a:lnSpc>
              <a:buFont typeface="맑은 고딕,Sans-Serif" panose="020B0503020000020004" pitchFamily="50" charset="-127"/>
              <a:buChar char="–"/>
            </a:pPr>
            <a:r>
              <a:rPr 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발생한 사고 빠르게 인지하여 신속한 조치는 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맑은 고딕" panose="020F0502020204030204"/>
                <a:cs typeface="+mn-lt"/>
              </a:rPr>
              <a:t>2</a:t>
            </a:r>
            <a:r>
              <a:rPr 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차 사고 예방을 가능하게 함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교통 관리 향상</a:t>
            </a:r>
            <a:endParaRPr 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교통 관리 기관에게 실시간 데이터 및 분석 결과를 제공함으로써 도로 및 교통 체계를  효과적으로 관리하고 개선</a:t>
            </a:r>
          </a:p>
          <a:p>
            <a:pPr marL="171450" indent="-171450" algn="just">
              <a:lnSpc>
                <a:spcPct val="150000"/>
              </a:lnSpc>
              <a:buFont typeface="Arial,Sans-Serif" panose="020B0503020000020004" pitchFamily="50" charset="-127"/>
              <a:buChar char="•"/>
            </a:pPr>
            <a:r>
              <a:rPr lang="ko-KR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범죄 </a:t>
            </a: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예방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,Sans-Serif" panose="020B0503020000020004" pitchFamily="50" charset="-127"/>
              <a:buChar char="–"/>
            </a:pPr>
            <a:r>
              <a:rPr 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실시간 위치 추적 시스템과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다양한 기술을 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CCTV와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 연계하여여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범죄나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 각 종 위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험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 요소를 신속하게 추적하</a:t>
            </a:r>
            <a:r>
              <a:rPr 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고 예방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+mn-lt"/>
              </a:rPr>
              <a:t>         </a:t>
            </a: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171450" indent="-171450" algn="just">
              <a:lnSpc>
                <a:spcPct val="150000"/>
              </a:lnSpc>
              <a:buFont typeface="Arial,Sans-Serif"/>
              <a:buChar char="•"/>
            </a:pPr>
            <a:r>
              <a:rPr lang="ko-KR" sz="2100" b="1" spc="-150" dirty="0">
                <a:latin typeface="Malgun Gothic"/>
                <a:ea typeface="Malgun Gothic"/>
                <a:cs typeface="+mn-lt"/>
              </a:rPr>
              <a:t>효율적 교통 관제 시스템과 인력분배</a:t>
            </a:r>
            <a:endParaRPr lang="en-US" altLang="ko-KR" sz="2100" spc="-150" dirty="0">
              <a:latin typeface="Arial"/>
              <a:ea typeface="Malgun Gothic"/>
              <a:cs typeface="+mn-lt"/>
            </a:endParaRPr>
          </a:p>
          <a:p>
            <a:pPr algn="just"/>
            <a:endParaRPr lang="ko-KR" altLang="en-US" sz="2100" b="1" spc="-150"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,Sans-Serif"/>
              <a:buChar char="–"/>
            </a:pPr>
            <a:r>
              <a:rPr lang="ko-KR" spc="-150" dirty="0">
                <a:latin typeface="Malgun Gothic"/>
                <a:ea typeface="Malgun Gothic"/>
                <a:cs typeface="+mn-lt"/>
              </a:rPr>
              <a:t>관제사의 지속적인 </a:t>
            </a:r>
            <a:r>
              <a:rPr lang="ko-KR" altLang="en-US" spc="-150" dirty="0">
                <a:latin typeface="Malgun Gothic"/>
                <a:ea typeface="Malgun Gothic"/>
                <a:cs typeface="+mn-lt"/>
              </a:rPr>
              <a:t>모니터링 없이</a:t>
            </a:r>
            <a:r>
              <a:rPr lang="ko-KR" spc="-150" dirty="0">
                <a:latin typeface="Malgun Gothic"/>
                <a:ea typeface="Malgun Gothic"/>
                <a:cs typeface="+mn-lt"/>
              </a:rPr>
              <a:t> 스스로 판단하는 지능형 </a:t>
            </a:r>
            <a:r>
              <a:rPr lang="en-US" altLang="ko-KR" spc="-150" dirty="0">
                <a:latin typeface="Malgun Gothic"/>
                <a:ea typeface="Malgun Gothic"/>
                <a:cs typeface="+mn-lt"/>
              </a:rPr>
              <a:t>CCTV</a:t>
            </a:r>
            <a:r>
              <a:rPr lang="ko-KR" spc="-150" dirty="0" err="1">
                <a:latin typeface="Malgun Gothic"/>
                <a:ea typeface="Malgun Gothic"/>
                <a:cs typeface="+mn-lt"/>
              </a:rPr>
              <a:t>를</a:t>
            </a:r>
            <a:r>
              <a:rPr lang="ko-KR" spc="-150" dirty="0">
                <a:latin typeface="Malgun Gothic"/>
                <a:ea typeface="Malgun Gothic"/>
                <a:cs typeface="+mn-lt"/>
              </a:rPr>
              <a:t> 발전시킨다면 적은 인력으로</a:t>
            </a:r>
            <a:r>
              <a:rPr lang="ko-KR" altLang="en-US" spc="-150" dirty="0">
                <a:latin typeface="Malgun Gothic"/>
                <a:ea typeface="Malgun Gothic"/>
                <a:cs typeface="+mn-lt"/>
              </a:rPr>
              <a:t> </a:t>
            </a:r>
            <a:r>
              <a:rPr lang="ko-KR" spc="-150" dirty="0">
                <a:latin typeface="Malgun Gothic"/>
                <a:ea typeface="Malgun Gothic"/>
                <a:cs typeface="+mn-lt"/>
              </a:rPr>
              <a:t>효율적인 교통관제가 가능</a:t>
            </a:r>
            <a:endParaRPr lang="en-US" altLang="ko-KR" spc="-150" dirty="0">
              <a:latin typeface="Arial"/>
              <a:ea typeface="Malgun Gothic"/>
              <a:cs typeface="+mn-lt"/>
            </a:endParaRPr>
          </a:p>
          <a:p>
            <a:pPr marL="742950" indent="-285750" algn="just">
              <a:lnSpc>
                <a:spcPct val="150000"/>
              </a:lnSpc>
              <a:buFont typeface="Arial"/>
              <a:buChar char="•"/>
            </a:pPr>
            <a:endParaRPr lang="ko-KR" spc="-150">
              <a:latin typeface="Malgun Gothic"/>
              <a:ea typeface="Malgun Gothic"/>
              <a:cs typeface="+mn-lt"/>
            </a:endParaRPr>
          </a:p>
          <a:p>
            <a:pPr marL="628650" lvl="1" indent="-171450" algn="just">
              <a:lnSpc>
                <a:spcPct val="150000"/>
              </a:lnSpc>
              <a:buFont typeface="맑은 고딕,Sans-Serif"/>
              <a:buChar char="–"/>
            </a:pPr>
            <a:endParaRPr lang="ko-KR" altLang="en-US" sz="1600" spc="-150">
              <a:latin typeface="Malgun Gothic"/>
              <a:ea typeface="Malgun Gothic"/>
            </a:endParaRPr>
          </a:p>
        </p:txBody>
      </p:sp>
      <p:pic>
        <p:nvPicPr>
          <p:cNvPr id="5" name="그림 4" descr="스크린샷, 그래픽, 실루엣, 디자인이(가) 표시된 사진&#10;&#10;자동 생성된 설명">
            <a:extLst>
              <a:ext uri="{FF2B5EF4-FFF2-40B4-BE49-F238E27FC236}">
                <a16:creationId xmlns:a16="http://schemas.microsoft.com/office/drawing/2014/main" id="{105569DB-AE58-42BA-2912-B070801E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47" y="4634051"/>
            <a:ext cx="1999129" cy="19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6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8672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>
            <a:off x="0" y="5241470"/>
            <a:ext cx="12192000" cy="1616529"/>
          </a:xfrm>
          <a:prstGeom prst="trapezoid">
            <a:avLst>
              <a:gd name="adj" fmla="val 16094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93922"/>
            <a:ext cx="12192000" cy="564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595289" y="718458"/>
            <a:ext cx="7001423" cy="4105893"/>
            <a:chOff x="1737434" y="699389"/>
            <a:chExt cx="8717133" cy="5112048"/>
          </a:xfrm>
        </p:grpSpPr>
        <p:sp>
          <p:nvSpPr>
            <p:cNvPr id="8" name="직각 삼각형 7"/>
            <p:cNvSpPr/>
            <p:nvPr/>
          </p:nvSpPr>
          <p:spPr>
            <a:xfrm flipH="1">
              <a:off x="5225142" y="833615"/>
              <a:ext cx="4773785" cy="4740316"/>
            </a:xfrm>
            <a:prstGeom prst="rtTriangle">
              <a:avLst/>
            </a:prstGeom>
            <a:solidFill>
              <a:srgbClr val="799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2113808" y="1033152"/>
              <a:ext cx="7968343" cy="4611224"/>
            </a:xfrm>
            <a:prstGeom prst="roundRect">
              <a:avLst>
                <a:gd name="adj" fmla="val 14864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737434" y="699389"/>
              <a:ext cx="8717133" cy="5112048"/>
              <a:chOff x="1737434" y="889394"/>
              <a:chExt cx="8717133" cy="511204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737434" y="889394"/>
                <a:ext cx="8717133" cy="5079213"/>
                <a:chOff x="1468120" y="767274"/>
                <a:chExt cx="9519920" cy="5546973"/>
              </a:xfrm>
            </p:grpSpPr>
            <p:sp>
              <p:nvSpPr>
                <p:cNvPr id="13" name="사각형: 둥근 모서리 12"/>
                <p:cNvSpPr/>
                <p:nvPr/>
              </p:nvSpPr>
              <p:spPr>
                <a:xfrm>
                  <a:off x="1732280" y="990794"/>
                  <a:ext cx="9255760" cy="5323453"/>
                </a:xfrm>
                <a:prstGeom prst="roundRect">
                  <a:avLst>
                    <a:gd name="adj" fmla="val 16667"/>
                  </a:avLst>
                </a:prstGeom>
                <a:noFill/>
                <a:ln w="254000">
                  <a:solidFill>
                    <a:srgbClr val="6A8ED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사각형: 둥근 모서리 13"/>
                <p:cNvSpPr/>
                <p:nvPr/>
              </p:nvSpPr>
              <p:spPr>
                <a:xfrm>
                  <a:off x="1468120" y="767274"/>
                  <a:ext cx="9255760" cy="5323453"/>
                </a:xfrm>
                <a:prstGeom prst="roundRect">
                  <a:avLst>
                    <a:gd name="adj" fmla="val 16667"/>
                  </a:avLst>
                </a:prstGeom>
                <a:noFill/>
                <a:ln w="5080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/>
            </p:nvSpPr>
            <p:spPr>
              <a:xfrm>
                <a:off x="5866410" y="5550180"/>
                <a:ext cx="451262" cy="451262"/>
              </a:xfrm>
              <a:prstGeom prst="ellipse">
                <a:avLst/>
              </a:prstGeom>
              <a:solidFill>
                <a:schemeClr val="tx1">
                  <a:alpha val="72000"/>
                </a:schemeClr>
              </a:solidFill>
              <a:ln>
                <a:noFill/>
              </a:ln>
              <a:effectLst>
                <a:outerShdw blurRad="50800" dist="38100" dir="2700000" sx="103000" sy="103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495435" y="2168192"/>
            <a:ext cx="5006854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배달의민족 한나는 열한살"/>
              </a:rPr>
              <a:t>감사합니다</a:t>
            </a:r>
            <a:endParaRPr lang="en-US" altLang="ko-KR" sz="60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배달의민족 한나는 열한살"/>
            </a:endParaRPr>
          </a:p>
        </p:txBody>
      </p:sp>
    </p:spTree>
    <p:extLst>
      <p:ext uri="{BB962C8B-B14F-4D97-AF65-F5344CB8AC3E}">
        <p14:creationId xmlns:p14="http://schemas.microsoft.com/office/powerpoint/2010/main" val="223183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3609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1400DB78-A440-7C20-CC3F-891BE61A493B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1" y="361558"/>
            <a:ext cx="3457998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 panose="020D0904000000000000"/>
              </a:rPr>
              <a:t>우리나라 CCTV 모니터링 현황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2554" y="959988"/>
            <a:ext cx="10766890" cy="4263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96000" y="5502823"/>
            <a:ext cx="5393712" cy="833717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7247" y="1079632"/>
            <a:ext cx="10285518" cy="4186871"/>
          </a:xfrm>
          <a:prstGeom prst="rect">
            <a:avLst/>
          </a:prstGeom>
        </p:spPr>
      </p:pic>
      <p:pic>
        <p:nvPicPr>
          <p:cNvPr id="3" name="그림 2" descr="텍스트, 폰트, 스크린샷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0540" y="5552870"/>
            <a:ext cx="5289175" cy="7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1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6812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/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1" y="361558"/>
            <a:ext cx="1758815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 panose="020D0904000000000000"/>
              </a:rPr>
              <a:t>프로젝트 소개</a:t>
            </a:r>
            <a:r>
              <a:rPr lang="en-US" altLang="ko-KR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 panose="020D0904000000000000"/>
              </a:rPr>
              <a:t> 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4623" y="1735676"/>
            <a:ext cx="4859045" cy="4741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41086" y="2016875"/>
            <a:ext cx="5214890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ko-KR" altLang="en-US" sz="2400" b="1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차량 행동 분석 기반 이상 차량 감지 시스템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05312" y="4147779"/>
            <a:ext cx="4681090" cy="984885"/>
          </a:xfrm>
          <a:prstGeom prst="rect">
            <a:avLst/>
          </a:prstGeom>
          <a:noFill/>
          <a:ln w="28575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lIns="91440" tIns="45720" rIns="91440" bIns="45720" anchor="t">
            <a:spAutoFit/>
          </a:bodyPr>
          <a:lstStyle/>
          <a:p>
            <a:r>
              <a:rPr lang="ko-KR" altLang="en-US" b="1" dirty="0">
                <a:ea typeface="맑은 고딕"/>
              </a:rPr>
              <a:t>  </a:t>
            </a:r>
            <a:r>
              <a:rPr lang="ko-KR" altLang="en-US" sz="2000" b="1" dirty="0">
                <a:ea typeface="맑은 고딕"/>
              </a:rPr>
              <a:t>목표</a:t>
            </a:r>
            <a:endParaRPr lang="en-US" altLang="ko-KR" sz="2000" b="1" dirty="0">
              <a:ea typeface="맑은 고딕"/>
            </a:endParaRPr>
          </a:p>
          <a:p>
            <a:endParaRPr lang="ko-KR" altLang="en-US" sz="2000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이상 차량으로 인한 사고 방지 및 빠른 단속</a:t>
            </a:r>
            <a:endParaRPr lang="ko-KR" altLang="en-US" sz="2000" b="1" dirty="0"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2705" y="1740826"/>
            <a:ext cx="6591648" cy="98829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차량, 자동차, 만화 영화, 자동차 데칼이(가) 표시된 사진&#10;&#10;자동 생성된 설명">
            <a:extLst>
              <a:ext uri="{FF2B5EF4-FFF2-40B4-BE49-F238E27FC236}">
                <a16:creationId xmlns:a16="http://schemas.microsoft.com/office/drawing/2014/main" id="{A442170F-B78D-5135-557D-4A787743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57" y="4568798"/>
            <a:ext cx="1981200" cy="1761614"/>
          </a:xfrm>
          <a:prstGeom prst="rect">
            <a:avLst/>
          </a:prstGeom>
        </p:spPr>
      </p:pic>
      <p:pic>
        <p:nvPicPr>
          <p:cNvPr id="15" name="그림 14" descr="스케치, 자동차 데칼, 클립아트, 차량이(가) 표시된 사진&#10;&#10;자동 생성된 설명">
            <a:extLst>
              <a:ext uri="{FF2B5EF4-FFF2-40B4-BE49-F238E27FC236}">
                <a16:creationId xmlns:a16="http://schemas.microsoft.com/office/drawing/2014/main" id="{EF4E8D05-9246-E273-9911-8FE8DBC6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58" y="4571002"/>
            <a:ext cx="1947081" cy="1757203"/>
          </a:xfrm>
          <a:prstGeom prst="rect">
            <a:avLst/>
          </a:prstGeom>
        </p:spPr>
      </p:pic>
      <p:pic>
        <p:nvPicPr>
          <p:cNvPr id="19" name="그림 18" descr="스크린샷, 디자인, 그래픽이(가) 표시된 사진&#10;&#10;자동 생성된 설명">
            <a:extLst>
              <a:ext uri="{FF2B5EF4-FFF2-40B4-BE49-F238E27FC236}">
                <a16:creationId xmlns:a16="http://schemas.microsoft.com/office/drawing/2014/main" id="{9AF16122-134A-9ECF-8A80-84F2CBDF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47" y="2046317"/>
            <a:ext cx="4119349" cy="41338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655A7D-2EA2-8564-DE4E-4F289B87EA9D}"/>
              </a:ext>
            </a:extLst>
          </p:cNvPr>
          <p:cNvSpPr txBox="1"/>
          <p:nvPr/>
        </p:nvSpPr>
        <p:spPr>
          <a:xfrm>
            <a:off x="2919932" y="925286"/>
            <a:ext cx="66799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rgbClr val="404040"/>
                </a:solidFill>
                <a:latin typeface="나눔고딕"/>
                <a:ea typeface="+mn-lt"/>
              </a:rPr>
              <a:t>AI</a:t>
            </a:r>
            <a:r>
              <a:rPr lang="ko-KR" sz="2000" b="1" dirty="0">
                <a:solidFill>
                  <a:srgbClr val="404040"/>
                </a:solidFill>
                <a:latin typeface="나눔고딕"/>
                <a:ea typeface="나눔고딕"/>
              </a:rPr>
              <a:t>를 활용한 </a:t>
            </a:r>
            <a:r>
              <a:rPr lang="en-US" altLang="ko-KR" sz="2000" b="1" dirty="0">
                <a:solidFill>
                  <a:srgbClr val="404040"/>
                </a:solidFill>
                <a:latin typeface="나눔고딕"/>
                <a:ea typeface="+mn-lt"/>
              </a:rPr>
              <a:t> </a:t>
            </a:r>
            <a:r>
              <a:rPr lang="ko-KR" sz="2000" b="1" dirty="0">
                <a:solidFill>
                  <a:srgbClr val="404040"/>
                </a:solidFill>
                <a:latin typeface="나눔고딕"/>
                <a:ea typeface="나눔고딕"/>
              </a:rPr>
              <a:t>실시간 이상차량 단속 및 </a:t>
            </a:r>
            <a:r>
              <a:rPr lang="ko-KR" altLang="en-US" sz="2000" b="1" dirty="0">
                <a:solidFill>
                  <a:srgbClr val="404040"/>
                </a:solidFill>
                <a:latin typeface="나눔고딕"/>
                <a:ea typeface="나눔고딕"/>
              </a:rPr>
              <a:t>감시 시스템이</a:t>
            </a:r>
            <a:r>
              <a:rPr lang="ko-KR" sz="2000" b="1" dirty="0">
                <a:solidFill>
                  <a:srgbClr val="404040"/>
                </a:solidFill>
                <a:latin typeface="나눔고딕"/>
                <a:ea typeface="나눔고딕"/>
              </a:rPr>
              <a:t> 필요</a:t>
            </a:r>
            <a:endParaRPr lang="ko-KR" dirty="0"/>
          </a:p>
        </p:txBody>
      </p:sp>
      <p:pic>
        <p:nvPicPr>
          <p:cNvPr id="21" name="그림 20" descr="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2811AA05-515E-1C53-BD44-2B3B58C4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611" y="524436"/>
            <a:ext cx="905436" cy="914400"/>
          </a:xfrm>
          <a:prstGeom prst="rect">
            <a:avLst/>
          </a:prstGeom>
        </p:spPr>
      </p:pic>
      <p:pic>
        <p:nvPicPr>
          <p:cNvPr id="22" name="그림 21" descr="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6BD34180-781E-DEB9-68FF-4F0943B0D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8910917" y="560295"/>
            <a:ext cx="905436" cy="914400"/>
          </a:xfrm>
          <a:prstGeom prst="rect">
            <a:avLst/>
          </a:prstGeom>
        </p:spPr>
      </p:pic>
      <p:pic>
        <p:nvPicPr>
          <p:cNvPr id="23" name="그림 22" descr="원, 다채로움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02189" y="4173071"/>
            <a:ext cx="304801" cy="30480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79E3A9-D952-E9B1-10CC-DF6D7910CF83}"/>
              </a:ext>
            </a:extLst>
          </p:cNvPr>
          <p:cNvGrpSpPr/>
          <p:nvPr/>
        </p:nvGrpSpPr>
        <p:grpSpPr>
          <a:xfrm>
            <a:off x="5387788" y="3724835"/>
            <a:ext cx="914400" cy="1819836"/>
            <a:chOff x="5638800" y="3939988"/>
            <a:chExt cx="914400" cy="1819836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98AE122-29CB-043F-846C-91BB9EB87706}"/>
                </a:ext>
              </a:extLst>
            </p:cNvPr>
            <p:cNvCxnSpPr/>
            <p:nvPr/>
          </p:nvCxnSpPr>
          <p:spPr>
            <a:xfrm>
              <a:off x="5638800" y="4845424"/>
              <a:ext cx="914400" cy="914400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75359A4-E7E9-1B72-B6D0-A17128D27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800" y="3939988"/>
              <a:ext cx="914400" cy="914400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CFE881-EE1B-EE9F-497F-8A28712C9121}"/>
              </a:ext>
            </a:extLst>
          </p:cNvPr>
          <p:cNvGrpSpPr/>
          <p:nvPr/>
        </p:nvGrpSpPr>
        <p:grpSpPr>
          <a:xfrm>
            <a:off x="10990729" y="3724835"/>
            <a:ext cx="914400" cy="1819836"/>
            <a:chOff x="5638800" y="3939988"/>
            <a:chExt cx="914400" cy="1819836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4DA9D86-92C3-4F3F-4379-55879562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800" y="4845424"/>
              <a:ext cx="914400" cy="914400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4B92BC0-0FEB-E945-3E06-46B6092E5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8800" y="3939988"/>
              <a:ext cx="914400" cy="914400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83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4063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/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551" y="361558"/>
            <a:ext cx="1165704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 panose="020D0904000000000000"/>
              </a:rPr>
              <a:t>알고리즘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4623" y="1735676"/>
            <a:ext cx="4859045" cy="4741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55A7D-2EA2-8564-DE4E-4F289B87EA9D}"/>
              </a:ext>
            </a:extLst>
          </p:cNvPr>
          <p:cNvSpPr txBox="1"/>
          <p:nvPr/>
        </p:nvSpPr>
        <p:spPr>
          <a:xfrm>
            <a:off x="2032747" y="914400"/>
            <a:ext cx="749897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>
                <a:solidFill>
                  <a:srgbClr val="404040"/>
                </a:solidFill>
                <a:latin typeface="나눔고딕"/>
                <a:ea typeface="나눔고딕"/>
              </a:rPr>
              <a:t>정상 운행 차량의 행동 패턴을 기반으로 이상 운행 차량을 검출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33092-7B09-C13D-7EA6-EF5F96F1866F}"/>
              </a:ext>
            </a:extLst>
          </p:cNvPr>
          <p:cNvSpPr/>
          <p:nvPr/>
        </p:nvSpPr>
        <p:spPr>
          <a:xfrm>
            <a:off x="6935240" y="1668440"/>
            <a:ext cx="4859045" cy="4741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pic>
        <p:nvPicPr>
          <p:cNvPr id="8" name="그림 7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C9D31481-89C9-4F6E-8611-8CF770E1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2" y="2359960"/>
            <a:ext cx="3348316" cy="3370727"/>
          </a:xfrm>
          <a:prstGeom prst="rect">
            <a:avLst/>
          </a:prstGeom>
        </p:spPr>
      </p:pic>
      <p:pic>
        <p:nvPicPr>
          <p:cNvPr id="11" name="그림 10" descr="스크린샷, 그래픽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6CA9DDDA-5EC1-5601-B2E7-B4D2839C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42" y="1710018"/>
            <a:ext cx="2810435" cy="2810435"/>
          </a:xfrm>
          <a:prstGeom prst="rect">
            <a:avLst/>
          </a:prstGeom>
        </p:spPr>
      </p:pic>
      <p:pic>
        <p:nvPicPr>
          <p:cNvPr id="12" name="그림 11" descr="클립아트, 그래픽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22AB6AED-9633-772F-1591-70DDC085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58" y="4040840"/>
            <a:ext cx="2451848" cy="244064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A6178D-FFAB-FC94-9F23-73F1A32ABB3B}"/>
              </a:ext>
            </a:extLst>
          </p:cNvPr>
          <p:cNvSpPr/>
          <p:nvPr/>
        </p:nvSpPr>
        <p:spPr>
          <a:xfrm>
            <a:off x="1979735" y="620237"/>
            <a:ext cx="7611382" cy="97708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그래픽, 상징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6B9B9ECF-AEB6-88CF-0022-BB4D4DD5D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864" y="2941825"/>
            <a:ext cx="2070849" cy="20596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3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0500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7AB76169-A618-BD3D-12C6-F5DE639D8E21}"/>
              </a:ext>
            </a:extLst>
          </p:cNvPr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알고리즘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 rot="0">
            <a:off x="992139" y="3347205"/>
            <a:ext cx="2202299" cy="2365715"/>
            <a:chOff x="892609" y="3532080"/>
            <a:chExt cx="2041878" cy="2185242"/>
          </a:xfrm>
        </p:grpSpPr>
        <p:sp>
          <p:nvSpPr>
            <p:cNvPr id="38" name="사각형: 둥근 모서리 37"/>
            <p:cNvSpPr/>
            <p:nvPr/>
          </p:nvSpPr>
          <p:spPr>
            <a:xfrm>
              <a:off x="892609" y="3532080"/>
              <a:ext cx="2041878" cy="218524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1" name="그림 70" descr="로고, 상징, 그래픽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91224" y="3773143"/>
              <a:ext cx="1659229" cy="1659229"/>
            </a:xfrm>
            <a:prstGeom prst="rect">
              <a:avLst/>
            </a:prstGeom>
          </p:spPr>
        </p:pic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1C21743-8A53-93E0-EB1C-8C7DC6A175EA}"/>
              </a:ext>
            </a:extLst>
          </p:cNvPr>
          <p:cNvSpPr/>
          <p:nvPr/>
        </p:nvSpPr>
        <p:spPr>
          <a:xfrm>
            <a:off x="741551" y="2609102"/>
            <a:ext cx="10709981" cy="457304"/>
          </a:xfrm>
          <a:prstGeom prst="rightArrow">
            <a:avLst>
              <a:gd name="adj1" fmla="val 50000"/>
              <a:gd name="adj2" fmla="val 56204"/>
            </a:avLst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7E3771-23AB-D7B5-BC1D-E6048722E949}"/>
              </a:ext>
            </a:extLst>
          </p:cNvPr>
          <p:cNvGrpSpPr/>
          <p:nvPr/>
        </p:nvGrpSpPr>
        <p:grpSpPr>
          <a:xfrm>
            <a:off x="1946183" y="2315582"/>
            <a:ext cx="288366" cy="294128"/>
            <a:chOff x="14189529" y="1875924"/>
            <a:chExt cx="669471" cy="682847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C028E925-C8AD-3445-3EEB-C2E242695F5A}"/>
                </a:ext>
              </a:extLst>
            </p:cNvPr>
            <p:cNvSpPr/>
            <p:nvPr/>
          </p:nvSpPr>
          <p:spPr>
            <a:xfrm rot="8207007">
              <a:off x="14189529" y="1875924"/>
              <a:ext cx="669471" cy="682847"/>
            </a:xfrm>
            <a:prstGeom prst="teardrop">
              <a:avLst>
                <a:gd name="adj" fmla="val 1209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9CE962AD-94C0-4FB2-0ADF-5529017C7FAB}"/>
                </a:ext>
              </a:extLst>
            </p:cNvPr>
            <p:cNvSpPr/>
            <p:nvPr/>
          </p:nvSpPr>
          <p:spPr>
            <a:xfrm rot="8207007">
              <a:off x="14321739" y="2010775"/>
              <a:ext cx="405051" cy="413144"/>
            </a:xfrm>
            <a:prstGeom prst="teardrop">
              <a:avLst>
                <a:gd name="adj" fmla="val 946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F064531-DC00-8113-5B75-0AA3320E84D8}"/>
              </a:ext>
            </a:extLst>
          </p:cNvPr>
          <p:cNvSpPr txBox="1"/>
          <p:nvPr/>
        </p:nvSpPr>
        <p:spPr>
          <a:xfrm>
            <a:off x="829865" y="1162926"/>
            <a:ext cx="2890413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8"/>
                <a:ea typeface="나눔고딕"/>
              </a:rPr>
              <a:t>객체 추출 및 노이즈 제거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B6D963-F2F9-E24F-75A0-71E30FCB7A9A}"/>
              </a:ext>
            </a:extLst>
          </p:cNvPr>
          <p:cNvSpPr txBox="1"/>
          <p:nvPr/>
        </p:nvSpPr>
        <p:spPr>
          <a:xfrm>
            <a:off x="890319" y="1715941"/>
            <a:ext cx="2493831" cy="6309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75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객체 제외한 배경 지우기 및 노이즈 최소화</a:t>
            </a:r>
            <a:endParaRPr lang="en-US" altLang="ko-KR" sz="1750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172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8641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/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블랙, 어둠, 스크린샷, 흑백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373" y="990735"/>
            <a:ext cx="6369253" cy="4217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7716" y="5461197"/>
            <a:ext cx="5718825" cy="9345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1850" b="1">
                <a:latin typeface="한컴산뜻돋움"/>
                <a:ea typeface="한컴산뜻돋움"/>
              </a:rPr>
              <a:t>-MOG </a:t>
            </a:r>
            <a:r>
              <a:rPr lang="ko-KR" altLang="en-US" sz="1850" b="1">
                <a:latin typeface="한컴산뜻돋움"/>
                <a:ea typeface="한컴산뜻돋움"/>
              </a:rPr>
              <a:t>이용하여 배경 및 전경 분리,</a:t>
            </a:r>
            <a:r>
              <a:rPr lang="en-US" altLang="ko-KR" sz="1850" b="1">
                <a:latin typeface="한컴산뜻돋움"/>
                <a:ea typeface="한컴산뜻돋움"/>
              </a:rPr>
              <a:t> </a:t>
            </a:r>
            <a:r>
              <a:rPr lang="ko-KR" altLang="en-US" sz="1850" b="1">
                <a:latin typeface="한컴산뜻돋움"/>
                <a:ea typeface="한컴산뜻돋움"/>
              </a:rPr>
              <a:t>차량 객체만 추출</a:t>
            </a:r>
            <a:endParaRPr lang="ko-KR" altLang="en-US" sz="185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85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850" b="1">
                <a:latin typeface="한컴산뜻돋움"/>
                <a:ea typeface="한컴산뜻돋움"/>
              </a:rPr>
              <a:t>-MPLG </a:t>
            </a:r>
            <a:r>
              <a:rPr lang="ko-KR" altLang="en-US" sz="1850" b="1">
                <a:latin typeface="한컴산뜻돋움"/>
                <a:ea typeface="한컴산뜻돋움"/>
              </a:rPr>
              <a:t>이용하여 노이즈 제거</a:t>
            </a:r>
            <a:endParaRPr lang="ko-KR" altLang="en-US" sz="1850" b="1">
              <a:latin typeface="한컴산뜻돋움"/>
              <a:ea typeface="한컴산뜻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1FCF-E130-73CD-A267-1478291AF2D7}"/>
              </a:ext>
            </a:extLst>
          </p:cNvPr>
          <p:cNvSpPr txBox="1"/>
          <p:nvPr/>
        </p:nvSpPr>
        <p:spPr>
          <a:xfrm>
            <a:off x="463717" y="361558"/>
            <a:ext cx="295657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객체 추출 및 노이즈 제거</a:t>
            </a:r>
            <a:endParaRPr lang="ko-KR" sz="2000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"/>
              <a:ea typeface="나눔고딕"/>
            </a:endParaRPr>
          </a:p>
          <a:p>
            <a:endParaRPr lang="ko-KR" altLang="en-US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62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1438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/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717" y="361558"/>
            <a:ext cx="2956575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sz="22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/>
                <a:ea typeface="나눔고딕 ExtraBold"/>
              </a:rPr>
              <a:t>알고리즘</a:t>
            </a:r>
            <a:endParaRPr lang="ko-KR" altLang="en-US" sz="22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/>
              <a:ea typeface="나눔고딕 ExtraBold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3258151" y="3262806"/>
            <a:ext cx="2893326" cy="2692594"/>
            <a:chOff x="3363059" y="3444745"/>
            <a:chExt cx="2552433" cy="2341676"/>
          </a:xfrm>
        </p:grpSpPr>
        <p:sp>
          <p:nvSpPr>
            <p:cNvPr id="88" name="사각형: 둥근 모서리 87"/>
            <p:cNvSpPr/>
            <p:nvPr/>
          </p:nvSpPr>
          <p:spPr>
            <a:xfrm>
              <a:off x="3559871" y="3587182"/>
              <a:ext cx="2095540" cy="2142314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89" name="그림 88" descr="로고, 상징, 그래픽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88289" y="3838977"/>
              <a:ext cx="822103" cy="811371"/>
            </a:xfrm>
            <a:prstGeom prst="rect">
              <a:avLst/>
            </a:prstGeom>
          </p:spPr>
        </p:pic>
        <p:pic>
          <p:nvPicPr>
            <p:cNvPr id="90" name="그림 89" descr="라인, 블랙, 흑백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63059" y="3444745"/>
              <a:ext cx="2552433" cy="234167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91" name="직선 화살표 연결선 90"/>
            <p:cNvCxnSpPr/>
            <p:nvPr/>
          </p:nvCxnSpPr>
          <p:spPr>
            <a:xfrm>
              <a:off x="4862041" y="4620565"/>
              <a:ext cx="23615" cy="570963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화살표: 오른쪽 3"/>
          <p:cNvSpPr/>
          <p:nvPr/>
        </p:nvSpPr>
        <p:spPr>
          <a:xfrm>
            <a:off x="741551" y="2609102"/>
            <a:ext cx="10709981" cy="457304"/>
          </a:xfrm>
          <a:prstGeom prst="rightArrow">
            <a:avLst>
              <a:gd name="adj1" fmla="val 50000"/>
              <a:gd name="adj2" fmla="val 56204"/>
            </a:avLst>
          </a:prstGeom>
          <a:solidFill>
            <a:schemeClr val="bg2">
              <a:lumMod val="7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 rot="0">
            <a:off x="1775736" y="2305556"/>
            <a:ext cx="288366" cy="294128"/>
            <a:chOff x="14189529" y="1875924"/>
            <a:chExt cx="669471" cy="682847"/>
          </a:xfrm>
        </p:grpSpPr>
        <p:sp>
          <p:nvSpPr>
            <p:cNvPr id="20" name="눈물 방울 19"/>
            <p:cNvSpPr/>
            <p:nvPr/>
          </p:nvSpPr>
          <p:spPr>
            <a:xfrm rot="8207007">
              <a:off x="14189529" y="1875924"/>
              <a:ext cx="669471" cy="682847"/>
            </a:xfrm>
            <a:prstGeom prst="teardrop">
              <a:avLst>
                <a:gd name="adj" fmla="val 12091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8207007">
              <a:off x="14321739" y="2010775"/>
              <a:ext cx="405051" cy="413144"/>
            </a:xfrm>
            <a:prstGeom prst="teardrop">
              <a:avLst>
                <a:gd name="adj" fmla="val 9468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4453217" y="2315845"/>
            <a:ext cx="288366" cy="294128"/>
            <a:chOff x="14189529" y="1875924"/>
            <a:chExt cx="669471" cy="682847"/>
          </a:xfrm>
        </p:grpSpPr>
        <p:sp>
          <p:nvSpPr>
            <p:cNvPr id="32" name="눈물 방울 31"/>
            <p:cNvSpPr/>
            <p:nvPr/>
          </p:nvSpPr>
          <p:spPr>
            <a:xfrm rot="8207007">
              <a:off x="14189529" y="1875924"/>
              <a:ext cx="669471" cy="682847"/>
            </a:xfrm>
            <a:prstGeom prst="teardrop">
              <a:avLst>
                <a:gd name="adj" fmla="val 1209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눈물 방울 32"/>
            <p:cNvSpPr/>
            <p:nvPr/>
          </p:nvSpPr>
          <p:spPr>
            <a:xfrm rot="8207007">
              <a:off x="14321739" y="2010775"/>
              <a:ext cx="405051" cy="413144"/>
            </a:xfrm>
            <a:prstGeom prst="teardrop">
              <a:avLst>
                <a:gd name="adj" fmla="val 946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65778" y="1411224"/>
            <a:ext cx="1867819" cy="315471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450" b="1" spc="-15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객체 추출 및 노이즈 제거</a:t>
            </a:r>
            <a:endParaRPr lang="ko-KR" altLang="en-US" sz="1450" b="1" spc="-15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9357" y="1133794"/>
            <a:ext cx="170798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차량 행동 추출</a:t>
            </a:r>
            <a:endParaRPr lang="ko-KR" altLang="en-US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"/>
              <a:ea typeface="나눔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6315" y="1855613"/>
            <a:ext cx="2517036" cy="36163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75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차량 진행 방향 및 좌표 추출</a:t>
            </a:r>
            <a:endParaRPr lang="ko-KR" sz="1750">
              <a:ea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0846" y="1756046"/>
            <a:ext cx="1822069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125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객체 제외한 배경 지우기 및 노이즈 최소화</a:t>
            </a:r>
            <a:endParaRPr lang="en-US" altLang="ko-KR" sz="1250" spc="-15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1152560" y="3587836"/>
            <a:ext cx="4351926" cy="1523507"/>
            <a:chOff x="892609" y="3532080"/>
            <a:chExt cx="5551312" cy="2185242"/>
          </a:xfrm>
        </p:grpSpPr>
        <p:sp>
          <p:nvSpPr>
            <p:cNvPr id="11" name="사각형: 둥근 모서리 10"/>
            <p:cNvSpPr/>
            <p:nvPr/>
          </p:nvSpPr>
          <p:spPr>
            <a:xfrm>
              <a:off x="892609" y="3532080"/>
              <a:ext cx="2041878" cy="2185242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그림 11" descr="로고, 상징, 그래픽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91224" y="3773143"/>
              <a:ext cx="1659229" cy="1659229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rot="16200000" flipH="1">
              <a:off x="5159872" y="4425521"/>
              <a:ext cx="379669" cy="28317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491294" y="4203538"/>
              <a:ext cx="522912" cy="518815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16200000" flipH="1">
              <a:off x="5557096" y="3976852"/>
              <a:ext cx="884095" cy="676083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16200000" flipH="1">
              <a:off x="5946572" y="4109784"/>
              <a:ext cx="611123" cy="383575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20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1500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/>
          <p:cNvSpPr/>
          <p:nvPr/>
        </p:nvSpPr>
        <p:spPr>
          <a:xfrm>
            <a:off x="221887" y="195537"/>
            <a:ext cx="11791507" cy="6432697"/>
          </a:xfrm>
          <a:prstGeom prst="snip1Rect">
            <a:avLst>
              <a:gd name="adj" fmla="val 1091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12071" y="463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2551" y="374810"/>
            <a:ext cx="0" cy="436628"/>
          </a:xfrm>
          <a:prstGeom prst="line">
            <a:avLst/>
          </a:prstGeom>
          <a:ln w="7620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시계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4990" y="987519"/>
            <a:ext cx="6282019" cy="4281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40507" y="5586548"/>
            <a:ext cx="9561845" cy="9342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1850" b="1">
                <a:latin typeface="한컴산뜻돋움"/>
                <a:ea typeface="한컴산뜻돋움"/>
              </a:rPr>
              <a:t>-</a:t>
            </a:r>
            <a:r>
              <a:rPr lang="ko-KR" altLang="en-US" sz="1850" b="1">
                <a:latin typeface="한컴산뜻돋움"/>
                <a:ea typeface="한컴산뜻돋움"/>
              </a:rPr>
              <a:t> </a:t>
            </a:r>
            <a:r>
              <a:rPr lang="en-US" altLang="ko-KR" sz="1850" b="1">
                <a:latin typeface="한컴산뜻돋움"/>
                <a:ea typeface="한컴산뜻돋움"/>
              </a:rPr>
              <a:t>Optical Flow </a:t>
            </a:r>
            <a:r>
              <a:rPr lang="ko-KR" altLang="en-US" sz="1850" b="1">
                <a:latin typeface="한컴산뜻돋움"/>
                <a:ea typeface="한컴산뜻돋움"/>
              </a:rPr>
              <a:t>사용하여 차량의 주행 방향, 좌표값</a:t>
            </a:r>
            <a:r>
              <a:rPr lang="en-US" altLang="ko-KR" sz="1850" b="1">
                <a:latin typeface="한컴산뜻돋움"/>
                <a:ea typeface="한컴산뜻돋움"/>
              </a:rPr>
              <a:t>, </a:t>
            </a:r>
            <a:r>
              <a:rPr lang="ko-KR" altLang="en-US" sz="1850" b="1">
                <a:latin typeface="한컴산뜻돋움"/>
                <a:ea typeface="한컴산뜻돋움"/>
              </a:rPr>
              <a:t>각도 및 프레임 별로 거리 이동 값을 추출</a:t>
            </a:r>
            <a:endParaRPr lang="ko-KR" altLang="en-US" sz="185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ko-KR" altLang="en-US" sz="185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850" b="1">
                <a:latin typeface="한컴산뜻돋움"/>
                <a:ea typeface="한컴산뜻돋움"/>
              </a:rPr>
              <a:t>-</a:t>
            </a:r>
            <a:r>
              <a:rPr lang="ko-KR" altLang="en-US" sz="1850" b="1">
                <a:latin typeface="한컴산뜻돋움"/>
                <a:ea typeface="한컴산뜻돋움"/>
              </a:rPr>
              <a:t> 차량 객체를 박스로 표시하여 추출</a:t>
            </a:r>
            <a:endParaRPr lang="ko-KR" altLang="en-US" sz="1850" b="1">
              <a:latin typeface="한컴산뜻돋움"/>
              <a:ea typeface="한컴산뜻돋움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717" y="361558"/>
            <a:ext cx="295657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sz="2000" b="1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/>
                <a:ea typeface="나눔고딕"/>
              </a:rPr>
              <a:t>객체 추출 및 노이즈 제거</a:t>
            </a:r>
            <a:endParaRPr lang="ko-KR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2000" b="1" spc="-1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6904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1438" mc:Ignorable="p14" p14:dur="500"/>
    </mc:Choice>
    <mc:Fallback>
      <p:transition/>
    </mc:Fallback>
  </mc:AlternateContent>
</p:sld>
</file>

<file path=ppt/tags/tag1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27.88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613</ep:Words>
  <ep:PresentationFormat>와이드스크린</ep:PresentationFormat>
  <ep:Paragraphs>224</ep:Paragraphs>
  <ep:Slides>23</ep:Slides>
  <ep:Notes>1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2017-05-21T15:38:16.000</dcterms:created>
  <dc:creator>SEYOUNG PARK</dc:creator>
  <cp:lastModifiedBy>star4</cp:lastModifiedBy>
  <dcterms:modified xsi:type="dcterms:W3CDTF">2023-11-06T04:19:00.832</dcterms:modified>
  <cp:revision>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