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6" r:id="rId4"/>
    <p:sldId id="308" r:id="rId5"/>
    <p:sldId id="319" r:id="rId6"/>
    <p:sldId id="323" r:id="rId7"/>
    <p:sldId id="327" r:id="rId8"/>
    <p:sldId id="295" r:id="rId9"/>
    <p:sldId id="298" r:id="rId10"/>
    <p:sldId id="328" r:id="rId11"/>
    <p:sldId id="326" r:id="rId12"/>
    <p:sldId id="315" r:id="rId13"/>
    <p:sldId id="313" r:id="rId14"/>
    <p:sldId id="335" r:id="rId15"/>
    <p:sldId id="337" r:id="rId16"/>
    <p:sldId id="334" r:id="rId17"/>
    <p:sldId id="333" r:id="rId18"/>
    <p:sldId id="332" r:id="rId19"/>
    <p:sldId id="318" r:id="rId20"/>
    <p:sldId id="336" r:id="rId21"/>
    <p:sldId id="312" r:id="rId22"/>
    <p:sldId id="31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6018" autoAdjust="0"/>
  </p:normalViewPr>
  <p:slideViewPr>
    <p:cSldViewPr>
      <p:cViewPr varScale="1">
        <p:scale>
          <a:sx n="113" d="100"/>
          <a:sy n="113" d="100"/>
        </p:scale>
        <p:origin x="1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bok\Desktop\&#51088;&#47308;&#51312;&#49324;_&#52285;&#50629;&#47532;&#4453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>
                <a:solidFill>
                  <a:schemeClr val="accent6"/>
                </a:solidFill>
              </a:defRPr>
            </a:pPr>
            <a:r>
              <a:rPr lang="ko-KR" sz="1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지난해 뺑소니 사고 </a:t>
            </a:r>
            <a:r>
              <a:rPr lang="ko-KR" sz="18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검거율</a:t>
            </a:r>
            <a:endParaRPr lang="ko-KR" sz="1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지난해 뺑소니 발생 건수</c:v>
                </c:pt>
              </c:strCache>
            </c:strRef>
          </c:tx>
          <c:dPt>
            <c:idx val="0"/>
            <c:bubble3D val="0"/>
            <c:explosion val="25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200"/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14733014599131"/>
                  <c:y val="0.19182849192467"/>
                </c:manualLayout>
              </c:layout>
              <c:tx>
                <c:rich>
                  <a:bodyPr/>
                  <a:lstStyle/>
                  <a:p>
                    <a:pPr>
                      <a:defRPr b="1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defRPr>
                    </a:pPr>
                    <a:r>
                      <a:rPr lang="ko-KR" altLang="en-US" b="1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미 검거
</a:t>
                    </a:r>
                    <a:r>
                      <a:rPr lang="en-US" altLang="ko-KR" b="1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검거</c:v>
                </c:pt>
                <c:pt idx="1">
                  <c:v>미검거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1936.0</c:v>
                </c:pt>
                <c:pt idx="1">
                  <c:v>225.0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비율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검거</c:v>
                </c:pt>
                <c:pt idx="1">
                  <c:v>미검거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89.5881536325775</c:v>
                </c:pt>
                <c:pt idx="1">
                  <c:v>10.41184636742249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solidFill>
      <a:schemeClr val="tx1">
        <a:alpha val="25000"/>
      </a:scheme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6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ko-KR" sz="1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휴대폰 교체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sz="1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 이전 휴대폰 단말기 처리</a:t>
            </a:r>
          </a:p>
        </c:rich>
      </c:tx>
      <c:layout>
        <c:manualLayout>
          <c:xMode val="edge"/>
          <c:yMode val="edge"/>
          <c:x val="0.183960725036427"/>
          <c:y val="0.0251956131858365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18"/>
          </c:dPt>
          <c:dPt>
            <c:idx val="3"/>
            <c:bubble3D val="0"/>
          </c:dPt>
          <c:dLbls>
            <c:dLbl>
              <c:idx val="0"/>
              <c:layout>
                <c:manualLayout>
                  <c:x val="0.0464252194909094"/>
                  <c:y val="-0.09978227634642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>
                        <a:lumMod val="20000"/>
                        <a:lumOff val="80000"/>
                      </a:schemeClr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Sheet5!$B$3:$B$7</c:f>
              <c:strCache>
                <c:ptCount val="5"/>
                <c:pt idx="0">
                  <c:v>안쓰고 집에 그대로 둔다</c:v>
                </c:pt>
                <c:pt idx="1">
                  <c:v>중고로 판매했다</c:v>
                </c:pt>
                <c:pt idx="2">
                  <c:v>가족,친구,기관 수거 등 무상으로 주었다</c:v>
                </c:pt>
                <c:pt idx="3">
                  <c:v>고장이 나거나 불편해서 다시 쓰기 어렵다(버렸다)</c:v>
                </c:pt>
                <c:pt idx="4">
                  <c:v>기타</c:v>
                </c:pt>
              </c:strCache>
            </c:strRef>
          </c:cat>
          <c:val>
            <c:numRef>
              <c:f>Sheet5!$C$3:$C$7</c:f>
              <c:numCache>
                <c:formatCode>General</c:formatCode>
                <c:ptCount val="5"/>
                <c:pt idx="0">
                  <c:v>54.4</c:v>
                </c:pt>
                <c:pt idx="1">
                  <c:v>20.7</c:v>
                </c:pt>
                <c:pt idx="2">
                  <c:v>13.9</c:v>
                </c:pt>
                <c:pt idx="3">
                  <c:v>8.1</c:v>
                </c:pt>
                <c:pt idx="4">
                  <c:v>2.9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solidFill>
      <a:schemeClr val="tx1">
        <a:alpha val="20000"/>
      </a:scheme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>
                <a:solidFill>
                  <a:schemeClr val="tx2">
                    <a:lumMod val="40000"/>
                    <a:lumOff val="60000"/>
                  </a:schemeClr>
                </a:solidFill>
              </a:defRPr>
            </a:pPr>
            <a:r>
              <a:rPr lang="ko-KR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단계별 회원 유치 목표</a:t>
            </a:r>
            <a:endParaRPr lang="ko-KR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ln w="127000"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20000.0</c:v>
                </c:pt>
                <c:pt idx="1">
                  <c:v>1.0E6</c:v>
                </c:pt>
                <c:pt idx="2">
                  <c:v>1.0E7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47957680"/>
        <c:axId val="949724864"/>
      </c:lineChart>
      <c:catAx>
        <c:axId val="9479576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ko-KR"/>
          </a:p>
        </c:txPr>
        <c:crossAx val="949724864"/>
        <c:crosses val="autoZero"/>
        <c:auto val="1"/>
        <c:lblAlgn val="ctr"/>
        <c:lblOffset val="100"/>
        <c:noMultiLvlLbl val="0"/>
      </c:catAx>
      <c:valAx>
        <c:axId val="9497248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4795768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bg1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>
        <a:alpha val="7000"/>
      </a:scheme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0.73734</cdr:x>
      <cdr:y>0.33024</cdr:y>
    </cdr:from>
    <cdr:to>
      <cdr:x>0.93586</cdr:x>
      <cdr:y>0.48228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494854" y="1342076"/>
          <a:ext cx="1210168" cy="6179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600" b="1" dirty="0" smtClean="0">
              <a:solidFill>
                <a:schemeClr val="bg1"/>
              </a:solidFill>
            </a:rPr>
            <a:t>100</a:t>
          </a:r>
          <a:r>
            <a:rPr lang="ko-KR" altLang="en-US" sz="1600" b="1" dirty="0" smtClean="0">
              <a:solidFill>
                <a:schemeClr val="bg1"/>
              </a:solidFill>
            </a:rPr>
            <a:t>만 명 이상</a:t>
          </a:r>
          <a:endParaRPr lang="ko-KR" altLang="en-US" sz="16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0.424</cdr:x>
      <cdr:y>0.65947</cdr:y>
    </cdr:from>
    <cdr:to>
      <cdr:x>0.689</cdr:x>
      <cdr:y>0.7835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584704" y="2680072"/>
          <a:ext cx="1615423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b="1" dirty="0" smtClean="0">
              <a:solidFill>
                <a:schemeClr val="bg1"/>
              </a:solidFill>
            </a:rPr>
            <a:t>2</a:t>
          </a:r>
          <a:r>
            <a:rPr lang="ko-KR" altLang="en-US" sz="1600" b="1" dirty="0" smtClean="0">
              <a:solidFill>
                <a:schemeClr val="bg1"/>
              </a:solidFill>
            </a:rPr>
            <a:t>만 </a:t>
          </a:r>
          <a:r>
            <a:rPr lang="en-US" altLang="ko-KR" sz="1600" b="1" dirty="0" smtClean="0">
              <a:solidFill>
                <a:schemeClr val="bg1"/>
              </a:solidFill>
            </a:rPr>
            <a:t>~ 100</a:t>
          </a:r>
          <a:r>
            <a:rPr lang="ko-KR" altLang="en-US" sz="1600" b="1" dirty="0" smtClean="0">
              <a:solidFill>
                <a:schemeClr val="bg1"/>
              </a:solidFill>
            </a:rPr>
            <a:t>만 명</a:t>
          </a:r>
          <a:endParaRPr lang="ko-KR" altLang="en-US" sz="16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0.11019</cdr:x>
      <cdr:y>0.71262</cdr:y>
    </cdr:from>
    <cdr:to>
      <cdr:x>0.37519</cdr:x>
      <cdr:y>0.83665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71736" y="2896096"/>
          <a:ext cx="1615423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b="1" dirty="0" smtClean="0">
              <a:solidFill>
                <a:schemeClr val="bg1"/>
              </a:solidFill>
            </a:rPr>
            <a:t>0 ~ 2</a:t>
          </a:r>
          <a:r>
            <a:rPr lang="ko-KR" altLang="en-US" sz="1600" b="1" dirty="0" smtClean="0">
              <a:solidFill>
                <a:schemeClr val="bg1"/>
              </a:solidFill>
            </a:rPr>
            <a:t>만 명</a:t>
          </a:r>
          <a:endParaRPr lang="ko-KR" altLang="en-US" sz="1600" b="1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BCC9E-3888-4CAF-AC0A-7299046FBE6E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608F-8AB0-43B7-8813-D28F508DD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608F-8AB0-43B7-8813-D28F508DDB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5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608F-8AB0-43B7-8813-D28F508DDB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5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608F-8AB0-43B7-8813-D28F508DDB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5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608F-8AB0-43B7-8813-D28F508DDB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5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608F-8AB0-43B7-8813-D28F508DDB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5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608F-8AB0-43B7-8813-D28F508DDB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5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7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0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3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3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0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9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A5AD-8FE7-43AE-BF60-05B782714405}" type="datetimeFigureOut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4C89-AEEE-4B21-AEE0-3D32A563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2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2.JP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jp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195736" y="3546552"/>
            <a:ext cx="5040560" cy="242488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3070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2014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년 대한민국 창업리그 경진대회 예선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036" y="53764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기술창업부문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4982" y="6165304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Change1Angle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08" y="5213231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대표  이 은총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734" y="2206605"/>
            <a:ext cx="7266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dobe 고딕 Std B" pitchFamily="34" charset="-127"/>
                <a:ea typeface="Adobe 고딕 Std B" pitchFamily="34" charset="-127"/>
              </a:rPr>
              <a:t>스마트 폰 블랙박스 영상 마켓 </a:t>
            </a:r>
            <a:r>
              <a:rPr lang="ko-KR" altLang="en-US" sz="3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dobe 고딕 Std B" pitchFamily="34" charset="-127"/>
                <a:ea typeface="Adobe 고딕 Std B" pitchFamily="34" charset="-127"/>
              </a:rPr>
              <a:t>어플</a:t>
            </a:r>
            <a:endParaRPr lang="en-US" altLang="ko-KR" sz="3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776" y="2892174"/>
            <a:ext cx="4030270" cy="92333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ko-K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dobe 고딕 Std B" pitchFamily="34" charset="-127"/>
                <a:ea typeface="Adobe 고딕 Std B" pitchFamily="34" charset="-127"/>
              </a:rPr>
              <a:t>everywhere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2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3" r="14509"/>
          <a:stretch/>
        </p:blipFill>
        <p:spPr>
          <a:xfrm>
            <a:off x="539552" y="3007145"/>
            <a:ext cx="1702121" cy="10084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3" r="14509"/>
          <a:stretch/>
        </p:blipFill>
        <p:spPr>
          <a:xfrm>
            <a:off x="4359158" y="1511341"/>
            <a:ext cx="2442887" cy="14473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3" r="14509"/>
          <a:stretch/>
        </p:blipFill>
        <p:spPr>
          <a:xfrm>
            <a:off x="1078634" y="4869160"/>
            <a:ext cx="1548596" cy="9174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3" r="14509"/>
          <a:stretch/>
        </p:blipFill>
        <p:spPr>
          <a:xfrm>
            <a:off x="2966001" y="917739"/>
            <a:ext cx="1170766" cy="6936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3" r="14509"/>
          <a:stretch/>
        </p:blipFill>
        <p:spPr>
          <a:xfrm>
            <a:off x="3110741" y="5642248"/>
            <a:ext cx="2052053" cy="12157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164669"/>
            <a:ext cx="2014827" cy="24807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3" r="14509"/>
          <a:stretch/>
        </p:blipFill>
        <p:spPr>
          <a:xfrm>
            <a:off x="6892090" y="3049344"/>
            <a:ext cx="1497506" cy="8872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44008" y="1320874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endParaRPr lang="ko-KR" altLang="en-US" sz="54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5494" y="2283870"/>
            <a:ext cx="1038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endParaRPr lang="ko-KR" altLang="en-US" sz="8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67589" y="3004877"/>
            <a:ext cx="1038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endParaRPr lang="ko-KR" altLang="en-US" sz="44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1237940"/>
            <a:ext cx="4098361" cy="550342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3" y="3609805"/>
            <a:ext cx="4104459" cy="3173176"/>
          </a:xfrm>
          <a:prstGeom prst="rect">
            <a:avLst/>
          </a:prstGeom>
          <a:solidFill>
            <a:schemeClr val="bg1">
              <a:lumMod val="95000"/>
              <a:alpha val="5000"/>
            </a:schemeClr>
          </a:solidFill>
          <a:ln w="12700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448056" lvl="0" indent="-38404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ko-KR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충남대 </a:t>
            </a:r>
            <a:r>
              <a:rPr lang="en-US" altLang="ko-K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Devday</a:t>
            </a: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프로그래밍 대회 </a:t>
            </a: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위</a:t>
            </a:r>
            <a:endParaRPr lang="en-US" altLang="ko-KR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 KISA 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해킹방어대회 </a:t>
            </a: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위 </a:t>
            </a: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원장상</a:t>
            </a:r>
            <a:endParaRPr lang="en-US" altLang="ko-KR" sz="14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 ISEC 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해킹방어대회 </a:t>
            </a: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위 </a:t>
            </a:r>
            <a:r>
              <a:rPr lang="en-US" altLang="ko-KR" sz="14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400" b="1" dirty="0" err="1" smtClean="0">
                <a:solidFill>
                  <a:schemeClr val="accent2"/>
                </a:solidFill>
                <a:latin typeface="+mn-ea"/>
              </a:rPr>
              <a:t>행정안전부</a:t>
            </a:r>
            <a:r>
              <a:rPr lang="ko-KR" altLang="en-US" sz="1400" b="1" dirty="0" smtClean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2"/>
                </a:solidFill>
                <a:latin typeface="+mn-ea"/>
              </a:rPr>
              <a:t>장관상</a:t>
            </a:r>
            <a:endParaRPr lang="en-US" altLang="ko-KR" sz="14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 WHC 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해킹방어대회 </a:t>
            </a: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위 </a:t>
            </a:r>
            <a:r>
              <a:rPr lang="en-US" altLang="ko-KR" sz="1400" b="1" dirty="0">
                <a:solidFill>
                  <a:schemeClr val="accent2"/>
                </a:solidFill>
                <a:latin typeface="+mn-ea"/>
              </a:rPr>
              <a:t>– </a:t>
            </a:r>
            <a:r>
              <a:rPr lang="ko-KR" altLang="en-US" sz="1400" b="1" dirty="0">
                <a:solidFill>
                  <a:schemeClr val="accent2"/>
                </a:solidFill>
                <a:latin typeface="+mn-ea"/>
              </a:rPr>
              <a:t>국방부 장관상</a:t>
            </a:r>
            <a:endParaRPr lang="en-US" altLang="ko-KR" sz="14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 HITB 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국제 해킹방어대회</a:t>
            </a: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 3</a:t>
            </a:r>
            <a:r>
              <a:rPr lang="ko-KR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위</a:t>
            </a:r>
            <a:endParaRPr lang="en-US" altLang="ko-KR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marL="448056" lvl="0" indent="-38404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ko-KR" alt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파도콘</a:t>
            </a:r>
            <a:r>
              <a:rPr lang="ko-KR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해킹보안 </a:t>
            </a:r>
            <a:r>
              <a:rPr lang="ko-KR" alt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컨퍼런스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 발표</a:t>
            </a:r>
            <a:endParaRPr lang="en-US" altLang="ko-KR" sz="14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marL="448056" lvl="0" indent="-38404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Concert 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해킹방지 </a:t>
            </a:r>
            <a:r>
              <a:rPr lang="ko-KR" alt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워크샵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 발표</a:t>
            </a:r>
            <a:endParaRPr lang="en-US" altLang="ko-KR" sz="14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marL="448056" lvl="0" indent="-38404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공군본부 </a:t>
            </a:r>
            <a:r>
              <a:rPr lang="ko-KR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웹 해킹 강의</a:t>
            </a:r>
            <a:endParaRPr lang="en-US" altLang="ko-KR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marL="448056" lvl="0" indent="-38404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ko-KR" alt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딜로이트</a:t>
            </a:r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 안진 회계법인 보안 컨설턴트 인턴</a:t>
            </a:r>
            <a:endParaRPr lang="en-US" altLang="ko-KR" sz="14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1700808"/>
            <a:ext cx="4104456" cy="1298817"/>
          </a:xfrm>
          <a:prstGeom prst="rect">
            <a:avLst/>
          </a:prstGeom>
          <a:solidFill>
            <a:schemeClr val="bg1">
              <a:lumMod val="95000"/>
              <a:alpha val="5000"/>
            </a:schemeClr>
          </a:solidFill>
          <a:ln w="12700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448056" indent="-38404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ko-KR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2010</a:t>
            </a:r>
            <a:r>
              <a:rPr lang="ko-KR" alt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년 인터넷 </a:t>
            </a:r>
            <a:r>
              <a:rPr lang="ko-KR" alt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커뮤니티 창업 </a:t>
            </a:r>
            <a:endParaRPr lang="en-US" altLang="ko-KR" sz="16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48056" indent="-38404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ko-KR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회원 </a:t>
            </a:r>
            <a:r>
              <a:rPr lang="en-US" altLang="ko-KR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30</a:t>
            </a:r>
            <a:r>
              <a:rPr lang="ko-KR" altLang="en-US" sz="16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만명</a:t>
            </a:r>
            <a:r>
              <a:rPr lang="en-US" altLang="ko-KR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동시 </a:t>
            </a:r>
            <a:r>
              <a:rPr lang="ko-KR" altLang="en-US" sz="16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접속자</a:t>
            </a:r>
            <a:r>
              <a:rPr lang="ko-KR" alt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</a:t>
            </a:r>
            <a:r>
              <a:rPr lang="ko-KR" alt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천명 </a:t>
            </a:r>
            <a:endParaRPr lang="en-US" altLang="ko-KR" sz="1600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48056" indent="-38404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ko-KR" alt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분산 안정화 운영 경험</a:t>
            </a:r>
            <a:endParaRPr lang="en-US" altLang="ko-KR" sz="16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8102" y="101881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대표 이 은총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361" y="1289390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2011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년 지능형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SOC 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로봇 워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2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위 </a:t>
            </a:r>
            <a:endParaRPr lang="en-US" altLang="ko-KR" sz="1600" b="1" dirty="0">
              <a:solidFill>
                <a:schemeClr val="accent6"/>
              </a:solidFill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</a:rPr>
              <a:t>[</a:t>
            </a:r>
            <a:r>
              <a:rPr lang="ko-KR" altLang="en-US" sz="1600" dirty="0" smtClean="0">
                <a:solidFill>
                  <a:schemeClr val="accent6"/>
                </a:solidFill>
              </a:rPr>
              <a:t>지식 경제부 장관상</a:t>
            </a:r>
            <a:r>
              <a:rPr lang="en-US" altLang="ko-KR" sz="1600" dirty="0" smtClean="0">
                <a:solidFill>
                  <a:schemeClr val="accent6"/>
                </a:solidFill>
              </a:rPr>
              <a:t>]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361" y="3558755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2012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년 소프트웨어 </a:t>
            </a:r>
            <a:r>
              <a:rPr lang="ko-KR" altLang="en-US" sz="1600" b="1" dirty="0" err="1" smtClean="0">
                <a:solidFill>
                  <a:schemeClr val="accent6"/>
                </a:solidFill>
              </a:rPr>
              <a:t>마에스트로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3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기</a:t>
            </a:r>
            <a:endParaRPr lang="en-US" altLang="ko-KR" sz="1600" b="1" dirty="0" smtClean="0">
              <a:solidFill>
                <a:schemeClr val="accent6"/>
              </a:solidFill>
            </a:endParaRPr>
          </a:p>
          <a:p>
            <a:r>
              <a:rPr lang="ko-KR" altLang="en-US" sz="1600" b="1" dirty="0" smtClean="0">
                <a:solidFill>
                  <a:schemeClr val="accent6"/>
                </a:solidFill>
              </a:rPr>
              <a:t>영상 처리 연구</a:t>
            </a:r>
            <a:r>
              <a:rPr lang="ko-KR" altLang="en-US" sz="1600" dirty="0" smtClean="0">
                <a:solidFill>
                  <a:schemeClr val="accent6"/>
                </a:solidFill>
              </a:rPr>
              <a:t> </a:t>
            </a:r>
            <a:r>
              <a:rPr lang="en-US" altLang="ko-KR" sz="1600" dirty="0" smtClean="0">
                <a:solidFill>
                  <a:schemeClr val="accent6"/>
                </a:solidFill>
              </a:rPr>
              <a:t>- Image2Torrent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4008" y="3193231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각종 프로그래밍 대회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해킹방어대회 수상 등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6778" y="81114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영상처리 연구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11560" y="4224493"/>
            <a:ext cx="2585801" cy="2372859"/>
            <a:chOff x="6246701" y="2780928"/>
            <a:chExt cx="2429755" cy="2214087"/>
          </a:xfrm>
        </p:grpSpPr>
        <p:grpSp>
          <p:nvGrpSpPr>
            <p:cNvPr id="25" name="그룹 24"/>
            <p:cNvGrpSpPr/>
            <p:nvPr/>
          </p:nvGrpSpPr>
          <p:grpSpPr>
            <a:xfrm>
              <a:off x="6246701" y="2780928"/>
              <a:ext cx="2429755" cy="2214087"/>
              <a:chOff x="6246701" y="2926503"/>
              <a:chExt cx="2429755" cy="2214087"/>
            </a:xfrm>
          </p:grpSpPr>
          <p:pic>
            <p:nvPicPr>
              <p:cNvPr id="31" name="Picture 5" descr="C:\Users\bok\Desktop\image2torrent\03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6701" y="2926503"/>
                <a:ext cx="1988575" cy="1872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C:\Users\bok\Desktop\image2torrent\08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9132" y="3685708"/>
                <a:ext cx="1737324" cy="1454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" name="아래로 구부러진 화살표 29"/>
            <p:cNvSpPr/>
            <p:nvPr/>
          </p:nvSpPr>
          <p:spPr>
            <a:xfrm rot="5400000">
              <a:off x="7328169" y="3337128"/>
              <a:ext cx="871456" cy="479136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716016" y="121244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창업 경험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bok\Downloads\사진\177262_366174300136684_40821014_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8" y="1947128"/>
            <a:ext cx="1868358" cy="140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ok\Downloads\사진\201209220408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16" y="1947129"/>
            <a:ext cx="1900797" cy="13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87624" y="5157192"/>
            <a:ext cx="1728192" cy="363330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50" y="1315051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블랙박스 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영상 활용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4414" y="1251754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폐 휴대폰 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활용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4336" y="5692737"/>
            <a:ext cx="4572000" cy="830997"/>
          </a:xfrm>
          <a:prstGeom prst="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폐 </a:t>
            </a:r>
            <a:r>
              <a:rPr lang="ko-KR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휴대폰 활용한 </a:t>
            </a:r>
            <a:endParaRPr lang="en-US" altLang="ko-KR" sz="24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블랙박스 </a:t>
            </a:r>
            <a:r>
              <a:rPr lang="ko-KR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영상 </a:t>
            </a:r>
            <a:r>
              <a:rPr lang="ko-KR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거</a:t>
            </a:r>
            <a:r>
              <a:rPr lang="ko-KR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래</a:t>
            </a:r>
            <a:r>
              <a:rPr lang="ko-KR" alt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마켓 </a:t>
            </a:r>
            <a:r>
              <a:rPr lang="ko-KR" altLang="en-US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어플</a:t>
            </a:r>
            <a:endParaRPr lang="en-US" altLang="ko-KR" sz="24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96" y="908720"/>
            <a:ext cx="2026572" cy="17281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41" y="893979"/>
            <a:ext cx="2150391" cy="1742933"/>
          </a:xfrm>
          <a:prstGeom prst="rect">
            <a:avLst/>
          </a:prstGeom>
        </p:spPr>
      </p:pic>
      <p:sp>
        <p:nvSpPr>
          <p:cNvPr id="11" name="갈매기형 수장 10"/>
          <p:cNvSpPr/>
          <p:nvPr/>
        </p:nvSpPr>
        <p:spPr>
          <a:xfrm>
            <a:off x="1115616" y="819706"/>
            <a:ext cx="1728192" cy="36333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1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4572000" y="819706"/>
            <a:ext cx="1728192" cy="363330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2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09" y="3284984"/>
            <a:ext cx="2293111" cy="13758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13266" y="3704488"/>
            <a:ext cx="161775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Change1Angle </a:t>
            </a:r>
          </a:p>
          <a:p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</a:rPr>
              <a:t>대표 이 은총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꺾인 연결선 20"/>
          <p:cNvCxnSpPr>
            <a:stCxn id="7" idx="2"/>
            <a:endCxn id="9" idx="0"/>
          </p:cNvCxnSpPr>
          <p:nvPr/>
        </p:nvCxnSpPr>
        <p:spPr>
          <a:xfrm rot="16200000" flipH="1">
            <a:off x="3295487" y="2074906"/>
            <a:ext cx="648072" cy="1772083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2"/>
            <a:endCxn id="9" idx="0"/>
          </p:cNvCxnSpPr>
          <p:nvPr/>
        </p:nvCxnSpPr>
        <p:spPr>
          <a:xfrm rot="5400000">
            <a:off x="5082115" y="2060362"/>
            <a:ext cx="648072" cy="180117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9" idx="2"/>
            <a:endCxn id="17" idx="0"/>
          </p:cNvCxnSpPr>
          <p:nvPr/>
        </p:nvCxnSpPr>
        <p:spPr>
          <a:xfrm rot="5400000">
            <a:off x="2985056" y="3636683"/>
            <a:ext cx="496342" cy="254467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89" y="5572689"/>
            <a:ext cx="1251827" cy="951045"/>
          </a:xfrm>
          <a:prstGeom prst="rect">
            <a:avLst/>
          </a:prstGeom>
        </p:spPr>
      </p:pic>
      <p:sp>
        <p:nvSpPr>
          <p:cNvPr id="40" name="갈매기형 수장 39"/>
          <p:cNvSpPr/>
          <p:nvPr/>
        </p:nvSpPr>
        <p:spPr>
          <a:xfrm>
            <a:off x="2710937" y="3212976"/>
            <a:ext cx="1728192" cy="36333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1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" name="TextBox 3071"/>
          <p:cNvSpPr txBox="1"/>
          <p:nvPr/>
        </p:nvSpPr>
        <p:spPr>
          <a:xfrm>
            <a:off x="4067944" y="2852936"/>
            <a:ext cx="13147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</a:rPr>
              <a:t>…?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4046" y="69269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마케팅 전략</a:t>
            </a:r>
            <a:endParaRPr lang="ko-KR" altLang="en-US" sz="24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3568" y="1988840"/>
            <a:ext cx="6195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</a:rPr>
              <a:t>폐 휴대폰을 재활용한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무료 블랙박스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83568" y="3140968"/>
            <a:ext cx="713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2. </a:t>
            </a:r>
            <a:r>
              <a:rPr lang="ko-KR" altLang="en-US" b="1" dirty="0" smtClean="0">
                <a:solidFill>
                  <a:schemeClr val="bg1"/>
                </a:solidFill>
              </a:rPr>
              <a:t>촬영한 영상 업로드 시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 돈 버는 블랙박스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4046" y="69269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마케팅 단계</a:t>
            </a:r>
            <a:endParaRPr lang="ko-KR" altLang="en-US" sz="24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242810478"/>
              </p:ext>
            </p:extLst>
          </p:nvPr>
        </p:nvGraphicFramePr>
        <p:xfrm>
          <a:off x="1403648" y="148478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40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4046" y="69269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마케팅 전략</a:t>
            </a:r>
            <a:endParaRPr lang="ko-KR" altLang="en-US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1403648" y="332656"/>
            <a:ext cx="4815143" cy="1473368"/>
            <a:chOff x="-293124" y="809894"/>
            <a:chExt cx="4815143" cy="1473368"/>
          </a:xfrm>
        </p:grpSpPr>
        <p:sp>
          <p:nvSpPr>
            <p:cNvPr id="112" name="TextBox 111"/>
            <p:cNvSpPr txBox="1"/>
            <p:nvPr/>
          </p:nvSpPr>
          <p:spPr>
            <a:xfrm>
              <a:off x="827584" y="1062155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>
                      <a:alpha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돈 버는 블랙박스</a:t>
              </a:r>
              <a:endParaRPr lang="ko-KR" altLang="en-US" sz="2400" b="1" dirty="0">
                <a:solidFill>
                  <a:schemeClr val="bg1"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-293124" y="809894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dobe 명조 Std M" pitchFamily="18" charset="-127"/>
                  <a:ea typeface="Adobe 명조 Std M" pitchFamily="18" charset="-127"/>
                </a:rPr>
                <a:t>“</a:t>
              </a:r>
              <a:endParaRPr lang="ko-KR" altLang="en-US" sz="8800" dirty="0">
                <a:solidFill>
                  <a:schemeClr val="tx2">
                    <a:lumMod val="40000"/>
                    <a:lumOff val="60000"/>
                  </a:schemeClr>
                </a:solidFill>
                <a:latin typeface="Adobe 명조 Std M" pitchFamily="18" charset="-127"/>
                <a:ea typeface="Adobe 명조 Std M" pitchFamily="18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08839" y="836712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dobe 명조 Std M" pitchFamily="18" charset="-127"/>
                  <a:ea typeface="Adobe 명조 Std M" pitchFamily="18" charset="-127"/>
                </a:rPr>
                <a:t>”</a:t>
              </a:r>
              <a:endParaRPr lang="ko-KR" altLang="en-US" sz="8800" dirty="0">
                <a:solidFill>
                  <a:schemeClr val="tx2">
                    <a:lumMod val="40000"/>
                    <a:lumOff val="60000"/>
                  </a:schemeClr>
                </a:solidFill>
                <a:latin typeface="Adobe 명조 Std M" pitchFamily="18" charset="-127"/>
                <a:ea typeface="Adobe 명조 Std M" pitchFamily="18" charset="-127"/>
              </a:endParaRPr>
            </a:p>
          </p:txBody>
        </p:sp>
      </p:grpSp>
      <p:pic>
        <p:nvPicPr>
          <p:cNvPr id="143" name="그림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79" y="3501008"/>
            <a:ext cx="5014906" cy="2831151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09913" y="1268760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마케</a:t>
            </a:r>
            <a:r>
              <a:rPr lang="ko-KR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팅</a:t>
            </a:r>
            <a:r>
              <a:rPr lang="en-US" altLang="ko-KR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1</a:t>
            </a:r>
            <a:r>
              <a:rPr lang="ko-KR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차</a:t>
            </a:r>
            <a:r>
              <a:rPr lang="ko-KR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- </a:t>
            </a:r>
            <a:r>
              <a:rPr lang="ko-KR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투자단계 </a:t>
            </a:r>
            <a:endParaRPr lang="ko-KR" alt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34315" y="1916832"/>
            <a:ext cx="3637534" cy="707886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리워드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마케팅 </a:t>
            </a:r>
            <a:endParaRPr lang="en-US" altLang="ko-KR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 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 명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유치 목표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82281" y="3981198"/>
            <a:ext cx="2103429" cy="1870770"/>
            <a:chOff x="397277" y="1404203"/>
            <a:chExt cx="2103429" cy="1870770"/>
          </a:xfrm>
        </p:grpSpPr>
        <p:grpSp>
          <p:nvGrpSpPr>
            <p:cNvPr id="14" name="그룹 13"/>
            <p:cNvGrpSpPr/>
            <p:nvPr/>
          </p:nvGrpSpPr>
          <p:grpSpPr>
            <a:xfrm>
              <a:off x="397277" y="1404203"/>
              <a:ext cx="2103429" cy="1870770"/>
              <a:chOff x="251520" y="1650497"/>
              <a:chExt cx="2103429" cy="1870770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520" y="1650497"/>
                <a:ext cx="2103429" cy="1870770"/>
              </a:xfrm>
              <a:prstGeom prst="rect">
                <a:avLst/>
              </a:prstGeom>
            </p:spPr>
          </p:pic>
          <p:sp>
            <p:nvSpPr>
              <p:cNvPr id="17" name="타원 16"/>
              <p:cNvSpPr/>
              <p:nvPr/>
            </p:nvSpPr>
            <p:spPr>
              <a:xfrm>
                <a:off x="971600" y="1844824"/>
                <a:ext cx="216024" cy="21369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727684" y="2372185"/>
                <a:ext cx="216024" cy="21369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아래로 구부러진 화살표 18"/>
              <p:cNvSpPr/>
              <p:nvPr/>
            </p:nvSpPr>
            <p:spPr>
              <a:xfrm rot="2122735">
                <a:off x="1043028" y="1845916"/>
                <a:ext cx="1134347" cy="425211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7277" y="176352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서울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89365" y="233958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부산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99592" y="2473732"/>
              <a:ext cx="1471878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1,000</a:t>
              </a:r>
              <a:r>
                <a:rPr lang="ko-KR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원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49173"/>
              </p:ext>
            </p:extLst>
          </p:nvPr>
        </p:nvGraphicFramePr>
        <p:xfrm>
          <a:off x="7095030" y="622093"/>
          <a:ext cx="1634368" cy="790683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76064"/>
                <a:gridCol w="1058304"/>
              </a:tblGrid>
              <a:tr h="26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0~2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만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6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accent1"/>
                          </a:solidFill>
                        </a:rPr>
                        <a:t>단계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accent1"/>
                          </a:solidFill>
                        </a:rPr>
                        <a:t>만</a:t>
                      </a:r>
                      <a:r>
                        <a:rPr lang="en-US" altLang="ko-KR" sz="1000" b="1" dirty="0" smtClean="0">
                          <a:solidFill>
                            <a:schemeClr val="accent1"/>
                          </a:solidFill>
                        </a:rPr>
                        <a:t>~100</a:t>
                      </a:r>
                      <a:r>
                        <a:rPr lang="ko-KR" altLang="en-US" sz="1000" b="1" dirty="0" smtClean="0">
                          <a:solidFill>
                            <a:schemeClr val="accent1"/>
                          </a:solidFill>
                        </a:rPr>
                        <a:t>만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accent1"/>
                          </a:solidFill>
                        </a:rPr>
                        <a:t>단계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r>
                        <a:rPr lang="ko-KR" altLang="en-US" sz="1000" dirty="0" smtClean="0">
                          <a:solidFill>
                            <a:schemeClr val="accent1"/>
                          </a:solidFill>
                        </a:rPr>
                        <a:t>만</a:t>
                      </a:r>
                      <a:r>
                        <a:rPr lang="en-US" altLang="ko-KR" sz="1000" dirty="0" smtClean="0">
                          <a:solidFill>
                            <a:schemeClr val="accent1"/>
                          </a:solidFill>
                        </a:rPr>
                        <a:t>~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4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4046" y="69269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마케팅 전략</a:t>
            </a:r>
            <a:endParaRPr lang="ko-KR" altLang="en-US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403648" y="336697"/>
            <a:ext cx="4481532" cy="1508127"/>
            <a:chOff x="-293124" y="809894"/>
            <a:chExt cx="4481532" cy="1508127"/>
          </a:xfrm>
        </p:grpSpPr>
        <p:sp>
          <p:nvSpPr>
            <p:cNvPr id="26" name="TextBox 25"/>
            <p:cNvSpPr txBox="1"/>
            <p:nvPr/>
          </p:nvSpPr>
          <p:spPr>
            <a:xfrm>
              <a:off x="827584" y="1062155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>
                      <a:alpha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공간 정보 사업</a:t>
              </a:r>
              <a:endParaRPr lang="ko-KR" altLang="en-US" sz="2400" b="1" dirty="0">
                <a:solidFill>
                  <a:schemeClr val="bg1"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93124" y="809894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dobe 명조 Std M" pitchFamily="18" charset="-127"/>
                  <a:ea typeface="Adobe 명조 Std M" pitchFamily="18" charset="-127"/>
                </a:rPr>
                <a:t>“</a:t>
              </a:r>
              <a:endParaRPr lang="ko-KR" altLang="en-US" sz="8800" dirty="0">
                <a:solidFill>
                  <a:schemeClr val="tx2">
                    <a:lumMod val="40000"/>
                    <a:lumOff val="60000"/>
                  </a:schemeClr>
                </a:solidFill>
                <a:latin typeface="Adobe 명조 Std M" pitchFamily="18" charset="-127"/>
                <a:ea typeface="Adobe 명조 Std M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5228" y="871471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dobe 명조 Std M" pitchFamily="18" charset="-127"/>
                  <a:ea typeface="Adobe 명조 Std M" pitchFamily="18" charset="-127"/>
                </a:rPr>
                <a:t>”</a:t>
              </a:r>
              <a:endParaRPr lang="ko-KR" altLang="en-US" sz="8800" dirty="0">
                <a:solidFill>
                  <a:schemeClr val="tx2">
                    <a:lumMod val="40000"/>
                    <a:lumOff val="60000"/>
                  </a:schemeClr>
                </a:solidFill>
                <a:latin typeface="Adobe 명조 Std M" pitchFamily="18" charset="-127"/>
                <a:ea typeface="Adobe 명조 Std M" pitchFamily="18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67544" y="1245555"/>
            <a:ext cx="610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마케</a:t>
            </a:r>
            <a:r>
              <a:rPr lang="ko-KR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팅</a:t>
            </a:r>
            <a:r>
              <a:rPr lang="en-US" altLang="ko-KR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2</a:t>
            </a:r>
            <a:r>
              <a:rPr lang="ko-KR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차 </a:t>
            </a:r>
            <a:r>
              <a:rPr lang="en-US" altLang="ko-KR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- DB</a:t>
            </a:r>
            <a:r>
              <a:rPr lang="ko-KR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이용 수익 창출 단계</a:t>
            </a:r>
            <a:endParaRPr lang="ko-KR" alt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308" y="3843538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동안 </a:t>
            </a:r>
            <a:r>
              <a:rPr lang="ko-KR" alt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로드뷰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제작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ko-KR" altLang="en-US" sz="1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억원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투입 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 서비스 수익기반 연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억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이익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망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47" y="3401953"/>
            <a:ext cx="2084178" cy="1256490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91"/>
          <a:stretch/>
        </p:blipFill>
        <p:spPr bwMode="auto">
          <a:xfrm>
            <a:off x="544096" y="1978756"/>
            <a:ext cx="4909652" cy="1269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2531" y="3444262"/>
            <a:ext cx="1071897" cy="40011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DAUM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4096" y="4909230"/>
            <a:ext cx="5153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지난해 </a:t>
            </a:r>
            <a:r>
              <a:rPr lang="ko-KR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뺑소니 신고 포상금 </a:t>
            </a:r>
            <a:r>
              <a:rPr lang="en-US" altLang="ko-KR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1600</a:t>
            </a:r>
            <a:r>
              <a:rPr lang="ko-KR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만원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지급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50~100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만원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블랙키퍼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운영비용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포상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만원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888" y="4509120"/>
            <a:ext cx="1300356" cy="40011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공공 기관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82850"/>
              </p:ext>
            </p:extLst>
          </p:nvPr>
        </p:nvGraphicFramePr>
        <p:xfrm>
          <a:off x="7095030" y="622093"/>
          <a:ext cx="1634368" cy="790683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76064"/>
                <a:gridCol w="1058304"/>
              </a:tblGrid>
              <a:tr h="26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chemeClr val="accent1"/>
                          </a:solidFill>
                        </a:rPr>
                        <a:t>단계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accent1"/>
                          </a:solidFill>
                        </a:rPr>
                        <a:t>0~2</a:t>
                      </a:r>
                      <a:r>
                        <a:rPr lang="ko-KR" altLang="en-US" sz="1000" dirty="0" smtClean="0">
                          <a:solidFill>
                            <a:schemeClr val="accent1"/>
                          </a:solidFill>
                        </a:rPr>
                        <a:t>만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26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만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~100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만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6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accent1"/>
                          </a:solidFill>
                        </a:rPr>
                        <a:t>단계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r>
                        <a:rPr lang="ko-KR" altLang="en-US" sz="1000" dirty="0" smtClean="0">
                          <a:solidFill>
                            <a:schemeClr val="accent1"/>
                          </a:solidFill>
                        </a:rPr>
                        <a:t>만</a:t>
                      </a:r>
                      <a:r>
                        <a:rPr lang="en-US" altLang="ko-KR" sz="1000" dirty="0" smtClean="0">
                          <a:solidFill>
                            <a:schemeClr val="accent1"/>
                          </a:solidFill>
                        </a:rPr>
                        <a:t>~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55888" y="5805264"/>
            <a:ext cx="31520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온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오프라인 마케팅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79912" y="5949280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olidFill>
                  <a:schemeClr val="bg1"/>
                </a:solidFill>
              </a:rPr>
              <a:t>공공기관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사기업 </a:t>
            </a:r>
            <a:r>
              <a:rPr lang="ko-KR" altLang="en-US" sz="2400" dirty="0">
                <a:solidFill>
                  <a:schemeClr val="bg1"/>
                </a:solidFill>
              </a:rPr>
              <a:t>제휴</a:t>
            </a:r>
          </a:p>
        </p:txBody>
      </p:sp>
    </p:spTree>
    <p:extLst>
      <p:ext uri="{BB962C8B-B14F-4D97-AF65-F5344CB8AC3E}">
        <p14:creationId xmlns:p14="http://schemas.microsoft.com/office/powerpoint/2010/main" val="5413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67544" y="69269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마케팅 전략</a:t>
            </a:r>
            <a:endParaRPr lang="ko-KR" altLang="en-US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4" y="1268760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궁극적 목표 </a:t>
            </a:r>
            <a:r>
              <a:rPr lang="en-US" altLang="ko-KR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- </a:t>
            </a:r>
            <a:r>
              <a:rPr lang="ko-KR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오픈 마켓 활성화 단계</a:t>
            </a:r>
            <a:endParaRPr lang="ko-KR" alt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57855"/>
              </p:ext>
            </p:extLst>
          </p:nvPr>
        </p:nvGraphicFramePr>
        <p:xfrm>
          <a:off x="7095030" y="622093"/>
          <a:ext cx="1634368" cy="790683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576064"/>
                <a:gridCol w="1058304"/>
              </a:tblGrid>
              <a:tr h="26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chemeClr val="accent1"/>
                          </a:solidFill>
                        </a:rPr>
                        <a:t>단계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accent1"/>
                          </a:solidFill>
                        </a:rPr>
                        <a:t>0~2</a:t>
                      </a:r>
                      <a:r>
                        <a:rPr lang="ko-KR" altLang="en-US" sz="1000" dirty="0" smtClean="0">
                          <a:solidFill>
                            <a:schemeClr val="accent1"/>
                          </a:solidFill>
                        </a:rPr>
                        <a:t>만</a:t>
                      </a:r>
                      <a:endParaRPr lang="ko-KR" alt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26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accent1"/>
                          </a:solidFill>
                        </a:rPr>
                        <a:t>단계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accent1"/>
                          </a:solidFill>
                        </a:rPr>
                        <a:t>만</a:t>
                      </a:r>
                      <a:r>
                        <a:rPr lang="en-US" altLang="ko-KR" sz="1000" b="1" dirty="0" smtClean="0">
                          <a:solidFill>
                            <a:schemeClr val="accent1"/>
                          </a:solidFill>
                        </a:rPr>
                        <a:t>~100</a:t>
                      </a:r>
                      <a:r>
                        <a:rPr lang="ko-KR" altLang="en-US" sz="1000" b="1" dirty="0" smtClean="0">
                          <a:solidFill>
                            <a:schemeClr val="accent1"/>
                          </a:solidFill>
                        </a:rPr>
                        <a:t>만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3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만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475656" y="332656"/>
            <a:ext cx="4769564" cy="1446550"/>
            <a:chOff x="-293124" y="809894"/>
            <a:chExt cx="4769564" cy="1446550"/>
          </a:xfrm>
        </p:grpSpPr>
        <p:sp>
          <p:nvSpPr>
            <p:cNvPr id="44" name="TextBox 43"/>
            <p:cNvSpPr txBox="1"/>
            <p:nvPr/>
          </p:nvSpPr>
          <p:spPr>
            <a:xfrm>
              <a:off x="827584" y="1062155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>
                      <a:alpha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개인간 거래 촉진</a:t>
              </a:r>
              <a:endParaRPr lang="ko-KR" altLang="en-US" sz="2400" b="1" dirty="0">
                <a:solidFill>
                  <a:schemeClr val="bg1"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293124" y="809894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dobe 명조 Std M" pitchFamily="18" charset="-127"/>
                  <a:ea typeface="Adobe 명조 Std M" pitchFamily="18" charset="-127"/>
                </a:rPr>
                <a:t>“</a:t>
              </a:r>
              <a:endParaRPr lang="ko-KR" altLang="en-US" sz="8800" dirty="0">
                <a:solidFill>
                  <a:schemeClr val="tx2">
                    <a:lumMod val="40000"/>
                    <a:lumOff val="60000"/>
                  </a:schemeClr>
                </a:solidFill>
                <a:latin typeface="Adobe 명조 Std M" pitchFamily="18" charset="-127"/>
                <a:ea typeface="Adobe 명조 Std M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63260" y="809894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dobe 명조 Std M" pitchFamily="18" charset="-127"/>
                  <a:ea typeface="Adobe 명조 Std M" pitchFamily="18" charset="-127"/>
                </a:rPr>
                <a:t>”</a:t>
              </a:r>
              <a:endParaRPr lang="ko-KR" altLang="en-US" sz="8800" dirty="0">
                <a:solidFill>
                  <a:schemeClr val="tx2">
                    <a:lumMod val="40000"/>
                    <a:lumOff val="60000"/>
                  </a:schemeClr>
                </a:solidFill>
                <a:latin typeface="Adobe 명조 Std M" pitchFamily="18" charset="-127"/>
                <a:ea typeface="Adobe 명조 Std M" pitchFamily="18" charset="-127"/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3292615" y="2704706"/>
            <a:ext cx="2647537" cy="396465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95536" y="2704706"/>
            <a:ext cx="1871286" cy="180703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2646" y="3950328"/>
            <a:ext cx="1367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동영상 촬영</a:t>
            </a:r>
            <a:endParaRPr lang="ko-KR" altLang="en-US" sz="1600" b="1" dirty="0"/>
          </a:p>
        </p:txBody>
      </p:sp>
      <p:sp>
        <p:nvSpPr>
          <p:cNvPr id="53" name="타원 52"/>
          <p:cNvSpPr/>
          <p:nvPr/>
        </p:nvSpPr>
        <p:spPr>
          <a:xfrm>
            <a:off x="468080" y="4720929"/>
            <a:ext cx="1824797" cy="180703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Picture 4" descr="C:\Users\bok\Desktop\동전일러스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99075"/>
            <a:ext cx="807484" cy="958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27584" y="5979448"/>
            <a:ext cx="12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수익 발생</a:t>
            </a:r>
            <a:endParaRPr lang="ko-KR" altLang="en-US" sz="1600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491880" y="4871782"/>
            <a:ext cx="2183114" cy="1523604"/>
            <a:chOff x="3685030" y="3993628"/>
            <a:chExt cx="2183114" cy="1523604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030" y="3993628"/>
              <a:ext cx="2183114" cy="152360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8" name="Picture 3" descr="C:\Users\bok\Desktop\동영상 업로드버튼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110" y="4519692"/>
              <a:ext cx="474139" cy="4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TextBox 58"/>
          <p:cNvSpPr txBox="1"/>
          <p:nvPr/>
        </p:nvSpPr>
        <p:spPr>
          <a:xfrm>
            <a:off x="3491880" y="303005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블랙박스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영상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거래 마켓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왼쪽으로 구부러진 화살표 59"/>
          <p:cNvSpPr/>
          <p:nvPr/>
        </p:nvSpPr>
        <p:spPr>
          <a:xfrm>
            <a:off x="2411760" y="3421735"/>
            <a:ext cx="771548" cy="2242135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1560" y="2105861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판</a:t>
            </a:r>
            <a:r>
              <a:rPr lang="ko-KR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</a:t>
            </a:r>
            <a:r>
              <a:rPr lang="ko-KR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 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64288" y="2105861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ko-KR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</a:t>
            </a:r>
            <a:r>
              <a:rPr lang="ko-KR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</a:t>
            </a:r>
            <a:r>
              <a:rPr lang="ko-KR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 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86338" y="3071582"/>
            <a:ext cx="1274548" cy="817185"/>
            <a:chOff x="974370" y="2851932"/>
            <a:chExt cx="1274548" cy="817185"/>
          </a:xfrm>
        </p:grpSpPr>
        <p:pic>
          <p:nvPicPr>
            <p:cNvPr id="64" name="Picture 2" descr="C:\Users\bok\Desktop\스마트폰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289771" y="2536531"/>
              <a:ext cx="643746" cy="1274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직사각형 64"/>
            <p:cNvSpPr/>
            <p:nvPr/>
          </p:nvSpPr>
          <p:spPr>
            <a:xfrm>
              <a:off x="1107588" y="2893620"/>
              <a:ext cx="1008112" cy="5404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Picture 3" descr="C:\Users\bok\Desktop\카메라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859" y="3177680"/>
              <a:ext cx="687059" cy="49143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타원 66"/>
          <p:cNvSpPr/>
          <p:nvPr/>
        </p:nvSpPr>
        <p:spPr>
          <a:xfrm>
            <a:off x="6948264" y="4655758"/>
            <a:ext cx="1824797" cy="180703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949186" y="2704706"/>
            <a:ext cx="1871286" cy="1807036"/>
            <a:chOff x="6949186" y="2414052"/>
            <a:chExt cx="1871286" cy="1807036"/>
          </a:xfrm>
        </p:grpSpPr>
        <p:grpSp>
          <p:nvGrpSpPr>
            <p:cNvPr id="69" name="그룹 68"/>
            <p:cNvGrpSpPr/>
            <p:nvPr/>
          </p:nvGrpSpPr>
          <p:grpSpPr>
            <a:xfrm>
              <a:off x="6949186" y="2414052"/>
              <a:ext cx="1871286" cy="1807036"/>
              <a:chOff x="6904593" y="2517120"/>
              <a:chExt cx="1871286" cy="1807036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6904593" y="2517120"/>
                <a:ext cx="1871286" cy="180703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236753" y="3776163"/>
                <a:ext cx="136769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/>
                  <a:t>동영상 검색</a:t>
                </a:r>
                <a:endParaRPr lang="ko-KR" altLang="en-US" sz="1600" b="1" dirty="0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7250349" y="2780928"/>
                <a:ext cx="490003" cy="970153"/>
                <a:chOff x="7418936" y="2699968"/>
                <a:chExt cx="490003" cy="970153"/>
              </a:xfrm>
            </p:grpSpPr>
            <p:pic>
              <p:nvPicPr>
                <p:cNvPr id="80" name="Picture 2" descr="C:\Users\bok\Desktop\스마트폰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18936" y="2699968"/>
                  <a:ext cx="490003" cy="970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직사각형 80"/>
                <p:cNvSpPr/>
                <p:nvPr/>
              </p:nvSpPr>
              <p:spPr>
                <a:xfrm rot="5400000">
                  <a:off x="7296954" y="2961034"/>
                  <a:ext cx="767350" cy="45661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7805705" y="3153801"/>
                <a:ext cx="801823" cy="5078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2014-07-20</a:t>
                </a:r>
              </a:p>
              <a:p>
                <a:r>
                  <a:rPr lang="en-US" altLang="ko-KR" sz="900" dirty="0" smtClean="0"/>
                  <a:t>6</a:t>
                </a:r>
                <a:r>
                  <a:rPr lang="ko-KR" altLang="en-US" sz="900" dirty="0" smtClean="0"/>
                  <a:t>시경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분당 </a:t>
                </a:r>
                <a:r>
                  <a:rPr lang="ko-KR" altLang="en-US" sz="900" dirty="0" err="1" smtClean="0"/>
                  <a:t>정자역</a:t>
                </a:r>
                <a:endParaRPr lang="ko-KR" altLang="en-US" sz="9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340301" y="3091026"/>
                <a:ext cx="310098" cy="738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337652" y="3210254"/>
                <a:ext cx="165248" cy="600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337652" y="3308375"/>
                <a:ext cx="310098" cy="738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335003" y="3424402"/>
                <a:ext cx="310098" cy="738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295127" y="3356992"/>
                <a:ext cx="338554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검색</a:t>
                </a:r>
                <a:endParaRPr lang="ko-KR" altLang="en-US" sz="600" dirty="0"/>
              </a:p>
            </p:txBody>
          </p:sp>
        </p:grpSp>
        <p:sp>
          <p:nvSpPr>
            <p:cNvPr id="70" name="왼쪽 화살표 69"/>
            <p:cNvSpPr/>
            <p:nvPr/>
          </p:nvSpPr>
          <p:spPr>
            <a:xfrm>
              <a:off x="7884368" y="2792553"/>
              <a:ext cx="271390" cy="204399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2" name="Picture 2" descr="C:\Users\bok\Desktop\기획,디자인\블랙박스 어플 관련 이미지\baske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23" y="4950627"/>
            <a:ext cx="1079406" cy="92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C:\Users\bok\Desktop\동전일러스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948" y="5310667"/>
            <a:ext cx="489311" cy="5810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377964" y="5951902"/>
            <a:ext cx="12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영상 구매</a:t>
            </a:r>
            <a:endParaRPr lang="ko-KR" altLang="en-US" sz="1600" b="1" dirty="0"/>
          </a:p>
        </p:txBody>
      </p:sp>
      <p:sp>
        <p:nvSpPr>
          <p:cNvPr id="85" name="오른쪽으로 구부러진 화살표 84"/>
          <p:cNvSpPr/>
          <p:nvPr/>
        </p:nvSpPr>
        <p:spPr>
          <a:xfrm>
            <a:off x="6012160" y="3355839"/>
            <a:ext cx="813758" cy="2380039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19872" y="3789040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everywhere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9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73205" y="1556792"/>
            <a:ext cx="8385399" cy="3166027"/>
            <a:chOff x="348789" y="2495221"/>
            <a:chExt cx="8385399" cy="316602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48789" y="2843063"/>
              <a:ext cx="8385399" cy="28181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1906" y="3140968"/>
              <a:ext cx="2139559" cy="2159370"/>
            </a:xfrm>
            <a:prstGeom prst="ellipse">
              <a:avLst/>
            </a:prstGeom>
            <a:solidFill>
              <a:schemeClr val="tx2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8903" y="3898357"/>
              <a:ext cx="1733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블랙박스 영상 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업로드 </a:t>
              </a: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419872" y="3141838"/>
              <a:ext cx="2139559" cy="2159370"/>
            </a:xfrm>
            <a:prstGeom prst="ellipse">
              <a:avLst/>
            </a:prstGeom>
            <a:solidFill>
              <a:schemeClr val="tx2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18647" y="3862788"/>
              <a:ext cx="1733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블랙박스 영상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스마트 폰 검색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320873" y="3141838"/>
              <a:ext cx="2139559" cy="2159370"/>
            </a:xfrm>
            <a:prstGeom prst="ellipse">
              <a:avLst/>
            </a:prstGeom>
            <a:solidFill>
              <a:schemeClr val="tx2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31399" y="3862789"/>
              <a:ext cx="1733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블랙박스 영상 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스마트 폰 구매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덧셈 기호 29"/>
            <p:cNvSpPr/>
            <p:nvPr/>
          </p:nvSpPr>
          <p:spPr>
            <a:xfrm>
              <a:off x="2771800" y="4005064"/>
              <a:ext cx="549639" cy="504056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덧셈 기호 30"/>
            <p:cNvSpPr/>
            <p:nvPr/>
          </p:nvSpPr>
          <p:spPr>
            <a:xfrm>
              <a:off x="5652904" y="4005064"/>
              <a:ext cx="549639" cy="504056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836" y="2495221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오픈 </a:t>
              </a:r>
              <a:r>
                <a:rPr lang="en-US" altLang="ko-KR" sz="2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</a:t>
              </a:r>
              <a:r>
                <a:rPr lang="ko-KR" altLang="en-US" sz="2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제공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44739" y="5097958"/>
            <a:ext cx="7438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API </a:t>
            </a:r>
            <a:r>
              <a:rPr lang="ko-KR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사용 및 적용 매뉴얼</a:t>
            </a:r>
            <a:r>
              <a:rPr lang="ko-KR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제작 하여 무료로 블랙박스 제조사에 제공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블랙박스 </a:t>
            </a:r>
            <a:r>
              <a:rPr lang="en-US" altLang="ko-KR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IoT</a:t>
            </a:r>
            <a:r>
              <a:rPr lang="en-US" altLang="ko-KR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(Internet of Things)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서비스 기술의 실현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046" y="692696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블랙박스 제조사에 기술 보급</a:t>
            </a:r>
            <a:endParaRPr lang="ko-KR" altLang="en-US" sz="24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7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갈매기형 수장 2"/>
          <p:cNvSpPr/>
          <p:nvPr/>
        </p:nvSpPr>
        <p:spPr>
          <a:xfrm>
            <a:off x="195005" y="908720"/>
            <a:ext cx="1728192" cy="36333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1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979712" y="1844824"/>
            <a:ext cx="1728192" cy="363330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2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3708041" y="2737225"/>
            <a:ext cx="1728192" cy="36333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5480438" y="3591568"/>
            <a:ext cx="1728192" cy="363330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7236296" y="4406043"/>
            <a:ext cx="1728192" cy="36333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>
            <a:stCxn id="3" idx="3"/>
          </p:cNvCxnSpPr>
          <p:nvPr/>
        </p:nvCxnSpPr>
        <p:spPr>
          <a:xfrm>
            <a:off x="1923197" y="1090385"/>
            <a:ext cx="0" cy="57676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3"/>
          </p:cNvCxnSpPr>
          <p:nvPr/>
        </p:nvCxnSpPr>
        <p:spPr>
          <a:xfrm>
            <a:off x="3707904" y="2026489"/>
            <a:ext cx="0" cy="48315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8" idx="3"/>
          </p:cNvCxnSpPr>
          <p:nvPr/>
        </p:nvCxnSpPr>
        <p:spPr>
          <a:xfrm>
            <a:off x="5436233" y="2918890"/>
            <a:ext cx="0" cy="39391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3"/>
          </p:cNvCxnSpPr>
          <p:nvPr/>
        </p:nvCxnSpPr>
        <p:spPr>
          <a:xfrm flipH="1">
            <a:off x="7183087" y="3773233"/>
            <a:ext cx="25543" cy="30847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3"/>
          </p:cNvCxnSpPr>
          <p:nvPr/>
        </p:nvCxnSpPr>
        <p:spPr>
          <a:xfrm flipH="1">
            <a:off x="8938946" y="4587708"/>
            <a:ext cx="25542" cy="22702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418" y="1340768"/>
            <a:ext cx="1579278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블랙박스 영상 활용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사업성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시장분석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사업화 가능성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독창성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기술의 파급효과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9712" y="2276872"/>
            <a:ext cx="127150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폐 휴대폰 활용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사업성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시장분석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사업화 가능성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독창성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기술의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파급효과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54895" y="4026670"/>
            <a:ext cx="157927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폐 휴대폰을 활용한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블랙박스 영상 거래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마켓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어플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사업성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사업화 가능성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독창성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독창적 기술수준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기술의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파급효과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9912" y="3116655"/>
            <a:ext cx="11801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대표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이은총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창업의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지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창업에 대한 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구체적 의지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독창성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독창적 기술수준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80312" y="4790489"/>
            <a:ext cx="131478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마케팅 전략 및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사업 추진계획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창업의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지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사업 추진 일정 및 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구체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성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사업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성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마케팅 전략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독창성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참여인력 구성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1713247"/>
            <a:ext cx="5168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돈 버는 블랙박스 </a:t>
            </a:r>
            <a:r>
              <a:rPr lang="en-US" altLang="ko-KR" sz="4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?!</a:t>
            </a:r>
            <a:endParaRPr lang="ko-KR" altLang="en-US" sz="44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55776" y="2638467"/>
            <a:ext cx="5246259" cy="2769817"/>
            <a:chOff x="3358190" y="1929304"/>
            <a:chExt cx="5246259" cy="2769817"/>
          </a:xfrm>
        </p:grpSpPr>
        <p:pic>
          <p:nvPicPr>
            <p:cNvPr id="18" name="Picture 2" descr="C:\Users\bok\Desktop\스마트폰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596411" y="691083"/>
              <a:ext cx="2769817" cy="524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834" y="2081508"/>
              <a:ext cx="4294262" cy="2424996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2633632" y="5408284"/>
            <a:ext cx="5038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 폰 블랙박스 영상 거래 마켓</a:t>
            </a:r>
            <a:endParaRPr lang="en-US" altLang="ko-KR" sz="2400" b="1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everywhere</a:t>
            </a:r>
            <a:endParaRPr lang="ko-KR" altLang="en-US" sz="2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7" y="1534953"/>
            <a:ext cx="1251827" cy="9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9914" y="2605639"/>
            <a:ext cx="40863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Adobe 명조 Std M" pitchFamily="18" charset="-127"/>
                <a:ea typeface="Adobe 명조 Std M" pitchFamily="18" charset="-127"/>
              </a:rPr>
              <a:t>Q</a:t>
            </a:r>
            <a:r>
              <a:rPr lang="en-US" altLang="ko-KR" sz="13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Adobe 명조 Std M" pitchFamily="18" charset="-127"/>
                <a:ea typeface="Adobe 명조 Std M" pitchFamily="18" charset="-127"/>
              </a:rPr>
              <a:t>n</a:t>
            </a:r>
            <a:r>
              <a:rPr lang="en-US" altLang="ko-KR" sz="138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Adobe 명조 Std M" pitchFamily="18" charset="-127"/>
                <a:ea typeface="Adobe 명조 Std M" pitchFamily="18" charset="-127"/>
              </a:rPr>
              <a:t>A</a:t>
            </a:r>
            <a:endParaRPr lang="ko-KR" altLang="en-US" sz="138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Adobe 명조 Std M" pitchFamily="18" charset="-127"/>
              <a:ea typeface="Adobe 명조 Std 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60150" y="4983559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명조 Std M" pitchFamily="18" charset="-127"/>
                <a:ea typeface="Adobe 명조 Std M" pitchFamily="18" charset="-127"/>
              </a:rPr>
              <a:t>[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명조 Std M" pitchFamily="18" charset="-127"/>
                <a:ea typeface="Adobe 명조 Std M" pitchFamily="18" charset="-127"/>
              </a:rPr>
              <a:t>기술문의 및 제휴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명조 Std M" pitchFamily="18" charset="-127"/>
                <a:ea typeface="Adobe 명조 Std M" pitchFamily="18" charset="-127"/>
              </a:rPr>
              <a:t>]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명조 Std M" pitchFamily="18" charset="-127"/>
              <a:ea typeface="Adobe 명조 Std M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57335" y="5449729"/>
            <a:ext cx="1935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Change1Angle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대표 이 은총 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010. 5669. 7465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lee11326@gmail.com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194" name="Picture 2" descr="C:\Users\bok\Desktop\686d96c3c215b2d16740c625c78098f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43" y="3370618"/>
            <a:ext cx="1405414" cy="140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1307666" y="2921546"/>
            <a:ext cx="1296144" cy="792088"/>
          </a:xfrm>
          <a:prstGeom prst="wedgeEllipseCallout">
            <a:avLst>
              <a:gd name="adj1" fmla="val 15716"/>
              <a:gd name="adj2" fmla="val 77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Thank u !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대각선 방향의 모서리가 둥근 사각형 14"/>
          <p:cNvSpPr/>
          <p:nvPr/>
        </p:nvSpPr>
        <p:spPr>
          <a:xfrm>
            <a:off x="395536" y="1268760"/>
            <a:ext cx="2952328" cy="2221875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3494910" y="1268761"/>
            <a:ext cx="5112568" cy="2221874"/>
          </a:xfrm>
          <a:prstGeom prst="round2DiagRect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5660504" y="3900276"/>
            <a:ext cx="2799928" cy="2409044"/>
          </a:xfrm>
          <a:prstGeom prst="round2Diag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395536" y="3900276"/>
            <a:ext cx="5112568" cy="2409043"/>
          </a:xfrm>
          <a:prstGeom prst="round2Diag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92" y="4253868"/>
            <a:ext cx="2358089" cy="18002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개발환경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92" y="4109851"/>
            <a:ext cx="2358089" cy="11990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22" y="4200626"/>
            <a:ext cx="1748654" cy="17486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23" y="1638811"/>
            <a:ext cx="3188041" cy="10768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1289" y="3543399"/>
            <a:ext cx="2079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  <a:alpha val="36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Server</a:t>
            </a:r>
            <a:endParaRPr lang="ko-KR" altLang="en-US" sz="2400" b="1" dirty="0">
              <a:solidFill>
                <a:schemeClr val="tx2">
                  <a:lumMod val="20000"/>
                  <a:lumOff val="80000"/>
                  <a:alpha val="36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0844" y="3529869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  <a:alpha val="36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sz="2400" b="1" dirty="0">
              <a:solidFill>
                <a:schemeClr val="tx2">
                  <a:lumMod val="20000"/>
                  <a:lumOff val="80000"/>
                  <a:alpha val="36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255" y="908720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tx2">
                    <a:lumMod val="20000"/>
                    <a:lumOff val="80000"/>
                    <a:alpha val="36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9230" y="908720"/>
            <a:ext cx="392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tx2">
                    <a:lumMod val="20000"/>
                    <a:lumOff val="80000"/>
                    <a:alpha val="36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sz="2400" dirty="0"/>
              <a:t>Core Engine &amp; Algorithm</a:t>
            </a:r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83" y="2028681"/>
            <a:ext cx="1646833" cy="123353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998703" y="1627142"/>
            <a:ext cx="2160240" cy="1326076"/>
            <a:chOff x="3387484" y="1988840"/>
            <a:chExt cx="5216964" cy="2754350"/>
          </a:xfrm>
        </p:grpSpPr>
        <p:pic>
          <p:nvPicPr>
            <p:cNvPr id="20" name="Picture 2" descr="C:\Users\bok\Desktop\스마트폰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618791" y="757533"/>
              <a:ext cx="2754350" cy="521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724" y="2150631"/>
              <a:ext cx="4304481" cy="2430766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2" y="2133792"/>
            <a:ext cx="1217231" cy="12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1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5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5045" y="8356"/>
            <a:ext cx="4538948" cy="3356992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블랙박스有</a:t>
            </a:r>
            <a:endParaRPr lang="ko-KR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38948" y="3501008"/>
            <a:ext cx="4605052" cy="33569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48" y="3356992"/>
            <a:ext cx="4538949" cy="350100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9882" y="-4192"/>
            <a:ext cx="4604117" cy="3505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갈매기형 수장 11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Needs 1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7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5045" y="8356"/>
            <a:ext cx="4538948" cy="3356992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블랙박스有</a:t>
            </a:r>
            <a:endParaRPr lang="ko-KR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38948" y="3501008"/>
            <a:ext cx="4605052" cy="33569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48" y="3356992"/>
            <a:ext cx="4538949" cy="350100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9882" y="-4192"/>
            <a:ext cx="4604117" cy="3505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갈매기형 수장 11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Needs 1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03648" y="4459195"/>
            <a:ext cx="1206273" cy="85999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7561066">
            <a:off x="2294470" y="3622403"/>
            <a:ext cx="936104" cy="898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5045" y="8356"/>
            <a:ext cx="4538948" cy="3356992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블랙박스有</a:t>
            </a:r>
            <a:endParaRPr lang="ko-KR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38948" y="3501008"/>
            <a:ext cx="4605052" cy="33569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48" y="3356992"/>
            <a:ext cx="4538949" cy="350100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9882" y="-4192"/>
            <a:ext cx="4604117" cy="3505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갈매기형 수장 11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Needs 1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03648" y="4459195"/>
            <a:ext cx="1206273" cy="85999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7561066">
            <a:off x="2294470" y="3622403"/>
            <a:ext cx="936104" cy="898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5" y="1484784"/>
            <a:ext cx="7362762" cy="4141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8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701" y="3789040"/>
            <a:ext cx="4654315" cy="2967355"/>
            <a:chOff x="1901646" y="2045678"/>
            <a:chExt cx="4935490" cy="3653824"/>
          </a:xfrm>
        </p:grpSpPr>
        <p:grpSp>
          <p:nvGrpSpPr>
            <p:cNvPr id="9" name="그룹 8"/>
            <p:cNvGrpSpPr/>
            <p:nvPr/>
          </p:nvGrpSpPr>
          <p:grpSpPr>
            <a:xfrm>
              <a:off x="1901646" y="2045678"/>
              <a:ext cx="4935490" cy="3653824"/>
              <a:chOff x="4139952" y="2924944"/>
              <a:chExt cx="4935490" cy="3653824"/>
            </a:xfrm>
          </p:grpSpPr>
          <p:graphicFrame>
            <p:nvGraphicFramePr>
              <p:cNvPr id="4" name="차트 3"/>
              <p:cNvGraphicFramePr/>
              <p:nvPr>
                <p:extLst>
                  <p:ext uri="{D42A27DB-BD31-4B8C-83A1-F6EECF244321}">
                    <p14:modId xmlns:p14="http://schemas.microsoft.com/office/powerpoint/2010/main" val="1210038508"/>
                  </p:ext>
                </p:extLst>
              </p:nvPr>
            </p:nvGraphicFramePr>
            <p:xfrm>
              <a:off x="4139952" y="2924944"/>
              <a:ext cx="4935490" cy="365382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7" name="TextBox 6"/>
              <p:cNvSpPr txBox="1"/>
              <p:nvPr/>
            </p:nvSpPr>
            <p:spPr>
              <a:xfrm>
                <a:off x="6471411" y="3513061"/>
                <a:ext cx="22797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경기지방 경찰청 </a:t>
                </a:r>
                <a:r>
                  <a:rPr lang="en-US" altLang="ko-KR" sz="1100" dirty="0" smtClean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2013</a:t>
                </a:r>
                <a:r>
                  <a:rPr lang="ko-KR" altLang="en-US" sz="1100" dirty="0" smtClean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년도 기준</a:t>
                </a:r>
                <a:r>
                  <a:rPr lang="en-US" altLang="ko-KR" sz="1100" dirty="0" smtClean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)</a:t>
                </a:r>
                <a:endParaRPr lang="ko-KR" altLang="en-US" sz="1100" dirty="0">
                  <a:solidFill>
                    <a:schemeClr val="accent6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47538" y="3066687"/>
              <a:ext cx="745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225</a:t>
              </a:r>
              <a:r>
                <a:rPr lang="ko-KR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건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84062" y="4522904"/>
              <a:ext cx="788093" cy="326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1936</a:t>
              </a:r>
              <a:r>
                <a:rPr lang="ko-KR" altLang="en-US" sz="1200" dirty="0" smtClean="0"/>
                <a:t>건</a:t>
              </a:r>
              <a:endParaRPr lang="ko-KR" altLang="en-US" sz="12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8104" y="2564904"/>
            <a:ext cx="9166596" cy="108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뺑소니 사고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중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이틀에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 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목격자를 찾습니다</a:t>
            </a:r>
            <a:r>
              <a:rPr lang="en-US" altLang="ko-KR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1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6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2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89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65905" y="44624"/>
            <a:ext cx="454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스마트 폰 블랙박스 영상 거래마켓</a:t>
            </a:r>
            <a:r>
              <a:rPr lang="ko-KR" altLang="en-US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everywhere</a:t>
            </a:r>
            <a:endParaRPr lang="ko-KR" altLang="en-US" sz="1600" b="1" dirty="0">
              <a:solidFill>
                <a:schemeClr val="accent6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1539" y="2924944"/>
            <a:ext cx="916659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가구당 </a:t>
            </a:r>
            <a:r>
              <a:rPr lang="ko-KR" altLang="en-US" sz="32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서랍</a:t>
            </a:r>
            <a:r>
              <a:rPr lang="ko-KR" altLang="en-US" sz="32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</a:t>
            </a:r>
            <a:r>
              <a:rPr lang="ko-KR" altLang="en-US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휴대폰 개수 </a:t>
            </a:r>
            <a:r>
              <a:rPr lang="en-US" altLang="ko-KR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</a:t>
            </a:r>
            <a:r>
              <a:rPr lang="ko-KR" altLang="en-US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</a:t>
            </a:r>
            <a:endParaRPr lang="ko-KR" altLang="en-US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609253"/>
              </p:ext>
            </p:extLst>
          </p:nvPr>
        </p:nvGraphicFramePr>
        <p:xfrm>
          <a:off x="179512" y="4149080"/>
          <a:ext cx="3827963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갈매기형 수장 7"/>
          <p:cNvSpPr/>
          <p:nvPr/>
        </p:nvSpPr>
        <p:spPr>
          <a:xfrm>
            <a:off x="107504" y="77105"/>
            <a:ext cx="1728192" cy="363330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2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16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15472</TotalTime>
  <Words>774</Words>
  <Application>Microsoft Macintosh PowerPoint</Application>
  <PresentationFormat>화면 슬라이드 쇼(4:3)</PresentationFormat>
  <Paragraphs>245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Adobe 고딕 Std B</vt:lpstr>
      <vt:lpstr>Adobe 명조 Std M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</dc:creator>
  <cp:lastModifiedBy>이 은총</cp:lastModifiedBy>
  <cp:revision>810</cp:revision>
  <dcterms:created xsi:type="dcterms:W3CDTF">2014-06-29T07:57:53Z</dcterms:created>
  <dcterms:modified xsi:type="dcterms:W3CDTF">2018-08-02T14:39:55Z</dcterms:modified>
</cp:coreProperties>
</file>