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8E71A9-FD3D-49D7-AD79-49A6472B555D}">
  <a:tblStyle styleId="{798E71A9-FD3D-49D7-AD79-49A6472B55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e99127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4e99127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4e99127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4e99127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e99127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4e99127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 &amp; Eunchong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2203e63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2203e63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Eunchong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Since we have a binary outcome, the likelihood-based method we used from scratch is logistic regression. The logistic regression uses Bernoulli distribution as everyone knows, and the log-likelihood in terms of beta is defined as this.</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41a0ff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241a0ff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Eunchong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Our training dataset contains around 255,000 observations and 17 covariates. Among them 14 variables are categorical. We have a relatively large data.</a:t>
            </a:r>
            <a:endParaRPr/>
          </a:p>
          <a:p>
            <a:pPr indent="0" lvl="0" marL="0" rtl="0" algn="l">
              <a:lnSpc>
                <a:spcPct val="115000"/>
              </a:lnSpc>
              <a:spcBef>
                <a:spcPts val="1200"/>
              </a:spcBef>
              <a:spcAft>
                <a:spcPts val="0"/>
              </a:spcAft>
              <a:buClr>
                <a:schemeClr val="dk1"/>
              </a:buClr>
              <a:buSzPts val="1100"/>
              <a:buFont typeface="Arial"/>
              <a:buNone/>
            </a:pPr>
            <a:r>
              <a:rPr lang="en"/>
              <a:t> We considered several method. Gradient Descent and stochastic gradient descent method. The update uses the first derivative scaled by alpha. After we coded it up, we ran the algorithm with alpha 10 to the negative three (point o o o 1) and the starting beta is the zero vector. It took more than 1 hours even closer to 2 hours with 30,000 iterations. So, we tried stochastic gradient descent with the ratio of subsampling 0.01. It showed improvement like around 30 minutes to converge.  My code might not have been efficient enough but after we saw glm function spent only 5 seconds, we thought the speed is problem. (gradient descend may not be appropriate in our case.)</a:t>
            </a:r>
            <a:endParaRPr/>
          </a:p>
          <a:p>
            <a:pPr indent="0" lvl="0" marL="0" rtl="0" algn="l">
              <a:lnSpc>
                <a:spcPct val="115000"/>
              </a:lnSpc>
              <a:spcBef>
                <a:spcPts val="1200"/>
              </a:spcBef>
              <a:spcAft>
                <a:spcPts val="0"/>
              </a:spcAft>
              <a:buClr>
                <a:schemeClr val="dk1"/>
              </a:buClr>
              <a:buSzPts val="1100"/>
              <a:buFont typeface="Arial"/>
              <a:buNone/>
            </a:pPr>
            <a:r>
              <a:rPr lang="en"/>
              <a:t>So we used IRLS and BFGS methods.</a:t>
            </a:r>
            <a:endParaRPr/>
          </a:p>
          <a:p>
            <a:pPr indent="0" lvl="0" marL="0" rtl="0" algn="l">
              <a:lnSpc>
                <a:spcPct val="115000"/>
              </a:lnSpc>
              <a:spcBef>
                <a:spcPts val="1200"/>
              </a:spcBef>
              <a:spcAft>
                <a:spcPts val="0"/>
              </a:spcAft>
              <a:buClr>
                <a:schemeClr val="dk1"/>
              </a:buClr>
              <a:buSzPts val="1100"/>
              <a:buFont typeface="Arial"/>
              <a:buNone/>
            </a:pPr>
            <a:r>
              <a:rPr lang="en"/>
              <a:t>I am going to talk about IRLS</a:t>
            </a:r>
            <a:endParaRPr/>
          </a:p>
          <a:p>
            <a:pPr indent="0" lvl="0" marL="0" rtl="0" algn="l">
              <a:lnSpc>
                <a:spcPct val="115000"/>
              </a:lnSpc>
              <a:spcBef>
                <a:spcPts val="1200"/>
              </a:spcBef>
              <a:spcAft>
                <a:spcPts val="0"/>
              </a:spcAft>
              <a:buClr>
                <a:schemeClr val="dk1"/>
              </a:buClr>
              <a:buSzPts val="1100"/>
              <a:buFont typeface="Arial"/>
              <a:buNone/>
            </a:pPr>
            <a:r>
              <a:rPr lang="en"/>
              <a:t>IRLS is faster but sensitive to the starting value.</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241a0ff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241a0ff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Eunchong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Log-likelihood in matrix form is this, and the first and second derivative is known as this.</a:t>
            </a:r>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241a0ff9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241a0ff9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Eunchong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From the first and second derivatives, we can derive the Newton-Raphson and IRLS formular. We coded the algorithm using the matrix form but the problem was in W matrix, which is n by n matrix. So in our case, it is 255,000 by 255,000. So element-wise column multiplication was used.</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203e637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2203e637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t>
            </a:r>
            <a:r>
              <a:rPr lang="en">
                <a:solidFill>
                  <a:schemeClr val="dk1"/>
                </a:solidFill>
              </a:rPr>
              <a:t>unchong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The algorithm converges in 5-6 seconds with 9 iterations, which is big difference from the SGD.</a:t>
            </a:r>
            <a:endParaRPr/>
          </a:p>
          <a:p>
            <a:pPr indent="0" lvl="0" marL="0" rtl="0" algn="l">
              <a:lnSpc>
                <a:spcPct val="115000"/>
              </a:lnSpc>
              <a:spcBef>
                <a:spcPts val="1200"/>
              </a:spcBef>
              <a:spcAft>
                <a:spcPts val="0"/>
              </a:spcAft>
              <a:buClr>
                <a:schemeClr val="dk1"/>
              </a:buClr>
              <a:buSzPts val="1100"/>
              <a:buFont typeface="Arial"/>
              <a:buNone/>
            </a:pPr>
            <a:r>
              <a:rPr lang="en"/>
              <a:t>The starting beta was the zero vector, but when using the starting with all elements one half, it doesn’t converge.  The main difference between two starting was in W matrix.  (move to W form) when beta is not zero the diagonals of W becomes very small making the inverse of the Hessian very large. In contrast, when beta is zero, the inverse of the second was small. So, we can think Newton update steps may be too aggressive. We set glm function as standard and check the results. Its speed was similar and the results was almost the same in IRLS since glm also uses IRLS.</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241a3387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241a3387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 &amp; Eunchong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Next would be the BFGS method for logistic regression. Since the log-likelihood is non-linear and our data was really large, we considered the BFGS to avoid computing Hessian and its inverse at each iteration.</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But as a trade off, it needs to find a proper step length to guarantee decrease. Here we considered update the step length using line search satisfying Wolfe conditions.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 first condition ensures the objective function decrease sufficiently and the seconds one ensures the slope reduces sufficiently.</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 inverse Hessian approximation is updated by this formula.</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52fc9a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52fc9a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 &amp; Eunchong</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Here is the BFGS algorithm.</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We first state the initial value, convergence tolerance, and give a initial value, identity matrix for the inverse Hessian.</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Then we calculate the search direction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Here should be a line search algorithm to choose proper step length.</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Once we get the step length, we can update beta and the inverse Hessian Approximation.</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e9912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e9912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203e63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203e63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 &amp; Eunchong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So here is the line search algorithm.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563f90a7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563f90a7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 &amp; Eunchong</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Here is the function in our package</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It takes about 45 second for converge and converges in 64 iterations.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It not as fast as IRLS. On one hand, the line search algorithm would be time consuming.</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On the other hand, more iterations to converge means more time.</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It converges for both the starting value setting. hence, BFGS is relatively not sensitive to starting values.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 results compared to glm is really close.</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3736a5e5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3736a5e5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Let’s talk about our package. The name of our package is glmLogistic. There are serval functions in our package and wrote in cpp.</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Those two are our core functions.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 outcome includes parameter estimates, standard error, log-likellihood and etc</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3736a5e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3736a5e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 &amp; Eunchong</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To compare the results from the functions from our pacakge, we used glm function to fit several models.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Those are also for our specific aims.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We evaluated the prediction performance using testing dataset.</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63fcf1d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63fcf1d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 &amp; Eunchong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Beside likelihood based methods, we also considered some machine learning methods.</a:t>
            </a:r>
            <a:endParaRPr sz="13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3736a5e5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3736a5e5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 &amp; Eunchong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4e99127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4e99127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5a81426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5a81426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563f90a7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563f90a7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4e991278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4e99127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263fcf1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263fcf1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Andrew - </a:t>
            </a:r>
            <a:r>
              <a:rPr lang="en" sz="950">
                <a:solidFill>
                  <a:schemeClr val="dk1"/>
                </a:solidFill>
              </a:rPr>
              <a:t>Sherry L Murphy, Kenneth D Kochanek, Jiaquan Xu, and Elizabeth Arias. Mortality in the united states, 2020. 2021.18</a:t>
            </a:r>
            <a:endParaRPr sz="95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4e99127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4e99127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5a814265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5a81426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2203e6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2203e6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3736a5e5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3736a5e5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Wanting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4e99127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4e99127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Mingwei</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3736a5e5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3736a5e5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Mingwei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4e99127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4e99127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Mingwei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3736a5e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3736a5e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Mingwei</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263fcf1d0_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263fcf1d0_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Mingwei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350">
                <a:solidFill>
                  <a:schemeClr val="dk1"/>
                </a:solidFill>
              </a:rPr>
              <a:t>Real-world data, which is the input of data mining algorithms, has several components that can impact it. Among those issues, the presence of noise is a significant factor. It is an unavoidable problem, but have to address to improve the prediction.</a:t>
            </a:r>
            <a:endParaRPr sz="1350">
              <a:solidFill>
                <a:schemeClr val="dk1"/>
              </a:solidFill>
            </a:endParaRPr>
          </a:p>
          <a:p>
            <a:pPr indent="0" lvl="0" marL="0" rtl="0" algn="l">
              <a:lnSpc>
                <a:spcPct val="115000"/>
              </a:lnSpc>
              <a:spcBef>
                <a:spcPts val="1500"/>
              </a:spcBef>
              <a:spcAft>
                <a:spcPts val="0"/>
              </a:spcAft>
              <a:buNone/>
            </a:pPr>
            <a:r>
              <a:rPr lang="en" sz="1350">
                <a:solidFill>
                  <a:schemeClr val="dk1"/>
                </a:solidFill>
              </a:rPr>
              <a:t>Humans are likely to make mistakes during the collection of data,while instruments that collect data can be inaccurate, resulting in dataset errors. The errors are known as noise. Without the proper training,data noise can create issues in machine learning algorithms, as the algorithm thinks of that noise as a pattern and can start generalizing from it.</a:t>
            </a:r>
            <a:endParaRPr sz="1350">
              <a:solidFill>
                <a:schemeClr val="dk1"/>
              </a:solidFill>
            </a:endParaRPr>
          </a:p>
          <a:p>
            <a:pPr indent="0" lvl="0" marL="0" rtl="0" algn="l">
              <a:lnSpc>
                <a:spcPct val="115000"/>
              </a:lnSpc>
              <a:spcBef>
                <a:spcPts val="1500"/>
              </a:spcBef>
              <a:spcAft>
                <a:spcPts val="0"/>
              </a:spcAft>
              <a:buNone/>
            </a:pPr>
            <a:r>
              <a:rPr lang="en" sz="1350">
                <a:solidFill>
                  <a:schemeClr val="dk1"/>
                </a:solidFill>
              </a:rPr>
              <a:t>So the noise data are contradictory examples, mislabeled example, erroneous values, etc.  </a:t>
            </a:r>
            <a:endParaRPr sz="1350">
              <a:solidFill>
                <a:schemeClr val="dk1"/>
              </a:solidFill>
            </a:endParaRPr>
          </a:p>
          <a:p>
            <a:pPr indent="0" lvl="0" marL="0" rtl="0" algn="l">
              <a:lnSpc>
                <a:spcPct val="115000"/>
              </a:lnSpc>
              <a:spcBef>
                <a:spcPts val="1500"/>
              </a:spcBef>
              <a:spcAft>
                <a:spcPts val="0"/>
              </a:spcAft>
              <a:buNone/>
            </a:pPr>
            <a:r>
              <a:rPr lang="en" sz="1350">
                <a:solidFill>
                  <a:schemeClr val="dk1"/>
                </a:solidFill>
              </a:rPr>
              <a:t>Important data are weak. We need to reduce the data size, eliminate the erroneous and redundant features</a:t>
            </a:r>
            <a:endParaRPr sz="1350">
              <a:solidFill>
                <a:schemeClr val="dk1"/>
              </a:solidFill>
            </a:endParaRPr>
          </a:p>
          <a:p>
            <a:pPr indent="0" lvl="0" marL="0" rtl="0" algn="l">
              <a:lnSpc>
                <a:spcPct val="115000"/>
              </a:lnSpc>
              <a:spcBef>
                <a:spcPts val="1500"/>
              </a:spcBef>
              <a:spcAft>
                <a:spcPts val="0"/>
              </a:spcAft>
              <a:buNone/>
            </a:pPr>
            <a:r>
              <a:t/>
            </a:r>
            <a:endParaRPr sz="1350">
              <a:solidFill>
                <a:schemeClr val="dk1"/>
              </a:solidFill>
            </a:endParaRPr>
          </a:p>
          <a:p>
            <a:pPr indent="0" lvl="0" marL="0" rtl="0" algn="l">
              <a:lnSpc>
                <a:spcPct val="115000"/>
              </a:lnSpc>
              <a:spcBef>
                <a:spcPts val="1500"/>
              </a:spcBef>
              <a:spcAft>
                <a:spcPts val="0"/>
              </a:spcAft>
              <a:buNone/>
            </a:pPr>
            <a:r>
              <a:rPr i="1" lang="en" sz="1350">
                <a:solidFill>
                  <a:schemeClr val="dk1"/>
                </a:solidFill>
              </a:rPr>
              <a:t>PCA (Principal Component Analysis)</a:t>
            </a:r>
            <a:endParaRPr sz="1350">
              <a:solidFill>
                <a:schemeClr val="dk1"/>
              </a:solidFill>
            </a:endParaRPr>
          </a:p>
          <a:p>
            <a:pPr indent="0" lvl="0" marL="0" rtl="0" algn="l">
              <a:spcBef>
                <a:spcPts val="1500"/>
              </a:spcBef>
              <a:spcAft>
                <a:spcPts val="0"/>
              </a:spcAft>
              <a:buNone/>
            </a:pPr>
            <a:r>
              <a:rPr lang="en" sz="1350">
                <a:solidFill>
                  <a:schemeClr val="dk1"/>
                </a:solidFill>
              </a:rPr>
              <a:t>PCA is an arithmetical procedure that uses the orthogonal property to transform the set of feasibly correlated variables (linked variables) into those variables which are not associated (uncorrelated). These new variables are called “principal components.” PCA aims to remove corrupted data by preservative noise from the signal or image while preserving the essential features. This approach is both geometric and statistical; PCA projects the input data along various axes; thus, it lessens the input signal dimension or data. </a:t>
            </a:r>
            <a:endParaRPr sz="1350">
              <a:solidFill>
                <a:schemeClr val="dk1"/>
              </a:solidFill>
            </a:endParaRPr>
          </a:p>
          <a:p>
            <a:pPr indent="0" lvl="0" marL="0" rtl="0" algn="l">
              <a:spcBef>
                <a:spcPts val="0"/>
              </a:spcBef>
              <a:spcAft>
                <a:spcPts val="0"/>
              </a:spcAft>
              <a:buNone/>
            </a:pPr>
            <a:r>
              <a:t/>
            </a:r>
            <a:endParaRPr sz="1350">
              <a:solidFill>
                <a:schemeClr val="dk1"/>
              </a:solidFill>
            </a:endParaRPr>
          </a:p>
          <a:p>
            <a:pPr indent="0" lvl="0" marL="0" rtl="0" algn="l">
              <a:spcBef>
                <a:spcPts val="0"/>
              </a:spcBef>
              <a:spcAft>
                <a:spcPts val="0"/>
              </a:spcAft>
              <a:buNone/>
            </a:pPr>
            <a:r>
              <a:rPr lang="en" sz="1200">
                <a:solidFill>
                  <a:srgbClr val="333333"/>
                </a:solidFill>
                <a:highlight>
                  <a:schemeClr val="lt1"/>
                </a:highlight>
                <a:latin typeface="Roboto"/>
                <a:ea typeface="Roboto"/>
                <a:cs typeface="Roboto"/>
                <a:sym typeface="Roboto"/>
              </a:rPr>
              <a:t>The data discretization technique is used to divide the attributes of the continuous nature into data with intervals. We replace many constant values of the attributes with labels of small intervals. </a:t>
            </a:r>
            <a:endParaRPr sz="1200">
              <a:solidFill>
                <a:srgbClr val="333333"/>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736a5e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736a5e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736a5e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736a5e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a4fd23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a4fd23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e99127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e99127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e99127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e99127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e99127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4e99127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eunchong0204/bios735_group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urworldindata.org/does-the-news-reflect-what-we-die-fr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kamilpytlak/personal-key-indicators-of-heart-dis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Heart Disease Data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BIOS 735 Group 2 - Mingwei, Di, Wanting, Eunchong, &amp; Andrew</a:t>
            </a:r>
            <a:endParaRPr/>
          </a:p>
        </p:txBody>
      </p:sp>
      <p:sp>
        <p:nvSpPr>
          <p:cNvPr id="87" name="Google Shape;87;p13"/>
          <p:cNvSpPr txBox="1"/>
          <p:nvPr/>
        </p:nvSpPr>
        <p:spPr>
          <a:xfrm>
            <a:off x="598100" y="3148825"/>
            <a:ext cx="142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accent5"/>
                </a:solidFill>
                <a:latin typeface="Roboto"/>
                <a:ea typeface="Roboto"/>
                <a:cs typeface="Roboto"/>
                <a:sym typeface="Roboto"/>
                <a:hlinkClick r:id="rId3">
                  <a:extLst>
                    <a:ext uri="{A12FA001-AC4F-418D-AE19-62706E023703}">
                      <ahyp:hlinkClr val="tx"/>
                    </a:ext>
                  </a:extLst>
                </a:hlinkClick>
              </a:rPr>
              <a:t>Github repository</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risky behaviors</a:t>
            </a:r>
            <a:endParaRPr/>
          </a:p>
        </p:txBody>
      </p:sp>
      <p:pic>
        <p:nvPicPr>
          <p:cNvPr id="139" name="Google Shape;139;p22"/>
          <p:cNvPicPr preferRelativeResize="0"/>
          <p:nvPr/>
        </p:nvPicPr>
        <p:blipFill>
          <a:blip r:embed="rId3">
            <a:alphaModFix/>
          </a:blip>
          <a:stretch>
            <a:fillRect/>
          </a:stretch>
        </p:blipFill>
        <p:spPr>
          <a:xfrm>
            <a:off x="1200725" y="1208025"/>
            <a:ext cx="6742548" cy="3371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diabetes status &amp; age</a:t>
            </a:r>
            <a:endParaRPr/>
          </a:p>
        </p:txBody>
      </p:sp>
      <p:pic>
        <p:nvPicPr>
          <p:cNvPr id="145" name="Google Shape;145;p23"/>
          <p:cNvPicPr preferRelativeResize="0"/>
          <p:nvPr/>
        </p:nvPicPr>
        <p:blipFill>
          <a:blip r:embed="rId3">
            <a:alphaModFix/>
          </a:blip>
          <a:stretch>
            <a:fillRect/>
          </a:stretch>
        </p:blipFill>
        <p:spPr>
          <a:xfrm>
            <a:off x="1142650" y="1149950"/>
            <a:ext cx="6858701" cy="342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a:t>
            </a:r>
            <a:endParaRPr/>
          </a:p>
          <a:p>
            <a:pPr indent="0" lvl="0" marL="0" rtl="0" algn="l">
              <a:spcBef>
                <a:spcPts val="0"/>
              </a:spcBef>
              <a:spcAft>
                <a:spcPts val="0"/>
              </a:spcAft>
              <a:buNone/>
            </a:pPr>
            <a:r>
              <a:t/>
            </a:r>
            <a:endParaRPr/>
          </a:p>
        </p:txBody>
      </p:sp>
      <p:pic>
        <p:nvPicPr>
          <p:cNvPr id="156" name="Google Shape;156;p25"/>
          <p:cNvPicPr preferRelativeResize="0"/>
          <p:nvPr/>
        </p:nvPicPr>
        <p:blipFill>
          <a:blip r:embed="rId3">
            <a:alphaModFix/>
          </a:blip>
          <a:stretch>
            <a:fillRect/>
          </a:stretch>
        </p:blipFill>
        <p:spPr>
          <a:xfrm>
            <a:off x="449700" y="1372050"/>
            <a:ext cx="7747948" cy="220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set (80% of total dataset)</a:t>
            </a:r>
            <a:endParaRPr/>
          </a:p>
          <a:p>
            <a:pPr indent="-317500" lvl="1" marL="914400" rtl="0" algn="l">
              <a:spcBef>
                <a:spcPts val="0"/>
              </a:spcBef>
              <a:spcAft>
                <a:spcPts val="0"/>
              </a:spcAft>
              <a:buSzPts val="1400"/>
              <a:buChar char="○"/>
            </a:pPr>
            <a:r>
              <a:rPr lang="en"/>
              <a:t>The number of observations in the training set: 255,837</a:t>
            </a:r>
            <a:endParaRPr/>
          </a:p>
          <a:p>
            <a:pPr indent="-317500" lvl="1" marL="914400" rtl="0" algn="l">
              <a:spcBef>
                <a:spcPts val="0"/>
              </a:spcBef>
              <a:spcAft>
                <a:spcPts val="0"/>
              </a:spcAft>
              <a:buSzPts val="1400"/>
              <a:buChar char="○"/>
            </a:pPr>
            <a:r>
              <a:rPr lang="en"/>
              <a:t>The number of covariates: 17</a:t>
            </a:r>
            <a:endParaRPr/>
          </a:p>
          <a:p>
            <a:pPr indent="-342900" lvl="0" marL="457200" rtl="0" algn="l">
              <a:spcBef>
                <a:spcPts val="0"/>
              </a:spcBef>
              <a:spcAft>
                <a:spcPts val="0"/>
              </a:spcAft>
              <a:buSzPts val="1800"/>
              <a:buChar char="●"/>
            </a:pPr>
            <a:r>
              <a:rPr lang="en"/>
              <a:t>Gradient Descent or Stochastic Gradient Descent</a:t>
            </a:r>
            <a:endParaRPr/>
          </a:p>
          <a:p>
            <a:pPr indent="-317500" lvl="1" marL="914400" rtl="0" algn="l">
              <a:spcBef>
                <a:spcPts val="0"/>
              </a:spcBef>
              <a:spcAft>
                <a:spcPts val="0"/>
              </a:spcAft>
              <a:buSzPts val="1400"/>
              <a:buChar char="○"/>
            </a:pPr>
            <a:r>
              <a:rPr lang="en"/>
              <a:t>The</a:t>
            </a:r>
            <a:r>
              <a:rPr lang="en"/>
              <a:t> update is  </a:t>
            </a:r>
            <a:endParaRPr/>
          </a:p>
          <a:p>
            <a:pPr indent="-317500" lvl="1" marL="914400" rtl="0" algn="l">
              <a:spcBef>
                <a:spcPts val="0"/>
              </a:spcBef>
              <a:spcAft>
                <a:spcPts val="0"/>
              </a:spcAft>
              <a:buSzPts val="1400"/>
              <a:buChar char="○"/>
            </a:pPr>
            <a:r>
              <a:rPr lang="en"/>
              <a:t>When</a:t>
            </a:r>
            <a:r>
              <a:rPr lang="en"/>
              <a:t> </a:t>
            </a:r>
            <a:r>
              <a:rPr lang="en">
                <a:solidFill>
                  <a:srgbClr val="4D5156"/>
                </a:solidFill>
                <a:highlight>
                  <a:srgbClr val="FFFFFF"/>
                </a:highlight>
              </a:rPr>
              <a:t>α=0.0001 and the initial beta is the zero vector, it took </a:t>
            </a:r>
            <a:r>
              <a:rPr lang="en" u="sng">
                <a:solidFill>
                  <a:srgbClr val="4D5156"/>
                </a:solidFill>
                <a:highlight>
                  <a:srgbClr val="FFFFFF"/>
                </a:highlight>
              </a:rPr>
              <a:t>more than 1 hour</a:t>
            </a:r>
            <a:r>
              <a:rPr lang="en">
                <a:solidFill>
                  <a:srgbClr val="4D5156"/>
                </a:solidFill>
                <a:highlight>
                  <a:srgbClr val="FFFFFF"/>
                </a:highlight>
              </a:rPr>
              <a:t> with over 30,000 iterations (2/3 of them was around its convergence)</a:t>
            </a:r>
            <a:endParaRPr>
              <a:solidFill>
                <a:srgbClr val="4D5156"/>
              </a:solidFill>
              <a:highlight>
                <a:srgbClr val="FFFFFF"/>
              </a:highlight>
            </a:endParaRPr>
          </a:p>
          <a:p>
            <a:pPr indent="-317500" lvl="1" marL="914400" rtl="0" algn="l">
              <a:spcBef>
                <a:spcPts val="0"/>
              </a:spcBef>
              <a:spcAft>
                <a:spcPts val="0"/>
              </a:spcAft>
              <a:buClr>
                <a:srgbClr val="4D5156"/>
              </a:buClr>
              <a:buSzPts val="1400"/>
              <a:buChar char="○"/>
            </a:pPr>
            <a:r>
              <a:rPr lang="en">
                <a:solidFill>
                  <a:srgbClr val="4D5156"/>
                </a:solidFill>
                <a:highlight>
                  <a:srgbClr val="FFFFFF"/>
                </a:highlight>
              </a:rPr>
              <a:t>SGD: Mini-batch with the size of 0.01 * 255,837</a:t>
            </a:r>
            <a:endParaRPr>
              <a:solidFill>
                <a:srgbClr val="4D5156"/>
              </a:solidFill>
              <a:highlight>
                <a:srgbClr val="FFFFFF"/>
              </a:highlight>
            </a:endParaRPr>
          </a:p>
          <a:p>
            <a:pPr indent="-317500" lvl="2" marL="1371600" rtl="0" algn="l">
              <a:spcBef>
                <a:spcPts val="0"/>
              </a:spcBef>
              <a:spcAft>
                <a:spcPts val="0"/>
              </a:spcAft>
              <a:buClr>
                <a:srgbClr val="4D5156"/>
              </a:buClr>
              <a:buSzPts val="1400"/>
              <a:buChar char="■"/>
            </a:pPr>
            <a:r>
              <a:rPr lang="en">
                <a:solidFill>
                  <a:srgbClr val="4D5156"/>
                </a:solidFill>
                <a:highlight>
                  <a:srgbClr val="FFFFFF"/>
                </a:highlight>
              </a:rPr>
              <a:t>It took about 30 mins</a:t>
            </a:r>
            <a:endParaRPr>
              <a:solidFill>
                <a:srgbClr val="4D5156"/>
              </a:solidFill>
              <a:highlight>
                <a:srgbClr val="FFFFFF"/>
              </a:highlight>
            </a:endParaRPr>
          </a:p>
          <a:p>
            <a:pPr indent="-342900" lvl="0" marL="457200" rtl="0" algn="l">
              <a:spcBef>
                <a:spcPts val="0"/>
              </a:spcBef>
              <a:spcAft>
                <a:spcPts val="0"/>
              </a:spcAft>
              <a:buSzPts val="1800"/>
              <a:buChar char="●"/>
            </a:pPr>
            <a:r>
              <a:rPr lang="en"/>
              <a:t>NR-based method - </a:t>
            </a:r>
            <a:r>
              <a:rPr lang="en"/>
              <a:t>Iterative Reweighted Least Squares (IRLS)</a:t>
            </a:r>
            <a:endParaRPr/>
          </a:p>
          <a:p>
            <a:pPr indent="-317500" lvl="1" marL="914400" rtl="0" algn="l">
              <a:spcBef>
                <a:spcPts val="0"/>
              </a:spcBef>
              <a:spcAft>
                <a:spcPts val="0"/>
              </a:spcAft>
              <a:buSzPts val="1400"/>
              <a:buChar char="○"/>
            </a:pPr>
            <a:r>
              <a:rPr lang="en"/>
              <a:t>Pros: faster, 1st and 2nd derivatives are known</a:t>
            </a:r>
            <a:endParaRPr/>
          </a:p>
          <a:p>
            <a:pPr indent="-317500" lvl="1" marL="914400" rtl="0" algn="l">
              <a:spcBef>
                <a:spcPts val="0"/>
              </a:spcBef>
              <a:spcAft>
                <a:spcPts val="0"/>
              </a:spcAft>
              <a:buSzPts val="1400"/>
              <a:buChar char="○"/>
            </a:pPr>
            <a:r>
              <a:rPr lang="en"/>
              <a:t>Cons: Sensitive to the starting value, Hessian matrix (size:38*38)</a:t>
            </a:r>
            <a:endParaRPr/>
          </a:p>
        </p:txBody>
      </p:sp>
      <p:pic>
        <p:nvPicPr>
          <p:cNvPr id="163" name="Google Shape;163;p26"/>
          <p:cNvPicPr preferRelativeResize="0"/>
          <p:nvPr/>
        </p:nvPicPr>
        <p:blipFill>
          <a:blip r:embed="rId3">
            <a:alphaModFix/>
          </a:blip>
          <a:stretch>
            <a:fillRect/>
          </a:stretch>
        </p:blipFill>
        <p:spPr>
          <a:xfrm>
            <a:off x="2442125" y="2393375"/>
            <a:ext cx="1626800" cy="31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p:txBody>
      </p:sp>
      <p:pic>
        <p:nvPicPr>
          <p:cNvPr id="169" name="Google Shape;169;p27"/>
          <p:cNvPicPr preferRelativeResize="0"/>
          <p:nvPr/>
        </p:nvPicPr>
        <p:blipFill>
          <a:blip r:embed="rId3">
            <a:alphaModFix/>
          </a:blip>
          <a:stretch>
            <a:fillRect/>
          </a:stretch>
        </p:blipFill>
        <p:spPr>
          <a:xfrm>
            <a:off x="311700" y="1108250"/>
            <a:ext cx="8312673" cy="3567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p:txBody>
      </p:sp>
      <p:pic>
        <p:nvPicPr>
          <p:cNvPr id="175" name="Google Shape;175;p28"/>
          <p:cNvPicPr preferRelativeResize="0"/>
          <p:nvPr/>
        </p:nvPicPr>
        <p:blipFill>
          <a:blip r:embed="rId3">
            <a:alphaModFix/>
          </a:blip>
          <a:stretch>
            <a:fillRect/>
          </a:stretch>
        </p:blipFill>
        <p:spPr>
          <a:xfrm>
            <a:off x="430125" y="1166650"/>
            <a:ext cx="7318723" cy="241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(IRLS Algorithm)</a:t>
            </a:r>
            <a:endParaRPr/>
          </a:p>
          <a:p>
            <a:pPr indent="0" lvl="0" marL="0" rtl="0" algn="l">
              <a:spcBef>
                <a:spcPts val="0"/>
              </a:spcBef>
              <a:spcAft>
                <a:spcPts val="0"/>
              </a:spcAft>
              <a:buNone/>
            </a:pPr>
            <a:r>
              <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optim.IRLS(X, Y, beta)</a:t>
            </a:r>
            <a:endParaRPr/>
          </a:p>
          <a:p>
            <a:pPr indent="-317500" lvl="1" marL="914400" rtl="0" algn="l">
              <a:spcBef>
                <a:spcPts val="0"/>
              </a:spcBef>
              <a:spcAft>
                <a:spcPts val="0"/>
              </a:spcAft>
              <a:buSzPts val="1400"/>
              <a:buChar char="○"/>
            </a:pPr>
            <a:r>
              <a:rPr lang="en"/>
              <a:t>X: </a:t>
            </a:r>
            <a:r>
              <a:rPr lang="en"/>
              <a:t>design matrix</a:t>
            </a:r>
            <a:r>
              <a:rPr lang="en"/>
              <a:t>, Y: response vector, beta: the starting beta</a:t>
            </a:r>
            <a:endParaRPr/>
          </a:p>
          <a:p>
            <a:pPr indent="-317500" lvl="1" marL="914400" rtl="0" algn="l">
              <a:spcBef>
                <a:spcPts val="0"/>
              </a:spcBef>
              <a:spcAft>
                <a:spcPts val="0"/>
              </a:spcAft>
              <a:buSzPts val="1400"/>
              <a:buChar char="○"/>
            </a:pPr>
            <a:r>
              <a:rPr lang="en"/>
              <a:t>Convergence criterion: Absolute </a:t>
            </a:r>
            <a:r>
              <a:rPr lang="en"/>
              <a:t>change of log-likelihood</a:t>
            </a:r>
            <a:endParaRPr/>
          </a:p>
          <a:p>
            <a:pPr indent="-317500" lvl="1" marL="914400" rtl="0" algn="l">
              <a:spcBef>
                <a:spcPts val="0"/>
              </a:spcBef>
              <a:spcAft>
                <a:spcPts val="0"/>
              </a:spcAft>
              <a:buSzPts val="1400"/>
              <a:buChar char="○"/>
            </a:pPr>
            <a:r>
              <a:rPr lang="en"/>
              <a:t>Tolerance: 10^-10</a:t>
            </a:r>
            <a:endParaRPr/>
          </a:p>
          <a:p>
            <a:pPr indent="-342900" lvl="0" marL="457200" rtl="0" algn="l">
              <a:spcBef>
                <a:spcPts val="0"/>
              </a:spcBef>
              <a:spcAft>
                <a:spcPts val="0"/>
              </a:spcAft>
              <a:buSzPts val="1800"/>
              <a:buChar char="●"/>
            </a:pPr>
            <a:r>
              <a:rPr lang="en"/>
              <a:t>Speed</a:t>
            </a:r>
            <a:endParaRPr/>
          </a:p>
          <a:p>
            <a:pPr indent="-317500" lvl="1" marL="914400" rtl="0" algn="l">
              <a:spcBef>
                <a:spcPts val="0"/>
              </a:spcBef>
              <a:spcAft>
                <a:spcPts val="0"/>
              </a:spcAft>
              <a:buSzPts val="1400"/>
              <a:buChar char="○"/>
            </a:pPr>
            <a:r>
              <a:rPr lang="en"/>
              <a:t>About 5 seconds for Convergence</a:t>
            </a:r>
            <a:endParaRPr/>
          </a:p>
          <a:p>
            <a:pPr indent="-317500" lvl="1" marL="914400" rtl="0" algn="l">
              <a:spcBef>
                <a:spcPts val="0"/>
              </a:spcBef>
              <a:spcAft>
                <a:spcPts val="0"/>
              </a:spcAft>
              <a:buSzPts val="1400"/>
              <a:buChar char="○"/>
            </a:pPr>
            <a:r>
              <a:rPr lang="en"/>
              <a:t>9 Iterations</a:t>
            </a:r>
            <a:endParaRPr/>
          </a:p>
          <a:p>
            <a:pPr indent="-342900" lvl="0" marL="457200" rtl="0" algn="l">
              <a:spcBef>
                <a:spcPts val="0"/>
              </a:spcBef>
              <a:spcAft>
                <a:spcPts val="0"/>
              </a:spcAft>
              <a:buSzPts val="1800"/>
              <a:buChar char="●"/>
            </a:pPr>
            <a:r>
              <a:rPr lang="en"/>
              <a:t>Convergence</a:t>
            </a:r>
            <a:endParaRPr/>
          </a:p>
          <a:p>
            <a:pPr indent="-317500" lvl="1" marL="914400" rtl="0" algn="l">
              <a:spcBef>
                <a:spcPts val="0"/>
              </a:spcBef>
              <a:spcAft>
                <a:spcPts val="0"/>
              </a:spcAft>
              <a:buSzPts val="1400"/>
              <a:buChar char="○"/>
            </a:pPr>
            <a:r>
              <a:rPr lang="en"/>
              <a:t>Starting beta with all elements being 0</a:t>
            </a:r>
            <a:endParaRPr/>
          </a:p>
          <a:p>
            <a:pPr indent="-317500" lvl="2" marL="1371600" rtl="0" algn="l">
              <a:spcBef>
                <a:spcPts val="0"/>
              </a:spcBef>
              <a:spcAft>
                <a:spcPts val="0"/>
              </a:spcAft>
              <a:buSzPts val="1400"/>
              <a:buChar char="■"/>
            </a:pPr>
            <a:r>
              <a:rPr lang="en"/>
              <a:t>Converged</a:t>
            </a:r>
            <a:endParaRPr/>
          </a:p>
          <a:p>
            <a:pPr indent="-317500" lvl="1" marL="914400" rtl="0" algn="l">
              <a:spcBef>
                <a:spcPts val="0"/>
              </a:spcBef>
              <a:spcAft>
                <a:spcPts val="0"/>
              </a:spcAft>
              <a:buSzPts val="1400"/>
              <a:buChar char="○"/>
            </a:pPr>
            <a:r>
              <a:rPr lang="en"/>
              <a:t>Starting beta with all elements being 0.5</a:t>
            </a:r>
            <a:endParaRPr/>
          </a:p>
          <a:p>
            <a:pPr indent="-317500" lvl="2" marL="1371600" rtl="0" algn="l">
              <a:spcBef>
                <a:spcPts val="0"/>
              </a:spcBef>
              <a:spcAft>
                <a:spcPts val="0"/>
              </a:spcAft>
              <a:buSzPts val="1400"/>
              <a:buChar char="■"/>
            </a:pPr>
            <a:r>
              <a:rPr lang="en"/>
              <a:t>Did not converge</a:t>
            </a:r>
            <a:endParaRPr/>
          </a:p>
          <a:p>
            <a:pPr indent="-342900" lvl="0" marL="457200" rtl="0" algn="l">
              <a:spcBef>
                <a:spcPts val="0"/>
              </a:spcBef>
              <a:spcAft>
                <a:spcPts val="0"/>
              </a:spcAft>
              <a:buSzPts val="1800"/>
              <a:buChar char="●"/>
            </a:pPr>
            <a:r>
              <a:rPr lang="en"/>
              <a:t>Result compared to glm function</a:t>
            </a:r>
            <a:endParaRPr/>
          </a:p>
          <a:p>
            <a:pPr indent="-317500" lvl="1" marL="914400" rtl="0" algn="l">
              <a:spcBef>
                <a:spcPts val="0"/>
              </a:spcBef>
              <a:spcAft>
                <a:spcPts val="0"/>
              </a:spcAft>
              <a:buSzPts val="1400"/>
              <a:buChar char="○"/>
            </a:pPr>
            <a:r>
              <a:rPr lang="en"/>
              <a:t>Maximum difference between the two parameters: </a:t>
            </a:r>
            <a:r>
              <a:rPr lang="en">
                <a:solidFill>
                  <a:srgbClr val="000000"/>
                </a:solidFill>
                <a:latin typeface="Arial"/>
                <a:ea typeface="Arial"/>
                <a:cs typeface="Arial"/>
                <a:sym typeface="Arial"/>
              </a:rPr>
              <a:t>3.046436*10^-7</a:t>
            </a:r>
            <a:endParaRPr/>
          </a:p>
        </p:txBody>
      </p:sp>
      <p:pic>
        <p:nvPicPr>
          <p:cNvPr id="182" name="Google Shape;182;p29"/>
          <p:cNvPicPr preferRelativeResize="0"/>
          <p:nvPr/>
        </p:nvPicPr>
        <p:blipFill>
          <a:blip r:embed="rId3">
            <a:alphaModFix/>
          </a:blip>
          <a:stretch>
            <a:fillRect/>
          </a:stretch>
        </p:blipFill>
        <p:spPr>
          <a:xfrm>
            <a:off x="5451500" y="2917625"/>
            <a:ext cx="3380799" cy="83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 </a:t>
            </a:r>
            <a:endParaRPr/>
          </a:p>
          <a:p>
            <a:pPr indent="0" lvl="0" marL="0" rtl="0" algn="l">
              <a:spcBef>
                <a:spcPts val="0"/>
              </a:spcBef>
              <a:spcAft>
                <a:spcPts val="0"/>
              </a:spcAft>
              <a:buNone/>
            </a:pPr>
            <a:r>
              <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a:bodyPr>
          <a:lstStyle/>
          <a:p>
            <a:pPr indent="-352425" lvl="0" marL="457200" rtl="0" algn="l">
              <a:spcBef>
                <a:spcPts val="0"/>
              </a:spcBef>
              <a:spcAft>
                <a:spcPts val="0"/>
              </a:spcAft>
              <a:buSzPct val="100000"/>
              <a:buChar char="●"/>
            </a:pPr>
            <a:r>
              <a:rPr lang="en" sz="6000"/>
              <a:t>Avoid calculating the inverse of Hessian matrix at each iteration</a:t>
            </a:r>
            <a:endParaRPr sz="6000"/>
          </a:p>
          <a:p>
            <a:pPr indent="-352425" lvl="0" marL="457200" rtl="0" algn="l">
              <a:spcBef>
                <a:spcPts val="0"/>
              </a:spcBef>
              <a:spcAft>
                <a:spcPts val="0"/>
              </a:spcAft>
              <a:buSzPct val="100000"/>
              <a:buChar char="●"/>
            </a:pPr>
            <a:r>
              <a:rPr lang="en" sz="6000"/>
              <a:t>Need to find a proper step length to guarantee decreasing.</a:t>
            </a:r>
            <a:endParaRPr sz="6000"/>
          </a:p>
          <a:p>
            <a:pPr indent="-352425" lvl="0" marL="457200" rtl="0" algn="l">
              <a:spcBef>
                <a:spcPts val="0"/>
              </a:spcBef>
              <a:spcAft>
                <a:spcPts val="0"/>
              </a:spcAft>
              <a:buSzPct val="100000"/>
              <a:buChar char="●"/>
            </a:pPr>
            <a:r>
              <a:rPr lang="en" sz="6000"/>
              <a:t>Update the step length     using line search satisfying Wolfe conditions:</a:t>
            </a:r>
            <a:endParaRPr sz="6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52425" lvl="0" marL="457200" rtl="0" algn="l">
              <a:spcBef>
                <a:spcPts val="1200"/>
              </a:spcBef>
              <a:spcAft>
                <a:spcPts val="0"/>
              </a:spcAft>
              <a:buSzPct val="100000"/>
              <a:buChar char="●"/>
            </a:pPr>
            <a:r>
              <a:rPr lang="en" sz="6000"/>
              <a:t>Update the approximation of the inverse Hessian matrix by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9" name="Google Shape;189;p30"/>
          <p:cNvPicPr preferRelativeResize="0"/>
          <p:nvPr/>
        </p:nvPicPr>
        <p:blipFill>
          <a:blip r:embed="rId3">
            <a:alphaModFix/>
          </a:blip>
          <a:stretch>
            <a:fillRect/>
          </a:stretch>
        </p:blipFill>
        <p:spPr>
          <a:xfrm>
            <a:off x="2388975" y="3621050"/>
            <a:ext cx="4366049" cy="811225"/>
          </a:xfrm>
          <a:prstGeom prst="rect">
            <a:avLst/>
          </a:prstGeom>
          <a:noFill/>
          <a:ln>
            <a:noFill/>
          </a:ln>
        </p:spPr>
      </p:pic>
      <p:pic>
        <p:nvPicPr>
          <p:cNvPr id="190" name="Google Shape;190;p30"/>
          <p:cNvPicPr preferRelativeResize="0"/>
          <p:nvPr/>
        </p:nvPicPr>
        <p:blipFill>
          <a:blip r:embed="rId4">
            <a:alphaModFix/>
          </a:blip>
          <a:stretch>
            <a:fillRect/>
          </a:stretch>
        </p:blipFill>
        <p:spPr>
          <a:xfrm>
            <a:off x="3368325" y="2071825"/>
            <a:ext cx="287225" cy="239350"/>
          </a:xfrm>
          <a:prstGeom prst="rect">
            <a:avLst/>
          </a:prstGeom>
          <a:noFill/>
          <a:ln>
            <a:noFill/>
          </a:ln>
        </p:spPr>
      </p:pic>
      <p:pic>
        <p:nvPicPr>
          <p:cNvPr id="191" name="Google Shape;191;p30"/>
          <p:cNvPicPr preferRelativeResize="0"/>
          <p:nvPr/>
        </p:nvPicPr>
        <p:blipFill>
          <a:blip r:embed="rId5">
            <a:alphaModFix/>
          </a:blip>
          <a:stretch>
            <a:fillRect/>
          </a:stretch>
        </p:blipFill>
        <p:spPr>
          <a:xfrm>
            <a:off x="898150" y="2435000"/>
            <a:ext cx="3246050" cy="664875"/>
          </a:xfrm>
          <a:prstGeom prst="rect">
            <a:avLst/>
          </a:prstGeom>
          <a:noFill/>
          <a:ln>
            <a:noFill/>
          </a:ln>
        </p:spPr>
      </p:pic>
      <p:sp>
        <p:nvSpPr>
          <p:cNvPr id="192" name="Google Shape;192;p30"/>
          <p:cNvSpPr txBox="1"/>
          <p:nvPr/>
        </p:nvSpPr>
        <p:spPr>
          <a:xfrm>
            <a:off x="4319775" y="2428888"/>
            <a:ext cx="386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Ensure f decrease sufficiently</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Ensure the slope reduces sufficiently</a:t>
            </a:r>
            <a:endParaRPr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 </a:t>
            </a:r>
            <a:endParaRPr/>
          </a:p>
          <a:p>
            <a:pPr indent="0" lvl="0" marL="0" rtl="0" algn="l">
              <a:spcBef>
                <a:spcPts val="0"/>
              </a:spcBef>
              <a:spcAft>
                <a:spcPts val="0"/>
              </a:spcAft>
              <a:buNone/>
            </a:pPr>
            <a:r>
              <a:t/>
            </a:r>
            <a:endParaRPr/>
          </a:p>
        </p:txBody>
      </p:sp>
      <p:pic>
        <p:nvPicPr>
          <p:cNvPr id="198" name="Google Shape;198;p31"/>
          <p:cNvPicPr preferRelativeResize="0"/>
          <p:nvPr/>
        </p:nvPicPr>
        <p:blipFill>
          <a:blip r:embed="rId3">
            <a:alphaModFix/>
          </a:blip>
          <a:stretch>
            <a:fillRect/>
          </a:stretch>
        </p:blipFill>
        <p:spPr>
          <a:xfrm>
            <a:off x="1545613" y="962300"/>
            <a:ext cx="6052774" cy="3890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 </a:t>
            </a:r>
            <a:endParaRPr/>
          </a:p>
          <a:p>
            <a:pPr indent="0" lvl="0" marL="0" rtl="0" algn="l">
              <a:spcBef>
                <a:spcPts val="0"/>
              </a:spcBef>
              <a:spcAft>
                <a:spcPts val="0"/>
              </a:spcAft>
              <a:buNone/>
            </a:pPr>
            <a:r>
              <a:t/>
            </a:r>
            <a:endParaRPr/>
          </a:p>
        </p:txBody>
      </p:sp>
      <p:pic>
        <p:nvPicPr>
          <p:cNvPr id="204" name="Google Shape;204;p32"/>
          <p:cNvPicPr preferRelativeResize="0"/>
          <p:nvPr/>
        </p:nvPicPr>
        <p:blipFill>
          <a:blip r:embed="rId3">
            <a:alphaModFix/>
          </a:blip>
          <a:stretch>
            <a:fillRect/>
          </a:stretch>
        </p:blipFill>
        <p:spPr>
          <a:xfrm>
            <a:off x="1336533" y="1017800"/>
            <a:ext cx="6470943" cy="387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regression (BFGS Algorithm)</a:t>
            </a:r>
            <a:endParaRPr/>
          </a:p>
          <a:p>
            <a:pPr indent="0" lvl="0" marL="0" rtl="0" algn="l">
              <a:spcBef>
                <a:spcPts val="0"/>
              </a:spcBef>
              <a:spcAft>
                <a:spcPts val="0"/>
              </a:spcAft>
              <a:buNone/>
            </a:pPr>
            <a:r>
              <a:t/>
            </a:r>
            <a:endParaRPr/>
          </a:p>
        </p:txBody>
      </p:sp>
      <p:sp>
        <p:nvSpPr>
          <p:cNvPr id="210" name="Google Shape;210;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optim.BFGS(X, Y, beta)</a:t>
            </a:r>
            <a:endParaRPr/>
          </a:p>
          <a:p>
            <a:pPr indent="-317500" lvl="1" marL="914400" rtl="0" algn="l">
              <a:spcBef>
                <a:spcPts val="0"/>
              </a:spcBef>
              <a:spcAft>
                <a:spcPts val="0"/>
              </a:spcAft>
              <a:buSzPts val="1400"/>
              <a:buChar char="○"/>
            </a:pPr>
            <a:r>
              <a:rPr lang="en"/>
              <a:t>X: design matrix, Y: response vector, beta: the starting beta</a:t>
            </a:r>
            <a:endParaRPr/>
          </a:p>
          <a:p>
            <a:pPr indent="-317500" lvl="1" marL="914400" rtl="0" algn="l">
              <a:spcBef>
                <a:spcPts val="0"/>
              </a:spcBef>
              <a:spcAft>
                <a:spcPts val="0"/>
              </a:spcAft>
              <a:buSzPts val="1400"/>
              <a:buChar char="○"/>
            </a:pPr>
            <a:r>
              <a:rPr lang="en"/>
              <a:t>Convergence criterion: Absolute change of log-likelihood</a:t>
            </a:r>
            <a:endParaRPr/>
          </a:p>
          <a:p>
            <a:pPr indent="-317500" lvl="1" marL="914400" rtl="0" algn="l">
              <a:spcBef>
                <a:spcPts val="0"/>
              </a:spcBef>
              <a:spcAft>
                <a:spcPts val="0"/>
              </a:spcAft>
              <a:buSzPts val="1400"/>
              <a:buChar char="○"/>
            </a:pPr>
            <a:r>
              <a:rPr lang="en"/>
              <a:t>Tolerance: 10^-5</a:t>
            </a:r>
            <a:endParaRPr/>
          </a:p>
          <a:p>
            <a:pPr indent="-342900" lvl="0" marL="457200" rtl="0" algn="l">
              <a:spcBef>
                <a:spcPts val="0"/>
              </a:spcBef>
              <a:spcAft>
                <a:spcPts val="0"/>
              </a:spcAft>
              <a:buSzPts val="1800"/>
              <a:buChar char="●"/>
            </a:pPr>
            <a:r>
              <a:rPr lang="en"/>
              <a:t>Speed?</a:t>
            </a:r>
            <a:endParaRPr/>
          </a:p>
          <a:p>
            <a:pPr indent="-317500" lvl="1" marL="914400" rtl="0" algn="l">
              <a:spcBef>
                <a:spcPts val="0"/>
              </a:spcBef>
              <a:spcAft>
                <a:spcPts val="0"/>
              </a:spcAft>
              <a:buSzPts val="1400"/>
              <a:buChar char="○"/>
            </a:pPr>
            <a:r>
              <a:rPr lang="en"/>
              <a:t>About 45 seconds for Convergence</a:t>
            </a:r>
            <a:endParaRPr/>
          </a:p>
          <a:p>
            <a:pPr indent="-317500" lvl="1" marL="914400" rtl="0" algn="l">
              <a:spcBef>
                <a:spcPts val="0"/>
              </a:spcBef>
              <a:spcAft>
                <a:spcPts val="0"/>
              </a:spcAft>
              <a:buSzPts val="1400"/>
              <a:buChar char="○"/>
            </a:pPr>
            <a:r>
              <a:rPr lang="en"/>
              <a:t>64 Iterations</a:t>
            </a:r>
            <a:endParaRPr/>
          </a:p>
          <a:p>
            <a:pPr indent="-342900" lvl="0" marL="457200" rtl="0" algn="l">
              <a:spcBef>
                <a:spcPts val="0"/>
              </a:spcBef>
              <a:spcAft>
                <a:spcPts val="0"/>
              </a:spcAft>
              <a:buSzPts val="1800"/>
              <a:buChar char="●"/>
            </a:pPr>
            <a:r>
              <a:rPr lang="en"/>
              <a:t>Convergence?</a:t>
            </a:r>
            <a:endParaRPr/>
          </a:p>
          <a:p>
            <a:pPr indent="-317500" lvl="1" marL="914400" rtl="0" algn="l">
              <a:spcBef>
                <a:spcPts val="0"/>
              </a:spcBef>
              <a:spcAft>
                <a:spcPts val="0"/>
              </a:spcAft>
              <a:buSzPts val="1400"/>
              <a:buChar char="○"/>
            </a:pPr>
            <a:r>
              <a:rPr lang="en"/>
              <a:t>Starting beta with all elements being 0</a:t>
            </a:r>
            <a:endParaRPr/>
          </a:p>
          <a:p>
            <a:pPr indent="-317500" lvl="2" marL="1371600" rtl="0" algn="l">
              <a:spcBef>
                <a:spcPts val="0"/>
              </a:spcBef>
              <a:spcAft>
                <a:spcPts val="0"/>
              </a:spcAft>
              <a:buSzPts val="1400"/>
              <a:buChar char="■"/>
            </a:pPr>
            <a:r>
              <a:rPr lang="en"/>
              <a:t>Converged</a:t>
            </a:r>
            <a:endParaRPr/>
          </a:p>
          <a:p>
            <a:pPr indent="-317500" lvl="1" marL="914400" rtl="0" algn="l">
              <a:spcBef>
                <a:spcPts val="0"/>
              </a:spcBef>
              <a:spcAft>
                <a:spcPts val="0"/>
              </a:spcAft>
              <a:buSzPts val="1400"/>
              <a:buChar char="○"/>
            </a:pPr>
            <a:r>
              <a:rPr lang="en"/>
              <a:t>Starting beta with all elements being 0.5</a:t>
            </a:r>
            <a:endParaRPr/>
          </a:p>
          <a:p>
            <a:pPr indent="-317500" lvl="2" marL="1371600" rtl="0" algn="l">
              <a:spcBef>
                <a:spcPts val="0"/>
              </a:spcBef>
              <a:spcAft>
                <a:spcPts val="0"/>
              </a:spcAft>
              <a:buSzPts val="1400"/>
              <a:buChar char="■"/>
            </a:pPr>
            <a:r>
              <a:rPr lang="en"/>
              <a:t>Converged</a:t>
            </a:r>
            <a:endParaRPr/>
          </a:p>
          <a:p>
            <a:pPr indent="-342900" lvl="0" marL="457200" rtl="0" algn="l">
              <a:spcBef>
                <a:spcPts val="0"/>
              </a:spcBef>
              <a:spcAft>
                <a:spcPts val="0"/>
              </a:spcAft>
              <a:buSzPts val="1800"/>
              <a:buChar char="●"/>
            </a:pPr>
            <a:r>
              <a:rPr lang="en"/>
              <a:t>Result compared to glm function</a:t>
            </a:r>
            <a:endParaRPr/>
          </a:p>
          <a:p>
            <a:pPr indent="-317500" lvl="1" marL="914400" rtl="0" algn="l">
              <a:spcBef>
                <a:spcPts val="0"/>
              </a:spcBef>
              <a:spcAft>
                <a:spcPts val="0"/>
              </a:spcAft>
              <a:buSzPts val="1400"/>
              <a:buChar char="○"/>
            </a:pPr>
            <a:r>
              <a:rPr lang="en"/>
              <a:t>Maximum difference between the two pa</a:t>
            </a:r>
            <a:r>
              <a:rPr lang="en"/>
              <a:t>rameters: 2.07*10^-5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R package implementation</a:t>
            </a:r>
            <a:endParaRPr/>
          </a:p>
        </p:txBody>
      </p:sp>
      <p:sp>
        <p:nvSpPr>
          <p:cNvPr id="216" name="Google Shape;216;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Package name: “glmLogistic”</a:t>
            </a:r>
            <a:endParaRPr/>
          </a:p>
          <a:p>
            <a:pPr indent="-342900" lvl="0" marL="457200" rtl="0" algn="l">
              <a:spcBef>
                <a:spcPts val="0"/>
              </a:spcBef>
              <a:spcAft>
                <a:spcPts val="0"/>
              </a:spcAft>
              <a:buSzPts val="1800"/>
              <a:buChar char="●"/>
            </a:pPr>
            <a:r>
              <a:rPr lang="en"/>
              <a:t>Functions – wrote in cpp</a:t>
            </a:r>
            <a:endParaRPr/>
          </a:p>
          <a:p>
            <a:pPr indent="-317500" lvl="1" marL="914400" rtl="0" algn="l">
              <a:spcBef>
                <a:spcPts val="0"/>
              </a:spcBef>
              <a:spcAft>
                <a:spcPts val="0"/>
              </a:spcAft>
              <a:buSzPts val="1400"/>
              <a:buChar char="○"/>
            </a:pPr>
            <a:r>
              <a:rPr lang="en"/>
              <a:t>Loglik - computes value of log-likelihood</a:t>
            </a:r>
            <a:endParaRPr/>
          </a:p>
          <a:p>
            <a:pPr indent="-317500" lvl="1" marL="914400" rtl="0" algn="l">
              <a:spcBef>
                <a:spcPts val="0"/>
              </a:spcBef>
              <a:spcAft>
                <a:spcPts val="0"/>
              </a:spcAft>
              <a:buSzPts val="1400"/>
              <a:buChar char="○"/>
            </a:pPr>
            <a:r>
              <a:rPr lang="en"/>
              <a:t>D1.loglik - 1st derivative of log-likelihood</a:t>
            </a:r>
            <a:endParaRPr/>
          </a:p>
          <a:p>
            <a:pPr indent="-317500" lvl="1" marL="914400" rtl="0" algn="l">
              <a:spcBef>
                <a:spcPts val="0"/>
              </a:spcBef>
              <a:spcAft>
                <a:spcPts val="0"/>
              </a:spcAft>
              <a:buSzPts val="1400"/>
              <a:buChar char="○"/>
            </a:pPr>
            <a:r>
              <a:rPr lang="en"/>
              <a:t>Beta.updater - iterative estimates of β</a:t>
            </a:r>
            <a:endParaRPr/>
          </a:p>
          <a:p>
            <a:pPr indent="-317500" lvl="1" marL="914400" rtl="0" algn="l">
              <a:spcBef>
                <a:spcPts val="0"/>
              </a:spcBef>
              <a:spcAft>
                <a:spcPts val="0"/>
              </a:spcAft>
              <a:buSzPts val="1400"/>
              <a:buChar char="○"/>
            </a:pPr>
            <a:r>
              <a:rPr lang="en"/>
              <a:t>optim.IRLS - compute parameter estimates with IRLS algorithm</a:t>
            </a:r>
            <a:endParaRPr/>
          </a:p>
          <a:p>
            <a:pPr indent="-317500" lvl="1" marL="914400" rtl="0" algn="l">
              <a:spcBef>
                <a:spcPts val="0"/>
              </a:spcBef>
              <a:spcAft>
                <a:spcPts val="0"/>
              </a:spcAft>
              <a:buSzPts val="1400"/>
              <a:buChar char="○"/>
            </a:pPr>
            <a:r>
              <a:rPr lang="en"/>
              <a:t>optim.BFGS - compute parameter estimates </a:t>
            </a:r>
            <a:r>
              <a:rPr lang="en"/>
              <a:t>with BFGS algorithm</a:t>
            </a:r>
            <a:endParaRPr/>
          </a:p>
          <a:p>
            <a:pPr indent="-342900" lvl="0" marL="457200" rtl="0" algn="l">
              <a:spcBef>
                <a:spcPts val="0"/>
              </a:spcBef>
              <a:spcAft>
                <a:spcPts val="0"/>
              </a:spcAft>
              <a:buSzPts val="1800"/>
              <a:buChar char="●"/>
            </a:pPr>
            <a:r>
              <a:rPr lang="en"/>
              <a:t>Output</a:t>
            </a:r>
            <a:endParaRPr/>
          </a:p>
          <a:p>
            <a:pPr indent="-317500" lvl="1" marL="914400" rtl="0" algn="l">
              <a:spcBef>
                <a:spcPts val="0"/>
              </a:spcBef>
              <a:spcAft>
                <a:spcPts val="0"/>
              </a:spcAft>
              <a:buSzPts val="1400"/>
              <a:buChar char="○"/>
            </a:pPr>
            <a:r>
              <a:rPr lang="en"/>
              <a:t>Parameter estimates, standard error, log-likelihood, # iterations, final absolute change in log-likelihood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logistic </a:t>
            </a:r>
            <a:r>
              <a:rPr lang="en"/>
              <a:t>regression (glm)</a:t>
            </a:r>
            <a:r>
              <a:rPr lang="en"/>
              <a:t> </a:t>
            </a:r>
            <a:endParaRPr/>
          </a:p>
        </p:txBody>
      </p:sp>
      <p:sp>
        <p:nvSpPr>
          <p:cNvPr id="222" name="Google Shape;222;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logit</a:t>
            </a:r>
            <a:r>
              <a:rPr lang="en"/>
              <a:t>(p(Heart Disease)) = X’β, where X is the full design matrix of covariate values</a:t>
            </a:r>
            <a:endParaRPr/>
          </a:p>
          <a:p>
            <a:pPr indent="-342900" lvl="0" marL="457200" rtl="0" algn="l">
              <a:spcBef>
                <a:spcPts val="0"/>
              </a:spcBef>
              <a:spcAft>
                <a:spcPts val="0"/>
              </a:spcAft>
              <a:buSzPts val="1800"/>
              <a:buChar char="●"/>
            </a:pPr>
            <a:r>
              <a:rPr lang="en"/>
              <a:t>Models fit</a:t>
            </a:r>
            <a:endParaRPr/>
          </a:p>
          <a:p>
            <a:pPr indent="-317500" lvl="1" marL="914400" rtl="0" algn="l">
              <a:spcBef>
                <a:spcPts val="0"/>
              </a:spcBef>
              <a:spcAft>
                <a:spcPts val="0"/>
              </a:spcAft>
              <a:buSzPts val="1400"/>
              <a:buChar char="○"/>
            </a:pPr>
            <a:r>
              <a:rPr lang="en"/>
              <a:t>Heart Disease ~ all covariates</a:t>
            </a:r>
            <a:endParaRPr/>
          </a:p>
          <a:p>
            <a:pPr indent="-317500" lvl="1" marL="914400" rtl="0" algn="l">
              <a:spcBef>
                <a:spcPts val="0"/>
              </a:spcBef>
              <a:spcAft>
                <a:spcPts val="0"/>
              </a:spcAft>
              <a:buSzPts val="1400"/>
              <a:buChar char="○"/>
            </a:pPr>
            <a:r>
              <a:rPr lang="en"/>
              <a:t>Heart Disease ~ BMI</a:t>
            </a:r>
            <a:endParaRPr/>
          </a:p>
          <a:p>
            <a:pPr indent="-317500" lvl="1" marL="914400" rtl="0" algn="l">
              <a:spcBef>
                <a:spcPts val="0"/>
              </a:spcBef>
              <a:spcAft>
                <a:spcPts val="0"/>
              </a:spcAft>
              <a:buSzPts val="1400"/>
              <a:buChar char="○"/>
            </a:pPr>
            <a:r>
              <a:rPr lang="en"/>
              <a:t>Heart Disease ~ Smoking + Drinking</a:t>
            </a:r>
            <a:endParaRPr/>
          </a:p>
          <a:p>
            <a:pPr indent="-317500" lvl="1" marL="914400" rtl="0" algn="l">
              <a:spcBef>
                <a:spcPts val="0"/>
              </a:spcBef>
              <a:spcAft>
                <a:spcPts val="0"/>
              </a:spcAft>
              <a:buSzPts val="1400"/>
              <a:buChar char="○"/>
            </a:pPr>
            <a:r>
              <a:rPr lang="en"/>
              <a:t>Stroke ~ Smoking + Drinking</a:t>
            </a:r>
            <a:endParaRPr/>
          </a:p>
          <a:p>
            <a:pPr indent="-317500" lvl="1" marL="914400" rtl="0" algn="l">
              <a:spcBef>
                <a:spcPts val="0"/>
              </a:spcBef>
              <a:spcAft>
                <a:spcPts val="0"/>
              </a:spcAft>
              <a:buSzPts val="1400"/>
              <a:buChar char="○"/>
            </a:pPr>
            <a:r>
              <a:rPr lang="en"/>
              <a:t>Full model: backward &amp; forward variable selection based on AIC</a:t>
            </a:r>
            <a:endParaRPr/>
          </a:p>
          <a:p>
            <a:pPr indent="-342900" lvl="0" marL="457200" rtl="0" algn="l">
              <a:spcBef>
                <a:spcPts val="0"/>
              </a:spcBef>
              <a:spcAft>
                <a:spcPts val="0"/>
              </a:spcAft>
              <a:buSzPts val="1800"/>
              <a:buChar char="●"/>
            </a:pPr>
            <a:r>
              <a:rPr lang="en"/>
              <a:t>Prediction performance evaluated using testing dataset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Decision tree</a:t>
            </a:r>
            <a:endParaRPr/>
          </a:p>
        </p:txBody>
      </p:sp>
      <p:sp>
        <p:nvSpPr>
          <p:cNvPr id="228" name="Google Shape;228;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 are a versatile machine learning method with incredibly high levels of interpretability.</a:t>
            </a:r>
            <a:endParaRPr/>
          </a:p>
          <a:p>
            <a:pPr indent="-342900" lvl="0" marL="457200" rtl="0" algn="l">
              <a:spcBef>
                <a:spcPts val="0"/>
              </a:spcBef>
              <a:spcAft>
                <a:spcPts val="0"/>
              </a:spcAft>
              <a:buSzPts val="1800"/>
              <a:buChar char="●"/>
            </a:pPr>
            <a:r>
              <a:rPr lang="en"/>
              <a:t>All 17 covariates available for tree construction</a:t>
            </a:r>
            <a:endParaRPr/>
          </a:p>
          <a:p>
            <a:pPr indent="-342900" lvl="0" marL="457200" rtl="0" algn="l">
              <a:spcBef>
                <a:spcPts val="0"/>
              </a:spcBef>
              <a:spcAft>
                <a:spcPts val="0"/>
              </a:spcAft>
              <a:buSzPts val="1800"/>
              <a:buChar char="●"/>
            </a:pPr>
            <a:r>
              <a:rPr lang="en"/>
              <a:t>Adjusted for imbalance data by sampling approximate 3:1 ratio of negative to positive cases of heart disease (75000 negative vs 21899 positive cases).</a:t>
            </a:r>
            <a:endParaRPr/>
          </a:p>
          <a:p>
            <a:pPr indent="-342900" lvl="0" marL="457200" rtl="0" algn="l">
              <a:spcBef>
                <a:spcPts val="0"/>
              </a:spcBef>
              <a:spcAft>
                <a:spcPts val="0"/>
              </a:spcAft>
              <a:buSzPts val="1800"/>
              <a:buChar char="●"/>
            </a:pPr>
            <a:r>
              <a:rPr lang="en"/>
              <a:t>Accuracy, sensitivity, and specificity are recorded and reported</a:t>
            </a:r>
            <a:endParaRPr/>
          </a:p>
          <a:p>
            <a:pPr indent="-342900" lvl="0" marL="457200" rtl="0" algn="l">
              <a:spcBef>
                <a:spcPts val="0"/>
              </a:spcBef>
              <a:spcAft>
                <a:spcPts val="0"/>
              </a:spcAft>
              <a:buSzPts val="1800"/>
              <a:buChar char="●"/>
            </a:pPr>
            <a:r>
              <a:rPr lang="en"/>
              <a:t>Gini impurity measure is used for node splitting (higher coefficient indicates more differences in a node)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random forest &amp; support vector machine</a:t>
            </a:r>
            <a:endParaRPr/>
          </a:p>
        </p:txBody>
      </p:sp>
      <p:sp>
        <p:nvSpPr>
          <p:cNvPr id="234" name="Google Shape;234;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Adjusted for imbalance data by d</a:t>
            </a:r>
            <a:r>
              <a:rPr lang="en" sz="1400"/>
              <a:t>own-samping the training data set to obtain balanced classes (n = 43,798)</a:t>
            </a:r>
            <a:endParaRPr sz="1400"/>
          </a:p>
          <a:p>
            <a:pPr indent="-317500" lvl="0" marL="457200" rtl="0" algn="l">
              <a:spcBef>
                <a:spcPts val="0"/>
              </a:spcBef>
              <a:spcAft>
                <a:spcPts val="0"/>
              </a:spcAft>
              <a:buSzPts val="1400"/>
              <a:buChar char="●"/>
            </a:pPr>
            <a:r>
              <a:rPr lang="en" sz="1400"/>
              <a:t>Random Forest</a:t>
            </a:r>
            <a:endParaRPr sz="1400"/>
          </a:p>
          <a:p>
            <a:pPr indent="-317500" lvl="1" marL="914400" rtl="0" algn="l">
              <a:spcBef>
                <a:spcPts val="0"/>
              </a:spcBef>
              <a:spcAft>
                <a:spcPts val="0"/>
              </a:spcAft>
              <a:buSzPts val="1400"/>
              <a:buChar char="○"/>
            </a:pPr>
            <a:r>
              <a:rPr lang="en"/>
              <a:t>ranger package in R</a:t>
            </a:r>
            <a:endParaRPr/>
          </a:p>
          <a:p>
            <a:pPr indent="-317500" lvl="1" marL="914400" rtl="0" algn="l">
              <a:spcBef>
                <a:spcPts val="0"/>
              </a:spcBef>
              <a:spcAft>
                <a:spcPts val="0"/>
              </a:spcAft>
              <a:buSzPts val="1400"/>
              <a:buChar char="○"/>
            </a:pPr>
            <a:r>
              <a:rPr lang="en"/>
              <a:t>5-fold cross-validation to tune parameter – mtry</a:t>
            </a:r>
            <a:endParaRPr/>
          </a:p>
          <a:p>
            <a:pPr indent="-317500" lvl="0" marL="457200" rtl="0" algn="l">
              <a:spcBef>
                <a:spcPts val="0"/>
              </a:spcBef>
              <a:spcAft>
                <a:spcPts val="0"/>
              </a:spcAft>
              <a:buSzPts val="1400"/>
              <a:buChar char="●"/>
            </a:pPr>
            <a:r>
              <a:rPr lang="en" sz="1400"/>
              <a:t>Support Vector Machine</a:t>
            </a:r>
            <a:endParaRPr sz="1400"/>
          </a:p>
          <a:p>
            <a:pPr indent="-317500" lvl="1" marL="914400" rtl="0" algn="l">
              <a:spcBef>
                <a:spcPts val="0"/>
              </a:spcBef>
              <a:spcAft>
                <a:spcPts val="0"/>
              </a:spcAft>
              <a:buSzPts val="1400"/>
              <a:buChar char="○"/>
            </a:pPr>
            <a:r>
              <a:rPr lang="en"/>
              <a:t>caret package in R</a:t>
            </a:r>
            <a:endParaRPr/>
          </a:p>
          <a:p>
            <a:pPr indent="-317500" lvl="1" marL="914400" rtl="0" algn="l">
              <a:spcBef>
                <a:spcPts val="0"/>
              </a:spcBef>
              <a:spcAft>
                <a:spcPts val="0"/>
              </a:spcAft>
              <a:buSzPts val="1400"/>
              <a:buChar char="○"/>
            </a:pPr>
            <a:r>
              <a:rPr lang="en"/>
              <a:t>Linear kernel</a:t>
            </a:r>
            <a:endParaRPr/>
          </a:p>
          <a:p>
            <a:pPr indent="-317500" lvl="1" marL="914400" rtl="0" algn="l">
              <a:spcBef>
                <a:spcPts val="0"/>
              </a:spcBef>
              <a:spcAft>
                <a:spcPts val="0"/>
              </a:spcAft>
              <a:buSzPts val="1400"/>
              <a:buChar char="○"/>
            </a:pPr>
            <a:r>
              <a:rPr lang="en"/>
              <a:t>5-fold cross-validation with ‘tunelength = 10’</a:t>
            </a:r>
            <a:endParaRPr/>
          </a:p>
          <a:p>
            <a:pPr indent="-317500" lvl="0" marL="457200" rtl="0" algn="l">
              <a:spcBef>
                <a:spcPts val="0"/>
              </a:spcBef>
              <a:spcAft>
                <a:spcPts val="0"/>
              </a:spcAft>
              <a:buSzPts val="1400"/>
              <a:buChar char="●"/>
            </a:pPr>
            <a:r>
              <a:rPr lang="en" sz="1400"/>
              <a:t>Prediction performance evaluated using testing dataset</a:t>
            </a:r>
            <a:endParaRPr sz="14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(IRLS, BFGS, &amp; glm) </a:t>
            </a:r>
            <a:endParaRPr/>
          </a:p>
          <a:p>
            <a:pPr indent="0" lvl="0" marL="0" rtl="0" algn="l">
              <a:spcBef>
                <a:spcPts val="0"/>
              </a:spcBef>
              <a:spcAft>
                <a:spcPts val="0"/>
              </a:spcAft>
              <a:buNone/>
            </a:pPr>
            <a:r>
              <a:t/>
            </a:r>
            <a:endParaRPr/>
          </a:p>
        </p:txBody>
      </p:sp>
      <p:sp>
        <p:nvSpPr>
          <p:cNvPr id="245" name="Google Shape;245;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9"/>
          <p:cNvPicPr preferRelativeResize="0"/>
          <p:nvPr/>
        </p:nvPicPr>
        <p:blipFill>
          <a:blip r:embed="rId3">
            <a:alphaModFix/>
          </a:blip>
          <a:stretch>
            <a:fillRect/>
          </a:stretch>
        </p:blipFill>
        <p:spPr>
          <a:xfrm>
            <a:off x="311700" y="1229875"/>
            <a:ext cx="4194028" cy="2776898"/>
          </a:xfrm>
          <a:prstGeom prst="rect">
            <a:avLst/>
          </a:prstGeom>
          <a:noFill/>
          <a:ln>
            <a:noFill/>
          </a:ln>
        </p:spPr>
      </p:pic>
      <p:pic>
        <p:nvPicPr>
          <p:cNvPr id="247" name="Google Shape;247;p39"/>
          <p:cNvPicPr preferRelativeResize="0"/>
          <p:nvPr/>
        </p:nvPicPr>
        <p:blipFill>
          <a:blip r:embed="rId4">
            <a:alphaModFix/>
          </a:blip>
          <a:stretch>
            <a:fillRect/>
          </a:stretch>
        </p:blipFill>
        <p:spPr>
          <a:xfrm>
            <a:off x="4660775" y="1323900"/>
            <a:ext cx="4100378" cy="2682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(IRLS, BFGS, &amp; glm) </a:t>
            </a:r>
            <a:endParaRPr/>
          </a:p>
          <a:p>
            <a:pPr indent="0" lvl="0" marL="0" rtl="0" algn="l">
              <a:spcBef>
                <a:spcPts val="0"/>
              </a:spcBef>
              <a:spcAft>
                <a:spcPts val="0"/>
              </a:spcAft>
              <a:buNone/>
            </a:pPr>
            <a:r>
              <a:t/>
            </a:r>
            <a:endParaRPr/>
          </a:p>
        </p:txBody>
      </p:sp>
      <p:sp>
        <p:nvSpPr>
          <p:cNvPr id="253" name="Google Shape;253;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Benchmark result using training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54" name="Google Shape;254;p40"/>
          <p:cNvGraphicFramePr/>
          <p:nvPr/>
        </p:nvGraphicFramePr>
        <p:xfrm>
          <a:off x="619650" y="1809750"/>
          <a:ext cx="3000000" cy="3000000"/>
        </p:xfrm>
        <a:graphic>
          <a:graphicData uri="http://schemas.openxmlformats.org/drawingml/2006/table">
            <a:tbl>
              <a:tblPr>
                <a:noFill/>
                <a:tableStyleId>{798E71A9-FD3D-49D7-AD79-49A6472B555D}</a:tableStyleId>
              </a:tblPr>
              <a:tblGrid>
                <a:gridCol w="1356375"/>
                <a:gridCol w="1356375"/>
                <a:gridCol w="1356375"/>
                <a:gridCol w="1356375"/>
                <a:gridCol w="1356375"/>
                <a:gridCol w="1356375"/>
              </a:tblGrid>
              <a:tr h="385225">
                <a:tc>
                  <a:txBody>
                    <a:bodyPr/>
                    <a:lstStyle/>
                    <a:p>
                      <a:pPr indent="0" lvl="0" marL="0" rtl="0" algn="l">
                        <a:spcBef>
                          <a:spcPts val="0"/>
                        </a:spcBef>
                        <a:spcAft>
                          <a:spcPts val="0"/>
                        </a:spcAft>
                        <a:buNone/>
                      </a:pPr>
                      <a:r>
                        <a:rPr lang="en"/>
                        <a:t>Function</a:t>
                      </a:r>
                      <a:endParaRPr/>
                    </a:p>
                  </a:txBody>
                  <a:tcPr marT="91425" marB="91425" marR="91425" marL="91425"/>
                </a:tc>
                <a:tc>
                  <a:txBody>
                    <a:bodyPr/>
                    <a:lstStyle/>
                    <a:p>
                      <a:pPr indent="0" lvl="0" marL="0" rtl="0" algn="l">
                        <a:spcBef>
                          <a:spcPts val="0"/>
                        </a:spcBef>
                        <a:spcAft>
                          <a:spcPts val="0"/>
                        </a:spcAft>
                        <a:buNone/>
                      </a:pPr>
                      <a:r>
                        <a:rPr lang="en"/>
                        <a:t>M</a:t>
                      </a:r>
                      <a:r>
                        <a:rPr lang="en"/>
                        <a:t>in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t>Max</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r>
              <a:tr h="396200">
                <a:tc>
                  <a:txBody>
                    <a:bodyPr/>
                    <a:lstStyle/>
                    <a:p>
                      <a:pPr indent="0" lvl="0" marL="0" rtl="0" algn="l">
                        <a:spcBef>
                          <a:spcPts val="0"/>
                        </a:spcBef>
                        <a:spcAft>
                          <a:spcPts val="0"/>
                        </a:spcAft>
                        <a:buNone/>
                      </a:pPr>
                      <a:r>
                        <a:rPr lang="en"/>
                        <a:t>glm()</a:t>
                      </a:r>
                      <a:endParaRPr/>
                    </a:p>
                  </a:txBody>
                  <a:tcPr marT="91425" marB="91425" marR="91425" marL="91425"/>
                </a:tc>
                <a:tc>
                  <a:txBody>
                    <a:bodyPr/>
                    <a:lstStyle/>
                    <a:p>
                      <a:pPr indent="0" lvl="0" marL="0" rtl="0" algn="l">
                        <a:spcBef>
                          <a:spcPts val="0"/>
                        </a:spcBef>
                        <a:spcAft>
                          <a:spcPts val="0"/>
                        </a:spcAft>
                        <a:buNone/>
                      </a:pPr>
                      <a:r>
                        <a:rPr lang="en"/>
                        <a:t>6.203254</a:t>
                      </a:r>
                      <a:endParaRPr/>
                    </a:p>
                  </a:txBody>
                  <a:tcPr marT="91425" marB="91425" marR="91425" marL="91425"/>
                </a:tc>
                <a:tc>
                  <a:txBody>
                    <a:bodyPr/>
                    <a:lstStyle/>
                    <a:p>
                      <a:pPr indent="0" lvl="0" marL="0" rtl="0" algn="l">
                        <a:spcBef>
                          <a:spcPts val="0"/>
                        </a:spcBef>
                        <a:spcAft>
                          <a:spcPts val="0"/>
                        </a:spcAft>
                        <a:buNone/>
                      </a:pPr>
                      <a:r>
                        <a:rPr lang="en"/>
                        <a:t>6.609556</a:t>
                      </a:r>
                      <a:endParaRPr/>
                    </a:p>
                  </a:txBody>
                  <a:tcPr marT="91425" marB="91425" marR="91425" marL="91425"/>
                </a:tc>
                <a:tc>
                  <a:txBody>
                    <a:bodyPr/>
                    <a:lstStyle/>
                    <a:p>
                      <a:pPr indent="0" lvl="0" marL="0" rtl="0" algn="l">
                        <a:spcBef>
                          <a:spcPts val="0"/>
                        </a:spcBef>
                        <a:spcAft>
                          <a:spcPts val="0"/>
                        </a:spcAft>
                        <a:buNone/>
                      </a:pPr>
                      <a:r>
                        <a:rPr lang="en"/>
                        <a:t>6.609328</a:t>
                      </a:r>
                      <a:endParaRPr/>
                    </a:p>
                  </a:txBody>
                  <a:tcPr marT="91425" marB="91425" marR="91425" marL="91425"/>
                </a:tc>
                <a:tc>
                  <a:txBody>
                    <a:bodyPr/>
                    <a:lstStyle/>
                    <a:p>
                      <a:pPr indent="0" lvl="0" marL="0" rtl="0" algn="l">
                        <a:spcBef>
                          <a:spcPts val="0"/>
                        </a:spcBef>
                        <a:spcAft>
                          <a:spcPts val="0"/>
                        </a:spcAft>
                        <a:buNone/>
                      </a:pPr>
                      <a:r>
                        <a:rPr lang="en"/>
                        <a:t>7.388058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6200">
                <a:tc>
                  <a:txBody>
                    <a:bodyPr/>
                    <a:lstStyle/>
                    <a:p>
                      <a:pPr indent="0" lvl="0" marL="0" rtl="0" algn="l">
                        <a:spcBef>
                          <a:spcPts val="0"/>
                        </a:spcBef>
                        <a:spcAft>
                          <a:spcPts val="0"/>
                        </a:spcAft>
                        <a:buNone/>
                      </a:pPr>
                      <a:r>
                        <a:rPr lang="en"/>
                        <a:t>optim.IRLS()</a:t>
                      </a:r>
                      <a:endParaRPr/>
                    </a:p>
                  </a:txBody>
                  <a:tcPr marT="91425" marB="91425" marR="91425" marL="91425"/>
                </a:tc>
                <a:tc>
                  <a:txBody>
                    <a:bodyPr/>
                    <a:lstStyle/>
                    <a:p>
                      <a:pPr indent="0" lvl="0" marL="0" rtl="0" algn="l">
                        <a:spcBef>
                          <a:spcPts val="0"/>
                        </a:spcBef>
                        <a:spcAft>
                          <a:spcPts val="0"/>
                        </a:spcAft>
                        <a:buNone/>
                      </a:pPr>
                      <a:r>
                        <a:rPr lang="en"/>
                        <a:t>5.583329</a:t>
                      </a:r>
                      <a:endParaRPr/>
                    </a:p>
                  </a:txBody>
                  <a:tcPr marT="91425" marB="91425" marR="91425" marL="91425"/>
                </a:tc>
                <a:tc>
                  <a:txBody>
                    <a:bodyPr/>
                    <a:lstStyle/>
                    <a:p>
                      <a:pPr indent="0" lvl="0" marL="0" rtl="0" algn="l">
                        <a:spcBef>
                          <a:spcPts val="0"/>
                        </a:spcBef>
                        <a:spcAft>
                          <a:spcPts val="0"/>
                        </a:spcAft>
                        <a:buNone/>
                      </a:pPr>
                      <a:r>
                        <a:rPr lang="en"/>
                        <a:t>5.689595</a:t>
                      </a:r>
                      <a:endParaRPr/>
                    </a:p>
                  </a:txBody>
                  <a:tcPr marT="91425" marB="91425" marR="91425" marL="91425"/>
                </a:tc>
                <a:tc>
                  <a:txBody>
                    <a:bodyPr/>
                    <a:lstStyle/>
                    <a:p>
                      <a:pPr indent="0" lvl="0" marL="0" rtl="0" algn="l">
                        <a:spcBef>
                          <a:spcPts val="0"/>
                        </a:spcBef>
                        <a:spcAft>
                          <a:spcPts val="0"/>
                        </a:spcAft>
                        <a:buNone/>
                      </a:pPr>
                      <a:r>
                        <a:rPr lang="en"/>
                        <a:t>5.731082</a:t>
                      </a:r>
                      <a:endParaRPr/>
                    </a:p>
                  </a:txBody>
                  <a:tcPr marT="91425" marB="91425" marR="91425" marL="91425"/>
                </a:tc>
                <a:tc>
                  <a:txBody>
                    <a:bodyPr/>
                    <a:lstStyle/>
                    <a:p>
                      <a:pPr indent="0" lvl="0" marL="0" rtl="0" algn="l">
                        <a:spcBef>
                          <a:spcPts val="0"/>
                        </a:spcBef>
                        <a:spcAft>
                          <a:spcPts val="0"/>
                        </a:spcAft>
                        <a:buNone/>
                      </a:pPr>
                      <a:r>
                        <a:rPr lang="en"/>
                        <a:t>6.172299</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609575">
                <a:tc>
                  <a:txBody>
                    <a:bodyPr/>
                    <a:lstStyle/>
                    <a:p>
                      <a:pPr indent="0" lvl="0" marL="0" rtl="0" algn="l">
                        <a:spcBef>
                          <a:spcPts val="0"/>
                        </a:spcBef>
                        <a:spcAft>
                          <a:spcPts val="0"/>
                        </a:spcAft>
                        <a:buNone/>
                      </a:pPr>
                      <a:r>
                        <a:rPr lang="en"/>
                        <a:t>optim.BFGS()</a:t>
                      </a:r>
                      <a:endParaRPr/>
                    </a:p>
                  </a:txBody>
                  <a:tcPr marT="91425" marB="91425" marR="91425" marL="91425"/>
                </a:tc>
                <a:tc>
                  <a:txBody>
                    <a:bodyPr/>
                    <a:lstStyle/>
                    <a:p>
                      <a:pPr indent="0" lvl="0" marL="0" rtl="0" algn="l">
                        <a:spcBef>
                          <a:spcPts val="0"/>
                        </a:spcBef>
                        <a:spcAft>
                          <a:spcPts val="0"/>
                        </a:spcAft>
                        <a:buNone/>
                      </a:pPr>
                      <a:r>
                        <a:rPr lang="en"/>
                        <a:t>43.497902</a:t>
                      </a:r>
                      <a:endParaRPr/>
                    </a:p>
                  </a:txBody>
                  <a:tcPr marT="91425" marB="91425" marR="91425" marL="91425"/>
                </a:tc>
                <a:tc>
                  <a:txBody>
                    <a:bodyPr/>
                    <a:lstStyle/>
                    <a:p>
                      <a:pPr indent="0" lvl="0" marL="0" rtl="0" algn="l">
                        <a:spcBef>
                          <a:spcPts val="0"/>
                        </a:spcBef>
                        <a:spcAft>
                          <a:spcPts val="0"/>
                        </a:spcAft>
                        <a:buNone/>
                      </a:pPr>
                      <a:r>
                        <a:rPr lang="en"/>
                        <a:t>43.973964</a:t>
                      </a:r>
                      <a:endParaRPr/>
                    </a:p>
                  </a:txBody>
                  <a:tcPr marT="91425" marB="91425" marR="91425" marL="91425"/>
                </a:tc>
                <a:tc>
                  <a:txBody>
                    <a:bodyPr/>
                    <a:lstStyle/>
                    <a:p>
                      <a:pPr indent="0" lvl="0" marL="0" rtl="0" algn="l">
                        <a:spcBef>
                          <a:spcPts val="0"/>
                        </a:spcBef>
                        <a:spcAft>
                          <a:spcPts val="0"/>
                        </a:spcAft>
                        <a:buNone/>
                      </a:pPr>
                      <a:r>
                        <a:rPr lang="en"/>
                        <a:t>44.421281</a:t>
                      </a:r>
                      <a:endParaRPr/>
                    </a:p>
                  </a:txBody>
                  <a:tcPr marT="91425" marB="91425" marR="91425" marL="91425"/>
                </a:tc>
                <a:tc>
                  <a:txBody>
                    <a:bodyPr/>
                    <a:lstStyle/>
                    <a:p>
                      <a:pPr indent="0" lvl="0" marL="0" rtl="0" algn="l">
                        <a:spcBef>
                          <a:spcPts val="0"/>
                        </a:spcBef>
                        <a:spcAft>
                          <a:spcPts val="0"/>
                        </a:spcAft>
                        <a:buNone/>
                      </a:pPr>
                      <a:r>
                        <a:rPr lang="en"/>
                        <a:t>47.168376</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(GLM)</a:t>
            </a:r>
            <a:endParaRPr/>
          </a:p>
        </p:txBody>
      </p:sp>
      <p:sp>
        <p:nvSpPr>
          <p:cNvPr id="260" name="Google Shape;260;p41"/>
          <p:cNvSpPr txBox="1"/>
          <p:nvPr>
            <p:ph idx="1" type="body"/>
          </p:nvPr>
        </p:nvSpPr>
        <p:spPr>
          <a:xfrm>
            <a:off x="311700" y="1229875"/>
            <a:ext cx="5228400" cy="33390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sz="1600"/>
              <a:t>Performance metrics</a:t>
            </a:r>
            <a:endParaRPr sz="1600"/>
          </a:p>
          <a:p>
            <a:pPr indent="-304165" lvl="1" marL="914400" rtl="0" algn="l">
              <a:spcBef>
                <a:spcPts val="0"/>
              </a:spcBef>
              <a:spcAft>
                <a:spcPts val="0"/>
              </a:spcAft>
              <a:buSzPct val="100000"/>
              <a:buChar char="○"/>
            </a:pPr>
            <a:r>
              <a:rPr lang="en"/>
              <a:t>Accuracy: 0.916 (0.9139, 0.9182)</a:t>
            </a:r>
            <a:endParaRPr/>
          </a:p>
          <a:p>
            <a:pPr indent="-304165" lvl="1" marL="914400" rtl="0" algn="l">
              <a:spcBef>
                <a:spcPts val="0"/>
              </a:spcBef>
              <a:spcAft>
                <a:spcPts val="0"/>
              </a:spcAft>
              <a:buSzPct val="100000"/>
              <a:buChar char="○"/>
            </a:pPr>
            <a:r>
              <a:rPr lang="en"/>
              <a:t>Sensitivity: 0.109</a:t>
            </a:r>
            <a:endParaRPr/>
          </a:p>
          <a:p>
            <a:pPr indent="-304165" lvl="1" marL="914400" rtl="0" algn="l">
              <a:spcBef>
                <a:spcPts val="0"/>
              </a:spcBef>
              <a:spcAft>
                <a:spcPts val="0"/>
              </a:spcAft>
              <a:buSzPct val="100000"/>
              <a:buChar char="○"/>
            </a:pPr>
            <a:r>
              <a:rPr lang="en"/>
              <a:t>Specificity: 0.992</a:t>
            </a:r>
            <a:endParaRPr/>
          </a:p>
          <a:p>
            <a:pPr indent="-304165" lvl="1" marL="914400" rtl="0" algn="l">
              <a:spcBef>
                <a:spcPts val="0"/>
              </a:spcBef>
              <a:spcAft>
                <a:spcPts val="0"/>
              </a:spcAft>
              <a:buSzPct val="100000"/>
              <a:buChar char="○"/>
            </a:pPr>
            <a:r>
              <a:rPr lang="en"/>
              <a:t>Positive predictive value: 0.545</a:t>
            </a:r>
            <a:endParaRPr/>
          </a:p>
          <a:p>
            <a:pPr indent="-304165" lvl="1" marL="914400" rtl="0" algn="l">
              <a:spcBef>
                <a:spcPts val="0"/>
              </a:spcBef>
              <a:spcAft>
                <a:spcPts val="0"/>
              </a:spcAft>
              <a:buSzPct val="100000"/>
              <a:buChar char="○"/>
            </a:pPr>
            <a:r>
              <a:rPr lang="en"/>
              <a:t>Cohen’s kappa: 0.157</a:t>
            </a:r>
            <a:endParaRPr/>
          </a:p>
          <a:p>
            <a:pPr indent="-314960" lvl="0" marL="457200" rtl="0" algn="l">
              <a:spcBef>
                <a:spcPts val="0"/>
              </a:spcBef>
              <a:spcAft>
                <a:spcPts val="0"/>
              </a:spcAft>
              <a:buSzPct val="100000"/>
              <a:buChar char="●"/>
            </a:pPr>
            <a:r>
              <a:rPr lang="en" sz="1600"/>
              <a:t>Trained model includes 38 coefficients</a:t>
            </a:r>
            <a:endParaRPr sz="1600"/>
          </a:p>
          <a:p>
            <a:pPr indent="-314960" lvl="1" marL="914400" rtl="0" algn="l">
              <a:spcBef>
                <a:spcPts val="0"/>
              </a:spcBef>
              <a:spcAft>
                <a:spcPts val="0"/>
              </a:spcAft>
              <a:buSzPct val="100000"/>
              <a:buChar char="○"/>
            </a:pPr>
            <a:r>
              <a:rPr lang="en" sz="1600"/>
              <a:t>BMI = 0.0086</a:t>
            </a:r>
            <a:endParaRPr sz="1600"/>
          </a:p>
          <a:p>
            <a:pPr indent="-314960" lvl="1" marL="914400" rtl="0" algn="l">
              <a:spcBef>
                <a:spcPts val="0"/>
              </a:spcBef>
              <a:spcAft>
                <a:spcPts val="0"/>
              </a:spcAft>
              <a:buSzPct val="100000"/>
              <a:buChar char="○"/>
            </a:pPr>
            <a:r>
              <a:rPr lang="en" sz="1600"/>
              <a:t>Smoking = 0.355</a:t>
            </a:r>
            <a:endParaRPr sz="1600"/>
          </a:p>
          <a:p>
            <a:pPr indent="-314960" lvl="1" marL="914400" rtl="0" algn="l">
              <a:spcBef>
                <a:spcPts val="0"/>
              </a:spcBef>
              <a:spcAft>
                <a:spcPts val="0"/>
              </a:spcAft>
              <a:buSzPct val="100000"/>
              <a:buChar char="○"/>
            </a:pPr>
            <a:r>
              <a:rPr lang="en" sz="1600"/>
              <a:t>Alcohol Drinking = -0.237</a:t>
            </a:r>
            <a:endParaRPr sz="1600"/>
          </a:p>
          <a:p>
            <a:pPr indent="-314960" lvl="1" marL="914400" rtl="0" algn="l">
              <a:spcBef>
                <a:spcPts val="0"/>
              </a:spcBef>
              <a:spcAft>
                <a:spcPts val="0"/>
              </a:spcAft>
              <a:buSzPct val="100000"/>
              <a:buChar char="○"/>
            </a:pPr>
            <a:r>
              <a:rPr lang="en" sz="1600"/>
              <a:t>Age (80+) = 3.20</a:t>
            </a:r>
            <a:endParaRPr sz="1600"/>
          </a:p>
          <a:p>
            <a:pPr indent="-314960" lvl="1" marL="914400" rtl="0" algn="l">
              <a:spcBef>
                <a:spcPts val="0"/>
              </a:spcBef>
              <a:spcAft>
                <a:spcPts val="0"/>
              </a:spcAft>
              <a:buSzPct val="100000"/>
              <a:buChar char="○"/>
            </a:pPr>
            <a:r>
              <a:rPr lang="en" sz="1600"/>
              <a:t>Diabetes (yes) = 0.492</a:t>
            </a:r>
            <a:endParaRPr sz="1600"/>
          </a:p>
          <a:p>
            <a:pPr indent="-314960" lvl="0" marL="457200" rtl="0" algn="l">
              <a:spcBef>
                <a:spcPts val="0"/>
              </a:spcBef>
              <a:spcAft>
                <a:spcPts val="0"/>
              </a:spcAft>
              <a:buSzPct val="100000"/>
              <a:buChar char="●"/>
            </a:pPr>
            <a:r>
              <a:rPr lang="en" sz="1600"/>
              <a:t>exp(β)-fold multiplicative change in the odds of heart disease occurrence for a unit change in </a:t>
            </a:r>
            <a:r>
              <a:rPr lang="en" sz="1600"/>
              <a:t>continuous</a:t>
            </a:r>
            <a:r>
              <a:rPr lang="en" sz="1600"/>
              <a:t> covariates or presence of binary/categorical covariates (or </a:t>
            </a:r>
            <a:r>
              <a:rPr lang="en" sz="1600"/>
              <a:t>β change in log-odds</a:t>
            </a:r>
            <a:endParaRPr sz="1600"/>
          </a:p>
        </p:txBody>
      </p:sp>
      <p:pic>
        <p:nvPicPr>
          <p:cNvPr id="261" name="Google Shape;261;p41"/>
          <p:cNvPicPr preferRelativeResize="0"/>
          <p:nvPr/>
        </p:nvPicPr>
        <p:blipFill>
          <a:blip r:embed="rId3">
            <a:alphaModFix/>
          </a:blip>
          <a:stretch>
            <a:fillRect/>
          </a:stretch>
        </p:blipFill>
        <p:spPr>
          <a:xfrm>
            <a:off x="5540099" y="2685825"/>
            <a:ext cx="3434951" cy="2119850"/>
          </a:xfrm>
          <a:prstGeom prst="rect">
            <a:avLst/>
          </a:prstGeom>
          <a:noFill/>
          <a:ln>
            <a:noFill/>
          </a:ln>
        </p:spPr>
      </p:pic>
      <p:graphicFrame>
        <p:nvGraphicFramePr>
          <p:cNvPr id="262" name="Google Shape;262;p41"/>
          <p:cNvGraphicFramePr/>
          <p:nvPr/>
        </p:nvGraphicFramePr>
        <p:xfrm>
          <a:off x="4572000" y="1105695"/>
          <a:ext cx="3000000" cy="3000000"/>
        </p:xfrm>
        <a:graphic>
          <a:graphicData uri="http://schemas.openxmlformats.org/drawingml/2006/table">
            <a:tbl>
              <a:tblPr>
                <a:noFill/>
                <a:tableStyleId>{798E71A9-FD3D-49D7-AD79-49A6472B555D}</a:tableStyleId>
              </a:tblPr>
              <a:tblGrid>
                <a:gridCol w="1421225"/>
                <a:gridCol w="1421225"/>
                <a:gridCol w="1421225"/>
              </a:tblGrid>
              <a:tr h="375500">
                <a:tc>
                  <a:txBody>
                    <a:bodyPr/>
                    <a:lstStyle/>
                    <a:p>
                      <a:pPr indent="0" lvl="0" marL="0" rtl="0" algn="l">
                        <a:spcBef>
                          <a:spcPts val="0"/>
                        </a:spcBef>
                        <a:spcAft>
                          <a:spcPts val="0"/>
                        </a:spcAft>
                        <a:buNone/>
                      </a:pPr>
                      <a:r>
                        <a:t/>
                      </a:r>
                      <a:endParaRPr sz="1200"/>
                    </a:p>
                  </a:txBody>
                  <a:tcPr marT="91425" marB="91425" marR="91425" marL="91425"/>
                </a:tc>
                <a:tc gridSpan="2">
                  <a:txBody>
                    <a:bodyPr/>
                    <a:lstStyle/>
                    <a:p>
                      <a:pPr indent="0" lvl="0" marL="0" rtl="0" algn="ctr">
                        <a:spcBef>
                          <a:spcPts val="0"/>
                        </a:spcBef>
                        <a:spcAft>
                          <a:spcPts val="0"/>
                        </a:spcAft>
                        <a:buNone/>
                      </a:pPr>
                      <a:r>
                        <a:rPr lang="en" sz="1200"/>
                        <a:t>Reference</a:t>
                      </a:r>
                      <a:endParaRPr sz="1200"/>
                    </a:p>
                  </a:txBody>
                  <a:tcPr marT="91425" marB="91425" marR="91425" marL="91425"/>
                </a:tc>
                <a:tc hMerge="1"/>
              </a:tr>
              <a:tr h="375500">
                <a:tc>
                  <a:txBody>
                    <a:bodyPr/>
                    <a:lstStyle/>
                    <a:p>
                      <a:pPr indent="0" lvl="0" marL="0" rtl="0" algn="ctr">
                        <a:spcBef>
                          <a:spcPts val="0"/>
                        </a:spcBef>
                        <a:spcAft>
                          <a:spcPts val="0"/>
                        </a:spcAft>
                        <a:buNone/>
                      </a:pPr>
                      <a:r>
                        <a:rPr lang="en" sz="1200"/>
                        <a:t>Prediction</a:t>
                      </a:r>
                      <a:endParaRPr sz="1200"/>
                    </a:p>
                  </a:txBody>
                  <a:tcPr marT="91425" marB="91425" marR="91425" marL="91425"/>
                </a:tc>
                <a:tc>
                  <a:txBody>
                    <a:bodyPr/>
                    <a:lstStyle/>
                    <a:p>
                      <a:pPr indent="0" lvl="0" marL="0" rtl="0" algn="l">
                        <a:spcBef>
                          <a:spcPts val="0"/>
                        </a:spcBef>
                        <a:spcAft>
                          <a:spcPts val="0"/>
                        </a:spcAft>
                        <a:buNone/>
                      </a:pPr>
                      <a:r>
                        <a:rPr lang="en" sz="1200"/>
                        <a:t>No Heart Disease</a:t>
                      </a:r>
                      <a:endParaRPr sz="1200"/>
                    </a:p>
                  </a:txBody>
                  <a:tcPr marT="91425" marB="91425" marR="91425" marL="91425"/>
                </a:tc>
                <a:tc>
                  <a:txBody>
                    <a:bodyPr/>
                    <a:lstStyle/>
                    <a:p>
                      <a:pPr indent="0" lvl="0" marL="0" rtl="0" algn="l">
                        <a:spcBef>
                          <a:spcPts val="0"/>
                        </a:spcBef>
                        <a:spcAft>
                          <a:spcPts val="0"/>
                        </a:spcAft>
                        <a:buNone/>
                      </a:pPr>
                      <a:r>
                        <a:rPr lang="en" sz="1200"/>
                        <a:t>Heart Disease</a:t>
                      </a:r>
                      <a:endParaRPr sz="1200"/>
                    </a:p>
                  </a:txBody>
                  <a:tcPr marT="91425" marB="91425" marR="91425" marL="91425"/>
                </a:tc>
              </a:tr>
              <a:tr h="375500">
                <a:tc>
                  <a:txBody>
                    <a:bodyPr/>
                    <a:lstStyle/>
                    <a:p>
                      <a:pPr indent="0" lvl="0" marL="0" rtl="0" algn="l">
                        <a:spcBef>
                          <a:spcPts val="0"/>
                        </a:spcBef>
                        <a:spcAft>
                          <a:spcPts val="0"/>
                        </a:spcAft>
                        <a:buNone/>
                      </a:pPr>
                      <a:r>
                        <a:rPr lang="en" sz="1200"/>
                        <a:t>No </a:t>
                      </a:r>
                      <a:r>
                        <a:rPr lang="en" sz="1200"/>
                        <a:t>Heart Disease</a:t>
                      </a:r>
                      <a:endParaRPr sz="1200"/>
                    </a:p>
                  </a:txBody>
                  <a:tcPr marT="91425" marB="91425" marR="91425" marL="91425"/>
                </a:tc>
                <a:tc>
                  <a:txBody>
                    <a:bodyPr/>
                    <a:lstStyle/>
                    <a:p>
                      <a:pPr indent="0" lvl="0" marL="0" rtl="0" algn="l">
                        <a:spcBef>
                          <a:spcPts val="0"/>
                        </a:spcBef>
                        <a:spcAft>
                          <a:spcPts val="0"/>
                        </a:spcAft>
                        <a:buNone/>
                      </a:pPr>
                      <a:r>
                        <a:rPr lang="en" sz="1200"/>
                        <a:t>57996 (91%)</a:t>
                      </a:r>
                      <a:endParaRPr sz="1200"/>
                    </a:p>
                  </a:txBody>
                  <a:tcPr marT="91425" marB="91425" marR="91425" marL="91425"/>
                </a:tc>
                <a:tc>
                  <a:txBody>
                    <a:bodyPr/>
                    <a:lstStyle/>
                    <a:p>
                      <a:pPr indent="0" lvl="0" marL="0" rtl="0" algn="l">
                        <a:spcBef>
                          <a:spcPts val="0"/>
                        </a:spcBef>
                        <a:spcAft>
                          <a:spcPts val="0"/>
                        </a:spcAft>
                        <a:buNone/>
                      </a:pPr>
                      <a:r>
                        <a:rPr lang="en" sz="1200"/>
                        <a:t>4880 (1%)</a:t>
                      </a:r>
                      <a:endParaRPr sz="1200"/>
                    </a:p>
                  </a:txBody>
                  <a:tcPr marT="91425" marB="91425" marR="91425" marL="91425"/>
                </a:tc>
              </a:tr>
              <a:tr h="361100">
                <a:tc>
                  <a:txBody>
                    <a:bodyPr/>
                    <a:lstStyle/>
                    <a:p>
                      <a:pPr indent="0" lvl="0" marL="0" rtl="0" algn="l">
                        <a:spcBef>
                          <a:spcPts val="0"/>
                        </a:spcBef>
                        <a:spcAft>
                          <a:spcPts val="0"/>
                        </a:spcAft>
                        <a:buNone/>
                      </a:pPr>
                      <a:r>
                        <a:rPr lang="en" sz="1200"/>
                        <a:t>Heart Disease</a:t>
                      </a:r>
                      <a:endParaRPr sz="1200"/>
                    </a:p>
                  </a:txBody>
                  <a:tcPr marT="91425" marB="91425" marR="91425" marL="91425"/>
                </a:tc>
                <a:tc>
                  <a:txBody>
                    <a:bodyPr/>
                    <a:lstStyle/>
                    <a:p>
                      <a:pPr indent="0" lvl="0" marL="0" rtl="0" algn="l">
                        <a:spcBef>
                          <a:spcPts val="0"/>
                        </a:spcBef>
                        <a:spcAft>
                          <a:spcPts val="0"/>
                        </a:spcAft>
                        <a:buNone/>
                      </a:pPr>
                      <a:r>
                        <a:rPr lang="en" sz="1200"/>
                        <a:t>488 (7%)</a:t>
                      </a:r>
                      <a:endParaRPr sz="1200"/>
                    </a:p>
                  </a:txBody>
                  <a:tcPr marT="91425" marB="91425" marR="91425" marL="91425"/>
                </a:tc>
                <a:tc>
                  <a:txBody>
                    <a:bodyPr/>
                    <a:lstStyle/>
                    <a:p>
                      <a:pPr indent="0" lvl="0" marL="0" rtl="0" algn="l">
                        <a:spcBef>
                          <a:spcPts val="0"/>
                        </a:spcBef>
                        <a:spcAft>
                          <a:spcPts val="0"/>
                        </a:spcAft>
                        <a:buNone/>
                      </a:pPr>
                      <a:r>
                        <a:rPr lang="en" sz="1200"/>
                        <a:t>594 (1%)</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Background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SzPts val="1600"/>
              <a:buChar char="●"/>
            </a:pPr>
            <a:r>
              <a:rPr lang="en" sz="1600">
                <a:solidFill>
                  <a:srgbClr val="000000"/>
                </a:solidFill>
              </a:rPr>
              <a:t>In 2020, heart disease was the leading cause of death in the United States with 696,962 deaths attributed (followed by cancer &amp; COVID-19) according to the final 2020 U.S. mortality data from the CDC.</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 sz="1600" u="sng">
                <a:solidFill>
                  <a:schemeClr val="hlink"/>
                </a:solidFill>
                <a:hlinkClick r:id="rId3"/>
              </a:rPr>
              <a:t>https://ourworldindata.org/does-the-news-reflect-what-we-die-from</a:t>
            </a:r>
            <a:r>
              <a:rPr lang="en" sz="1600">
                <a:solidFill>
                  <a:srgbClr val="000000"/>
                </a:solidFill>
              </a:rPr>
              <a:t> </a:t>
            </a:r>
            <a:endParaRPr sz="1600">
              <a:solidFill>
                <a:srgbClr val="000000"/>
              </a:solidFill>
            </a:endParaRPr>
          </a:p>
          <a:p>
            <a:pPr indent="-330200" lvl="0" marL="457200" rtl="0" algn="l">
              <a:lnSpc>
                <a:spcPct val="115000"/>
              </a:lnSpc>
              <a:spcBef>
                <a:spcPts val="0"/>
              </a:spcBef>
              <a:spcAft>
                <a:spcPts val="0"/>
              </a:spcAft>
              <a:buSzPts val="1600"/>
              <a:buChar char="●"/>
            </a:pPr>
            <a:r>
              <a:rPr lang="en" sz="1600">
                <a:solidFill>
                  <a:srgbClr val="000000"/>
                </a:solidFill>
                <a:highlight>
                  <a:srgbClr val="FFFFFF"/>
                </a:highlight>
              </a:rPr>
              <a:t>Many health status indicators are found related to heart disease such as  high blood pressure, high cholesterol, smoking, diabetes, obesity (BMI &gt; 30.0), insufficient physical activity, &amp; excessive alcohol consumption. </a:t>
            </a:r>
            <a:endParaRPr sz="1600">
              <a:solidFill>
                <a:srgbClr val="000000"/>
              </a:solidFill>
              <a:highlight>
                <a:srgbClr val="FFFFFF"/>
              </a:highlight>
            </a:endParaRPr>
          </a:p>
          <a:p>
            <a:pPr indent="-330200" lvl="0" marL="457200" rtl="0" algn="l">
              <a:lnSpc>
                <a:spcPct val="115000"/>
              </a:lnSpc>
              <a:spcBef>
                <a:spcPts val="0"/>
              </a:spcBef>
              <a:spcAft>
                <a:spcPts val="0"/>
              </a:spcAft>
              <a:buSzPts val="1600"/>
              <a:buChar char="●"/>
            </a:pPr>
            <a:r>
              <a:rPr lang="en" sz="1600">
                <a:solidFill>
                  <a:srgbClr val="000000"/>
                </a:solidFill>
                <a:highlight>
                  <a:srgbClr val="FFFFFF"/>
                </a:highlight>
              </a:rPr>
              <a:t>Understanding and detecting the factors that have the greatest impact on heart disease occurrence in populations is crucial in healthcare to improve the length and quality of life.</a:t>
            </a:r>
            <a:endParaRPr sz="1600">
              <a:solidFill>
                <a:srgbClr val="000000"/>
              </a:solidFill>
              <a:highlight>
                <a:srgbClr val="FFFFFF"/>
              </a:highlight>
            </a:endParaRPr>
          </a:p>
          <a:p>
            <a:pPr indent="0" lvl="0" marL="0" rtl="0" algn="l">
              <a:lnSpc>
                <a:spcPct val="115000"/>
              </a:lnSpc>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268" name="Google Shape;268;p42"/>
          <p:cNvSpPr txBox="1"/>
          <p:nvPr>
            <p:ph idx="1" type="body"/>
          </p:nvPr>
        </p:nvSpPr>
        <p:spPr>
          <a:xfrm>
            <a:off x="311700" y="1229875"/>
            <a:ext cx="3699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Age, general health category, &amp; sex used for tree construction (out of 17 covariates)</a:t>
            </a:r>
            <a:endParaRPr sz="1600"/>
          </a:p>
          <a:p>
            <a:pPr indent="-330200" lvl="0" marL="457200" rtl="0" algn="l">
              <a:spcBef>
                <a:spcPts val="0"/>
              </a:spcBef>
              <a:spcAft>
                <a:spcPts val="0"/>
              </a:spcAft>
              <a:buSzPts val="1600"/>
              <a:buChar char="●"/>
            </a:pPr>
            <a:r>
              <a:rPr lang="en" sz="1600"/>
              <a:t>Subjects who are old and in worse than average health are more likely to have heart disease &amp; Younger patients in good health do not have heart disease</a:t>
            </a:r>
            <a:endParaRPr sz="1600"/>
          </a:p>
          <a:p>
            <a:pPr indent="-330200" lvl="0" marL="457200" rtl="0" algn="l">
              <a:spcBef>
                <a:spcPts val="0"/>
              </a:spcBef>
              <a:spcAft>
                <a:spcPts val="0"/>
              </a:spcAft>
              <a:buSzPts val="1600"/>
              <a:buChar char="●"/>
            </a:pPr>
            <a:r>
              <a:rPr lang="en" sz="1600"/>
              <a:t>Accuracy: 0.866</a:t>
            </a:r>
            <a:endParaRPr sz="1600"/>
          </a:p>
          <a:p>
            <a:pPr indent="-330200" lvl="0" marL="457200" rtl="0" algn="l">
              <a:spcBef>
                <a:spcPts val="0"/>
              </a:spcBef>
              <a:spcAft>
                <a:spcPts val="0"/>
              </a:spcAft>
              <a:buSzPts val="1600"/>
              <a:buChar char="●"/>
            </a:pPr>
            <a:r>
              <a:rPr lang="en" sz="1600"/>
              <a:t>Sensitivity: 0.420</a:t>
            </a:r>
            <a:endParaRPr sz="1600"/>
          </a:p>
          <a:p>
            <a:pPr indent="-330200" lvl="0" marL="457200" rtl="0" algn="l">
              <a:spcBef>
                <a:spcPts val="0"/>
              </a:spcBef>
              <a:spcAft>
                <a:spcPts val="0"/>
              </a:spcAft>
              <a:buSzPts val="1600"/>
              <a:buChar char="●"/>
            </a:pPr>
            <a:r>
              <a:rPr lang="en" sz="1600"/>
              <a:t>Specificity: 0.908</a:t>
            </a:r>
            <a:endParaRPr sz="1600"/>
          </a:p>
        </p:txBody>
      </p:sp>
      <p:pic>
        <p:nvPicPr>
          <p:cNvPr id="269" name="Google Shape;269;p42"/>
          <p:cNvPicPr preferRelativeResize="0"/>
          <p:nvPr/>
        </p:nvPicPr>
        <p:blipFill>
          <a:blip r:embed="rId3">
            <a:alphaModFix/>
          </a:blip>
          <a:stretch>
            <a:fillRect/>
          </a:stretch>
        </p:blipFill>
        <p:spPr>
          <a:xfrm>
            <a:off x="4011200" y="1002488"/>
            <a:ext cx="5085600" cy="3138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t>
            </a:r>
            <a:r>
              <a:rPr lang="en"/>
              <a:t>methods (RF &amp; SVM)</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a:t>
            </a:r>
            <a:endParaRPr/>
          </a:p>
          <a:p>
            <a:pPr indent="-317500" lvl="1" marL="914400" rtl="0" algn="l">
              <a:spcBef>
                <a:spcPts val="0"/>
              </a:spcBef>
              <a:spcAft>
                <a:spcPts val="0"/>
              </a:spcAft>
              <a:buSzPts val="1400"/>
              <a:buChar char="○"/>
            </a:pPr>
            <a:r>
              <a:rPr lang="en"/>
              <a:t>Mtry = 6</a:t>
            </a:r>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SVM</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C = 1</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Similar performance by both methods</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Time consuming compared to logistic regression</a:t>
            </a:r>
            <a:endParaRPr>
              <a:solidFill>
                <a:srgbClr val="000000"/>
              </a:solidFill>
              <a:highlight>
                <a:srgbClr val="FFFFFF"/>
              </a:highlight>
              <a:latin typeface="Arial"/>
              <a:ea typeface="Arial"/>
              <a:cs typeface="Arial"/>
              <a:sym typeface="Arial"/>
            </a:endParaRPr>
          </a:p>
        </p:txBody>
      </p:sp>
      <p:graphicFrame>
        <p:nvGraphicFramePr>
          <p:cNvPr id="276" name="Google Shape;276;p43"/>
          <p:cNvGraphicFramePr/>
          <p:nvPr/>
        </p:nvGraphicFramePr>
        <p:xfrm>
          <a:off x="377100" y="3242525"/>
          <a:ext cx="3000000" cy="3000000"/>
        </p:xfrm>
        <a:graphic>
          <a:graphicData uri="http://schemas.openxmlformats.org/drawingml/2006/table">
            <a:tbl>
              <a:tblPr>
                <a:noFill/>
                <a:tableStyleId>{798E71A9-FD3D-49D7-AD79-49A6472B555D}</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Kappa</a:t>
                      </a:r>
                      <a:endParaRPr/>
                    </a:p>
                  </a:txBody>
                  <a:tcPr marT="91425" marB="91425" marR="91425" marL="91425"/>
                </a:tc>
                <a:tc>
                  <a:txBody>
                    <a:bodyPr/>
                    <a:lstStyle/>
                    <a:p>
                      <a:pPr indent="0" lvl="0" marL="0" rtl="0" algn="l">
                        <a:spcBef>
                          <a:spcPts val="0"/>
                        </a:spcBef>
                        <a:spcAft>
                          <a:spcPts val="0"/>
                        </a:spcAft>
                        <a:buNone/>
                      </a:pPr>
                      <a:r>
                        <a:rPr lang="en"/>
                        <a:t>AUC</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0.727 (0.724, 0.731)</a:t>
                      </a:r>
                      <a:endParaRPr/>
                    </a:p>
                  </a:txBody>
                  <a:tcPr marT="91425" marB="91425" marR="91425" marL="91425"/>
                </a:tc>
                <a:tc>
                  <a:txBody>
                    <a:bodyPr/>
                    <a:lstStyle/>
                    <a:p>
                      <a:pPr indent="0" lvl="0" marL="0" rtl="0" algn="l">
                        <a:spcBef>
                          <a:spcPts val="0"/>
                        </a:spcBef>
                        <a:spcAft>
                          <a:spcPts val="0"/>
                        </a:spcAft>
                        <a:buNone/>
                      </a:pPr>
                      <a:r>
                        <a:rPr lang="en"/>
                        <a:t>0.229</a:t>
                      </a:r>
                      <a:endParaRPr/>
                    </a:p>
                  </a:txBody>
                  <a:tcPr marT="91425" marB="91425" marR="91425" marL="91425"/>
                </a:tc>
                <a:tc>
                  <a:txBody>
                    <a:bodyPr/>
                    <a:lstStyle/>
                    <a:p>
                      <a:pPr indent="0" lvl="0" marL="0" rtl="0" algn="l">
                        <a:spcBef>
                          <a:spcPts val="0"/>
                        </a:spcBef>
                        <a:spcAft>
                          <a:spcPts val="0"/>
                        </a:spcAft>
                        <a:buNone/>
                      </a:pPr>
                      <a:r>
                        <a:rPr lang="en"/>
                        <a:t>0.832</a:t>
                      </a:r>
                      <a:endParaRPr/>
                    </a:p>
                  </a:txBody>
                  <a:tcPr marT="91425" marB="91425" marR="91425" marL="91425"/>
                </a:tc>
              </a:tr>
              <a:tr h="381000">
                <a:tc>
                  <a:txBody>
                    <a:bodyPr/>
                    <a:lstStyle/>
                    <a:p>
                      <a:pPr indent="0" lvl="0" marL="0" rtl="0" algn="l">
                        <a:spcBef>
                          <a:spcPts val="0"/>
                        </a:spcBef>
                        <a:spcAft>
                          <a:spcPts val="0"/>
                        </a:spcAft>
                        <a:buNone/>
                      </a:pPr>
                      <a:r>
                        <a:rPr lang="en"/>
                        <a:t>Linear SVM</a:t>
                      </a:r>
                      <a:endParaRPr/>
                    </a:p>
                  </a:txBody>
                  <a:tcPr marT="91425" marB="91425" marR="91425" marL="91425"/>
                </a:tc>
                <a:tc>
                  <a:txBody>
                    <a:bodyPr/>
                    <a:lstStyle/>
                    <a:p>
                      <a:pPr indent="0" lvl="0" marL="0" rtl="0" algn="l">
                        <a:spcBef>
                          <a:spcPts val="0"/>
                        </a:spcBef>
                        <a:spcAft>
                          <a:spcPts val="0"/>
                        </a:spcAft>
                        <a:buNone/>
                      </a:pPr>
                      <a:r>
                        <a:rPr lang="en">
                          <a:highlight>
                            <a:srgbClr val="FFFFFF"/>
                          </a:highlight>
                        </a:rPr>
                        <a:t>0.753 (0.750, 0.757)</a:t>
                      </a:r>
                      <a:endParaRPr/>
                    </a:p>
                  </a:txBody>
                  <a:tcPr marT="91425" marB="91425" marR="91425" marL="91425"/>
                </a:tc>
                <a:tc>
                  <a:txBody>
                    <a:bodyPr/>
                    <a:lstStyle/>
                    <a:p>
                      <a:pPr indent="0" lvl="0" marL="0" rtl="0" algn="l">
                        <a:spcBef>
                          <a:spcPts val="0"/>
                        </a:spcBef>
                        <a:spcAft>
                          <a:spcPts val="0"/>
                        </a:spcAft>
                        <a:buNone/>
                      </a:pPr>
                      <a:r>
                        <a:rPr lang="en"/>
                        <a:t>0.248</a:t>
                      </a:r>
                      <a:endParaRPr/>
                    </a:p>
                  </a:txBody>
                  <a:tcPr marT="91425" marB="91425" marR="91425" marL="91425"/>
                </a:tc>
                <a:tc>
                  <a:txBody>
                    <a:bodyPr/>
                    <a:lstStyle/>
                    <a:p>
                      <a:pPr indent="0" lvl="0" marL="0" rtl="0" algn="l">
                        <a:spcBef>
                          <a:spcPts val="0"/>
                        </a:spcBef>
                        <a:spcAft>
                          <a:spcPts val="0"/>
                        </a:spcAft>
                        <a:buNone/>
                      </a:pPr>
                      <a:r>
                        <a:rPr lang="en"/>
                        <a:t>0.837</a:t>
                      </a:r>
                      <a:endParaRPr/>
                    </a:p>
                  </a:txBody>
                  <a:tcPr marT="91425" marB="91425" marR="91425" marL="91425"/>
                </a:tc>
              </a:tr>
            </a:tbl>
          </a:graphicData>
        </a:graphic>
      </p:graphicFrame>
      <p:pic>
        <p:nvPicPr>
          <p:cNvPr id="277" name="Google Shape;277;p43"/>
          <p:cNvPicPr preferRelativeResize="0"/>
          <p:nvPr/>
        </p:nvPicPr>
        <p:blipFill>
          <a:blip r:embed="rId3">
            <a:alphaModFix/>
          </a:blip>
          <a:stretch>
            <a:fillRect/>
          </a:stretch>
        </p:blipFill>
        <p:spPr>
          <a:xfrm>
            <a:off x="5029675" y="410000"/>
            <a:ext cx="4042025" cy="20015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op 10 most important variables from SVM model</a:t>
            </a:r>
            <a:endParaRPr/>
          </a:p>
        </p:txBody>
      </p:sp>
      <p:pic>
        <p:nvPicPr>
          <p:cNvPr id="283" name="Google Shape;283;p44"/>
          <p:cNvPicPr preferRelativeResize="0"/>
          <p:nvPr/>
        </p:nvPicPr>
        <p:blipFill>
          <a:blip r:embed="rId3">
            <a:alphaModFix/>
          </a:blip>
          <a:stretch>
            <a:fillRect/>
          </a:stretch>
        </p:blipFill>
        <p:spPr>
          <a:xfrm>
            <a:off x="754325" y="1017800"/>
            <a:ext cx="6113375" cy="3668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parametric vs. non-parametric approaches</a:t>
            </a:r>
            <a:endParaRPr/>
          </a:p>
        </p:txBody>
      </p:sp>
      <p:sp>
        <p:nvSpPr>
          <p:cNvPr id="289" name="Google Shape;289;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 (parametric) achieved accuracy of </a:t>
            </a:r>
            <a:r>
              <a:rPr lang="en"/>
              <a:t>0.916 (0.9139, 0.9182) with sensitivity of 0.109</a:t>
            </a:r>
            <a:endParaRPr/>
          </a:p>
          <a:p>
            <a:pPr indent="-342900" lvl="0" marL="457200" rtl="0" algn="l">
              <a:spcBef>
                <a:spcPts val="0"/>
              </a:spcBef>
              <a:spcAft>
                <a:spcPts val="0"/>
              </a:spcAft>
              <a:buSzPts val="1800"/>
              <a:buChar char="●"/>
            </a:pPr>
            <a:r>
              <a:rPr lang="en"/>
              <a:t>Non-parametric approaches don’t have specific estimates for covariates in the data (hence the name)</a:t>
            </a:r>
            <a:endParaRPr/>
          </a:p>
          <a:p>
            <a:pPr indent="-317500" lvl="1" marL="914400" rtl="0" algn="l">
              <a:spcBef>
                <a:spcPts val="0"/>
              </a:spcBef>
              <a:spcAft>
                <a:spcPts val="0"/>
              </a:spcAft>
              <a:buSzPts val="1400"/>
              <a:buChar char="○"/>
            </a:pPr>
            <a:r>
              <a:rPr lang="en"/>
              <a:t>Decision tree is quite interpretable (accuracy = 0.866 / sensitivity = 0.420)</a:t>
            </a:r>
            <a:endParaRPr/>
          </a:p>
          <a:p>
            <a:pPr indent="-317500" lvl="1" marL="914400" rtl="0" algn="l">
              <a:spcBef>
                <a:spcPts val="0"/>
              </a:spcBef>
              <a:spcAft>
                <a:spcPts val="0"/>
              </a:spcAft>
              <a:buSzPts val="1400"/>
              <a:buChar char="○"/>
            </a:pPr>
            <a:r>
              <a:rPr lang="en"/>
              <a:t>Random forest &amp; SVM are able to make accurate predictions as well as give estimates for relative variable importance.</a:t>
            </a:r>
            <a:endParaRPr/>
          </a:p>
          <a:p>
            <a:pPr indent="-342900" lvl="0" marL="457200" rtl="0" algn="l">
              <a:spcBef>
                <a:spcPts val="0"/>
              </a:spcBef>
              <a:spcAft>
                <a:spcPts val="0"/>
              </a:spcAft>
              <a:buSzPts val="1800"/>
              <a:buChar char="●"/>
            </a:pPr>
            <a:r>
              <a:rPr lang="en"/>
              <a:t>Both types of methods provide a balance of prediction capabilities &amp; interpretability but sensitivity is a struggle with unbalanced data.</a:t>
            </a:r>
            <a:endParaRPr/>
          </a:p>
          <a:p>
            <a:pPr indent="-317500" lvl="1" marL="914400" rtl="0" algn="l">
              <a:spcBef>
                <a:spcPts val="0"/>
              </a:spcBef>
              <a:spcAft>
                <a:spcPts val="0"/>
              </a:spcAft>
              <a:buSzPts val="1400"/>
              <a:buChar char="○"/>
            </a:pPr>
            <a:r>
              <a:rPr lang="en"/>
              <a:t>Feature weighting &amp; addressing repeated observations</a:t>
            </a:r>
            <a:br>
              <a:rPr lang="en"/>
            </a:br>
            <a:r>
              <a:rPr lang="en"/>
              <a:t>may improve sensitivity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 Discussion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00" name="Google Shape;300;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Developed R package (glmLogistic) to compute logistic regression parameter estimates with BFGS &amp; IRLS</a:t>
            </a:r>
            <a:endParaRPr/>
          </a:p>
          <a:p>
            <a:pPr indent="-317500" lvl="1" marL="914400" rtl="0" algn="l">
              <a:spcBef>
                <a:spcPts val="0"/>
              </a:spcBef>
              <a:spcAft>
                <a:spcPts val="0"/>
              </a:spcAft>
              <a:buSzPts val="1400"/>
              <a:buChar char="○"/>
            </a:pPr>
            <a:r>
              <a:rPr lang="en"/>
              <a:t>Estimates agree closely with glm()</a:t>
            </a:r>
            <a:endParaRPr/>
          </a:p>
          <a:p>
            <a:pPr indent="-317500" lvl="1" marL="914400" rtl="0" algn="l">
              <a:spcBef>
                <a:spcPts val="0"/>
              </a:spcBef>
              <a:spcAft>
                <a:spcPts val="0"/>
              </a:spcAft>
              <a:buSzPts val="1400"/>
              <a:buChar char="○"/>
            </a:pPr>
            <a:r>
              <a:rPr lang="en"/>
              <a:t>Accuracy: 0.916 &amp; Sensitivity: 0.109</a:t>
            </a:r>
            <a:endParaRPr/>
          </a:p>
          <a:p>
            <a:pPr indent="-342900" lvl="0" marL="457200" rtl="0" algn="l">
              <a:spcBef>
                <a:spcPts val="0"/>
              </a:spcBef>
              <a:spcAft>
                <a:spcPts val="0"/>
              </a:spcAft>
              <a:buSzPts val="1800"/>
              <a:buChar char="●"/>
            </a:pPr>
            <a:r>
              <a:rPr lang="en"/>
              <a:t>Other models: decision tree, random forest, support vector machine</a:t>
            </a:r>
            <a:endParaRPr/>
          </a:p>
          <a:p>
            <a:pPr indent="-317500" lvl="1" marL="914400" rtl="0" algn="l">
              <a:spcBef>
                <a:spcPts val="0"/>
              </a:spcBef>
              <a:spcAft>
                <a:spcPts val="0"/>
              </a:spcAft>
              <a:buSzPts val="1400"/>
              <a:buChar char="○"/>
            </a:pPr>
            <a:r>
              <a:rPr lang="en"/>
              <a:t>Best accuracy: 0.866 &amp; sensitivity: 0.420</a:t>
            </a:r>
            <a:endParaRPr/>
          </a:p>
          <a:p>
            <a:pPr indent="-342900" lvl="0" marL="457200" rtl="0" algn="l">
              <a:spcBef>
                <a:spcPts val="0"/>
              </a:spcBef>
              <a:spcAft>
                <a:spcPts val="0"/>
              </a:spcAft>
              <a:buSzPts val="1800"/>
              <a:buChar char="●"/>
            </a:pPr>
            <a:r>
              <a:rPr lang="en"/>
              <a:t>Influential factors</a:t>
            </a:r>
            <a:endParaRPr/>
          </a:p>
          <a:p>
            <a:pPr indent="-317500" lvl="1" marL="914400" rtl="0" algn="l">
              <a:spcBef>
                <a:spcPts val="0"/>
              </a:spcBef>
              <a:spcAft>
                <a:spcPts val="0"/>
              </a:spcAft>
              <a:buSzPts val="1400"/>
              <a:buChar char="○"/>
            </a:pPr>
            <a:r>
              <a:rPr lang="en"/>
              <a:t>General health, age, smoking status, diabetic status, sex</a:t>
            </a:r>
            <a:endParaRPr/>
          </a:p>
          <a:p>
            <a:pPr indent="-342900" lvl="0" marL="457200" rtl="0" algn="l">
              <a:spcBef>
                <a:spcPts val="0"/>
              </a:spcBef>
              <a:spcAft>
                <a:spcPts val="0"/>
              </a:spcAft>
              <a:buSzPts val="1800"/>
              <a:buChar char="●"/>
            </a:pPr>
            <a:r>
              <a:rPr lang="en"/>
              <a:t>Interpretation of aims</a:t>
            </a:r>
            <a:endParaRPr/>
          </a:p>
          <a:p>
            <a:pPr indent="-317500" lvl="1" marL="914400" rtl="0" algn="l">
              <a:spcBef>
                <a:spcPts val="0"/>
              </a:spcBef>
              <a:spcAft>
                <a:spcPts val="0"/>
              </a:spcAft>
              <a:buSzPts val="1400"/>
              <a:buChar char="○"/>
            </a:pPr>
            <a:r>
              <a:rPr lang="en"/>
              <a:t>BMI has 1.09-fold change in odds of heart disease</a:t>
            </a:r>
            <a:endParaRPr/>
          </a:p>
          <a:p>
            <a:pPr indent="-317500" lvl="1" marL="914400" rtl="0" algn="l">
              <a:spcBef>
                <a:spcPts val="0"/>
              </a:spcBef>
              <a:spcAft>
                <a:spcPts val="0"/>
              </a:spcAft>
              <a:buSzPts val="1400"/>
              <a:buChar char="○"/>
            </a:pPr>
            <a:r>
              <a:rPr lang="en"/>
              <a:t>Smoking doubles risk of heart disease, drinking decreases overall risk</a:t>
            </a:r>
            <a:endParaRPr/>
          </a:p>
          <a:p>
            <a:pPr indent="-317500" lvl="1" marL="914400" rtl="0" algn="l">
              <a:spcBef>
                <a:spcPts val="0"/>
              </a:spcBef>
              <a:spcAft>
                <a:spcPts val="0"/>
              </a:spcAft>
              <a:buSzPts val="1400"/>
              <a:buChar char="○"/>
            </a:pPr>
            <a:r>
              <a:rPr lang="en"/>
              <a:t>risk of stroke also increased by smoking, decreased by drinking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 clinical relevance</a:t>
            </a:r>
            <a:endParaRPr/>
          </a:p>
        </p:txBody>
      </p:sp>
      <p:sp>
        <p:nvSpPr>
          <p:cNvPr id="306" name="Google Shape;306;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Factors relevant for presence of heart disease can be used to emphasize surveillance efforts</a:t>
            </a:r>
            <a:endParaRPr/>
          </a:p>
          <a:p>
            <a:pPr indent="-317500" lvl="1" marL="914400" rtl="0" algn="l">
              <a:spcBef>
                <a:spcPts val="0"/>
              </a:spcBef>
              <a:spcAft>
                <a:spcPts val="0"/>
              </a:spcAft>
              <a:buSzPts val="1400"/>
              <a:buChar char="○"/>
            </a:pPr>
            <a:r>
              <a:rPr lang="en"/>
              <a:t>ie. higher prevalence in subjects of old age</a:t>
            </a:r>
            <a:endParaRPr/>
          </a:p>
          <a:p>
            <a:pPr indent="-342900" lvl="0" marL="457200" rtl="0" algn="l">
              <a:spcBef>
                <a:spcPts val="0"/>
              </a:spcBef>
              <a:spcAft>
                <a:spcPts val="0"/>
              </a:spcAft>
              <a:buSzPts val="1800"/>
              <a:buChar char="●"/>
            </a:pPr>
            <a:r>
              <a:rPr lang="en"/>
              <a:t>Targeting of healthy habit campaigns in the public health sector based on statistical evidence of risk factors like smoking, diabetes, etc.</a:t>
            </a:r>
            <a:endParaRPr/>
          </a:p>
          <a:p>
            <a:pPr indent="-342900" lvl="0" marL="457200" rtl="0" algn="l">
              <a:spcBef>
                <a:spcPts val="0"/>
              </a:spcBef>
              <a:spcAft>
                <a:spcPts val="0"/>
              </a:spcAft>
              <a:buSzPts val="1800"/>
              <a:buChar char="●"/>
            </a:pPr>
            <a:r>
              <a:rPr lang="en"/>
              <a:t>Individuals with worse than average general health </a:t>
            </a:r>
            <a:r>
              <a:rPr lang="en">
                <a:solidFill>
                  <a:srgbClr val="000000"/>
                </a:solidFill>
              </a:rPr>
              <a:t>are at a substantially higher risk of heart disease relative to subjects in good health.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 concerns &amp; limitations</a:t>
            </a:r>
            <a:endParaRPr/>
          </a:p>
        </p:txBody>
      </p:sp>
      <p:sp>
        <p:nvSpPr>
          <p:cNvPr id="312" name="Google Shape;312;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Unbalanced data (presence vs. </a:t>
            </a:r>
            <a:r>
              <a:rPr lang="en"/>
              <a:t>absence</a:t>
            </a:r>
            <a:r>
              <a:rPr lang="en"/>
              <a:t> of heart disease) leads to reduced model sensitivity in all cases</a:t>
            </a:r>
            <a:endParaRPr/>
          </a:p>
          <a:p>
            <a:pPr indent="-317500" lvl="1" marL="914400" rtl="0" algn="l">
              <a:spcBef>
                <a:spcPts val="0"/>
              </a:spcBef>
              <a:spcAft>
                <a:spcPts val="0"/>
              </a:spcAft>
              <a:buSzPts val="1400"/>
              <a:buChar char="○"/>
            </a:pPr>
            <a:r>
              <a:rPr lang="en"/>
              <a:t>positive </a:t>
            </a:r>
            <a:r>
              <a:rPr lang="en"/>
              <a:t>predictive</a:t>
            </a:r>
            <a:r>
              <a:rPr lang="en"/>
              <a:t> values are approximately 50%</a:t>
            </a:r>
            <a:endParaRPr/>
          </a:p>
          <a:p>
            <a:pPr indent="-342900" lvl="0" marL="457200" rtl="0" algn="l">
              <a:spcBef>
                <a:spcPts val="0"/>
              </a:spcBef>
              <a:spcAft>
                <a:spcPts val="0"/>
              </a:spcAft>
              <a:buSzPts val="1800"/>
              <a:buChar char="●"/>
            </a:pPr>
            <a:r>
              <a:rPr lang="en"/>
              <a:t>Categorical factors like age are segmented into less refined classes. These may have more influence in estimation if recorded on a continuous scale.</a:t>
            </a:r>
            <a:endParaRPr/>
          </a:p>
          <a:p>
            <a:pPr indent="-342900" lvl="0" marL="457200" rtl="0" algn="l">
              <a:spcBef>
                <a:spcPts val="0"/>
              </a:spcBef>
              <a:spcAft>
                <a:spcPts val="0"/>
              </a:spcAft>
              <a:buSzPts val="1800"/>
              <a:buChar char="●"/>
            </a:pPr>
            <a:r>
              <a:rPr lang="en"/>
              <a:t>Confounders</a:t>
            </a:r>
            <a:endParaRPr/>
          </a:p>
          <a:p>
            <a:pPr indent="-317500" lvl="1" marL="914400" rtl="0" algn="l">
              <a:spcBef>
                <a:spcPts val="0"/>
              </a:spcBef>
              <a:spcAft>
                <a:spcPts val="0"/>
              </a:spcAft>
              <a:buSzPts val="1400"/>
              <a:buChar char="○"/>
            </a:pPr>
            <a:r>
              <a:rPr lang="en"/>
              <a:t>Ex: Alcohol </a:t>
            </a:r>
            <a:r>
              <a:rPr lang="en"/>
              <a:t>associated</a:t>
            </a:r>
            <a:r>
              <a:rPr lang="en"/>
              <a:t> with reduced risk but heavy drinkers tend to be young</a:t>
            </a:r>
            <a:endParaRPr/>
          </a:p>
          <a:p>
            <a:pPr indent="-342900" lvl="0" marL="457200" rtl="0" algn="l">
              <a:spcBef>
                <a:spcPts val="0"/>
              </a:spcBef>
              <a:spcAft>
                <a:spcPts val="0"/>
              </a:spcAft>
              <a:buSzPts val="1800"/>
              <a:buChar char="●"/>
            </a:pPr>
            <a:r>
              <a:rPr lang="en"/>
              <a:t>Pre-processing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 concerns &amp; limitations</a:t>
            </a:r>
            <a:endParaRPr/>
          </a:p>
        </p:txBody>
      </p:sp>
      <p:pic>
        <p:nvPicPr>
          <p:cNvPr id="318" name="Google Shape;318;p50"/>
          <p:cNvPicPr preferRelativeResize="0"/>
          <p:nvPr/>
        </p:nvPicPr>
        <p:blipFill>
          <a:blip r:embed="rId3">
            <a:alphaModFix/>
          </a:blip>
          <a:stretch>
            <a:fillRect/>
          </a:stretch>
        </p:blipFill>
        <p:spPr>
          <a:xfrm>
            <a:off x="1632250" y="1017800"/>
            <a:ext cx="5879499" cy="364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dataset</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Personal key indicators of heart </a:t>
            </a:r>
            <a:r>
              <a:rPr lang="en"/>
              <a:t>disease (kaggle)</a:t>
            </a:r>
            <a:endParaRPr/>
          </a:p>
          <a:p>
            <a:pPr indent="-317500" lvl="1" marL="914400" rtl="0" algn="l">
              <a:spcBef>
                <a:spcPts val="0"/>
              </a:spcBef>
              <a:spcAft>
                <a:spcPts val="0"/>
              </a:spcAft>
              <a:buSzPts val="1400"/>
              <a:buChar char="○"/>
            </a:pPr>
            <a:r>
              <a:rPr lang="en" u="sng">
                <a:solidFill>
                  <a:schemeClr val="hlink"/>
                </a:solidFill>
                <a:hlinkClick r:id="rId3"/>
              </a:rPr>
              <a:t>https://www.kaggle.com/datasets/kamilpytlak/personal-key-indicators-of-heart-disease</a:t>
            </a:r>
            <a:r>
              <a:rPr lang="en"/>
              <a:t> </a:t>
            </a:r>
            <a:endParaRPr/>
          </a:p>
          <a:p>
            <a:pPr indent="-342900" lvl="0" marL="457200" rtl="0" algn="l">
              <a:spcBef>
                <a:spcPts val="0"/>
              </a:spcBef>
              <a:spcAft>
                <a:spcPts val="0"/>
              </a:spcAft>
              <a:buSzPts val="1800"/>
              <a:buChar char="●"/>
            </a:pPr>
            <a:r>
              <a:rPr lang="en"/>
              <a:t>319795 observations of 18 variables (1 outcome &amp; 17 covariates)</a:t>
            </a:r>
            <a:endParaRPr/>
          </a:p>
          <a:p>
            <a:pPr indent="-342900" lvl="0" marL="457200" rtl="0" algn="l">
              <a:spcBef>
                <a:spcPts val="0"/>
              </a:spcBef>
              <a:spcAft>
                <a:spcPts val="0"/>
              </a:spcAft>
              <a:buSzPts val="1800"/>
              <a:buChar char="●"/>
            </a:pPr>
            <a:r>
              <a:rPr lang="en"/>
              <a:t>Primary Outcome of interest: Heart disease occurrence</a:t>
            </a:r>
            <a:endParaRPr/>
          </a:p>
          <a:p>
            <a:pPr indent="-317500" lvl="1" marL="914400" rtl="0" algn="l">
              <a:spcBef>
                <a:spcPts val="0"/>
              </a:spcBef>
              <a:spcAft>
                <a:spcPts val="0"/>
              </a:spcAft>
              <a:buSzPts val="1400"/>
              <a:buChar char="○"/>
            </a:pPr>
            <a:r>
              <a:rPr lang="en"/>
              <a:t>Subject experienced either coronary heart disease or myocardial infarction (binary)</a:t>
            </a:r>
            <a:endParaRPr/>
          </a:p>
          <a:p>
            <a:pPr indent="-342900" lvl="0" marL="457200" rtl="0" algn="l">
              <a:spcBef>
                <a:spcPts val="0"/>
              </a:spcBef>
              <a:spcAft>
                <a:spcPts val="0"/>
              </a:spcAft>
              <a:buSzPts val="1800"/>
              <a:buChar char="●"/>
            </a:pPr>
            <a:r>
              <a:rPr lang="en"/>
              <a:t>Other factors:</a:t>
            </a:r>
            <a:endParaRPr/>
          </a:p>
          <a:p>
            <a:pPr indent="-317500" lvl="1" marL="914400" rtl="0" algn="l">
              <a:spcBef>
                <a:spcPts val="0"/>
              </a:spcBef>
              <a:spcAft>
                <a:spcPts val="0"/>
              </a:spcAft>
              <a:buSzPts val="1400"/>
              <a:buChar char="○"/>
            </a:pPr>
            <a:r>
              <a:rPr lang="en"/>
              <a:t>BMI, Smoking status, alcohol consumption, stroke occurrence, poor physical health, poor mental health, walking difficulty, sex, age, race, diabetes, physical activity, general health status, average sleep time, asthma, kidney disease occurrence, skin cancer occurrence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 project aims/research questions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solidFill>
                  <a:srgbClr val="000000"/>
                </a:solidFill>
              </a:rPr>
              <a:t>Aim 1</a:t>
            </a:r>
            <a:r>
              <a:rPr lang="en">
                <a:solidFill>
                  <a:srgbClr val="000000"/>
                </a:solidFill>
              </a:rPr>
              <a:t>: </a:t>
            </a:r>
            <a:r>
              <a:rPr lang="en">
                <a:solidFill>
                  <a:srgbClr val="000000"/>
                </a:solidFill>
              </a:rPr>
              <a:t>determine relationship between heart disease prevalence and all other factors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Aim 2: determine relationship between BMI &amp; heart disease</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Aim 3: determine relationship between risky behaviors (smoking &amp; drinking) with heart disease or stroke (poor health outcomes)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1E1919"/>
                </a:solidFill>
              </a:rPr>
              <a:t>Aim 4: Compare the model fitting performance between logistic regression model and other machine learning methods. And propose predictions for occurrence of heart disease given health condition indicators</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figures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sex</a:t>
            </a:r>
            <a:endParaRPr/>
          </a:p>
        </p:txBody>
      </p:sp>
      <p:pic>
        <p:nvPicPr>
          <p:cNvPr id="121" name="Google Shape;121;p19"/>
          <p:cNvPicPr preferRelativeResize="0"/>
          <p:nvPr/>
        </p:nvPicPr>
        <p:blipFill>
          <a:blip r:embed="rId3">
            <a:alphaModFix/>
          </a:blip>
          <a:stretch>
            <a:fillRect/>
          </a:stretch>
        </p:blipFill>
        <p:spPr>
          <a:xfrm>
            <a:off x="1123325" y="1229875"/>
            <a:ext cx="6897352" cy="3448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age &amp; sex</a:t>
            </a:r>
            <a:endParaRPr/>
          </a:p>
        </p:txBody>
      </p:sp>
      <p:pic>
        <p:nvPicPr>
          <p:cNvPr id="127" name="Google Shape;127;p20"/>
          <p:cNvPicPr preferRelativeResize="0"/>
          <p:nvPr/>
        </p:nvPicPr>
        <p:blipFill>
          <a:blip r:embed="rId3">
            <a:alphaModFix/>
          </a:blip>
          <a:stretch>
            <a:fillRect/>
          </a:stretch>
        </p:blipFill>
        <p:spPr>
          <a:xfrm>
            <a:off x="1013650" y="1113925"/>
            <a:ext cx="7116698" cy="3558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disease by BMI </a:t>
            </a:r>
            <a:endParaRPr/>
          </a:p>
        </p:txBody>
      </p:sp>
      <p:pic>
        <p:nvPicPr>
          <p:cNvPr id="133" name="Google Shape;133;p21"/>
          <p:cNvPicPr preferRelativeResize="0"/>
          <p:nvPr/>
        </p:nvPicPr>
        <p:blipFill>
          <a:blip r:embed="rId3">
            <a:alphaModFix/>
          </a:blip>
          <a:stretch>
            <a:fillRect/>
          </a:stretch>
        </p:blipFill>
        <p:spPr>
          <a:xfrm>
            <a:off x="975738" y="1101237"/>
            <a:ext cx="7192525" cy="359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