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ndrew Walth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C56D26-ACB5-4276-B26B-5B2D3A57D97A}">
  <a:tblStyle styleId="{80C56D26-ACB5-4276-B26B-5B2D3A57D9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4-21T00:43:23.839">
    <p:pos x="196" y="774"/>
    <p:text>did we have any missing data? this doesn't seem relevant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4-21T00:45:04.090">
    <p:pos x="196" y="774"/>
    <p:text>same as slide 12... did we have any missing data?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4e991278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4e991278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4e99127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4e99127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4fde3ff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4fde3ff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4e99127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4e99127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e99127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e99127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203e63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203e63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241a0ff9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241a0ff9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241a0ff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241a0ff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41a0ff9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41a0ff9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203e637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203e637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e9912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e9912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41a3387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241a3387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52fc9a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52fc9a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203e63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203e63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3736a5e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3736a5e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3736a5e5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3736a5e5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3736a5e5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3736a5e5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4fde3ff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4fde3ff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4e991278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4e991278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4e99127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4e99127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5a81426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5a81426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3736a5e5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3736a5e5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5a814265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5a814265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4e991278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4e991278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2203e6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2203e6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4fde3ff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4fde3ff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3736a5e5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3736a5e5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4e99127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4e99127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3736a5e5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3736a5e5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4e99127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4e99127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3736a5e5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3736a5e5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736a5e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3736a5e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736a5e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3736a5e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a4fd239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a4fd239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e99127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e99127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e99127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4e99127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4e99127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4e99127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eunchong0204/bios735_group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kamilpytlak/personal-key-indicators-of-heart-dise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Heart Disease Data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BIOS 735 Group 2 - Mingwei, Di, Wanting, Eunchong, &amp; Andrew</a:t>
            </a:r>
            <a:endParaRPr/>
          </a:p>
        </p:txBody>
      </p:sp>
      <p:sp>
        <p:nvSpPr>
          <p:cNvPr id="87" name="Google Shape;87;p13"/>
          <p:cNvSpPr txBox="1"/>
          <p:nvPr/>
        </p:nvSpPr>
        <p:spPr>
          <a:xfrm>
            <a:off x="598100" y="3148825"/>
            <a:ext cx="142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accent5"/>
                </a:solidFill>
                <a:latin typeface="Roboto"/>
                <a:ea typeface="Roboto"/>
                <a:cs typeface="Roboto"/>
                <a:sym typeface="Roboto"/>
                <a:hlinkClick r:id="rId3">
                  <a:extLst>
                    <a:ext uri="{A12FA001-AC4F-418D-AE19-62706E023703}">
                      <ahyp:hlinkClr val="tx"/>
                    </a:ext>
                  </a:extLst>
                </a:hlinkClick>
              </a:rPr>
              <a:t>Github repository</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risky behaviors</a:t>
            </a:r>
            <a:endParaRPr/>
          </a:p>
        </p:txBody>
      </p:sp>
      <p:pic>
        <p:nvPicPr>
          <p:cNvPr id="139" name="Google Shape;139;p22"/>
          <p:cNvPicPr preferRelativeResize="0"/>
          <p:nvPr/>
        </p:nvPicPr>
        <p:blipFill>
          <a:blip r:embed="rId3">
            <a:alphaModFix/>
          </a:blip>
          <a:stretch>
            <a:fillRect/>
          </a:stretch>
        </p:blipFill>
        <p:spPr>
          <a:xfrm>
            <a:off x="1200725" y="1208025"/>
            <a:ext cx="6742548" cy="3371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diabetes status &amp; age</a:t>
            </a:r>
            <a:endParaRPr/>
          </a:p>
        </p:txBody>
      </p:sp>
      <p:pic>
        <p:nvPicPr>
          <p:cNvPr id="145" name="Google Shape;145;p23"/>
          <p:cNvPicPr preferRelativeResize="0"/>
          <p:nvPr/>
        </p:nvPicPr>
        <p:blipFill>
          <a:blip r:embed="rId3">
            <a:alphaModFix/>
          </a:blip>
          <a:stretch>
            <a:fillRect/>
          </a:stretch>
        </p:blipFill>
        <p:spPr>
          <a:xfrm>
            <a:off x="1142650" y="1149950"/>
            <a:ext cx="6858701" cy="342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Data preparation</a:t>
            </a:r>
            <a:endParaRPr/>
          </a:p>
          <a:p>
            <a:pPr indent="-317500" lvl="1" marL="914400" rtl="0" algn="l">
              <a:spcBef>
                <a:spcPts val="0"/>
              </a:spcBef>
              <a:spcAft>
                <a:spcPts val="0"/>
              </a:spcAft>
              <a:buSzPts val="1400"/>
              <a:buChar char="○"/>
            </a:pPr>
            <a:r>
              <a:rPr lang="en"/>
              <a:t>Feature scaling (</a:t>
            </a:r>
            <a:r>
              <a:rPr lang="en"/>
              <a:t>continuous</a:t>
            </a:r>
            <a:r>
              <a:rPr lang="en"/>
              <a:t> variable transform to stand normal)</a:t>
            </a:r>
            <a:endParaRPr/>
          </a:p>
          <a:p>
            <a:pPr indent="-317500" lvl="1" marL="914400" rtl="0" algn="l">
              <a:spcBef>
                <a:spcPts val="0"/>
              </a:spcBef>
              <a:spcAft>
                <a:spcPts val="0"/>
              </a:spcAft>
              <a:buSzPts val="1400"/>
              <a:buChar char="○"/>
            </a:pPr>
            <a:r>
              <a:rPr lang="en"/>
              <a:t>Missing imputation  (KNN)</a:t>
            </a:r>
            <a:endParaRPr/>
          </a:p>
          <a:p>
            <a:pPr indent="-317500" lvl="1" marL="914400" rtl="0" algn="l">
              <a:spcBef>
                <a:spcPts val="0"/>
              </a:spcBef>
              <a:spcAft>
                <a:spcPts val="0"/>
              </a:spcAft>
              <a:buSzPts val="1400"/>
              <a:buChar char="○"/>
            </a:pPr>
            <a:r>
              <a:rPr lang="en"/>
              <a:t>Create dummy variables for categories</a:t>
            </a:r>
            <a:endParaRPr/>
          </a:p>
          <a:p>
            <a:pPr indent="-342900" lvl="0" marL="457200" rtl="0" algn="l">
              <a:spcBef>
                <a:spcPts val="0"/>
              </a:spcBef>
              <a:spcAft>
                <a:spcPts val="0"/>
              </a:spcAft>
              <a:buSzPts val="1800"/>
              <a:buChar char="●"/>
            </a:pPr>
            <a:r>
              <a:rPr lang="en"/>
              <a:t>Train/Test split</a:t>
            </a:r>
            <a:endParaRPr/>
          </a:p>
          <a:p>
            <a:pPr indent="-317500" lvl="1" marL="914400" rtl="0" algn="l">
              <a:spcBef>
                <a:spcPts val="0"/>
              </a:spcBef>
              <a:spcAft>
                <a:spcPts val="0"/>
              </a:spcAft>
              <a:buSzPts val="1400"/>
              <a:buChar char="○"/>
            </a:pPr>
            <a:r>
              <a:rPr lang="en"/>
              <a:t>Split the dataset based on heart disease outcome (4:1)</a:t>
            </a:r>
            <a:endParaRPr/>
          </a:p>
          <a:p>
            <a:pPr indent="-317500" lvl="2" marL="1371600" rtl="0" algn="l">
              <a:spcBef>
                <a:spcPts val="0"/>
              </a:spcBef>
              <a:spcAft>
                <a:spcPts val="0"/>
              </a:spcAft>
              <a:buSzPts val="1400"/>
              <a:buChar char="■"/>
            </a:pPr>
            <a:r>
              <a:rPr lang="en"/>
              <a:t>Training: 255837 observations</a:t>
            </a:r>
            <a:endParaRPr/>
          </a:p>
          <a:p>
            <a:pPr indent="-317500" lvl="2" marL="1371600" rtl="0" algn="l">
              <a:spcBef>
                <a:spcPts val="0"/>
              </a:spcBef>
              <a:spcAft>
                <a:spcPts val="0"/>
              </a:spcAft>
              <a:buSzPts val="1400"/>
              <a:buChar char="■"/>
            </a:pPr>
            <a:r>
              <a:rPr lang="en"/>
              <a:t>Testing: 63958 observations</a:t>
            </a:r>
            <a:endParaRPr/>
          </a:p>
          <a:p>
            <a:pPr indent="-317500" lvl="1" marL="914400" rtl="0" algn="l">
              <a:spcBef>
                <a:spcPts val="0"/>
              </a:spcBef>
              <a:spcAft>
                <a:spcPts val="0"/>
              </a:spcAft>
              <a:buSzPts val="1400"/>
              <a:buChar char="○"/>
            </a:pPr>
            <a:r>
              <a:rPr lang="en"/>
              <a:t>Cross validation on Train dataset</a:t>
            </a:r>
            <a:endParaRPr/>
          </a:p>
          <a:p>
            <a:pPr indent="-317500" lvl="1" marL="914400" rtl="0" algn="l">
              <a:spcBef>
                <a:spcPts val="0"/>
              </a:spcBef>
              <a:spcAft>
                <a:spcPts val="0"/>
              </a:spcAft>
              <a:buSzPts val="1400"/>
              <a:buChar char="○"/>
            </a:pPr>
            <a:r>
              <a:rPr lang="en"/>
              <a:t>Report test data performance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Decision tree</a:t>
            </a:r>
            <a:endParaRPr/>
          </a:p>
        </p:txBody>
      </p:sp>
      <p:sp>
        <p:nvSpPr>
          <p:cNvPr id="162" name="Google Shape;162;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 are a versatile machine learning method with incredibly high levels of interpretability.</a:t>
            </a:r>
            <a:endParaRPr/>
          </a:p>
          <a:p>
            <a:pPr indent="-342900" lvl="0" marL="457200" rtl="0" algn="l">
              <a:spcBef>
                <a:spcPts val="0"/>
              </a:spcBef>
              <a:spcAft>
                <a:spcPts val="0"/>
              </a:spcAft>
              <a:buSzPts val="1800"/>
              <a:buChar char="●"/>
            </a:pPr>
            <a:r>
              <a:rPr lang="en"/>
              <a:t>All 17 covariates </a:t>
            </a:r>
            <a:r>
              <a:rPr lang="en"/>
              <a:t>available</a:t>
            </a:r>
            <a:r>
              <a:rPr lang="en"/>
              <a:t> for tree construction</a:t>
            </a:r>
            <a:endParaRPr/>
          </a:p>
          <a:p>
            <a:pPr indent="-342900" lvl="0" marL="457200" rtl="0" algn="l">
              <a:spcBef>
                <a:spcPts val="0"/>
              </a:spcBef>
              <a:spcAft>
                <a:spcPts val="0"/>
              </a:spcAft>
              <a:buSzPts val="1800"/>
              <a:buChar char="●"/>
            </a:pPr>
            <a:r>
              <a:rPr lang="en"/>
              <a:t>Adjusted for </a:t>
            </a:r>
            <a:r>
              <a:rPr lang="en"/>
              <a:t>imbalance</a:t>
            </a:r>
            <a:r>
              <a:rPr lang="en"/>
              <a:t> data by sampling approximate 3:1 ratio of negative to positive cases of heart disease.</a:t>
            </a:r>
            <a:endParaRPr/>
          </a:p>
          <a:p>
            <a:pPr indent="-342900" lvl="0" marL="457200" rtl="0" algn="l">
              <a:spcBef>
                <a:spcPts val="0"/>
              </a:spcBef>
              <a:spcAft>
                <a:spcPts val="0"/>
              </a:spcAft>
              <a:buSzPts val="1800"/>
              <a:buChar char="●"/>
            </a:pPr>
            <a:r>
              <a:rPr lang="en"/>
              <a:t>Accuracy, sensitivity, and specificity are recorded and reported</a:t>
            </a:r>
            <a:endParaRPr/>
          </a:p>
          <a:p>
            <a:pPr indent="-342900" lvl="0" marL="457200" rtl="0" algn="l">
              <a:spcBef>
                <a:spcPts val="0"/>
              </a:spcBef>
              <a:spcAft>
                <a:spcPts val="0"/>
              </a:spcAft>
              <a:buSzPts val="1800"/>
              <a:buChar char="●"/>
            </a:pPr>
            <a:r>
              <a:rPr lang="en"/>
              <a:t>Gini impurity measure is used for node splitting (higher coefficient indicates more differences in a node)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a:t>
            </a:r>
            <a:endParaRPr/>
          </a:p>
          <a:p>
            <a:pPr indent="0" lvl="0" marL="0" rtl="0" algn="l">
              <a:spcBef>
                <a:spcPts val="0"/>
              </a:spcBef>
              <a:spcAft>
                <a:spcPts val="0"/>
              </a:spcAft>
              <a:buNone/>
            </a:pPr>
            <a:r>
              <a:t/>
            </a:r>
            <a:endParaRPr/>
          </a:p>
        </p:txBody>
      </p:sp>
      <p:pic>
        <p:nvPicPr>
          <p:cNvPr id="168" name="Google Shape;168;p27"/>
          <p:cNvPicPr preferRelativeResize="0"/>
          <p:nvPr/>
        </p:nvPicPr>
        <p:blipFill>
          <a:blip r:embed="rId3">
            <a:alphaModFix/>
          </a:blip>
          <a:stretch>
            <a:fillRect/>
          </a:stretch>
        </p:blipFill>
        <p:spPr>
          <a:xfrm>
            <a:off x="449700" y="1372050"/>
            <a:ext cx="7747948" cy="220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(IRLS Algorithm)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set (80% of total dataset)</a:t>
            </a:r>
            <a:endParaRPr/>
          </a:p>
          <a:p>
            <a:pPr indent="-317500" lvl="1" marL="914400" rtl="0" algn="l">
              <a:spcBef>
                <a:spcPts val="0"/>
              </a:spcBef>
              <a:spcAft>
                <a:spcPts val="0"/>
              </a:spcAft>
              <a:buSzPts val="1400"/>
              <a:buChar char="○"/>
            </a:pPr>
            <a:r>
              <a:rPr lang="en"/>
              <a:t>The number of observations in the training set: 255,837</a:t>
            </a:r>
            <a:endParaRPr/>
          </a:p>
          <a:p>
            <a:pPr indent="-317500" lvl="1" marL="914400" rtl="0" algn="l">
              <a:spcBef>
                <a:spcPts val="0"/>
              </a:spcBef>
              <a:spcAft>
                <a:spcPts val="0"/>
              </a:spcAft>
              <a:buSzPts val="1400"/>
              <a:buChar char="○"/>
            </a:pPr>
            <a:r>
              <a:rPr lang="en"/>
              <a:t>The number of covariates: 17</a:t>
            </a:r>
            <a:endParaRPr/>
          </a:p>
          <a:p>
            <a:pPr indent="-342900" lvl="0" marL="457200" rtl="0" algn="l">
              <a:spcBef>
                <a:spcPts val="0"/>
              </a:spcBef>
              <a:spcAft>
                <a:spcPts val="0"/>
              </a:spcAft>
              <a:buSzPts val="1800"/>
              <a:buChar char="●"/>
            </a:pPr>
            <a:r>
              <a:rPr lang="en"/>
              <a:t>Gradient Descent or Stochastic Gradient Descent (briefly or not)</a:t>
            </a:r>
            <a:endParaRPr/>
          </a:p>
          <a:p>
            <a:pPr indent="-317500" lvl="1" marL="914400" rtl="0" algn="l">
              <a:spcBef>
                <a:spcPts val="0"/>
              </a:spcBef>
              <a:spcAft>
                <a:spcPts val="0"/>
              </a:spcAft>
              <a:buSzPts val="1400"/>
              <a:buChar char="○"/>
            </a:pPr>
            <a:r>
              <a:rPr lang="en"/>
              <a:t>The</a:t>
            </a:r>
            <a:r>
              <a:rPr lang="en"/>
              <a:t> update is  </a:t>
            </a:r>
            <a:endParaRPr/>
          </a:p>
          <a:p>
            <a:pPr indent="-317500" lvl="1" marL="914400" rtl="0" algn="l">
              <a:spcBef>
                <a:spcPts val="0"/>
              </a:spcBef>
              <a:spcAft>
                <a:spcPts val="0"/>
              </a:spcAft>
              <a:buSzPts val="1400"/>
              <a:buChar char="○"/>
            </a:pPr>
            <a:r>
              <a:rPr lang="en"/>
              <a:t>When</a:t>
            </a:r>
            <a:r>
              <a:rPr lang="en"/>
              <a:t> </a:t>
            </a:r>
            <a:r>
              <a:rPr lang="en">
                <a:solidFill>
                  <a:srgbClr val="4D5156"/>
                </a:solidFill>
                <a:highlight>
                  <a:srgbClr val="FFFFFF"/>
                </a:highlight>
              </a:rPr>
              <a:t>α=0.0001 and the initial beta is the zero vector, it took </a:t>
            </a:r>
            <a:r>
              <a:rPr lang="en" u="sng">
                <a:solidFill>
                  <a:srgbClr val="4D5156"/>
                </a:solidFill>
                <a:highlight>
                  <a:srgbClr val="FFFFFF"/>
                </a:highlight>
              </a:rPr>
              <a:t>more than 1 hour</a:t>
            </a:r>
            <a:r>
              <a:rPr lang="en">
                <a:solidFill>
                  <a:srgbClr val="4D5156"/>
                </a:solidFill>
                <a:highlight>
                  <a:srgbClr val="FFFFFF"/>
                </a:highlight>
              </a:rPr>
              <a:t> with over 30,000 iterations (2/3 of them was around its convergence)</a:t>
            </a:r>
            <a:endParaRPr>
              <a:solidFill>
                <a:srgbClr val="4D5156"/>
              </a:solidFill>
              <a:highlight>
                <a:srgbClr val="FFFFFF"/>
              </a:highlight>
            </a:endParaRPr>
          </a:p>
          <a:p>
            <a:pPr indent="-317500" lvl="1" marL="914400" rtl="0" algn="l">
              <a:spcBef>
                <a:spcPts val="0"/>
              </a:spcBef>
              <a:spcAft>
                <a:spcPts val="0"/>
              </a:spcAft>
              <a:buClr>
                <a:srgbClr val="4D5156"/>
              </a:buClr>
              <a:buSzPts val="1400"/>
              <a:buChar char="○"/>
            </a:pPr>
            <a:r>
              <a:rPr lang="en">
                <a:solidFill>
                  <a:srgbClr val="4D5156"/>
                </a:solidFill>
                <a:highlight>
                  <a:srgbClr val="FFFFFF"/>
                </a:highlight>
              </a:rPr>
              <a:t>SGD: Mini-batch with the size of 0.01 * 255,837</a:t>
            </a:r>
            <a:endParaRPr>
              <a:solidFill>
                <a:srgbClr val="4D5156"/>
              </a:solidFill>
              <a:highlight>
                <a:srgbClr val="FFFFFF"/>
              </a:highlight>
            </a:endParaRPr>
          </a:p>
          <a:p>
            <a:pPr indent="-317500" lvl="2" marL="1371600" rtl="0" algn="l">
              <a:spcBef>
                <a:spcPts val="0"/>
              </a:spcBef>
              <a:spcAft>
                <a:spcPts val="0"/>
              </a:spcAft>
              <a:buClr>
                <a:srgbClr val="4D5156"/>
              </a:buClr>
              <a:buSzPts val="1400"/>
              <a:buChar char="■"/>
            </a:pPr>
            <a:r>
              <a:rPr lang="en">
                <a:solidFill>
                  <a:srgbClr val="4D5156"/>
                </a:solidFill>
                <a:highlight>
                  <a:srgbClr val="FFFFFF"/>
                </a:highlight>
              </a:rPr>
              <a:t>It took about 30 mins</a:t>
            </a:r>
            <a:endParaRPr>
              <a:solidFill>
                <a:srgbClr val="4D5156"/>
              </a:solidFill>
              <a:highlight>
                <a:srgbClr val="FFFFFF"/>
              </a:highlight>
            </a:endParaRPr>
          </a:p>
          <a:p>
            <a:pPr indent="-342900" lvl="0" marL="457200" rtl="0" algn="l">
              <a:spcBef>
                <a:spcPts val="0"/>
              </a:spcBef>
              <a:spcAft>
                <a:spcPts val="0"/>
              </a:spcAft>
              <a:buSzPts val="1800"/>
              <a:buChar char="●"/>
            </a:pPr>
            <a:r>
              <a:rPr lang="en"/>
              <a:t>Iterative Reweighted Least Squares (IRLS)</a:t>
            </a:r>
            <a:endParaRPr/>
          </a:p>
          <a:p>
            <a:pPr indent="-317500" lvl="1" marL="914400" rtl="0" algn="l">
              <a:spcBef>
                <a:spcPts val="0"/>
              </a:spcBef>
              <a:spcAft>
                <a:spcPts val="0"/>
              </a:spcAft>
              <a:buSzPts val="1400"/>
              <a:buChar char="○"/>
            </a:pPr>
            <a:r>
              <a:rPr lang="en"/>
              <a:t>Pros: Faster, 1st and 2nd derivatives are known</a:t>
            </a:r>
            <a:endParaRPr/>
          </a:p>
          <a:p>
            <a:pPr indent="-317500" lvl="1" marL="914400" rtl="0" algn="l">
              <a:spcBef>
                <a:spcPts val="0"/>
              </a:spcBef>
              <a:spcAft>
                <a:spcPts val="0"/>
              </a:spcAft>
              <a:buSzPts val="1400"/>
              <a:buChar char="○"/>
            </a:pPr>
            <a:r>
              <a:rPr lang="en"/>
              <a:t>Cons: Sensitive to the starting value, Hessian matrix (size:38*38)</a:t>
            </a:r>
            <a:endParaRPr/>
          </a:p>
        </p:txBody>
      </p:sp>
      <p:pic>
        <p:nvPicPr>
          <p:cNvPr id="175" name="Google Shape;175;p28"/>
          <p:cNvPicPr preferRelativeResize="0"/>
          <p:nvPr/>
        </p:nvPicPr>
        <p:blipFill>
          <a:blip r:embed="rId3">
            <a:alphaModFix/>
          </a:blip>
          <a:stretch>
            <a:fillRect/>
          </a:stretch>
        </p:blipFill>
        <p:spPr>
          <a:xfrm>
            <a:off x="2442125" y="2393375"/>
            <a:ext cx="1626800" cy="31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(IRLS Algorithm)</a:t>
            </a:r>
            <a:endParaRPr/>
          </a:p>
          <a:p>
            <a:pPr indent="0" lvl="0" marL="0" rtl="0" algn="l">
              <a:spcBef>
                <a:spcPts val="0"/>
              </a:spcBef>
              <a:spcAft>
                <a:spcPts val="0"/>
              </a:spcAft>
              <a:buNone/>
            </a:pPr>
            <a:r>
              <a:t/>
            </a:r>
            <a:endParaRPr/>
          </a:p>
        </p:txBody>
      </p:sp>
      <p:pic>
        <p:nvPicPr>
          <p:cNvPr id="181" name="Google Shape;181;p29"/>
          <p:cNvPicPr preferRelativeResize="0"/>
          <p:nvPr/>
        </p:nvPicPr>
        <p:blipFill>
          <a:blip r:embed="rId3">
            <a:alphaModFix/>
          </a:blip>
          <a:stretch>
            <a:fillRect/>
          </a:stretch>
        </p:blipFill>
        <p:spPr>
          <a:xfrm>
            <a:off x="420975" y="1066249"/>
            <a:ext cx="8076452" cy="3509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(IRLS Algorithm)</a:t>
            </a:r>
            <a:endParaRPr/>
          </a:p>
          <a:p>
            <a:pPr indent="0" lvl="0" marL="0" rtl="0" algn="l">
              <a:spcBef>
                <a:spcPts val="0"/>
              </a:spcBef>
              <a:spcAft>
                <a:spcPts val="0"/>
              </a:spcAft>
              <a:buNone/>
            </a:pPr>
            <a:r>
              <a:t/>
            </a:r>
            <a:endParaRPr/>
          </a:p>
        </p:txBody>
      </p:sp>
      <p:pic>
        <p:nvPicPr>
          <p:cNvPr id="187" name="Google Shape;187;p30"/>
          <p:cNvPicPr preferRelativeResize="0"/>
          <p:nvPr/>
        </p:nvPicPr>
        <p:blipFill>
          <a:blip r:embed="rId3">
            <a:alphaModFix/>
          </a:blip>
          <a:stretch>
            <a:fillRect/>
          </a:stretch>
        </p:blipFill>
        <p:spPr>
          <a:xfrm>
            <a:off x="430125" y="1166650"/>
            <a:ext cx="7318723" cy="2419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(IRLS Algorithm)</a:t>
            </a:r>
            <a:endParaRPr/>
          </a:p>
          <a:p>
            <a:pPr indent="0" lvl="0" marL="0" rtl="0" algn="l">
              <a:spcBef>
                <a:spcPts val="0"/>
              </a:spcBef>
              <a:spcAft>
                <a:spcPts val="0"/>
              </a:spcAft>
              <a:buNone/>
            </a:pPr>
            <a:r>
              <a:t/>
            </a:r>
            <a:endParaRPr/>
          </a:p>
        </p:txBody>
      </p:sp>
      <p:sp>
        <p:nvSpPr>
          <p:cNvPr id="193" name="Google Shape;193;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optim.IRLS(X, Y, beta)</a:t>
            </a:r>
            <a:endParaRPr/>
          </a:p>
          <a:p>
            <a:pPr indent="-317500" lvl="1" marL="914400" rtl="0" algn="l">
              <a:spcBef>
                <a:spcPts val="0"/>
              </a:spcBef>
              <a:spcAft>
                <a:spcPts val="0"/>
              </a:spcAft>
              <a:buSzPts val="1400"/>
              <a:buChar char="○"/>
            </a:pPr>
            <a:r>
              <a:rPr lang="en"/>
              <a:t>X: </a:t>
            </a:r>
            <a:r>
              <a:rPr lang="en"/>
              <a:t>design matrix</a:t>
            </a:r>
            <a:r>
              <a:rPr lang="en"/>
              <a:t>, Y: response vector, beta: the starting beta</a:t>
            </a:r>
            <a:endParaRPr/>
          </a:p>
          <a:p>
            <a:pPr indent="-317500" lvl="1" marL="914400" rtl="0" algn="l">
              <a:spcBef>
                <a:spcPts val="0"/>
              </a:spcBef>
              <a:spcAft>
                <a:spcPts val="0"/>
              </a:spcAft>
              <a:buSzPts val="1400"/>
              <a:buChar char="○"/>
            </a:pPr>
            <a:r>
              <a:rPr lang="en"/>
              <a:t>Convergence criterion: Absolute </a:t>
            </a:r>
            <a:r>
              <a:rPr lang="en"/>
              <a:t>change of log-likelihood</a:t>
            </a:r>
            <a:endParaRPr/>
          </a:p>
          <a:p>
            <a:pPr indent="-317500" lvl="1" marL="914400" rtl="0" algn="l">
              <a:spcBef>
                <a:spcPts val="0"/>
              </a:spcBef>
              <a:spcAft>
                <a:spcPts val="0"/>
              </a:spcAft>
              <a:buSzPts val="1400"/>
              <a:buChar char="○"/>
            </a:pPr>
            <a:r>
              <a:rPr lang="en"/>
              <a:t>Tolerance: 10^-10</a:t>
            </a:r>
            <a:endParaRPr/>
          </a:p>
          <a:p>
            <a:pPr indent="-342900" lvl="0" marL="457200" rtl="0" algn="l">
              <a:spcBef>
                <a:spcPts val="0"/>
              </a:spcBef>
              <a:spcAft>
                <a:spcPts val="0"/>
              </a:spcAft>
              <a:buSzPts val="1800"/>
              <a:buChar char="●"/>
            </a:pPr>
            <a:r>
              <a:rPr lang="en"/>
              <a:t>Speed?</a:t>
            </a:r>
            <a:endParaRPr/>
          </a:p>
          <a:p>
            <a:pPr indent="-317500" lvl="1" marL="914400" rtl="0" algn="l">
              <a:spcBef>
                <a:spcPts val="0"/>
              </a:spcBef>
              <a:spcAft>
                <a:spcPts val="0"/>
              </a:spcAft>
              <a:buSzPts val="1400"/>
              <a:buChar char="○"/>
            </a:pPr>
            <a:r>
              <a:rPr lang="en"/>
              <a:t>About 5 seconds for Convergence</a:t>
            </a:r>
            <a:endParaRPr/>
          </a:p>
          <a:p>
            <a:pPr indent="-317500" lvl="1" marL="914400" rtl="0" algn="l">
              <a:spcBef>
                <a:spcPts val="0"/>
              </a:spcBef>
              <a:spcAft>
                <a:spcPts val="0"/>
              </a:spcAft>
              <a:buSzPts val="1400"/>
              <a:buChar char="○"/>
            </a:pPr>
            <a:r>
              <a:rPr lang="en"/>
              <a:t>9 Iterations</a:t>
            </a:r>
            <a:endParaRPr/>
          </a:p>
          <a:p>
            <a:pPr indent="-342900" lvl="0" marL="457200" rtl="0" algn="l">
              <a:spcBef>
                <a:spcPts val="0"/>
              </a:spcBef>
              <a:spcAft>
                <a:spcPts val="0"/>
              </a:spcAft>
              <a:buSzPts val="1800"/>
              <a:buChar char="●"/>
            </a:pPr>
            <a:r>
              <a:rPr lang="en"/>
              <a:t>Convergence?</a:t>
            </a:r>
            <a:endParaRPr/>
          </a:p>
          <a:p>
            <a:pPr indent="-317500" lvl="1" marL="914400" rtl="0" algn="l">
              <a:spcBef>
                <a:spcPts val="0"/>
              </a:spcBef>
              <a:spcAft>
                <a:spcPts val="0"/>
              </a:spcAft>
              <a:buSzPts val="1400"/>
              <a:buChar char="○"/>
            </a:pPr>
            <a:r>
              <a:rPr lang="en"/>
              <a:t>Starting beta with all elements being 0</a:t>
            </a:r>
            <a:endParaRPr/>
          </a:p>
          <a:p>
            <a:pPr indent="-317500" lvl="2" marL="1371600" rtl="0" algn="l">
              <a:spcBef>
                <a:spcPts val="0"/>
              </a:spcBef>
              <a:spcAft>
                <a:spcPts val="0"/>
              </a:spcAft>
              <a:buSzPts val="1400"/>
              <a:buChar char="■"/>
            </a:pPr>
            <a:r>
              <a:rPr lang="en"/>
              <a:t>Converged</a:t>
            </a:r>
            <a:endParaRPr/>
          </a:p>
          <a:p>
            <a:pPr indent="-317500" lvl="1" marL="914400" rtl="0" algn="l">
              <a:spcBef>
                <a:spcPts val="0"/>
              </a:spcBef>
              <a:spcAft>
                <a:spcPts val="0"/>
              </a:spcAft>
              <a:buSzPts val="1400"/>
              <a:buChar char="○"/>
            </a:pPr>
            <a:r>
              <a:rPr lang="en"/>
              <a:t>Starting beta with all elements being 0.5</a:t>
            </a:r>
            <a:endParaRPr/>
          </a:p>
          <a:p>
            <a:pPr indent="-317500" lvl="2" marL="1371600" rtl="0" algn="l">
              <a:spcBef>
                <a:spcPts val="0"/>
              </a:spcBef>
              <a:spcAft>
                <a:spcPts val="0"/>
              </a:spcAft>
              <a:buSzPts val="1400"/>
              <a:buChar char="■"/>
            </a:pPr>
            <a:r>
              <a:rPr lang="en"/>
              <a:t>Did not converge</a:t>
            </a:r>
            <a:endParaRPr/>
          </a:p>
          <a:p>
            <a:pPr indent="-342900" lvl="0" marL="457200" rtl="0" algn="l">
              <a:spcBef>
                <a:spcPts val="0"/>
              </a:spcBef>
              <a:spcAft>
                <a:spcPts val="0"/>
              </a:spcAft>
              <a:buSzPts val="1800"/>
              <a:buChar char="●"/>
            </a:pPr>
            <a:r>
              <a:rPr lang="en"/>
              <a:t>Result compared to glm function</a:t>
            </a:r>
            <a:endParaRPr/>
          </a:p>
          <a:p>
            <a:pPr indent="-317500" lvl="1" marL="914400" rtl="0" algn="l">
              <a:spcBef>
                <a:spcPts val="0"/>
              </a:spcBef>
              <a:spcAft>
                <a:spcPts val="0"/>
              </a:spcAft>
              <a:buSzPts val="1400"/>
              <a:buChar char="○"/>
            </a:pPr>
            <a:r>
              <a:rPr lang="en"/>
              <a:t>Maximum difference between the two parameters: </a:t>
            </a:r>
            <a:r>
              <a:rPr lang="en">
                <a:solidFill>
                  <a:srgbClr val="000000"/>
                </a:solidFill>
                <a:latin typeface="Arial"/>
                <a:ea typeface="Arial"/>
                <a:cs typeface="Arial"/>
                <a:sym typeface="Arial"/>
              </a:rPr>
              <a:t>3.046436*10^-7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(BFGS Algorithm) </a:t>
            </a:r>
            <a:endParaRPr/>
          </a:p>
          <a:p>
            <a:pPr indent="0" lvl="0" marL="0" rtl="0" algn="l">
              <a:spcBef>
                <a:spcPts val="0"/>
              </a:spcBef>
              <a:spcAft>
                <a:spcPts val="0"/>
              </a:spcAft>
              <a:buNone/>
            </a:pPr>
            <a:r>
              <a:t/>
            </a:r>
            <a:endParaRPr/>
          </a:p>
        </p:txBody>
      </p:sp>
      <p:sp>
        <p:nvSpPr>
          <p:cNvPr id="199" name="Google Shape;199;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32500"/>
          </a:bodyPr>
          <a:lstStyle/>
          <a:p>
            <a:pPr indent="-352425" lvl="0" marL="457200" rtl="0" algn="l">
              <a:spcBef>
                <a:spcPts val="0"/>
              </a:spcBef>
              <a:spcAft>
                <a:spcPts val="0"/>
              </a:spcAft>
              <a:buSzPct val="100000"/>
              <a:buChar char="●"/>
            </a:pPr>
            <a:r>
              <a:rPr lang="en" sz="6000"/>
              <a:t>Quasi-Newton Method – Avoid calculating the inverse of Hessian matrix at each iteration</a:t>
            </a:r>
            <a:endParaRPr sz="6000"/>
          </a:p>
          <a:p>
            <a:pPr indent="-352425" lvl="0" marL="457200" rtl="0" algn="l">
              <a:spcBef>
                <a:spcPts val="0"/>
              </a:spcBef>
              <a:spcAft>
                <a:spcPts val="0"/>
              </a:spcAft>
              <a:buSzPct val="100000"/>
              <a:buChar char="●"/>
            </a:pPr>
            <a:r>
              <a:rPr lang="en" sz="6000"/>
              <a:t>Update the step length     using line search satisfying Wolfe conditions:</a:t>
            </a:r>
            <a:endParaRPr sz="6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52425" lvl="0" marL="457200" rtl="0" algn="l">
              <a:spcBef>
                <a:spcPts val="1200"/>
              </a:spcBef>
              <a:spcAft>
                <a:spcPts val="0"/>
              </a:spcAft>
              <a:buSzPct val="100000"/>
              <a:buChar char="●"/>
            </a:pPr>
            <a:r>
              <a:rPr lang="en" sz="6000"/>
              <a:t>Update the approximation of the inverse of Hessian matrix by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0" name="Google Shape;200;p32"/>
          <p:cNvPicPr preferRelativeResize="0"/>
          <p:nvPr/>
        </p:nvPicPr>
        <p:blipFill>
          <a:blip r:embed="rId3">
            <a:alphaModFix/>
          </a:blip>
          <a:stretch>
            <a:fillRect/>
          </a:stretch>
        </p:blipFill>
        <p:spPr>
          <a:xfrm>
            <a:off x="2388975" y="3621050"/>
            <a:ext cx="4366049" cy="811225"/>
          </a:xfrm>
          <a:prstGeom prst="rect">
            <a:avLst/>
          </a:prstGeom>
          <a:noFill/>
          <a:ln>
            <a:noFill/>
          </a:ln>
        </p:spPr>
      </p:pic>
      <p:pic>
        <p:nvPicPr>
          <p:cNvPr id="201" name="Google Shape;201;p32"/>
          <p:cNvPicPr preferRelativeResize="0"/>
          <p:nvPr/>
        </p:nvPicPr>
        <p:blipFill>
          <a:blip r:embed="rId4">
            <a:alphaModFix/>
          </a:blip>
          <a:stretch>
            <a:fillRect/>
          </a:stretch>
        </p:blipFill>
        <p:spPr>
          <a:xfrm>
            <a:off x="3368325" y="2071825"/>
            <a:ext cx="287225" cy="239350"/>
          </a:xfrm>
          <a:prstGeom prst="rect">
            <a:avLst/>
          </a:prstGeom>
          <a:noFill/>
          <a:ln>
            <a:noFill/>
          </a:ln>
        </p:spPr>
      </p:pic>
      <p:pic>
        <p:nvPicPr>
          <p:cNvPr id="202" name="Google Shape;202;p32"/>
          <p:cNvPicPr preferRelativeResize="0"/>
          <p:nvPr/>
        </p:nvPicPr>
        <p:blipFill>
          <a:blip r:embed="rId5">
            <a:alphaModFix/>
          </a:blip>
          <a:stretch>
            <a:fillRect/>
          </a:stretch>
        </p:blipFill>
        <p:spPr>
          <a:xfrm>
            <a:off x="2948975" y="2435000"/>
            <a:ext cx="3246050" cy="664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(BFGS Algorithm) </a:t>
            </a:r>
            <a:endParaRPr/>
          </a:p>
          <a:p>
            <a:pPr indent="0" lvl="0" marL="0" rtl="0" algn="l">
              <a:spcBef>
                <a:spcPts val="0"/>
              </a:spcBef>
              <a:spcAft>
                <a:spcPts val="0"/>
              </a:spcAft>
              <a:buNone/>
            </a:pPr>
            <a:r>
              <a:t/>
            </a:r>
            <a:endParaRPr/>
          </a:p>
        </p:txBody>
      </p:sp>
      <p:pic>
        <p:nvPicPr>
          <p:cNvPr id="208" name="Google Shape;208;p33"/>
          <p:cNvPicPr preferRelativeResize="0"/>
          <p:nvPr/>
        </p:nvPicPr>
        <p:blipFill>
          <a:blip r:embed="rId3">
            <a:alphaModFix/>
          </a:blip>
          <a:stretch>
            <a:fillRect/>
          </a:stretch>
        </p:blipFill>
        <p:spPr>
          <a:xfrm>
            <a:off x="1545613" y="1017800"/>
            <a:ext cx="6052774" cy="3890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(BFGS Algorithm) </a:t>
            </a:r>
            <a:endParaRPr/>
          </a:p>
          <a:p>
            <a:pPr indent="0" lvl="0" marL="0" rtl="0" algn="l">
              <a:spcBef>
                <a:spcPts val="0"/>
              </a:spcBef>
              <a:spcAft>
                <a:spcPts val="0"/>
              </a:spcAft>
              <a:buNone/>
            </a:pPr>
            <a:r>
              <a:t/>
            </a:r>
            <a:endParaRPr/>
          </a:p>
        </p:txBody>
      </p:sp>
      <p:pic>
        <p:nvPicPr>
          <p:cNvPr id="214" name="Google Shape;214;p34"/>
          <p:cNvPicPr preferRelativeResize="0"/>
          <p:nvPr/>
        </p:nvPicPr>
        <p:blipFill>
          <a:blip r:embed="rId3">
            <a:alphaModFix/>
          </a:blip>
          <a:stretch>
            <a:fillRect/>
          </a:stretch>
        </p:blipFill>
        <p:spPr>
          <a:xfrm>
            <a:off x="1336533" y="1017800"/>
            <a:ext cx="6470943" cy="387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a:t>
            </a:r>
            <a:r>
              <a:rPr lang="en"/>
              <a:t>regression (glm)</a:t>
            </a:r>
            <a:r>
              <a:rPr lang="en"/>
              <a:t> </a:t>
            </a:r>
            <a:endParaRPr/>
          </a:p>
        </p:txBody>
      </p:sp>
      <p:sp>
        <p:nvSpPr>
          <p:cNvPr id="220" name="Google Shape;220;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logit</a:t>
            </a:r>
            <a:r>
              <a:rPr lang="en"/>
              <a:t>(p(Heart Disease)) = X’β, where X is the full design matrix of covariate values</a:t>
            </a:r>
            <a:endParaRPr/>
          </a:p>
          <a:p>
            <a:pPr indent="-342900" lvl="0" marL="457200" rtl="0" algn="l">
              <a:spcBef>
                <a:spcPts val="0"/>
              </a:spcBef>
              <a:spcAft>
                <a:spcPts val="0"/>
              </a:spcAft>
              <a:buSzPts val="1800"/>
              <a:buChar char="●"/>
            </a:pPr>
            <a:r>
              <a:rPr lang="en"/>
              <a:t>Models fit</a:t>
            </a:r>
            <a:endParaRPr/>
          </a:p>
          <a:p>
            <a:pPr indent="-317500" lvl="1" marL="914400" rtl="0" algn="l">
              <a:spcBef>
                <a:spcPts val="0"/>
              </a:spcBef>
              <a:spcAft>
                <a:spcPts val="0"/>
              </a:spcAft>
              <a:buSzPts val="1400"/>
              <a:buChar char="○"/>
            </a:pPr>
            <a:r>
              <a:rPr lang="en"/>
              <a:t>Heart Disease ~ all covariates</a:t>
            </a:r>
            <a:endParaRPr/>
          </a:p>
          <a:p>
            <a:pPr indent="-317500" lvl="1" marL="914400" rtl="0" algn="l">
              <a:spcBef>
                <a:spcPts val="0"/>
              </a:spcBef>
              <a:spcAft>
                <a:spcPts val="0"/>
              </a:spcAft>
              <a:buSzPts val="1400"/>
              <a:buChar char="○"/>
            </a:pPr>
            <a:r>
              <a:rPr lang="en"/>
              <a:t>Heart Disease ~ BMI</a:t>
            </a:r>
            <a:endParaRPr/>
          </a:p>
          <a:p>
            <a:pPr indent="-317500" lvl="1" marL="914400" rtl="0" algn="l">
              <a:spcBef>
                <a:spcPts val="0"/>
              </a:spcBef>
              <a:spcAft>
                <a:spcPts val="0"/>
              </a:spcAft>
              <a:buSzPts val="1400"/>
              <a:buChar char="○"/>
            </a:pPr>
            <a:r>
              <a:rPr lang="en"/>
              <a:t>Heart Disease ~ Smoking + Drinking</a:t>
            </a:r>
            <a:endParaRPr/>
          </a:p>
          <a:p>
            <a:pPr indent="-317500" lvl="1" marL="914400" rtl="0" algn="l">
              <a:spcBef>
                <a:spcPts val="0"/>
              </a:spcBef>
              <a:spcAft>
                <a:spcPts val="0"/>
              </a:spcAft>
              <a:buSzPts val="1400"/>
              <a:buChar char="○"/>
            </a:pPr>
            <a:r>
              <a:rPr lang="en"/>
              <a:t>Stroke ~ Smoking + Drinking</a:t>
            </a:r>
            <a:endParaRPr/>
          </a:p>
          <a:p>
            <a:pPr indent="-317500" lvl="1" marL="914400" rtl="0" algn="l">
              <a:spcBef>
                <a:spcPts val="0"/>
              </a:spcBef>
              <a:spcAft>
                <a:spcPts val="0"/>
              </a:spcAft>
              <a:buSzPts val="1400"/>
              <a:buChar char="○"/>
            </a:pPr>
            <a:r>
              <a:rPr lang="en"/>
              <a:t>Full model: backward &amp; forward variable selection based on AIC</a:t>
            </a:r>
            <a:endParaRPr/>
          </a:p>
          <a:p>
            <a:pPr indent="-342900" lvl="0" marL="457200" rtl="0" algn="l">
              <a:spcBef>
                <a:spcPts val="0"/>
              </a:spcBef>
              <a:spcAft>
                <a:spcPts val="0"/>
              </a:spcAft>
              <a:buSzPts val="1800"/>
              <a:buChar char="●"/>
            </a:pPr>
            <a:r>
              <a:rPr lang="en"/>
              <a:t>Heart disease classification predictions made on test set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R package implementation</a:t>
            </a:r>
            <a:endParaRPr/>
          </a:p>
        </p:txBody>
      </p:sp>
      <p:sp>
        <p:nvSpPr>
          <p:cNvPr id="226" name="Google Shape;226;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Package name: “glmLogistic”</a:t>
            </a:r>
            <a:endParaRPr/>
          </a:p>
          <a:p>
            <a:pPr indent="-342900" lvl="0" marL="457200" rtl="0" algn="l">
              <a:spcBef>
                <a:spcPts val="0"/>
              </a:spcBef>
              <a:spcAft>
                <a:spcPts val="0"/>
              </a:spcAft>
              <a:buSzPts val="1800"/>
              <a:buChar char="●"/>
            </a:pPr>
            <a:r>
              <a:rPr lang="en"/>
              <a:t>Functions</a:t>
            </a:r>
            <a:endParaRPr/>
          </a:p>
          <a:p>
            <a:pPr indent="-317500" lvl="1" marL="914400" rtl="0" algn="l">
              <a:spcBef>
                <a:spcPts val="0"/>
              </a:spcBef>
              <a:spcAft>
                <a:spcPts val="0"/>
              </a:spcAft>
              <a:buSzPts val="1400"/>
              <a:buChar char="○"/>
            </a:pPr>
            <a:r>
              <a:rPr lang="en"/>
              <a:t>Loglik - computes value of log-likelihood</a:t>
            </a:r>
            <a:endParaRPr/>
          </a:p>
          <a:p>
            <a:pPr indent="-317500" lvl="1" marL="914400" rtl="0" algn="l">
              <a:spcBef>
                <a:spcPts val="0"/>
              </a:spcBef>
              <a:spcAft>
                <a:spcPts val="0"/>
              </a:spcAft>
              <a:buSzPts val="1400"/>
              <a:buChar char="○"/>
            </a:pPr>
            <a:r>
              <a:rPr lang="en"/>
              <a:t>D1.loglik - 1st derivative of log-likelihood</a:t>
            </a:r>
            <a:endParaRPr/>
          </a:p>
          <a:p>
            <a:pPr indent="-317500" lvl="1" marL="914400" rtl="0" algn="l">
              <a:spcBef>
                <a:spcPts val="0"/>
              </a:spcBef>
              <a:spcAft>
                <a:spcPts val="0"/>
              </a:spcAft>
              <a:buSzPts val="1400"/>
              <a:buChar char="○"/>
            </a:pPr>
            <a:r>
              <a:rPr lang="en"/>
              <a:t>Beta.updater - iterative estimates of β</a:t>
            </a:r>
            <a:endParaRPr/>
          </a:p>
          <a:p>
            <a:pPr indent="-317500" lvl="1" marL="914400" rtl="0" algn="l">
              <a:spcBef>
                <a:spcPts val="0"/>
              </a:spcBef>
              <a:spcAft>
                <a:spcPts val="0"/>
              </a:spcAft>
              <a:buSzPts val="1400"/>
              <a:buChar char="○"/>
            </a:pPr>
            <a:r>
              <a:rPr lang="en"/>
              <a:t>optim.IRLS - compute parameter estimates with IRLS algorithm</a:t>
            </a:r>
            <a:endParaRPr/>
          </a:p>
          <a:p>
            <a:pPr indent="-317500" lvl="1" marL="914400" rtl="0" algn="l">
              <a:spcBef>
                <a:spcPts val="0"/>
              </a:spcBef>
              <a:spcAft>
                <a:spcPts val="0"/>
              </a:spcAft>
              <a:buSzPts val="1400"/>
              <a:buChar char="○"/>
            </a:pPr>
            <a:r>
              <a:rPr lang="en"/>
              <a:t>optim.BFGS - compute parameter estimates </a:t>
            </a:r>
            <a:r>
              <a:rPr lang="en"/>
              <a:t>with BFGS algorithm</a:t>
            </a:r>
            <a:endParaRPr/>
          </a:p>
          <a:p>
            <a:pPr indent="-342900" lvl="0" marL="457200" rtl="0" algn="l">
              <a:spcBef>
                <a:spcPts val="0"/>
              </a:spcBef>
              <a:spcAft>
                <a:spcPts val="0"/>
              </a:spcAft>
              <a:buSzPts val="1800"/>
              <a:buChar char="●"/>
            </a:pPr>
            <a:r>
              <a:rPr lang="en"/>
              <a:t>Output</a:t>
            </a:r>
            <a:endParaRPr/>
          </a:p>
          <a:p>
            <a:pPr indent="-317500" lvl="1" marL="914400" rtl="0" algn="l">
              <a:spcBef>
                <a:spcPts val="0"/>
              </a:spcBef>
              <a:spcAft>
                <a:spcPts val="0"/>
              </a:spcAft>
              <a:buSzPts val="1400"/>
              <a:buChar char="○"/>
            </a:pPr>
            <a:r>
              <a:rPr lang="en"/>
              <a:t>Parameter estimates, standard error, log-likelihood, # iterations, final absolute change in log-likelihood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random forest &amp; support vector machine</a:t>
            </a:r>
            <a:endParaRPr/>
          </a:p>
        </p:txBody>
      </p:sp>
      <p:sp>
        <p:nvSpPr>
          <p:cNvPr id="232" name="Google Shape;232;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Down-sample the training data set to obtain balanced classes</a:t>
            </a:r>
            <a:endParaRPr sz="1400"/>
          </a:p>
          <a:p>
            <a:pPr indent="-317500" lvl="0" marL="457200" rtl="0" algn="l">
              <a:spcBef>
                <a:spcPts val="0"/>
              </a:spcBef>
              <a:spcAft>
                <a:spcPts val="0"/>
              </a:spcAft>
              <a:buSzPts val="1400"/>
              <a:buChar char="●"/>
            </a:pPr>
            <a:r>
              <a:rPr lang="en" sz="1400"/>
              <a:t>Random Forest</a:t>
            </a:r>
            <a:endParaRPr sz="1400"/>
          </a:p>
          <a:p>
            <a:pPr indent="-317500" lvl="1" marL="914400" rtl="0" algn="l">
              <a:spcBef>
                <a:spcPts val="0"/>
              </a:spcBef>
              <a:spcAft>
                <a:spcPts val="0"/>
              </a:spcAft>
              <a:buSzPts val="1400"/>
              <a:buChar char="○"/>
            </a:pPr>
            <a:r>
              <a:rPr lang="en"/>
              <a:t>R ranger package</a:t>
            </a:r>
            <a:endParaRPr/>
          </a:p>
          <a:p>
            <a:pPr indent="-317500" lvl="1" marL="914400" rtl="0" algn="l">
              <a:spcBef>
                <a:spcPts val="0"/>
              </a:spcBef>
              <a:spcAft>
                <a:spcPts val="0"/>
              </a:spcAft>
              <a:buSzPts val="1400"/>
              <a:buChar char="○"/>
            </a:pPr>
            <a:r>
              <a:rPr lang="en"/>
              <a:t>5-fold cross-validation to tune parameter – mtry</a:t>
            </a:r>
            <a:endParaRPr/>
          </a:p>
          <a:p>
            <a:pPr indent="-317500" lvl="0" marL="457200" rtl="0" algn="l">
              <a:spcBef>
                <a:spcPts val="0"/>
              </a:spcBef>
              <a:spcAft>
                <a:spcPts val="0"/>
              </a:spcAft>
              <a:buSzPts val="1400"/>
              <a:buChar char="●"/>
            </a:pPr>
            <a:r>
              <a:rPr lang="en" sz="1400"/>
              <a:t>Support Vector Machine</a:t>
            </a:r>
            <a:endParaRPr sz="1400"/>
          </a:p>
          <a:p>
            <a:pPr indent="-317500" lvl="1" marL="914400" rtl="0" algn="l">
              <a:spcBef>
                <a:spcPts val="0"/>
              </a:spcBef>
              <a:spcAft>
                <a:spcPts val="0"/>
              </a:spcAft>
              <a:buSzPts val="1400"/>
              <a:buChar char="○"/>
            </a:pPr>
            <a:r>
              <a:rPr lang="en"/>
              <a:t>R caret package</a:t>
            </a:r>
            <a:endParaRPr sz="1400"/>
          </a:p>
          <a:p>
            <a:pPr indent="-317500" lvl="1" marL="914400" rtl="0" algn="l">
              <a:spcBef>
                <a:spcPts val="0"/>
              </a:spcBef>
              <a:spcAft>
                <a:spcPts val="0"/>
              </a:spcAft>
              <a:buSzPts val="1400"/>
              <a:buChar char="○"/>
            </a:pPr>
            <a:r>
              <a:rPr lang="en"/>
              <a:t>Linear kernel</a:t>
            </a:r>
            <a:endParaRPr/>
          </a:p>
          <a:p>
            <a:pPr indent="-317500" lvl="1" marL="914400" rtl="0" algn="l">
              <a:spcBef>
                <a:spcPts val="0"/>
              </a:spcBef>
              <a:spcAft>
                <a:spcPts val="0"/>
              </a:spcAft>
              <a:buSzPts val="1400"/>
              <a:buChar char="○"/>
            </a:pPr>
            <a:r>
              <a:rPr lang="en"/>
              <a:t>5-fold cross-validation with ‘tunelength = 10’</a:t>
            </a:r>
            <a:endParaRPr/>
          </a:p>
          <a:p>
            <a:pPr indent="-317500" lvl="1" marL="914400" rtl="0" algn="l">
              <a:spcBef>
                <a:spcPts val="0"/>
              </a:spcBef>
              <a:spcAft>
                <a:spcPts val="0"/>
              </a:spcAft>
              <a:buSzPts val="1400"/>
              <a:buChar char="○"/>
            </a:pPr>
            <a:r>
              <a:rPr lang="en"/>
              <a:t>Transfer categorical variable into dummy variables and center and scale before fitting</a:t>
            </a:r>
            <a:endParaRPr/>
          </a:p>
          <a:p>
            <a:pPr indent="-317500" lvl="0" marL="457200" rtl="0" algn="l">
              <a:spcBef>
                <a:spcPts val="0"/>
              </a:spcBef>
              <a:spcAft>
                <a:spcPts val="0"/>
              </a:spcAft>
              <a:buSzPts val="1400"/>
              <a:buChar char="●"/>
            </a:pPr>
            <a:r>
              <a:rPr lang="en" sz="1400"/>
              <a:t>Prediction performance evaluated using testing data set</a:t>
            </a:r>
            <a:endParaRPr sz="140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r>
              <a:rPr lang="en"/>
              <a:t>Methods </a:t>
            </a:r>
            <a:endParaRPr/>
          </a:p>
        </p:txBody>
      </p:sp>
      <p:sp>
        <p:nvSpPr>
          <p:cNvPr id="238" name="Google Shape;238;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 sz="3615"/>
              <a:t>Classification Problem</a:t>
            </a:r>
            <a:r>
              <a:rPr lang="en" sz="3615"/>
              <a:t>: </a:t>
            </a:r>
            <a:endParaRPr sz="3615"/>
          </a:p>
          <a:p>
            <a:pPr indent="-319881" lvl="0" marL="457200" rtl="0" algn="l">
              <a:spcBef>
                <a:spcPts val="1200"/>
              </a:spcBef>
              <a:spcAft>
                <a:spcPts val="0"/>
              </a:spcAft>
              <a:buSzPct val="100000"/>
              <a:buChar char="●"/>
            </a:pPr>
            <a:r>
              <a:rPr lang="en" sz="4423"/>
              <a:t>Logistic Regression with Elastic net</a:t>
            </a:r>
            <a:endParaRPr sz="4423"/>
          </a:p>
          <a:p>
            <a:pPr indent="-319881" lvl="0" marL="457200" rtl="0" algn="l">
              <a:spcBef>
                <a:spcPts val="0"/>
              </a:spcBef>
              <a:spcAft>
                <a:spcPts val="0"/>
              </a:spcAft>
              <a:buSzPct val="100000"/>
              <a:buChar char="●"/>
            </a:pPr>
            <a:r>
              <a:rPr lang="en" sz="4423"/>
              <a:t>Random Forest/Boosting</a:t>
            </a:r>
            <a:endParaRPr sz="4423"/>
          </a:p>
          <a:p>
            <a:pPr indent="-319881" lvl="1" marL="914400" rtl="0" algn="l">
              <a:spcBef>
                <a:spcPts val="0"/>
              </a:spcBef>
              <a:spcAft>
                <a:spcPts val="0"/>
              </a:spcAft>
              <a:buSzPct val="100000"/>
              <a:buChar char="○"/>
            </a:pPr>
            <a:r>
              <a:rPr lang="en" sz="4423"/>
              <a:t>Ranger function more suitable for random forest in large dataset</a:t>
            </a:r>
            <a:endParaRPr sz="4423"/>
          </a:p>
          <a:p>
            <a:pPr indent="-319881" lvl="0" marL="457200" rtl="0" algn="l">
              <a:spcBef>
                <a:spcPts val="0"/>
              </a:spcBef>
              <a:spcAft>
                <a:spcPts val="0"/>
              </a:spcAft>
              <a:buSzPct val="100000"/>
              <a:buChar char="●"/>
            </a:pPr>
            <a:r>
              <a:rPr lang="en" sz="4423"/>
              <a:t>SVM</a:t>
            </a:r>
            <a:endParaRPr sz="4423"/>
          </a:p>
          <a:p>
            <a:pPr indent="-319881" lvl="1" marL="914400" rtl="0" algn="l">
              <a:spcBef>
                <a:spcPts val="0"/>
              </a:spcBef>
              <a:spcAft>
                <a:spcPts val="0"/>
              </a:spcAft>
              <a:buSzPct val="100000"/>
              <a:buChar char="○"/>
            </a:pPr>
            <a:r>
              <a:rPr lang="en" sz="4423"/>
              <a:t>Slow due to iterations to get distance of one sample with all others</a:t>
            </a:r>
            <a:endParaRPr sz="4423"/>
          </a:p>
          <a:p>
            <a:pPr indent="-319881" lvl="0" marL="457200" rtl="0" algn="l">
              <a:spcBef>
                <a:spcPts val="0"/>
              </a:spcBef>
              <a:spcAft>
                <a:spcPts val="0"/>
              </a:spcAft>
              <a:buSzPct val="100000"/>
              <a:buChar char="●"/>
            </a:pPr>
            <a:r>
              <a:rPr lang="en" sz="4423"/>
              <a:t>Principle Component</a:t>
            </a:r>
            <a:endParaRPr sz="4423"/>
          </a:p>
          <a:p>
            <a:pPr indent="-319881" lvl="1" marL="914400" rtl="0" algn="l">
              <a:spcBef>
                <a:spcPts val="0"/>
              </a:spcBef>
              <a:spcAft>
                <a:spcPts val="0"/>
              </a:spcAft>
              <a:buSzPct val="100000"/>
              <a:buChar char="○"/>
            </a:pPr>
            <a:r>
              <a:rPr lang="en" sz="4423"/>
              <a:t>Used often when most are continuous variables, assuming linearity</a:t>
            </a:r>
            <a:endParaRPr sz="4423"/>
          </a:p>
          <a:p>
            <a:pPr indent="-319881" lvl="1" marL="914400" rtl="0" algn="l">
              <a:spcBef>
                <a:spcPts val="0"/>
              </a:spcBef>
              <a:spcAft>
                <a:spcPts val="0"/>
              </a:spcAft>
              <a:buSzPct val="100000"/>
              <a:buChar char="○"/>
            </a:pPr>
            <a:r>
              <a:rPr lang="en" sz="4423"/>
              <a:t>Features need to be correlated </a:t>
            </a:r>
            <a:endParaRPr sz="4423"/>
          </a:p>
          <a:p>
            <a:pPr indent="-319881" lvl="0" marL="457200" rtl="0" algn="l">
              <a:spcBef>
                <a:spcPts val="0"/>
              </a:spcBef>
              <a:spcAft>
                <a:spcPts val="0"/>
              </a:spcAft>
              <a:buSzPct val="100000"/>
              <a:buChar char="●"/>
            </a:pPr>
            <a:r>
              <a:rPr lang="en" sz="4423"/>
              <a:t>K- means</a:t>
            </a:r>
            <a:endParaRPr sz="4423"/>
          </a:p>
          <a:p>
            <a:pPr indent="-319881" lvl="1" marL="914400" rtl="0" algn="l">
              <a:spcBef>
                <a:spcPts val="0"/>
              </a:spcBef>
              <a:spcAft>
                <a:spcPts val="0"/>
              </a:spcAft>
              <a:buSzPct val="100000"/>
              <a:buChar char="○"/>
            </a:pPr>
            <a:r>
              <a:rPr lang="en" sz="4423"/>
              <a:t>Used in pre-process of </a:t>
            </a:r>
            <a:r>
              <a:rPr lang="en" sz="4423"/>
              <a:t>data if missing</a:t>
            </a:r>
            <a:r>
              <a:rPr lang="en" sz="4423"/>
              <a:t>, reduce dimensions</a:t>
            </a:r>
            <a:endParaRPr sz="4423"/>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244" name="Google Shape;244;p39"/>
          <p:cNvSpPr txBox="1"/>
          <p:nvPr>
            <p:ph idx="1" type="body"/>
          </p:nvPr>
        </p:nvSpPr>
        <p:spPr>
          <a:xfrm>
            <a:off x="311700" y="1229875"/>
            <a:ext cx="3699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Age, general health category, &amp; sex used for tree construction (out of 17 covariates)</a:t>
            </a:r>
            <a:endParaRPr sz="1600"/>
          </a:p>
          <a:p>
            <a:pPr indent="-330200" lvl="0" marL="457200" rtl="0" algn="l">
              <a:spcBef>
                <a:spcPts val="0"/>
              </a:spcBef>
              <a:spcAft>
                <a:spcPts val="0"/>
              </a:spcAft>
              <a:buSzPts val="1600"/>
              <a:buChar char="●"/>
            </a:pPr>
            <a:r>
              <a:rPr lang="en" sz="1600"/>
              <a:t>Subjects who are old and in worse than average health are more likely to have heart disease &amp; Younger patients in good health do not have heart disease</a:t>
            </a:r>
            <a:endParaRPr sz="1600"/>
          </a:p>
          <a:p>
            <a:pPr indent="-330200" lvl="0" marL="457200" rtl="0" algn="l">
              <a:spcBef>
                <a:spcPts val="0"/>
              </a:spcBef>
              <a:spcAft>
                <a:spcPts val="0"/>
              </a:spcAft>
              <a:buSzPts val="1600"/>
              <a:buChar char="●"/>
            </a:pPr>
            <a:r>
              <a:rPr lang="en" sz="1600"/>
              <a:t>Accuracy: 0.866</a:t>
            </a:r>
            <a:endParaRPr sz="1600"/>
          </a:p>
          <a:p>
            <a:pPr indent="-330200" lvl="0" marL="457200" rtl="0" algn="l">
              <a:spcBef>
                <a:spcPts val="0"/>
              </a:spcBef>
              <a:spcAft>
                <a:spcPts val="0"/>
              </a:spcAft>
              <a:buSzPts val="1600"/>
              <a:buChar char="●"/>
            </a:pPr>
            <a:r>
              <a:rPr lang="en" sz="1600"/>
              <a:t>Sensitivity: 0.420</a:t>
            </a:r>
            <a:endParaRPr sz="1600"/>
          </a:p>
          <a:p>
            <a:pPr indent="-330200" lvl="0" marL="457200" rtl="0" algn="l">
              <a:spcBef>
                <a:spcPts val="0"/>
              </a:spcBef>
              <a:spcAft>
                <a:spcPts val="0"/>
              </a:spcAft>
              <a:buSzPts val="1600"/>
              <a:buChar char="●"/>
            </a:pPr>
            <a:r>
              <a:rPr lang="en" sz="1600"/>
              <a:t>Specificity: 0.908</a:t>
            </a:r>
            <a:endParaRPr sz="1600"/>
          </a:p>
        </p:txBody>
      </p:sp>
      <p:pic>
        <p:nvPicPr>
          <p:cNvPr id="245" name="Google Shape;245;p39"/>
          <p:cNvPicPr preferRelativeResize="0"/>
          <p:nvPr/>
        </p:nvPicPr>
        <p:blipFill>
          <a:blip r:embed="rId3">
            <a:alphaModFix/>
          </a:blip>
          <a:stretch>
            <a:fillRect/>
          </a:stretch>
        </p:blipFill>
        <p:spPr>
          <a:xfrm>
            <a:off x="4011200" y="1002488"/>
            <a:ext cx="5085600" cy="3138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(IRLS, BFGS, &amp; glm) </a:t>
            </a:r>
            <a:endParaRPr/>
          </a:p>
          <a:p>
            <a:pPr indent="0" lvl="0" marL="0" rtl="0" algn="l">
              <a:spcBef>
                <a:spcPts val="0"/>
              </a:spcBef>
              <a:spcAft>
                <a:spcPts val="0"/>
              </a:spcAft>
              <a:buNone/>
            </a:pPr>
            <a:r>
              <a:t/>
            </a:r>
            <a:endParaRPr/>
          </a:p>
        </p:txBody>
      </p:sp>
      <p:sp>
        <p:nvSpPr>
          <p:cNvPr id="256" name="Google Shape;256;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41"/>
          <p:cNvPicPr preferRelativeResize="0"/>
          <p:nvPr/>
        </p:nvPicPr>
        <p:blipFill>
          <a:blip r:embed="rId3">
            <a:alphaModFix/>
          </a:blip>
          <a:stretch>
            <a:fillRect/>
          </a:stretch>
        </p:blipFill>
        <p:spPr>
          <a:xfrm>
            <a:off x="311700" y="1229875"/>
            <a:ext cx="4194028" cy="2776898"/>
          </a:xfrm>
          <a:prstGeom prst="rect">
            <a:avLst/>
          </a:prstGeom>
          <a:noFill/>
          <a:ln>
            <a:noFill/>
          </a:ln>
        </p:spPr>
      </p:pic>
      <p:pic>
        <p:nvPicPr>
          <p:cNvPr id="258" name="Google Shape;258;p41"/>
          <p:cNvPicPr preferRelativeResize="0"/>
          <p:nvPr/>
        </p:nvPicPr>
        <p:blipFill>
          <a:blip r:embed="rId4">
            <a:alphaModFix/>
          </a:blip>
          <a:stretch>
            <a:fillRect/>
          </a:stretch>
        </p:blipFill>
        <p:spPr>
          <a:xfrm>
            <a:off x="4660775" y="1323900"/>
            <a:ext cx="4100378" cy="2682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r>
              <a:rPr lang="en"/>
              <a:t> - Background</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solidFill>
                  <a:srgbClr val="000000"/>
                </a:solidFill>
              </a:rPr>
              <a:t>In 2020, heart disease was the leading cause of death in the United States with 696,962 deaths attributed (followed by cancer &amp; COVID-19) according to the final 2020 U.S. mortality data from the CDC. </a:t>
            </a:r>
            <a:endParaRPr sz="1600">
              <a:solidFill>
                <a:srgbClr val="000000"/>
              </a:solidFill>
              <a:highlight>
                <a:srgbClr val="FFFFFF"/>
              </a:highlight>
            </a:endParaRPr>
          </a:p>
          <a:p>
            <a:pPr indent="-330200" lvl="0" marL="457200" rtl="0" algn="l">
              <a:lnSpc>
                <a:spcPct val="115000"/>
              </a:lnSpc>
              <a:spcBef>
                <a:spcPts val="0"/>
              </a:spcBef>
              <a:spcAft>
                <a:spcPts val="0"/>
              </a:spcAft>
              <a:buSzPts val="1600"/>
              <a:buChar char="●"/>
            </a:pPr>
            <a:r>
              <a:rPr lang="en" sz="1600">
                <a:solidFill>
                  <a:srgbClr val="000000"/>
                </a:solidFill>
                <a:highlight>
                  <a:srgbClr val="FFFFFF"/>
                </a:highlight>
              </a:rPr>
              <a:t>Many health status indicators are found related to heart disease such as  high blood pressure, high cholesterol, smoking, diabetes, obesity (BMI &gt; 30.0), insufficient physical activity, &amp; excessive alcohol consumption. </a:t>
            </a:r>
            <a:endParaRPr sz="1600">
              <a:solidFill>
                <a:srgbClr val="000000"/>
              </a:solidFill>
              <a:highlight>
                <a:srgbClr val="FFFFFF"/>
              </a:highlight>
            </a:endParaRPr>
          </a:p>
          <a:p>
            <a:pPr indent="-330200" lvl="0" marL="457200" rtl="0" algn="l">
              <a:lnSpc>
                <a:spcPct val="115000"/>
              </a:lnSpc>
              <a:spcBef>
                <a:spcPts val="0"/>
              </a:spcBef>
              <a:spcAft>
                <a:spcPts val="0"/>
              </a:spcAft>
              <a:buSzPts val="1600"/>
              <a:buChar char="●"/>
            </a:pPr>
            <a:r>
              <a:rPr lang="en" sz="1600">
                <a:solidFill>
                  <a:srgbClr val="000000"/>
                </a:solidFill>
                <a:highlight>
                  <a:srgbClr val="FFFFFF"/>
                </a:highlight>
              </a:rPr>
              <a:t>Understanding and detecting the factors that have the greatest impact on heart disease occurrence in populations is crucial in healthcare to improve the length and quality of life.</a:t>
            </a:r>
            <a:endParaRPr sz="1600">
              <a:solidFill>
                <a:srgbClr val="000000"/>
              </a:solidFill>
              <a:highlight>
                <a:srgbClr val="FFFFFF"/>
              </a:highlight>
            </a:endParaRPr>
          </a:p>
          <a:p>
            <a:pPr indent="0" lvl="0" marL="0" rtl="0" algn="l">
              <a:lnSpc>
                <a:spcPct val="115000"/>
              </a:lnSpc>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64" name="Google Shape;264;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forest</a:t>
            </a:r>
            <a:endParaRPr/>
          </a:p>
          <a:p>
            <a:pPr indent="-317500" lvl="1" marL="914400" rtl="0" algn="l">
              <a:spcBef>
                <a:spcPts val="0"/>
              </a:spcBef>
              <a:spcAft>
                <a:spcPts val="0"/>
              </a:spcAft>
              <a:buSzPts val="1400"/>
              <a:buChar char="○"/>
            </a:pPr>
            <a:r>
              <a:rPr lang="en"/>
              <a:t>Mtry = 6</a:t>
            </a:r>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SVM</a:t>
            </a:r>
            <a:endParaRPr>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C = 1</a:t>
            </a:r>
            <a:endParaRPr>
              <a:solidFill>
                <a:srgbClr val="000000"/>
              </a:solidFill>
              <a:highlight>
                <a:srgbClr val="FFFFFF"/>
              </a:highlight>
              <a:latin typeface="Arial"/>
              <a:ea typeface="Arial"/>
              <a:cs typeface="Arial"/>
              <a:sym typeface="Arial"/>
            </a:endParaRPr>
          </a:p>
        </p:txBody>
      </p:sp>
      <p:graphicFrame>
        <p:nvGraphicFramePr>
          <p:cNvPr id="265" name="Google Shape;265;p42"/>
          <p:cNvGraphicFramePr/>
          <p:nvPr/>
        </p:nvGraphicFramePr>
        <p:xfrm>
          <a:off x="311700" y="3024575"/>
          <a:ext cx="3000000" cy="3000000"/>
        </p:xfrm>
        <a:graphic>
          <a:graphicData uri="http://schemas.openxmlformats.org/drawingml/2006/table">
            <a:tbl>
              <a:tblPr>
                <a:noFill/>
                <a:tableStyleId>{80C56D26-ACB5-4276-B26B-5B2D3A57D97A}</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Kappa</a:t>
                      </a:r>
                      <a:endParaRPr/>
                    </a:p>
                  </a:txBody>
                  <a:tcPr marT="91425" marB="91425" marR="91425" marL="91425"/>
                </a:tc>
                <a:tc>
                  <a:txBody>
                    <a:bodyPr/>
                    <a:lstStyle/>
                    <a:p>
                      <a:pPr indent="0" lvl="0" marL="0" rtl="0" algn="l">
                        <a:spcBef>
                          <a:spcPts val="0"/>
                        </a:spcBef>
                        <a:spcAft>
                          <a:spcPts val="0"/>
                        </a:spcAft>
                        <a:buNone/>
                      </a:pPr>
                      <a:r>
                        <a:rPr lang="en"/>
                        <a:t>AUC</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highlight>
                            <a:srgbClr val="FFFFFF"/>
                          </a:highlight>
                        </a:rPr>
                        <a:t>0.727 (0.724, 0.731)</a:t>
                      </a:r>
                      <a:endParaRPr/>
                    </a:p>
                  </a:txBody>
                  <a:tcPr marT="91425" marB="91425" marR="91425" marL="91425"/>
                </a:tc>
                <a:tc>
                  <a:txBody>
                    <a:bodyPr/>
                    <a:lstStyle/>
                    <a:p>
                      <a:pPr indent="0" lvl="0" marL="0" rtl="0" algn="l">
                        <a:spcBef>
                          <a:spcPts val="0"/>
                        </a:spcBef>
                        <a:spcAft>
                          <a:spcPts val="0"/>
                        </a:spcAft>
                        <a:buNone/>
                      </a:pPr>
                      <a:r>
                        <a:rPr lang="en"/>
                        <a:t>0.229</a:t>
                      </a:r>
                      <a:endParaRPr/>
                    </a:p>
                  </a:txBody>
                  <a:tcPr marT="91425" marB="91425" marR="91425" marL="91425"/>
                </a:tc>
                <a:tc>
                  <a:txBody>
                    <a:bodyPr/>
                    <a:lstStyle/>
                    <a:p>
                      <a:pPr indent="0" lvl="0" marL="0" rtl="0" algn="l">
                        <a:spcBef>
                          <a:spcPts val="0"/>
                        </a:spcBef>
                        <a:spcAft>
                          <a:spcPts val="0"/>
                        </a:spcAft>
                        <a:buNone/>
                      </a:pPr>
                      <a:r>
                        <a:rPr lang="en"/>
                        <a:t>0.832</a:t>
                      </a:r>
                      <a:endParaRPr/>
                    </a:p>
                  </a:txBody>
                  <a:tcPr marT="91425" marB="91425" marR="91425" marL="91425"/>
                </a:tc>
              </a:tr>
              <a:tr h="381000">
                <a:tc>
                  <a:txBody>
                    <a:bodyPr/>
                    <a:lstStyle/>
                    <a:p>
                      <a:pPr indent="0" lvl="0" marL="0" rtl="0" algn="l">
                        <a:spcBef>
                          <a:spcPts val="0"/>
                        </a:spcBef>
                        <a:spcAft>
                          <a:spcPts val="0"/>
                        </a:spcAft>
                        <a:buNone/>
                      </a:pPr>
                      <a:r>
                        <a:rPr lang="en"/>
                        <a:t>Linear SVM</a:t>
                      </a:r>
                      <a:endParaRPr/>
                    </a:p>
                  </a:txBody>
                  <a:tcPr marT="91425" marB="91425" marR="91425" marL="91425"/>
                </a:tc>
                <a:tc>
                  <a:txBody>
                    <a:bodyPr/>
                    <a:lstStyle/>
                    <a:p>
                      <a:pPr indent="0" lvl="0" marL="0" rtl="0" algn="l">
                        <a:spcBef>
                          <a:spcPts val="0"/>
                        </a:spcBef>
                        <a:spcAft>
                          <a:spcPts val="0"/>
                        </a:spcAft>
                        <a:buNone/>
                      </a:pPr>
                      <a:r>
                        <a:rPr lang="en">
                          <a:highlight>
                            <a:srgbClr val="FFFFFF"/>
                          </a:highlight>
                        </a:rPr>
                        <a:t>0.753 (0.750, 0.757)</a:t>
                      </a:r>
                      <a:endParaRPr/>
                    </a:p>
                  </a:txBody>
                  <a:tcPr marT="91425" marB="91425" marR="91425" marL="91425"/>
                </a:tc>
                <a:tc>
                  <a:txBody>
                    <a:bodyPr/>
                    <a:lstStyle/>
                    <a:p>
                      <a:pPr indent="0" lvl="0" marL="0" rtl="0" algn="l">
                        <a:spcBef>
                          <a:spcPts val="0"/>
                        </a:spcBef>
                        <a:spcAft>
                          <a:spcPts val="0"/>
                        </a:spcAft>
                        <a:buNone/>
                      </a:pPr>
                      <a:r>
                        <a:rPr lang="en"/>
                        <a:t>0.248</a:t>
                      </a:r>
                      <a:endParaRPr/>
                    </a:p>
                  </a:txBody>
                  <a:tcPr marT="91425" marB="91425" marR="91425" marL="91425"/>
                </a:tc>
                <a:tc>
                  <a:txBody>
                    <a:bodyPr/>
                    <a:lstStyle/>
                    <a:p>
                      <a:pPr indent="0" lvl="0" marL="0" rtl="0" algn="l">
                        <a:spcBef>
                          <a:spcPts val="0"/>
                        </a:spcBef>
                        <a:spcAft>
                          <a:spcPts val="0"/>
                        </a:spcAft>
                        <a:buNone/>
                      </a:pPr>
                      <a:r>
                        <a:rPr lang="en"/>
                        <a:t>0.837</a:t>
                      </a:r>
                      <a:endParaRPr/>
                    </a:p>
                  </a:txBody>
                  <a:tcPr marT="91425" marB="91425" marR="91425" marL="91425"/>
                </a:tc>
              </a:tr>
            </a:tbl>
          </a:graphicData>
        </a:graphic>
      </p:graphicFrame>
      <p:pic>
        <p:nvPicPr>
          <p:cNvPr id="266" name="Google Shape;266;p42"/>
          <p:cNvPicPr preferRelativeResize="0"/>
          <p:nvPr/>
        </p:nvPicPr>
        <p:blipFill>
          <a:blip r:embed="rId3">
            <a:alphaModFix/>
          </a:blip>
          <a:stretch>
            <a:fillRect/>
          </a:stretch>
        </p:blipFill>
        <p:spPr>
          <a:xfrm>
            <a:off x="4572000" y="817300"/>
            <a:ext cx="4042025" cy="20015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(GLM)</a:t>
            </a:r>
            <a:endParaRPr/>
          </a:p>
        </p:txBody>
      </p:sp>
      <p:sp>
        <p:nvSpPr>
          <p:cNvPr id="272" name="Google Shape;272;p43"/>
          <p:cNvSpPr txBox="1"/>
          <p:nvPr>
            <p:ph idx="1" type="body"/>
          </p:nvPr>
        </p:nvSpPr>
        <p:spPr>
          <a:xfrm>
            <a:off x="311700" y="1229875"/>
            <a:ext cx="5228400" cy="33390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sz="1600"/>
              <a:t>Performance metrics</a:t>
            </a:r>
            <a:endParaRPr sz="1600"/>
          </a:p>
          <a:p>
            <a:pPr indent="-304165" lvl="1" marL="914400" rtl="0" algn="l">
              <a:spcBef>
                <a:spcPts val="0"/>
              </a:spcBef>
              <a:spcAft>
                <a:spcPts val="0"/>
              </a:spcAft>
              <a:buSzPct val="100000"/>
              <a:buChar char="○"/>
            </a:pPr>
            <a:r>
              <a:rPr lang="en"/>
              <a:t>Accuracy: 0.916 (0.9139, 0.9182)</a:t>
            </a:r>
            <a:endParaRPr/>
          </a:p>
          <a:p>
            <a:pPr indent="-304165" lvl="1" marL="914400" rtl="0" algn="l">
              <a:spcBef>
                <a:spcPts val="0"/>
              </a:spcBef>
              <a:spcAft>
                <a:spcPts val="0"/>
              </a:spcAft>
              <a:buSzPct val="100000"/>
              <a:buChar char="○"/>
            </a:pPr>
            <a:r>
              <a:rPr lang="en"/>
              <a:t>Sensitivity: 0.109</a:t>
            </a:r>
            <a:endParaRPr/>
          </a:p>
          <a:p>
            <a:pPr indent="-304165" lvl="1" marL="914400" rtl="0" algn="l">
              <a:spcBef>
                <a:spcPts val="0"/>
              </a:spcBef>
              <a:spcAft>
                <a:spcPts val="0"/>
              </a:spcAft>
              <a:buSzPct val="100000"/>
              <a:buChar char="○"/>
            </a:pPr>
            <a:r>
              <a:rPr lang="en"/>
              <a:t>Specificity: 0.992</a:t>
            </a:r>
            <a:endParaRPr/>
          </a:p>
          <a:p>
            <a:pPr indent="-304165" lvl="1" marL="914400" rtl="0" algn="l">
              <a:spcBef>
                <a:spcPts val="0"/>
              </a:spcBef>
              <a:spcAft>
                <a:spcPts val="0"/>
              </a:spcAft>
              <a:buSzPct val="100000"/>
              <a:buChar char="○"/>
            </a:pPr>
            <a:r>
              <a:rPr lang="en"/>
              <a:t>Positive predictive value: 0.545</a:t>
            </a:r>
            <a:endParaRPr/>
          </a:p>
          <a:p>
            <a:pPr indent="-304165" lvl="1" marL="914400" rtl="0" algn="l">
              <a:spcBef>
                <a:spcPts val="0"/>
              </a:spcBef>
              <a:spcAft>
                <a:spcPts val="0"/>
              </a:spcAft>
              <a:buSzPct val="100000"/>
              <a:buChar char="○"/>
            </a:pPr>
            <a:r>
              <a:rPr lang="en"/>
              <a:t>Cohen’s kappa: 0.157</a:t>
            </a:r>
            <a:endParaRPr/>
          </a:p>
          <a:p>
            <a:pPr indent="-314960" lvl="0" marL="457200" rtl="0" algn="l">
              <a:spcBef>
                <a:spcPts val="0"/>
              </a:spcBef>
              <a:spcAft>
                <a:spcPts val="0"/>
              </a:spcAft>
              <a:buSzPct val="100000"/>
              <a:buChar char="●"/>
            </a:pPr>
            <a:r>
              <a:rPr lang="en" sz="1600"/>
              <a:t>Trained model includes 38 coefficients</a:t>
            </a:r>
            <a:endParaRPr sz="1600"/>
          </a:p>
          <a:p>
            <a:pPr indent="-314960" lvl="1" marL="914400" rtl="0" algn="l">
              <a:spcBef>
                <a:spcPts val="0"/>
              </a:spcBef>
              <a:spcAft>
                <a:spcPts val="0"/>
              </a:spcAft>
              <a:buSzPct val="100000"/>
              <a:buChar char="○"/>
            </a:pPr>
            <a:r>
              <a:rPr lang="en" sz="1600"/>
              <a:t>BMI = 0.0086</a:t>
            </a:r>
            <a:endParaRPr sz="1600"/>
          </a:p>
          <a:p>
            <a:pPr indent="-314960" lvl="1" marL="914400" rtl="0" algn="l">
              <a:spcBef>
                <a:spcPts val="0"/>
              </a:spcBef>
              <a:spcAft>
                <a:spcPts val="0"/>
              </a:spcAft>
              <a:buSzPct val="100000"/>
              <a:buChar char="○"/>
            </a:pPr>
            <a:r>
              <a:rPr lang="en" sz="1600"/>
              <a:t>Smoking = 0.355</a:t>
            </a:r>
            <a:endParaRPr sz="1600"/>
          </a:p>
          <a:p>
            <a:pPr indent="-314960" lvl="1" marL="914400" rtl="0" algn="l">
              <a:spcBef>
                <a:spcPts val="0"/>
              </a:spcBef>
              <a:spcAft>
                <a:spcPts val="0"/>
              </a:spcAft>
              <a:buSzPct val="100000"/>
              <a:buChar char="○"/>
            </a:pPr>
            <a:r>
              <a:rPr lang="en" sz="1600"/>
              <a:t>Alcohol Drinking = -0.237</a:t>
            </a:r>
            <a:endParaRPr sz="1600"/>
          </a:p>
          <a:p>
            <a:pPr indent="-314960" lvl="1" marL="914400" rtl="0" algn="l">
              <a:spcBef>
                <a:spcPts val="0"/>
              </a:spcBef>
              <a:spcAft>
                <a:spcPts val="0"/>
              </a:spcAft>
              <a:buSzPct val="100000"/>
              <a:buChar char="○"/>
            </a:pPr>
            <a:r>
              <a:rPr lang="en" sz="1600"/>
              <a:t>Age (80+) = 3.20</a:t>
            </a:r>
            <a:endParaRPr sz="1600"/>
          </a:p>
          <a:p>
            <a:pPr indent="-314960" lvl="1" marL="914400" rtl="0" algn="l">
              <a:spcBef>
                <a:spcPts val="0"/>
              </a:spcBef>
              <a:spcAft>
                <a:spcPts val="0"/>
              </a:spcAft>
              <a:buSzPct val="100000"/>
              <a:buChar char="○"/>
            </a:pPr>
            <a:r>
              <a:rPr lang="en" sz="1600"/>
              <a:t>Diabetes (yes) = 0.492</a:t>
            </a:r>
            <a:endParaRPr sz="1600"/>
          </a:p>
          <a:p>
            <a:pPr indent="-314960" lvl="0" marL="457200" rtl="0" algn="l">
              <a:spcBef>
                <a:spcPts val="0"/>
              </a:spcBef>
              <a:spcAft>
                <a:spcPts val="0"/>
              </a:spcAft>
              <a:buSzPct val="100000"/>
              <a:buChar char="●"/>
            </a:pPr>
            <a:r>
              <a:rPr lang="en" sz="1600"/>
              <a:t>exp(β)-fold multiplicative change in the odds of heart disease occurrence for a unit change in </a:t>
            </a:r>
            <a:r>
              <a:rPr lang="en" sz="1600"/>
              <a:t>continuous</a:t>
            </a:r>
            <a:r>
              <a:rPr lang="en" sz="1600"/>
              <a:t> covariates or presence of binary/categorical covariates (or </a:t>
            </a:r>
            <a:r>
              <a:rPr lang="en" sz="1600"/>
              <a:t>β-fold change in log-odds</a:t>
            </a:r>
            <a:endParaRPr sz="1600"/>
          </a:p>
        </p:txBody>
      </p:sp>
      <p:pic>
        <p:nvPicPr>
          <p:cNvPr id="273" name="Google Shape;273;p43"/>
          <p:cNvPicPr preferRelativeResize="0"/>
          <p:nvPr/>
        </p:nvPicPr>
        <p:blipFill>
          <a:blip r:embed="rId3">
            <a:alphaModFix/>
          </a:blip>
          <a:stretch>
            <a:fillRect/>
          </a:stretch>
        </p:blipFill>
        <p:spPr>
          <a:xfrm>
            <a:off x="5540099" y="2685825"/>
            <a:ext cx="3434951" cy="2119850"/>
          </a:xfrm>
          <a:prstGeom prst="rect">
            <a:avLst/>
          </a:prstGeom>
          <a:noFill/>
          <a:ln>
            <a:noFill/>
          </a:ln>
        </p:spPr>
      </p:pic>
      <p:graphicFrame>
        <p:nvGraphicFramePr>
          <p:cNvPr id="274" name="Google Shape;274;p43"/>
          <p:cNvGraphicFramePr/>
          <p:nvPr/>
        </p:nvGraphicFramePr>
        <p:xfrm>
          <a:off x="4572000" y="1105695"/>
          <a:ext cx="3000000" cy="3000000"/>
        </p:xfrm>
        <a:graphic>
          <a:graphicData uri="http://schemas.openxmlformats.org/drawingml/2006/table">
            <a:tbl>
              <a:tblPr>
                <a:noFill/>
                <a:tableStyleId>{80C56D26-ACB5-4276-B26B-5B2D3A57D97A}</a:tableStyleId>
              </a:tblPr>
              <a:tblGrid>
                <a:gridCol w="1421225"/>
                <a:gridCol w="1421225"/>
                <a:gridCol w="1421225"/>
              </a:tblGrid>
              <a:tr h="375500">
                <a:tc>
                  <a:txBody>
                    <a:bodyPr/>
                    <a:lstStyle/>
                    <a:p>
                      <a:pPr indent="0" lvl="0" marL="0" rtl="0" algn="l">
                        <a:spcBef>
                          <a:spcPts val="0"/>
                        </a:spcBef>
                        <a:spcAft>
                          <a:spcPts val="0"/>
                        </a:spcAft>
                        <a:buNone/>
                      </a:pPr>
                      <a:r>
                        <a:t/>
                      </a:r>
                      <a:endParaRPr sz="1200"/>
                    </a:p>
                  </a:txBody>
                  <a:tcPr marT="91425" marB="91425" marR="91425" marL="91425"/>
                </a:tc>
                <a:tc gridSpan="2">
                  <a:txBody>
                    <a:bodyPr/>
                    <a:lstStyle/>
                    <a:p>
                      <a:pPr indent="0" lvl="0" marL="0" rtl="0" algn="ctr">
                        <a:spcBef>
                          <a:spcPts val="0"/>
                        </a:spcBef>
                        <a:spcAft>
                          <a:spcPts val="0"/>
                        </a:spcAft>
                        <a:buNone/>
                      </a:pPr>
                      <a:r>
                        <a:rPr lang="en" sz="1200"/>
                        <a:t>Reference</a:t>
                      </a:r>
                      <a:endParaRPr sz="1200"/>
                    </a:p>
                  </a:txBody>
                  <a:tcPr marT="91425" marB="91425" marR="91425" marL="91425"/>
                </a:tc>
                <a:tc hMerge="1"/>
              </a:tr>
              <a:tr h="375500">
                <a:tc>
                  <a:txBody>
                    <a:bodyPr/>
                    <a:lstStyle/>
                    <a:p>
                      <a:pPr indent="0" lvl="0" marL="0" rtl="0" algn="ctr">
                        <a:spcBef>
                          <a:spcPts val="0"/>
                        </a:spcBef>
                        <a:spcAft>
                          <a:spcPts val="0"/>
                        </a:spcAft>
                        <a:buNone/>
                      </a:pPr>
                      <a:r>
                        <a:rPr lang="en" sz="1200"/>
                        <a:t>Prediction</a:t>
                      </a:r>
                      <a:endParaRPr sz="1200"/>
                    </a:p>
                  </a:txBody>
                  <a:tcPr marT="91425" marB="91425" marR="91425" marL="91425"/>
                </a:tc>
                <a:tc>
                  <a:txBody>
                    <a:bodyPr/>
                    <a:lstStyle/>
                    <a:p>
                      <a:pPr indent="0" lvl="0" marL="0" rtl="0" algn="l">
                        <a:spcBef>
                          <a:spcPts val="0"/>
                        </a:spcBef>
                        <a:spcAft>
                          <a:spcPts val="0"/>
                        </a:spcAft>
                        <a:buNone/>
                      </a:pPr>
                      <a:r>
                        <a:rPr lang="en" sz="1200"/>
                        <a:t>No Heart Disease</a:t>
                      </a:r>
                      <a:endParaRPr sz="1200"/>
                    </a:p>
                  </a:txBody>
                  <a:tcPr marT="91425" marB="91425" marR="91425" marL="91425"/>
                </a:tc>
                <a:tc>
                  <a:txBody>
                    <a:bodyPr/>
                    <a:lstStyle/>
                    <a:p>
                      <a:pPr indent="0" lvl="0" marL="0" rtl="0" algn="l">
                        <a:spcBef>
                          <a:spcPts val="0"/>
                        </a:spcBef>
                        <a:spcAft>
                          <a:spcPts val="0"/>
                        </a:spcAft>
                        <a:buNone/>
                      </a:pPr>
                      <a:r>
                        <a:rPr lang="en" sz="1200"/>
                        <a:t>Heart Disease</a:t>
                      </a:r>
                      <a:endParaRPr sz="1200"/>
                    </a:p>
                  </a:txBody>
                  <a:tcPr marT="91425" marB="91425" marR="91425" marL="91425"/>
                </a:tc>
              </a:tr>
              <a:tr h="375500">
                <a:tc>
                  <a:txBody>
                    <a:bodyPr/>
                    <a:lstStyle/>
                    <a:p>
                      <a:pPr indent="0" lvl="0" marL="0" rtl="0" algn="l">
                        <a:spcBef>
                          <a:spcPts val="0"/>
                        </a:spcBef>
                        <a:spcAft>
                          <a:spcPts val="0"/>
                        </a:spcAft>
                        <a:buNone/>
                      </a:pPr>
                      <a:r>
                        <a:rPr lang="en" sz="1200"/>
                        <a:t>Heart Disease</a:t>
                      </a:r>
                      <a:endParaRPr sz="1200"/>
                    </a:p>
                  </a:txBody>
                  <a:tcPr marT="91425" marB="91425" marR="91425" marL="91425"/>
                </a:tc>
                <a:tc>
                  <a:txBody>
                    <a:bodyPr/>
                    <a:lstStyle/>
                    <a:p>
                      <a:pPr indent="0" lvl="0" marL="0" rtl="0" algn="l">
                        <a:spcBef>
                          <a:spcPts val="0"/>
                        </a:spcBef>
                        <a:spcAft>
                          <a:spcPts val="0"/>
                        </a:spcAft>
                        <a:buNone/>
                      </a:pPr>
                      <a:r>
                        <a:rPr lang="en" sz="1200"/>
                        <a:t>57996 (91%)</a:t>
                      </a:r>
                      <a:endParaRPr sz="1200"/>
                    </a:p>
                  </a:txBody>
                  <a:tcPr marT="91425" marB="91425" marR="91425" marL="91425"/>
                </a:tc>
                <a:tc>
                  <a:txBody>
                    <a:bodyPr/>
                    <a:lstStyle/>
                    <a:p>
                      <a:pPr indent="0" lvl="0" marL="0" rtl="0" algn="l">
                        <a:spcBef>
                          <a:spcPts val="0"/>
                        </a:spcBef>
                        <a:spcAft>
                          <a:spcPts val="0"/>
                        </a:spcAft>
                        <a:buNone/>
                      </a:pPr>
                      <a:r>
                        <a:rPr lang="en" sz="1200"/>
                        <a:t>4880 (1%)</a:t>
                      </a:r>
                      <a:endParaRPr sz="1200"/>
                    </a:p>
                  </a:txBody>
                  <a:tcPr marT="91425" marB="91425" marR="91425" marL="91425"/>
                </a:tc>
              </a:tr>
              <a:tr h="361100">
                <a:tc>
                  <a:txBody>
                    <a:bodyPr/>
                    <a:lstStyle/>
                    <a:p>
                      <a:pPr indent="0" lvl="0" marL="0" rtl="0" algn="l">
                        <a:spcBef>
                          <a:spcPts val="0"/>
                        </a:spcBef>
                        <a:spcAft>
                          <a:spcPts val="0"/>
                        </a:spcAft>
                        <a:buNone/>
                      </a:pPr>
                      <a:r>
                        <a:rPr lang="en" sz="1200"/>
                        <a:t>No Heart Disease</a:t>
                      </a:r>
                      <a:endParaRPr sz="1200"/>
                    </a:p>
                  </a:txBody>
                  <a:tcPr marT="91425" marB="91425" marR="91425" marL="91425"/>
                </a:tc>
                <a:tc>
                  <a:txBody>
                    <a:bodyPr/>
                    <a:lstStyle/>
                    <a:p>
                      <a:pPr indent="0" lvl="0" marL="0" rtl="0" algn="l">
                        <a:spcBef>
                          <a:spcPts val="0"/>
                        </a:spcBef>
                        <a:spcAft>
                          <a:spcPts val="0"/>
                        </a:spcAft>
                        <a:buNone/>
                      </a:pPr>
                      <a:r>
                        <a:rPr lang="en" sz="1200"/>
                        <a:t>488 (7%)</a:t>
                      </a:r>
                      <a:endParaRPr sz="1200"/>
                    </a:p>
                  </a:txBody>
                  <a:tcPr marT="91425" marB="91425" marR="91425" marL="91425"/>
                </a:tc>
                <a:tc>
                  <a:txBody>
                    <a:bodyPr/>
                    <a:lstStyle/>
                    <a:p>
                      <a:pPr indent="0" lvl="0" marL="0" rtl="0" algn="l">
                        <a:spcBef>
                          <a:spcPts val="0"/>
                        </a:spcBef>
                        <a:spcAft>
                          <a:spcPts val="0"/>
                        </a:spcAft>
                        <a:buNone/>
                      </a:pPr>
                      <a:r>
                        <a:rPr lang="en" sz="1200"/>
                        <a:t>594 (1%)</a:t>
                      </a:r>
                      <a:endParaRPr sz="1200"/>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op 10 most important variables from SVM model</a:t>
            </a:r>
            <a:endParaRPr/>
          </a:p>
        </p:txBody>
      </p:sp>
      <p:pic>
        <p:nvPicPr>
          <p:cNvPr id="280" name="Google Shape;280;p44"/>
          <p:cNvPicPr preferRelativeResize="0"/>
          <p:nvPr/>
        </p:nvPicPr>
        <p:blipFill>
          <a:blip r:embed="rId3">
            <a:alphaModFix/>
          </a:blip>
          <a:stretch>
            <a:fillRect/>
          </a:stretch>
        </p:blipFill>
        <p:spPr>
          <a:xfrm>
            <a:off x="754325" y="1017800"/>
            <a:ext cx="6113375" cy="3668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Risk Factors</a:t>
            </a:r>
            <a:endParaRPr/>
          </a:p>
        </p:txBody>
      </p:sp>
      <p:sp>
        <p:nvSpPr>
          <p:cNvPr id="286" name="Google Shape;286;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7" name="Google Shape;287;p45"/>
          <p:cNvPicPr preferRelativeResize="0"/>
          <p:nvPr/>
        </p:nvPicPr>
        <p:blipFill>
          <a:blip r:embed="rId3">
            <a:alphaModFix/>
          </a:blip>
          <a:stretch>
            <a:fillRect/>
          </a:stretch>
        </p:blipFill>
        <p:spPr>
          <a:xfrm>
            <a:off x="198750" y="1099700"/>
            <a:ext cx="5834875" cy="3669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parametric vs. non-parametric approaches</a:t>
            </a:r>
            <a:endParaRPr/>
          </a:p>
        </p:txBody>
      </p:sp>
      <p:sp>
        <p:nvSpPr>
          <p:cNvPr id="293" name="Google Shape;29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 (parametric) achieved accuracy of </a:t>
            </a:r>
            <a:r>
              <a:rPr lang="en"/>
              <a:t>0.916 (0.9139, 0.9182) with sensitivity of 0.109</a:t>
            </a:r>
            <a:endParaRPr/>
          </a:p>
          <a:p>
            <a:pPr indent="-342900" lvl="0" marL="457200" rtl="0" algn="l">
              <a:spcBef>
                <a:spcPts val="0"/>
              </a:spcBef>
              <a:spcAft>
                <a:spcPts val="0"/>
              </a:spcAft>
              <a:buSzPts val="1800"/>
              <a:buChar char="●"/>
            </a:pPr>
            <a:r>
              <a:rPr lang="en"/>
              <a:t>Non-parametric approaches don’t have specific estimates for covariates in the data (hence the name)</a:t>
            </a:r>
            <a:endParaRPr/>
          </a:p>
          <a:p>
            <a:pPr indent="-317500" lvl="1" marL="914400" rtl="0" algn="l">
              <a:spcBef>
                <a:spcPts val="0"/>
              </a:spcBef>
              <a:spcAft>
                <a:spcPts val="0"/>
              </a:spcAft>
              <a:buSzPts val="1400"/>
              <a:buChar char="○"/>
            </a:pPr>
            <a:r>
              <a:rPr lang="en"/>
              <a:t>Decision tree is quite interpretable (accuracy = 0.866 / sensitivity = 0.420)</a:t>
            </a:r>
            <a:endParaRPr/>
          </a:p>
          <a:p>
            <a:pPr indent="-317500" lvl="1" marL="914400" rtl="0" algn="l">
              <a:spcBef>
                <a:spcPts val="0"/>
              </a:spcBef>
              <a:spcAft>
                <a:spcPts val="0"/>
              </a:spcAft>
              <a:buSzPts val="1400"/>
              <a:buChar char="○"/>
            </a:pPr>
            <a:r>
              <a:rPr lang="en"/>
              <a:t>Random forest &amp; SVM are able to make accurate predictions as well as give estimates for relative variable importance.</a:t>
            </a:r>
            <a:endParaRPr/>
          </a:p>
          <a:p>
            <a:pPr indent="-342900" lvl="0" marL="457200" rtl="0" algn="l">
              <a:spcBef>
                <a:spcPts val="0"/>
              </a:spcBef>
              <a:spcAft>
                <a:spcPts val="0"/>
              </a:spcAft>
              <a:buSzPts val="1800"/>
              <a:buChar char="●"/>
            </a:pPr>
            <a:r>
              <a:rPr lang="en"/>
              <a:t>Both types of methods provide a balance of prediction capabilities &amp; interpretability but sensitivity is a struggle with unbalanced data.</a:t>
            </a:r>
            <a:endParaRPr/>
          </a:p>
          <a:p>
            <a:pPr indent="-317500" lvl="1" marL="914400" rtl="0" algn="l">
              <a:spcBef>
                <a:spcPts val="0"/>
              </a:spcBef>
              <a:spcAft>
                <a:spcPts val="0"/>
              </a:spcAft>
              <a:buSzPts val="1400"/>
              <a:buChar char="○"/>
            </a:pPr>
            <a:r>
              <a:rPr lang="en"/>
              <a:t>Feature weighting &amp; addressing repeated observations may improve sensitivity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 / Discussion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04" name="Google Shape;304;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Developed R package (glmLogistic) to compute logistic regression parameter estimates with BFGS &amp; IRLS</a:t>
            </a:r>
            <a:endParaRPr/>
          </a:p>
          <a:p>
            <a:pPr indent="-317500" lvl="1" marL="914400" rtl="0" algn="l">
              <a:spcBef>
                <a:spcPts val="0"/>
              </a:spcBef>
              <a:spcAft>
                <a:spcPts val="0"/>
              </a:spcAft>
              <a:buSzPts val="1400"/>
              <a:buChar char="○"/>
            </a:pPr>
            <a:r>
              <a:rPr lang="en"/>
              <a:t>Estimates agree closely with glm()</a:t>
            </a:r>
            <a:endParaRPr/>
          </a:p>
          <a:p>
            <a:pPr indent="-317500" lvl="1" marL="914400" rtl="0" algn="l">
              <a:spcBef>
                <a:spcPts val="0"/>
              </a:spcBef>
              <a:spcAft>
                <a:spcPts val="0"/>
              </a:spcAft>
              <a:buSzPts val="1400"/>
              <a:buChar char="○"/>
            </a:pPr>
            <a:r>
              <a:rPr lang="en"/>
              <a:t>Accuracy: 0.916 &amp; Sensitivity: 0.109</a:t>
            </a:r>
            <a:endParaRPr/>
          </a:p>
          <a:p>
            <a:pPr indent="-342900" lvl="0" marL="457200" rtl="0" algn="l">
              <a:spcBef>
                <a:spcPts val="0"/>
              </a:spcBef>
              <a:spcAft>
                <a:spcPts val="0"/>
              </a:spcAft>
              <a:buSzPts val="1800"/>
              <a:buChar char="●"/>
            </a:pPr>
            <a:r>
              <a:rPr lang="en"/>
              <a:t>Other models: decision tree, random forest, support vector machine</a:t>
            </a:r>
            <a:endParaRPr/>
          </a:p>
          <a:p>
            <a:pPr indent="-317500" lvl="1" marL="914400" rtl="0" algn="l">
              <a:spcBef>
                <a:spcPts val="0"/>
              </a:spcBef>
              <a:spcAft>
                <a:spcPts val="0"/>
              </a:spcAft>
              <a:buSzPts val="1400"/>
              <a:buChar char="○"/>
            </a:pPr>
            <a:r>
              <a:rPr lang="en"/>
              <a:t>Best accuracy: 0.866 &amp; sensitivity: 0.420</a:t>
            </a:r>
            <a:endParaRPr/>
          </a:p>
          <a:p>
            <a:pPr indent="-342900" lvl="0" marL="457200" rtl="0" algn="l">
              <a:spcBef>
                <a:spcPts val="0"/>
              </a:spcBef>
              <a:spcAft>
                <a:spcPts val="0"/>
              </a:spcAft>
              <a:buSzPts val="1800"/>
              <a:buChar char="●"/>
            </a:pPr>
            <a:r>
              <a:rPr lang="en"/>
              <a:t>Influential factors</a:t>
            </a:r>
            <a:endParaRPr/>
          </a:p>
          <a:p>
            <a:pPr indent="-317500" lvl="1" marL="914400" rtl="0" algn="l">
              <a:spcBef>
                <a:spcPts val="0"/>
              </a:spcBef>
              <a:spcAft>
                <a:spcPts val="0"/>
              </a:spcAft>
              <a:buSzPts val="1400"/>
              <a:buChar char="○"/>
            </a:pPr>
            <a:r>
              <a:rPr lang="en"/>
              <a:t>General health, age, smoking status, diabetic status, sex</a:t>
            </a:r>
            <a:endParaRPr/>
          </a:p>
          <a:p>
            <a:pPr indent="-342900" lvl="0" marL="457200" rtl="0" algn="l">
              <a:spcBef>
                <a:spcPts val="0"/>
              </a:spcBef>
              <a:spcAft>
                <a:spcPts val="0"/>
              </a:spcAft>
              <a:buSzPts val="1800"/>
              <a:buChar char="●"/>
            </a:pPr>
            <a:r>
              <a:rPr lang="en"/>
              <a:t>Interpretation of aims</a:t>
            </a:r>
            <a:endParaRPr/>
          </a:p>
          <a:p>
            <a:pPr indent="-317500" lvl="1" marL="914400" rtl="0" algn="l">
              <a:spcBef>
                <a:spcPts val="0"/>
              </a:spcBef>
              <a:spcAft>
                <a:spcPts val="0"/>
              </a:spcAft>
              <a:buSzPts val="1400"/>
              <a:buChar char="○"/>
            </a:pPr>
            <a:r>
              <a:rPr lang="en"/>
              <a:t>BMI has 1.09-fold change in odds of heart disease</a:t>
            </a:r>
            <a:endParaRPr/>
          </a:p>
          <a:p>
            <a:pPr indent="-317500" lvl="1" marL="914400" rtl="0" algn="l">
              <a:spcBef>
                <a:spcPts val="0"/>
              </a:spcBef>
              <a:spcAft>
                <a:spcPts val="0"/>
              </a:spcAft>
              <a:buSzPts val="1400"/>
              <a:buChar char="○"/>
            </a:pPr>
            <a:r>
              <a:rPr lang="en"/>
              <a:t>Smoking doubles risk of heart disease, drinking decreases overall risk</a:t>
            </a:r>
            <a:endParaRPr/>
          </a:p>
          <a:p>
            <a:pPr indent="-317500" lvl="1" marL="914400" rtl="0" algn="l">
              <a:spcBef>
                <a:spcPts val="0"/>
              </a:spcBef>
              <a:spcAft>
                <a:spcPts val="0"/>
              </a:spcAft>
              <a:buSzPts val="1400"/>
              <a:buChar char="○"/>
            </a:pPr>
            <a:r>
              <a:rPr lang="en"/>
              <a:t>risk of stroke also increased by smoking, decreased by drinking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 clinical relevance</a:t>
            </a:r>
            <a:endParaRPr/>
          </a:p>
        </p:txBody>
      </p:sp>
      <p:sp>
        <p:nvSpPr>
          <p:cNvPr id="310" name="Google Shape;310;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Factors relevant for presence of heart disease can be used to emphasize surveillance efforts</a:t>
            </a:r>
            <a:endParaRPr/>
          </a:p>
          <a:p>
            <a:pPr indent="-317500" lvl="1" marL="914400" rtl="0" algn="l">
              <a:spcBef>
                <a:spcPts val="0"/>
              </a:spcBef>
              <a:spcAft>
                <a:spcPts val="0"/>
              </a:spcAft>
              <a:buSzPts val="1400"/>
              <a:buChar char="○"/>
            </a:pPr>
            <a:r>
              <a:rPr lang="en"/>
              <a:t>ie. higher prevalence in subjects of old age</a:t>
            </a:r>
            <a:endParaRPr/>
          </a:p>
          <a:p>
            <a:pPr indent="-342900" lvl="0" marL="457200" rtl="0" algn="l">
              <a:spcBef>
                <a:spcPts val="0"/>
              </a:spcBef>
              <a:spcAft>
                <a:spcPts val="0"/>
              </a:spcAft>
              <a:buSzPts val="1800"/>
              <a:buChar char="●"/>
            </a:pPr>
            <a:r>
              <a:rPr lang="en"/>
              <a:t>Targeting of healthy habit campaigns in the public health sector based on statistical evidence of risk factors like smoking, diabetes, etc.</a:t>
            </a:r>
            <a:endParaRPr/>
          </a:p>
          <a:p>
            <a:pPr indent="-342900" lvl="0" marL="457200" rtl="0" algn="l">
              <a:spcBef>
                <a:spcPts val="0"/>
              </a:spcBef>
              <a:spcAft>
                <a:spcPts val="0"/>
              </a:spcAft>
              <a:buSzPts val="1800"/>
              <a:buChar char="●"/>
            </a:pPr>
            <a:r>
              <a:rPr lang="en"/>
              <a:t>Individuals with worse than average general health </a:t>
            </a:r>
            <a:r>
              <a:rPr lang="en">
                <a:solidFill>
                  <a:srgbClr val="000000"/>
                </a:solidFill>
              </a:rPr>
              <a:t>are at a substantially higher risk of heart disease relative to subjects in good health.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 concerns &amp; limitations</a:t>
            </a:r>
            <a:endParaRPr/>
          </a:p>
        </p:txBody>
      </p:sp>
      <p:sp>
        <p:nvSpPr>
          <p:cNvPr id="316" name="Google Shape;31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Unbalanced data (presence vs. </a:t>
            </a:r>
            <a:r>
              <a:rPr lang="en"/>
              <a:t>absence</a:t>
            </a:r>
            <a:r>
              <a:rPr lang="en"/>
              <a:t> of heart disease) leads to reduced model sensitivity in all cases</a:t>
            </a:r>
            <a:endParaRPr/>
          </a:p>
          <a:p>
            <a:pPr indent="-317500" lvl="1" marL="914400" rtl="0" algn="l">
              <a:spcBef>
                <a:spcPts val="0"/>
              </a:spcBef>
              <a:spcAft>
                <a:spcPts val="0"/>
              </a:spcAft>
              <a:buSzPts val="1400"/>
              <a:buChar char="○"/>
            </a:pPr>
            <a:r>
              <a:rPr lang="en"/>
              <a:t>positive </a:t>
            </a:r>
            <a:r>
              <a:rPr lang="en"/>
              <a:t>predictive</a:t>
            </a:r>
            <a:r>
              <a:rPr lang="en"/>
              <a:t> values are approximately 50%</a:t>
            </a:r>
            <a:endParaRPr/>
          </a:p>
          <a:p>
            <a:pPr indent="-342900" lvl="0" marL="457200" rtl="0" algn="l">
              <a:spcBef>
                <a:spcPts val="0"/>
              </a:spcBef>
              <a:spcAft>
                <a:spcPts val="0"/>
              </a:spcAft>
              <a:buSzPts val="1800"/>
              <a:buChar char="●"/>
            </a:pPr>
            <a:r>
              <a:rPr lang="en"/>
              <a:t>Categorical factors like age are segmented into less refined classes. These may have more influence in estimation if recorded on a continuous scale.</a:t>
            </a:r>
            <a:endParaRPr/>
          </a:p>
          <a:p>
            <a:pPr indent="-342900" lvl="0" marL="457200" rtl="0" algn="l">
              <a:spcBef>
                <a:spcPts val="0"/>
              </a:spcBef>
              <a:spcAft>
                <a:spcPts val="0"/>
              </a:spcAft>
              <a:buSzPts val="1800"/>
              <a:buChar char="●"/>
            </a:pPr>
            <a:r>
              <a:rPr lang="en"/>
              <a:t>Confounders</a:t>
            </a:r>
            <a:endParaRPr/>
          </a:p>
          <a:p>
            <a:pPr indent="-317500" lvl="1" marL="914400" rtl="0" algn="l">
              <a:spcBef>
                <a:spcPts val="0"/>
              </a:spcBef>
              <a:spcAft>
                <a:spcPts val="0"/>
              </a:spcAft>
              <a:buSzPts val="1400"/>
              <a:buChar char="○"/>
            </a:pPr>
            <a:r>
              <a:rPr lang="en"/>
              <a:t>Alcohol </a:t>
            </a:r>
            <a:r>
              <a:rPr lang="en"/>
              <a:t>associated</a:t>
            </a:r>
            <a:r>
              <a:rPr lang="en"/>
              <a:t> with reduced risk but heavy drinkers tend to be young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 dataset</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Personal key indicators of heart </a:t>
            </a:r>
            <a:r>
              <a:rPr lang="en"/>
              <a:t>disease (kaggle)</a:t>
            </a:r>
            <a:endParaRPr/>
          </a:p>
          <a:p>
            <a:pPr indent="-317500" lvl="1" marL="914400" rtl="0" algn="l">
              <a:spcBef>
                <a:spcPts val="0"/>
              </a:spcBef>
              <a:spcAft>
                <a:spcPts val="0"/>
              </a:spcAft>
              <a:buSzPts val="1400"/>
              <a:buChar char="○"/>
            </a:pPr>
            <a:r>
              <a:rPr lang="en" u="sng">
                <a:solidFill>
                  <a:schemeClr val="hlink"/>
                </a:solidFill>
                <a:hlinkClick r:id="rId3"/>
              </a:rPr>
              <a:t>https://www.kaggle.com/datasets/kamilpytlak/personal-key-indicators-of-heart-disease</a:t>
            </a:r>
            <a:r>
              <a:rPr lang="en"/>
              <a:t> </a:t>
            </a:r>
            <a:endParaRPr/>
          </a:p>
          <a:p>
            <a:pPr indent="-342900" lvl="0" marL="457200" rtl="0" algn="l">
              <a:spcBef>
                <a:spcPts val="0"/>
              </a:spcBef>
              <a:spcAft>
                <a:spcPts val="0"/>
              </a:spcAft>
              <a:buSzPts val="1800"/>
              <a:buChar char="●"/>
            </a:pPr>
            <a:r>
              <a:rPr lang="en"/>
              <a:t>319795 observations of 18 variables (1 outcome &amp; 17 covariates)</a:t>
            </a:r>
            <a:endParaRPr/>
          </a:p>
          <a:p>
            <a:pPr indent="-342900" lvl="0" marL="457200" rtl="0" algn="l">
              <a:spcBef>
                <a:spcPts val="0"/>
              </a:spcBef>
              <a:spcAft>
                <a:spcPts val="0"/>
              </a:spcAft>
              <a:buSzPts val="1800"/>
              <a:buChar char="●"/>
            </a:pPr>
            <a:r>
              <a:rPr lang="en"/>
              <a:t>Primary Outcome of interest: Heart disease occurrence</a:t>
            </a:r>
            <a:endParaRPr/>
          </a:p>
          <a:p>
            <a:pPr indent="-317500" lvl="1" marL="914400" rtl="0" algn="l">
              <a:spcBef>
                <a:spcPts val="0"/>
              </a:spcBef>
              <a:spcAft>
                <a:spcPts val="0"/>
              </a:spcAft>
              <a:buSzPts val="1400"/>
              <a:buChar char="○"/>
            </a:pPr>
            <a:r>
              <a:rPr lang="en"/>
              <a:t>Subject experienced either coronary heart disease or myocardial infarction (binary)</a:t>
            </a:r>
            <a:endParaRPr/>
          </a:p>
          <a:p>
            <a:pPr indent="-342900" lvl="0" marL="457200" rtl="0" algn="l">
              <a:spcBef>
                <a:spcPts val="0"/>
              </a:spcBef>
              <a:spcAft>
                <a:spcPts val="0"/>
              </a:spcAft>
              <a:buSzPts val="1800"/>
              <a:buChar char="●"/>
            </a:pPr>
            <a:r>
              <a:rPr lang="en"/>
              <a:t>Other factors:</a:t>
            </a:r>
            <a:endParaRPr/>
          </a:p>
          <a:p>
            <a:pPr indent="-317500" lvl="1" marL="914400" rtl="0" algn="l">
              <a:spcBef>
                <a:spcPts val="0"/>
              </a:spcBef>
              <a:spcAft>
                <a:spcPts val="0"/>
              </a:spcAft>
              <a:buSzPts val="1400"/>
              <a:buChar char="○"/>
            </a:pPr>
            <a:r>
              <a:rPr lang="en"/>
              <a:t>BMI, Smoking status, alcohol consumption, stroke occurrence, poor physical health, poor mental health, walking difficulty, sex, age, race, diabetes, physical activity, general health status, average sleep time, asthma, kidney disease occurrence, skin cancer occurrence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 project aims/research questions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Aim 1</a:t>
            </a:r>
            <a:r>
              <a:rPr lang="en">
                <a:solidFill>
                  <a:srgbClr val="000000"/>
                </a:solidFill>
              </a:rPr>
              <a:t>: </a:t>
            </a:r>
            <a:r>
              <a:rPr lang="en">
                <a:solidFill>
                  <a:srgbClr val="000000"/>
                </a:solidFill>
              </a:rPr>
              <a:t>determine relationship between heart disease prevalence and all other factors</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Aim 2: determine relationship between BMI &amp; heart disease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Aim 3: determine relationship between risky behaviors (smoking &amp; drinking) with heart disease or stroke (poor health outcomes)</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1E1919"/>
                </a:solidFill>
              </a:rPr>
              <a:t>Aim 4: Compare the model fitting performance between logistic regression model and other machine learning methods. And propose predictions for occurrence of heart disease given health condition indicators</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Exploratory figures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sex</a:t>
            </a:r>
            <a:endParaRPr/>
          </a:p>
        </p:txBody>
      </p:sp>
      <p:pic>
        <p:nvPicPr>
          <p:cNvPr id="121" name="Google Shape;121;p19"/>
          <p:cNvPicPr preferRelativeResize="0"/>
          <p:nvPr/>
        </p:nvPicPr>
        <p:blipFill>
          <a:blip r:embed="rId3">
            <a:alphaModFix/>
          </a:blip>
          <a:stretch>
            <a:fillRect/>
          </a:stretch>
        </p:blipFill>
        <p:spPr>
          <a:xfrm>
            <a:off x="1123325" y="1229875"/>
            <a:ext cx="6897352" cy="3448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age &amp; sex</a:t>
            </a:r>
            <a:endParaRPr/>
          </a:p>
        </p:txBody>
      </p:sp>
      <p:pic>
        <p:nvPicPr>
          <p:cNvPr id="127" name="Google Shape;127;p20"/>
          <p:cNvPicPr preferRelativeResize="0"/>
          <p:nvPr/>
        </p:nvPicPr>
        <p:blipFill>
          <a:blip r:embed="rId3">
            <a:alphaModFix/>
          </a:blip>
          <a:stretch>
            <a:fillRect/>
          </a:stretch>
        </p:blipFill>
        <p:spPr>
          <a:xfrm>
            <a:off x="1013650" y="1113925"/>
            <a:ext cx="7116698" cy="3558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BMI </a:t>
            </a:r>
            <a:endParaRPr/>
          </a:p>
        </p:txBody>
      </p:sp>
      <p:pic>
        <p:nvPicPr>
          <p:cNvPr id="133" name="Google Shape;133;p21"/>
          <p:cNvPicPr preferRelativeResize="0"/>
          <p:nvPr/>
        </p:nvPicPr>
        <p:blipFill>
          <a:blip r:embed="rId3">
            <a:alphaModFix/>
          </a:blip>
          <a:stretch>
            <a:fillRect/>
          </a:stretch>
        </p:blipFill>
        <p:spPr>
          <a:xfrm>
            <a:off x="975738" y="1101237"/>
            <a:ext cx="7192525" cy="359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