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69" r:id="rId28"/>
    <p:sldId id="284" r:id="rId29"/>
    <p:sldId id="283" r:id="rId30"/>
    <p:sldId id="285"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75" d="100"/>
          <a:sy n="175" d="100"/>
        </p:scale>
        <p:origin x="-169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B7BC55-2A1D-49B7-B05E-14D00E8C4F1B}" type="datetimeFigureOut">
              <a:rPr lang="en-US" smtClean="0"/>
              <a:pPr/>
              <a:t>9/26/2012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F9AB62-B6BA-4FAA-97AB-A5B66D62463E}" type="slidenum">
              <a:rPr lang="en-US" smtClean="0"/>
              <a:pPr/>
              <a:t>‹#›</a:t>
            </a:fld>
            <a:endParaRPr lang="en-US"/>
          </a:p>
        </p:txBody>
      </p:sp>
    </p:spTree>
    <p:extLst>
      <p:ext uri="{BB962C8B-B14F-4D97-AF65-F5344CB8AC3E}">
        <p14:creationId xmlns:p14="http://schemas.microsoft.com/office/powerpoint/2010/main" val="1172775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F9AB62-B6BA-4FAA-97AB-A5B66D62463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F9AB62-B6BA-4FAA-97AB-A5B66D62463E}"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F9AB62-B6BA-4FAA-97AB-A5B66D62463E}"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F9AB62-B6BA-4FAA-97AB-A5B66D62463E}"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F9AB62-B6BA-4FAA-97AB-A5B66D62463E}"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F9AB62-B6BA-4FAA-97AB-A5B66D62463E}"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F9AB62-B6BA-4FAA-97AB-A5B66D62463E}"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F9AB62-B6BA-4FAA-97AB-A5B66D62463E}"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F9AB62-B6BA-4FAA-97AB-A5B66D62463E}"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F9AB62-B6BA-4FAA-97AB-A5B66D62463E}"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F9AB62-B6BA-4FAA-97AB-A5B66D62463E}"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F9AB62-B6BA-4FAA-97AB-A5B66D62463E}"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F9AB62-B6BA-4FAA-97AB-A5B66D62463E}"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F9AB62-B6BA-4FAA-97AB-A5B66D62463E}"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F9AB62-B6BA-4FAA-97AB-A5B66D62463E}"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F9AB62-B6BA-4FAA-97AB-A5B66D62463E}"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F9AB62-B6BA-4FAA-97AB-A5B66D62463E}"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F9AB62-B6BA-4FAA-97AB-A5B66D62463E}"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F9AB62-B6BA-4FAA-97AB-A5B66D62463E}"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F9AB62-B6BA-4FAA-97AB-A5B66D62463E}"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F9AB62-B6BA-4FAA-97AB-A5B66D62463E}"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F9AB62-B6BA-4FAA-97AB-A5B66D62463E}"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F9AB62-B6BA-4FAA-97AB-A5B66D62463E}"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F9AB62-B6BA-4FAA-97AB-A5B66D62463E}"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F9AB62-B6BA-4FAA-97AB-A5B66D62463E}"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F9AB62-B6BA-4FAA-97AB-A5B66D62463E}"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F9AB62-B6BA-4FAA-97AB-A5B66D62463E}" type="slidenum">
              <a:rPr lang="en-US" smtClean="0"/>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F9AB62-B6BA-4FAA-97AB-A5B66D62463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F9AB62-B6BA-4FAA-97AB-A5B66D62463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F9AB62-B6BA-4FAA-97AB-A5B66D62463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F9AB62-B6BA-4FAA-97AB-A5B66D62463E}"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F9AB62-B6BA-4FAA-97AB-A5B66D62463E}"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F9AB62-B6BA-4FAA-97AB-A5B66D62463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7CCA0C-0BAA-4A12-8C31-1B747455ECFD}" type="datetimeFigureOut">
              <a:rPr lang="en-US" smtClean="0"/>
              <a:pPr/>
              <a:t>9/26/2012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8D59A-9135-43E9-BC33-1B5B316CBE5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7CCA0C-0BAA-4A12-8C31-1B747455ECFD}" type="datetimeFigureOut">
              <a:rPr lang="en-US" smtClean="0"/>
              <a:pPr/>
              <a:t>9/26/2012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8D59A-9135-43E9-BC33-1B5B316CBE5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7CCA0C-0BAA-4A12-8C31-1B747455ECFD}" type="datetimeFigureOut">
              <a:rPr lang="en-US" smtClean="0"/>
              <a:pPr/>
              <a:t>9/26/2012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8D59A-9135-43E9-BC33-1B5B316CBE5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7CCA0C-0BAA-4A12-8C31-1B747455ECFD}" type="datetimeFigureOut">
              <a:rPr lang="en-US" smtClean="0"/>
              <a:pPr/>
              <a:t>9/26/2012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8D59A-9135-43E9-BC33-1B5B316CBE5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7CCA0C-0BAA-4A12-8C31-1B747455ECFD}" type="datetimeFigureOut">
              <a:rPr lang="en-US" smtClean="0"/>
              <a:pPr/>
              <a:t>9/26/2012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8D59A-9135-43E9-BC33-1B5B316CBE5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7CCA0C-0BAA-4A12-8C31-1B747455ECFD}" type="datetimeFigureOut">
              <a:rPr lang="en-US" smtClean="0"/>
              <a:pPr/>
              <a:t>9/26/2012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58D59A-9135-43E9-BC33-1B5B316CBE5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7CCA0C-0BAA-4A12-8C31-1B747455ECFD}" type="datetimeFigureOut">
              <a:rPr lang="en-US" smtClean="0"/>
              <a:pPr/>
              <a:t>9/26/2012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58D59A-9135-43E9-BC33-1B5B316CBE5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7CCA0C-0BAA-4A12-8C31-1B747455ECFD}" type="datetimeFigureOut">
              <a:rPr lang="en-US" smtClean="0"/>
              <a:pPr/>
              <a:t>9/26/2012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58D59A-9135-43E9-BC33-1B5B316CBE5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CCA0C-0BAA-4A12-8C31-1B747455ECFD}" type="datetimeFigureOut">
              <a:rPr lang="en-US" smtClean="0"/>
              <a:pPr/>
              <a:t>9/26/2012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58D59A-9135-43E9-BC33-1B5B316CBE5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7CCA0C-0BAA-4A12-8C31-1B747455ECFD}" type="datetimeFigureOut">
              <a:rPr lang="en-US" smtClean="0"/>
              <a:pPr/>
              <a:t>9/26/2012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58D59A-9135-43E9-BC33-1B5B316CBE5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7CCA0C-0BAA-4A12-8C31-1B747455ECFD}" type="datetimeFigureOut">
              <a:rPr lang="en-US" smtClean="0"/>
              <a:pPr/>
              <a:t>9/26/2012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58D59A-9135-43E9-BC33-1B5B316CBE5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CCA0C-0BAA-4A12-8C31-1B747455ECFD}" type="datetimeFigureOut">
              <a:rPr lang="en-US" smtClean="0"/>
              <a:pPr/>
              <a:t>9/26/2012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58D59A-9135-43E9-BC33-1B5B316CBE5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en.wikipedia.org/wiki/Taylor's_theorem" TargetMode="External"/><Relationship Id="rId3" Type="http://schemas.openxmlformats.org/officeDocument/2006/relationships/hyperlink" Target="http://en.wikipedia.org/wiki/Taylor_polynomial" TargetMode="External"/><Relationship Id="rId7" Type="http://schemas.openxmlformats.org/officeDocument/2006/relationships/hyperlink" Target="http://en.wikipedia.org/wiki/Residual_(numerical_analysi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en.wikipedia.org/wiki/Runge's_phenomenon" TargetMode="External"/><Relationship Id="rId5" Type="http://schemas.openxmlformats.org/officeDocument/2006/relationships/hyperlink" Target="http://en.wikipedia.org/wiki/Natural_logarithm" TargetMode="External"/><Relationship Id="rId4" Type="http://schemas.openxmlformats.org/officeDocument/2006/relationships/hyperlink" Target="http://en.wikipedia.org/wiki/Mathematical_proof" TargetMode="External"/><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hyperlink" Target="http://en.wikipedia.org/wiki/Method_of_exhaustion" TargetMode="External"/><Relationship Id="rId13" Type="http://schemas.openxmlformats.org/officeDocument/2006/relationships/hyperlink" Target="http://en.wikipedia.org/wiki/Tangent_(trigonometric_function)" TargetMode="External"/><Relationship Id="rId18" Type="http://schemas.openxmlformats.org/officeDocument/2006/relationships/hyperlink" Target="http://en.wikipedia.org/wiki/Colin_Maclaurin" TargetMode="External"/><Relationship Id="rId3" Type="http://schemas.openxmlformats.org/officeDocument/2006/relationships/hyperlink" Target="http://en.wikipedia.org/wiki/Zeno_of_Elea" TargetMode="External"/><Relationship Id="rId7" Type="http://schemas.openxmlformats.org/officeDocument/2006/relationships/hyperlink" Target="http://en.wikipedia.org/wiki/Archimedes" TargetMode="External"/><Relationship Id="rId12" Type="http://schemas.openxmlformats.org/officeDocument/2006/relationships/hyperlink" Target="http://en.wikipedia.org/wiki/Trigonometric_function" TargetMode="External"/><Relationship Id="rId17" Type="http://schemas.openxmlformats.org/officeDocument/2006/relationships/hyperlink" Target="http://en.wikipedia.org/wiki/Brook_Taylor" TargetMode="External"/><Relationship Id="rId2" Type="http://schemas.openxmlformats.org/officeDocument/2006/relationships/notesSlide" Target="../notesSlides/notesSlide11.xml"/><Relationship Id="rId16" Type="http://schemas.openxmlformats.org/officeDocument/2006/relationships/hyperlink" Target="http://en.wikipedia.org/wiki/James_Gregory_(astronomer_and_mathematician)" TargetMode="External"/><Relationship Id="rId1" Type="http://schemas.openxmlformats.org/officeDocument/2006/relationships/slideLayout" Target="../slideLayouts/slideLayout2.xml"/><Relationship Id="rId6" Type="http://schemas.openxmlformats.org/officeDocument/2006/relationships/hyperlink" Target="http://en.wikipedia.org/wiki/Democritus" TargetMode="External"/><Relationship Id="rId11" Type="http://schemas.openxmlformats.org/officeDocument/2006/relationships/hyperlink" Target="http://en.wikipedia.org/wiki/Indian_mathematics" TargetMode="External"/><Relationship Id="rId5" Type="http://schemas.openxmlformats.org/officeDocument/2006/relationships/hyperlink" Target="http://en.wikipedia.org/wiki/Aristotle" TargetMode="External"/><Relationship Id="rId15" Type="http://schemas.openxmlformats.org/officeDocument/2006/relationships/hyperlink" Target="http://en.wikipedia.org/wiki/Kerala_school_of_astronomy_and_mathematics" TargetMode="External"/><Relationship Id="rId10" Type="http://schemas.openxmlformats.org/officeDocument/2006/relationships/hyperlink" Target="http://en.wikipedia.org/wiki/Madhava_of_Sangamagrama" TargetMode="External"/><Relationship Id="rId4" Type="http://schemas.openxmlformats.org/officeDocument/2006/relationships/hyperlink" Target="http://en.wikipedia.org/wiki/Zeno's_paradox" TargetMode="External"/><Relationship Id="rId9" Type="http://schemas.openxmlformats.org/officeDocument/2006/relationships/hyperlink" Target="http://en.wikipedia.org/wiki/Liu_Hui" TargetMode="External"/><Relationship Id="rId14" Type="http://schemas.openxmlformats.org/officeDocument/2006/relationships/hyperlink" Target="http://en.wikipedia.org/wiki/Arctangent"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en.wikipedia.org/wiki/File:Expinvsq.svg" TargetMode="External"/><Relationship Id="rId3" Type="http://schemas.openxmlformats.org/officeDocument/2006/relationships/hyperlink" Target="http://en.wikipedia.org/wiki/Analytic_function" TargetMode="External"/><Relationship Id="rId7" Type="http://schemas.openxmlformats.org/officeDocument/2006/relationships/hyperlink" Target="http://en.wikipedia.org/wiki/Power_series"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hyperlink" Target="http://en.wikipedia.org/wiki/If_and_only_if" TargetMode="External"/><Relationship Id="rId5" Type="http://schemas.openxmlformats.org/officeDocument/2006/relationships/hyperlink" Target="http://en.wikipedia.org/wiki/Taylor's_theorem" TargetMode="External"/><Relationship Id="rId4" Type="http://schemas.openxmlformats.org/officeDocument/2006/relationships/hyperlink" Target="http://en.wikipedia.org/wiki/Entire_function" TargetMode="External"/><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hyperlink" Target="http://en.wikipedia.org/wiki/Chebyshev_form" TargetMode="External"/><Relationship Id="rId3" Type="http://schemas.openxmlformats.org/officeDocument/2006/relationships/hyperlink" Target="http://en.wikipedia.org/wiki/Analytic_function" TargetMode="External"/><Relationship Id="rId7" Type="http://schemas.openxmlformats.org/officeDocument/2006/relationships/hyperlink" Target="http://en.wikipedia.org/wiki/Complex_analysi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en.wikipedia.org/wiki/Complex_number" TargetMode="External"/><Relationship Id="rId11" Type="http://schemas.openxmlformats.org/officeDocument/2006/relationships/hyperlink" Target="http://en.wikipedia.org/wiki/Harmonic_analysis" TargetMode="External"/><Relationship Id="rId5" Type="http://schemas.openxmlformats.org/officeDocument/2006/relationships/hyperlink" Target="http://en.wikipedia.org/wiki/Open_disk" TargetMode="External"/><Relationship Id="rId10" Type="http://schemas.openxmlformats.org/officeDocument/2006/relationships/hyperlink" Target="http://en.wikipedia.org/wiki/Euler's_formula" TargetMode="External"/><Relationship Id="rId4" Type="http://schemas.openxmlformats.org/officeDocument/2006/relationships/hyperlink" Target="http://en.wikipedia.org/wiki/Holomorphic_function" TargetMode="External"/><Relationship Id="rId9" Type="http://schemas.openxmlformats.org/officeDocument/2006/relationships/hyperlink" Target="http://en.wikipedia.org/wiki/Clenshaw_algorithm"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en.wikipedia.org/wiki/Exponential_function" TargetMode="External"/><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en.wikipedia.org/wiki/Geometric_series" TargetMode="External"/><Relationship Id="rId10" Type="http://schemas.openxmlformats.org/officeDocument/2006/relationships/image" Target="../media/image18.png"/><Relationship Id="rId4" Type="http://schemas.openxmlformats.org/officeDocument/2006/relationships/hyperlink" Target="http://en.wikipedia.org/wiki/Natural_logarithm" TargetMode="External"/><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en.wikipedia.org/wiki/Square_root" TargetMode="External"/><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hyperlink" Target="http://en.wikipedia.org/wiki/Binomial_coefficient" TargetMode="External"/><Relationship Id="rId10" Type="http://schemas.openxmlformats.org/officeDocument/2006/relationships/image" Target="../media/image23.png"/><Relationship Id="rId4" Type="http://schemas.openxmlformats.org/officeDocument/2006/relationships/hyperlink" Target="http://en.wikipedia.org/wiki/Binomial_series" TargetMode="External"/><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image" Target="http://upload.wikimedia.org/math/f/2/6/f268a9caacc396c2c76657d99b719373.png" TargetMode="External"/><Relationship Id="rId13" Type="http://schemas.openxmlformats.org/officeDocument/2006/relationships/image" Target="../media/image28.gif"/><Relationship Id="rId3" Type="http://schemas.openxmlformats.org/officeDocument/2006/relationships/hyperlink" Target="http://en.wikipedia.org/wiki/Trigonometric_function" TargetMode="External"/><Relationship Id="rId7" Type="http://schemas.openxmlformats.org/officeDocument/2006/relationships/image" Target="../media/image25.gif"/><Relationship Id="rId12" Type="http://schemas.openxmlformats.org/officeDocument/2006/relationships/image" Target="http://upload.wikimedia.org/math/5/d/3/5d3310d7f3860da7416d8eccd4891586.png" TargetMode="External"/><Relationship Id="rId2" Type="http://schemas.openxmlformats.org/officeDocument/2006/relationships/notesSlide" Target="../notesSlides/notesSlide16.xml"/><Relationship Id="rId16" Type="http://schemas.openxmlformats.org/officeDocument/2006/relationships/image" Target="http://upload.wikimedia.org/math/8/a/a/8aa763c340d4ddbb93ada8b41124bcac.png" TargetMode="External"/><Relationship Id="rId1" Type="http://schemas.openxmlformats.org/officeDocument/2006/relationships/slideLayout" Target="../slideLayouts/slideLayout2.xml"/><Relationship Id="rId6" Type="http://schemas.openxmlformats.org/officeDocument/2006/relationships/image" Target="http://upload.wikimedia.org/math/e/7/2/e72a9c97103eed0fe72a1975a8fd748a.png" TargetMode="External"/><Relationship Id="rId11" Type="http://schemas.openxmlformats.org/officeDocument/2006/relationships/image" Target="../media/image27.gif"/><Relationship Id="rId5" Type="http://schemas.openxmlformats.org/officeDocument/2006/relationships/image" Target="../media/image24.gif"/><Relationship Id="rId15" Type="http://schemas.openxmlformats.org/officeDocument/2006/relationships/image" Target="../media/image29.gif"/><Relationship Id="rId10" Type="http://schemas.openxmlformats.org/officeDocument/2006/relationships/image" Target="http://upload.wikimedia.org/math/b/e/b/beb7c0dcf6927945a2dcd7d277146c34.png" TargetMode="External"/><Relationship Id="rId4" Type="http://schemas.openxmlformats.org/officeDocument/2006/relationships/hyperlink" Target="http://en.wikipedia.org/wiki/Bernoulli_numbers" TargetMode="External"/><Relationship Id="rId9" Type="http://schemas.openxmlformats.org/officeDocument/2006/relationships/image" Target="../media/image26.gif"/><Relationship Id="rId14" Type="http://schemas.openxmlformats.org/officeDocument/2006/relationships/image" Target="http://upload.wikimedia.org/math/4/4/1/4419563d21ce54aad1641bd6d739da28.png"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32.gif"/><Relationship Id="rId13" Type="http://schemas.openxmlformats.org/officeDocument/2006/relationships/image" Target="http://upload.wikimedia.org/math/0/1/e/01e25cb864b1c5fa6b5a84770d107729.png" TargetMode="External"/><Relationship Id="rId3" Type="http://schemas.openxmlformats.org/officeDocument/2006/relationships/hyperlink" Target="http://en.wikipedia.org/wiki/Hyperbolic_function" TargetMode="External"/><Relationship Id="rId7" Type="http://schemas.openxmlformats.org/officeDocument/2006/relationships/image" Target="http://upload.wikimedia.org/math/3/4/0/3404ca10db69c1c5e437dd0260e86aac.png" TargetMode="External"/><Relationship Id="rId12" Type="http://schemas.openxmlformats.org/officeDocument/2006/relationships/image" Target="../media/image34.gi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1.gif"/><Relationship Id="rId11" Type="http://schemas.openxmlformats.org/officeDocument/2006/relationships/image" Target="http://upload.wikimedia.org/math/0/7/4/074b91fb8a87f46c0b7f0363cce76ad0.png" TargetMode="External"/><Relationship Id="rId5" Type="http://schemas.openxmlformats.org/officeDocument/2006/relationships/image" Target="http://upload.wikimedia.org/math/0/6/a/06a9aea5985adb7a50da564616e75f67.png" TargetMode="External"/><Relationship Id="rId10" Type="http://schemas.openxmlformats.org/officeDocument/2006/relationships/image" Target="../media/image33.gif"/><Relationship Id="rId4" Type="http://schemas.openxmlformats.org/officeDocument/2006/relationships/image" Target="../media/image30.gif"/><Relationship Id="rId9" Type="http://schemas.openxmlformats.org/officeDocument/2006/relationships/image" Target="http://upload.wikimedia.org/math/4/4/c/44c936ef948de5b315fd74ff41efd4e2.png"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Integration_by_part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en.wikipedia.org/wiki/Computer_algebra_system"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Big_O_notation" TargetMode="External"/><Relationship Id="rId7"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8" Type="http://schemas.openxmlformats.org/officeDocument/2006/relationships/hyperlink" Target="http://en.wikipedia.org/wiki/Taylor_polynomial" TargetMode="External"/><Relationship Id="rId3" Type="http://schemas.openxmlformats.org/officeDocument/2006/relationships/hyperlink" Target="http://en.wikipedia.org/wiki/Science" TargetMode="External"/><Relationship Id="rId7" Type="http://schemas.openxmlformats.org/officeDocument/2006/relationships/hyperlink" Target="http://en.wikipedia.org/wiki/Big_O_notati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en.wikipedia.org/wiki/Order_of_magnitude" TargetMode="External"/><Relationship Id="rId5" Type="http://schemas.openxmlformats.org/officeDocument/2006/relationships/hyperlink" Target="http://en.wikipedia.org/wiki/Approximation" TargetMode="External"/><Relationship Id="rId10" Type="http://schemas.openxmlformats.org/officeDocument/2006/relationships/hyperlink" Target="http://en.wikipedia.org/wiki/Linear_approximation" TargetMode="External"/><Relationship Id="rId4" Type="http://schemas.openxmlformats.org/officeDocument/2006/relationships/hyperlink" Target="http://en.wikipedia.org/wiki/Engineering" TargetMode="External"/><Relationship Id="rId9" Type="http://schemas.openxmlformats.org/officeDocument/2006/relationships/hyperlink" Target="http://en.wikipedia.org/wiki/Taylor's_theorem"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en.wikipedia.org/wiki/Constant_ter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hyperlink" Target="http://en.wikipedia.org/wiki/Even_function"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8" Type="http://schemas.openxmlformats.org/officeDocument/2006/relationships/hyperlink" Target="http://en.wikipedia.org/wiki/Operator" TargetMode="External"/><Relationship Id="rId3" Type="http://schemas.openxmlformats.org/officeDocument/2006/relationships/hyperlink" Target="http://en.wikipedia.org/wiki/Algebraic_function" TargetMode="External"/><Relationship Id="rId7" Type="http://schemas.openxmlformats.org/officeDocument/2006/relationships/hyperlink" Target="http://en.wikipedia.org/wiki/Analytic_function"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en.wikipedia.org/wiki/Exponential_function" TargetMode="External"/><Relationship Id="rId11" Type="http://schemas.openxmlformats.org/officeDocument/2006/relationships/hyperlink" Target="http://en.wikipedia.org/wiki/Power_series" TargetMode="External"/><Relationship Id="rId5" Type="http://schemas.openxmlformats.org/officeDocument/2006/relationships/hyperlink" Target="http://en.wikipedia.org/wiki/Differential_equation" TargetMode="External"/><Relationship Id="rId10" Type="http://schemas.openxmlformats.org/officeDocument/2006/relationships/hyperlink" Target="http://en.wikipedia.org/wiki/Matrix_logarithm" TargetMode="External"/><Relationship Id="rId4" Type="http://schemas.openxmlformats.org/officeDocument/2006/relationships/hyperlink" Target="http://en.wikipedia.org/wiki/Transcendental_function" TargetMode="External"/><Relationship Id="rId9" Type="http://schemas.openxmlformats.org/officeDocument/2006/relationships/hyperlink" Target="http://en.wikipedia.org/wiki/Matrix_exponential"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hyperlink" Target="http://en.wikipedia.org/wiki/Partial_derivative" TargetMode="External"/><Relationship Id="rId7"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hyperlink" Target="http://en.wikipedia.org/wiki/Gradient" TargetMode="External"/><Relationship Id="rId7" Type="http://schemas.openxmlformats.org/officeDocument/2006/relationships/image" Target="../media/image5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en.wikipedia.org/wiki/Multi-index" TargetMode="External"/><Relationship Id="rId5" Type="http://schemas.openxmlformats.org/officeDocument/2006/relationships/hyperlink" Target="http://en.wikipedia.org/wiki/Multi-index_notation" TargetMode="External"/><Relationship Id="rId10" Type="http://schemas.openxmlformats.org/officeDocument/2006/relationships/image" Target="../media/image55.png"/><Relationship Id="rId4" Type="http://schemas.openxmlformats.org/officeDocument/2006/relationships/hyperlink" Target="http://en.wikipedia.org/wiki/Hessian_matrix" TargetMode="External"/><Relationship Id="rId9" Type="http://schemas.openxmlformats.org/officeDocument/2006/relationships/image" Target="../media/image54.png"/></Relationships>
</file>

<file path=ppt/slides/_rels/slide26.xml.rels><?xml version="1.0" encoding="UTF-8" standalone="yes"?>
<Relationships xmlns="http://schemas.openxmlformats.org/package/2006/relationships"><Relationship Id="rId8" Type="http://schemas.openxmlformats.org/officeDocument/2006/relationships/hyperlink" Target="http://en.wikipedia.org/wiki/Function_(mathematics)" TargetMode="External"/><Relationship Id="rId3" Type="http://schemas.openxmlformats.org/officeDocument/2006/relationships/hyperlink" Target="http://en.wikipedia.org/wiki/Numerical_analysis" TargetMode="External"/><Relationship Id="rId7" Type="http://schemas.openxmlformats.org/officeDocument/2006/relationships/hyperlink" Target="http://en.wikipedia.org/wiki/Real_number" TargetMode="External"/><Relationship Id="rId12"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en.wikipedia.org/wiki/Root_(mathematics)" TargetMode="External"/><Relationship Id="rId11" Type="http://schemas.openxmlformats.org/officeDocument/2006/relationships/hyperlink" Target="http://en.wikipedia.org/wiki/Multiplicative_inverse" TargetMode="External"/><Relationship Id="rId5" Type="http://schemas.openxmlformats.org/officeDocument/2006/relationships/hyperlink" Target="http://en.wikipedia.org/wiki/Joseph_Raphson" TargetMode="External"/><Relationship Id="rId10" Type="http://schemas.openxmlformats.org/officeDocument/2006/relationships/hyperlink" Target="http://en.wikipedia.org/wiki/Division_(digital)" TargetMode="External"/><Relationship Id="rId4" Type="http://schemas.openxmlformats.org/officeDocument/2006/relationships/hyperlink" Target="http://en.wikipedia.org/wiki/Isaac_Newton" TargetMode="External"/><Relationship Id="rId9" Type="http://schemas.openxmlformats.org/officeDocument/2006/relationships/hyperlink" Target="http://en.wikipedia.org/wiki/Derivative"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en.wikipedia.org/wiki/Laurent_series" TargetMode="External"/><Relationship Id="rId3" Type="http://schemas.openxmlformats.org/officeDocument/2006/relationships/hyperlink" Target="http://en.wikipedia.org/wiki/Infinitely_differentiable_function" TargetMode="External"/><Relationship Id="rId7" Type="http://schemas.openxmlformats.org/officeDocument/2006/relationships/hyperlink" Target="http://en.wikipedia.org/wiki/Singularity_(mathematics)"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en.wikipedia.org/wiki/Complex_plane" TargetMode="External"/><Relationship Id="rId5" Type="http://schemas.openxmlformats.org/officeDocument/2006/relationships/hyperlink" Target="http://en.wikipedia.org/wiki/Complex_analysis" TargetMode="External"/><Relationship Id="rId4" Type="http://schemas.openxmlformats.org/officeDocument/2006/relationships/hyperlink" Target="http://en.wikipedia.org/wiki/Non-analytic_smooth_function"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en.wikipedia.org/wiki/Tangent_line" TargetMode="External"/><Relationship Id="rId7" Type="http://schemas.openxmlformats.org/officeDocument/2006/relationships/image" Target="../media/image57.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hyperlink" Target="http://en.wikipedia.org/wiki/File:Newton_iteration.svg" TargetMode="External"/><Relationship Id="rId5" Type="http://schemas.openxmlformats.org/officeDocument/2006/relationships/hyperlink" Target="http://en.wikipedia.org/wiki/Iterative_method" TargetMode="External"/><Relationship Id="rId4" Type="http://schemas.openxmlformats.org/officeDocument/2006/relationships/hyperlink" Target="http://en.wikipedia.org/wiki/Calculus"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en.wikipedia.org/wiki/Rate_of_convergence" TargetMode="External"/><Relationship Id="rId3" Type="http://schemas.openxmlformats.org/officeDocument/2006/relationships/hyperlink" Target="http://en.wikipedia.org/wiki/Derivative" TargetMode="External"/><Relationship Id="rId7" Type="http://schemas.openxmlformats.org/officeDocument/2006/relationships/hyperlink" Target="http://en.wikipedia.org/wiki/Multiplicity"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en.wikipedia.org/wiki/Intermediate_value_theorem" TargetMode="External"/><Relationship Id="rId11" Type="http://schemas.openxmlformats.org/officeDocument/2006/relationships/image" Target="../media/image59.png"/><Relationship Id="rId5" Type="http://schemas.openxmlformats.org/officeDocument/2006/relationships/hyperlink" Target="http://en.wikipedia.org/wiki/Real_number" TargetMode="External"/><Relationship Id="rId10" Type="http://schemas.openxmlformats.org/officeDocument/2006/relationships/image" Target="../media/image58.png"/><Relationship Id="rId4" Type="http://schemas.openxmlformats.org/officeDocument/2006/relationships/hyperlink" Target="http://en.wikipedia.org/wiki/Interval_(mathematics)" TargetMode="External"/><Relationship Id="rId9" Type="http://schemas.openxmlformats.org/officeDocument/2006/relationships/hyperlink" Target="http://en.wikipedia.org/wiki/Neighbourhood_(mathematics)"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en.wikipedia.org/wiki/Mathematics" TargetMode="External"/><Relationship Id="rId13" Type="http://schemas.openxmlformats.org/officeDocument/2006/relationships/hyperlink" Target="http://en.wikipedia.org/wiki/Slope" TargetMode="External"/><Relationship Id="rId3" Type="http://schemas.openxmlformats.org/officeDocument/2006/relationships/hyperlink" Target="http://en.wikipedia.org/wiki/Scientist" TargetMode="External"/><Relationship Id="rId7" Type="http://schemas.openxmlformats.org/officeDocument/2006/relationships/hyperlink" Target="http://en.wikipedia.org/wiki/Function_(mathematics)" TargetMode="External"/><Relationship Id="rId12" Type="http://schemas.openxmlformats.org/officeDocument/2006/relationships/hyperlink" Target="http://en.wikipedia.org/wiki/Line_(mathematic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en.wikipedia.org/wiki/Order_of_magnitude" TargetMode="External"/><Relationship Id="rId11" Type="http://schemas.openxmlformats.org/officeDocument/2006/relationships/hyperlink" Target="http://en.wikipedia.org/wiki/Constant" TargetMode="External"/><Relationship Id="rId5" Type="http://schemas.openxmlformats.org/officeDocument/2006/relationships/hyperlink" Target="http://en.wikipedia.org/wiki/Significant_figure" TargetMode="External"/><Relationship Id="rId10" Type="http://schemas.openxmlformats.org/officeDocument/2006/relationships/hyperlink" Target="http://en.wikipedia.org/wiki/Data_point" TargetMode="External"/><Relationship Id="rId4" Type="http://schemas.openxmlformats.org/officeDocument/2006/relationships/hyperlink" Target="http://en.wikipedia.org/wiki/Estimation" TargetMode="External"/><Relationship Id="rId9" Type="http://schemas.openxmlformats.org/officeDocument/2006/relationships/hyperlink" Target="http://en.wikipedia.org/wiki/Formula" TargetMode="External"/><Relationship Id="rId14" Type="http://schemas.openxmlformats.org/officeDocument/2006/relationships/hyperlink" Target="http://en.wikipedia.org/wiki/Linear_approximation"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en.wikipedia.org/wiki/Mathematics_in_medieval_Islam" TargetMode="External"/><Relationship Id="rId3" Type="http://schemas.openxmlformats.org/officeDocument/2006/relationships/hyperlink" Target="http://en.wikipedia.org/wiki/Isaac_Newton" TargetMode="External"/><Relationship Id="rId7" Type="http://schemas.openxmlformats.org/officeDocument/2006/relationships/hyperlink" Target="http://en.wikipedia.org/wiki/Franciscus_Vieta"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en.wikipedia.org/wiki/John_Colson" TargetMode="External"/><Relationship Id="rId11" Type="http://schemas.openxmlformats.org/officeDocument/2006/relationships/hyperlink" Target="http://en.wikipedia.org/wiki/Methods_of_computing_square_roots" TargetMode="External"/><Relationship Id="rId5" Type="http://schemas.openxmlformats.org/officeDocument/2006/relationships/hyperlink" Target="http://en.wikipedia.org/wiki/Method_of_Fluxions" TargetMode="External"/><Relationship Id="rId10" Type="http://schemas.openxmlformats.org/officeDocument/2006/relationships/hyperlink" Target="http://en.wikipedia.org/wiki/Jamsh%C4%ABd_al-K%C4%81sh%C4%AB" TargetMode="External"/><Relationship Id="rId4" Type="http://schemas.openxmlformats.org/officeDocument/2006/relationships/hyperlink" Target="http://en.wikipedia.org/wiki/William_Jones_(mathematician)" TargetMode="External"/><Relationship Id="rId9" Type="http://schemas.openxmlformats.org/officeDocument/2006/relationships/hyperlink" Target="http://en.wikipedia.org/wiki/Sharaf_al-Din_al-Tusi"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en.wikipedia.org/wiki/Polynomials" TargetMode="External"/><Relationship Id="rId3" Type="http://schemas.openxmlformats.org/officeDocument/2006/relationships/hyperlink" Target="http://en.wikipedia.org/wiki/Seki_K%C5%8Dwa" TargetMode="External"/><Relationship Id="rId7" Type="http://schemas.openxmlformats.org/officeDocument/2006/relationships/hyperlink" Target="http://en.wikipedia.org/wiki/Arthur_Cayley"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en.wikipedia.org/wiki/Thomas_Simpson" TargetMode="External"/><Relationship Id="rId5" Type="http://schemas.openxmlformats.org/officeDocument/2006/relationships/hyperlink" Target="http://en.wikipedia.org/wiki/Joseph_Raphson" TargetMode="External"/><Relationship Id="rId4" Type="http://schemas.openxmlformats.org/officeDocument/2006/relationships/hyperlink" Target="http://en.wikipedia.org/wiki/John_Wallis"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en.wikipedia.org/wiki/Rate_of_convergence" TargetMode="External"/><Relationship Id="rId7" Type="http://schemas.openxmlformats.org/officeDocument/2006/relationships/hyperlink" Target="http://en.wikipedia.org/wiki/Multiplicity_(mathematics)"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en.wikipedia.org/wiki/Root_(mathematics)" TargetMode="External"/><Relationship Id="rId5" Type="http://schemas.openxmlformats.org/officeDocument/2006/relationships/hyperlink" Target="http://en.wikipedia.org/wiki/Secant_method" TargetMode="External"/><Relationship Id="rId4" Type="http://schemas.openxmlformats.org/officeDocument/2006/relationships/hyperlink" Target="http://en.wikipedia.org/wiki/Slop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Quadratic_polynomia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en.wikipedia.org/wiki/Parabol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Exponential_function" TargetMode="External"/><Relationship Id="rId7"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http://en.wikipedia.org/wiki/File:Exp_series.gif" TargetMode="External"/><Relationship Id="rId5" Type="http://schemas.openxmlformats.org/officeDocument/2006/relationships/image" Target="../media/image1.png"/><Relationship Id="rId4" Type="http://schemas.openxmlformats.org/officeDocument/2006/relationships/hyperlink" Target="http://en.wikipedia.org/wiki/File:Sintay.svg"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en.wikipedia.org/wiki/Taylor_polynomial" TargetMode="External"/><Relationship Id="rId13" Type="http://schemas.openxmlformats.org/officeDocument/2006/relationships/hyperlink" Target="http://en.wikipedia.org/wiki/Real_number" TargetMode="External"/><Relationship Id="rId18" Type="http://schemas.openxmlformats.org/officeDocument/2006/relationships/hyperlink" Target="http://en.wikipedia.org/wiki/Factorial" TargetMode="External"/><Relationship Id="rId3" Type="http://schemas.openxmlformats.org/officeDocument/2006/relationships/hyperlink" Target="http://en.wikipedia.org/wiki/Mathematics" TargetMode="External"/><Relationship Id="rId7" Type="http://schemas.openxmlformats.org/officeDocument/2006/relationships/hyperlink" Target="http://en.wikipedia.org/wiki/Limit_(mathematics)" TargetMode="External"/><Relationship Id="rId12" Type="http://schemas.openxmlformats.org/officeDocument/2006/relationships/hyperlink" Target="http://en.wikipedia.org/wiki/Colin_Maclaurin" TargetMode="External"/><Relationship Id="rId17" Type="http://schemas.openxmlformats.org/officeDocument/2006/relationships/hyperlink" Target="http://en.wikipedia.org/wiki/Power_series" TargetMode="External"/><Relationship Id="rId2" Type="http://schemas.openxmlformats.org/officeDocument/2006/relationships/notesSlide" Target="../notesSlides/notesSlide6.xml"/><Relationship Id="rId16" Type="http://schemas.openxmlformats.org/officeDocument/2006/relationships/hyperlink" Target="http://en.wikipedia.org/wiki/Neighbourhood_(mathematics)" TargetMode="External"/><Relationship Id="rId20"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en.wikipedia.org/wiki/Derivative" TargetMode="External"/><Relationship Id="rId11" Type="http://schemas.openxmlformats.org/officeDocument/2006/relationships/hyperlink" Target="http://en.wikipedia.org/wiki/Scottish_people" TargetMode="External"/><Relationship Id="rId5" Type="http://schemas.openxmlformats.org/officeDocument/2006/relationships/hyperlink" Target="http://en.wikipedia.org/wiki/Series_(mathematics)" TargetMode="External"/><Relationship Id="rId15" Type="http://schemas.openxmlformats.org/officeDocument/2006/relationships/hyperlink" Target="http://en.wikipedia.org/wiki/Infinitely_differentiable_function" TargetMode="External"/><Relationship Id="rId10" Type="http://schemas.openxmlformats.org/officeDocument/2006/relationships/hyperlink" Target="http://en.wikipedia.org/wiki/Brook_Taylor" TargetMode="External"/><Relationship Id="rId19" Type="http://schemas.openxmlformats.org/officeDocument/2006/relationships/image" Target="../media/image3.png"/><Relationship Id="rId4" Type="http://schemas.openxmlformats.org/officeDocument/2006/relationships/hyperlink" Target="http://en.wikipedia.org/wiki/Function_(mathematics)" TargetMode="External"/><Relationship Id="rId9" Type="http://schemas.openxmlformats.org/officeDocument/2006/relationships/hyperlink" Target="http://en.wikipedia.org/wiki/English_people" TargetMode="External"/><Relationship Id="rId14" Type="http://schemas.openxmlformats.org/officeDocument/2006/relationships/hyperlink" Target="http://en.wikipedia.org/wiki/Complex_number"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wikipedia.org/wiki/Polynomial" TargetMode="External"/><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en.wikipedia.org/wiki/Exponential_function" TargetMode="External"/><Relationship Id="rId11" Type="http://schemas.openxmlformats.org/officeDocument/2006/relationships/image" Target="../media/image9.png"/><Relationship Id="rId5" Type="http://schemas.openxmlformats.org/officeDocument/2006/relationships/hyperlink" Target="http://en.wikipedia.org/wiki/Natural_logarithm" TargetMode="External"/><Relationship Id="rId10" Type="http://schemas.openxmlformats.org/officeDocument/2006/relationships/image" Target="../media/image8.png"/><Relationship Id="rId4" Type="http://schemas.openxmlformats.org/officeDocument/2006/relationships/hyperlink" Target="http://en.wikipedia.org/wiki/Geometric_series" TargetMode="Externa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en.wikipedia.org/wiki/Convergent_series" TargetMode="External"/><Relationship Id="rId7" Type="http://schemas.openxmlformats.org/officeDocument/2006/relationships/hyperlink" Target="http://en.wikipedia.org/wiki/File:LogTay.svg"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hyperlink" Target="http://en.wikipedia.org/wiki/Smooth_functions" TargetMode="External"/><Relationship Id="rId5" Type="http://schemas.openxmlformats.org/officeDocument/2006/relationships/hyperlink" Target="http://en.wikipedia.org/wiki/Frechet_space" TargetMode="External"/><Relationship Id="rId4" Type="http://schemas.openxmlformats.org/officeDocument/2006/relationships/hyperlink" Target="http://en.wikipedia.org/wiki/Meager_set"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en.wikipedia.org/wiki/Trigonometric_function" TargetMode="External"/><Relationship Id="rId3" Type="http://schemas.openxmlformats.org/officeDocument/2006/relationships/hyperlink" Target="http://en.wikipedia.org/wiki/Infinitely_differentiable" TargetMode="External"/><Relationship Id="rId7" Type="http://schemas.openxmlformats.org/officeDocument/2006/relationships/hyperlink" Target="http://en.wikipedia.org/wiki/Exponential_function" TargetMode="External"/><Relationship Id="rId12"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en.wikipedia.org/wiki/Entire_function" TargetMode="External"/><Relationship Id="rId11" Type="http://schemas.openxmlformats.org/officeDocument/2006/relationships/hyperlink" Target="http://en.wikipedia.org/wiki/Convergent_series" TargetMode="External"/><Relationship Id="rId5" Type="http://schemas.openxmlformats.org/officeDocument/2006/relationships/hyperlink" Target="http://en.wikipedia.org/wiki/Analytic_function" TargetMode="External"/><Relationship Id="rId10" Type="http://schemas.openxmlformats.org/officeDocument/2006/relationships/hyperlink" Target="http://en.wikipedia.org/wiki/Arctan" TargetMode="External"/><Relationship Id="rId4" Type="http://schemas.openxmlformats.org/officeDocument/2006/relationships/hyperlink" Target="http://en.wikipedia.org/wiki/Neighbourhood_(mathematics)" TargetMode="External"/><Relationship Id="rId9" Type="http://schemas.openxmlformats.org/officeDocument/2006/relationships/hyperlink" Target="http://en.wikipedia.org/wiki/Logarith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accent3"/>
          </a:lnRef>
          <a:fillRef idx="2">
            <a:schemeClr val="accent3"/>
          </a:fillRef>
          <a:effectRef idx="1">
            <a:schemeClr val="accent3"/>
          </a:effectRef>
          <a:fontRef idx="minor">
            <a:schemeClr val="dk1"/>
          </a:fontRef>
        </p:style>
        <p:txBody>
          <a:bodyPr/>
          <a:lstStyle/>
          <a:p>
            <a:r>
              <a:rPr lang="en-US" dirty="0" smtClean="0"/>
              <a:t>Taylor </a:t>
            </a:r>
            <a:r>
              <a:rPr lang="en-US" dirty="0"/>
              <a:t>S</a:t>
            </a:r>
            <a:r>
              <a:rPr lang="en-US" dirty="0" smtClean="0"/>
              <a:t>eries </a:t>
            </a:r>
            <a:r>
              <a:rPr lang="en-US" dirty="0"/>
              <a:t>A</a:t>
            </a:r>
            <a:r>
              <a:rPr lang="en-US" dirty="0" smtClean="0"/>
              <a:t>pproximation</a:t>
            </a:r>
            <a:endParaRPr lang="en-US" dirty="0"/>
          </a:p>
        </p:txBody>
      </p:sp>
      <p:sp>
        <p:nvSpPr>
          <p:cNvPr id="3" name="Subtitle 2"/>
          <p:cNvSpPr>
            <a:spLocks noGrp="1"/>
          </p:cNvSpPr>
          <p:nvPr>
            <p:ph type="subTitle" idx="1"/>
          </p:nvPr>
        </p:nvSpPr>
        <p:spPr/>
        <p:style>
          <a:lnRef idx="1">
            <a:schemeClr val="accent5"/>
          </a:lnRef>
          <a:fillRef idx="2">
            <a:schemeClr val="accent5"/>
          </a:fillRef>
          <a:effectRef idx="1">
            <a:schemeClr val="accent5"/>
          </a:effectRef>
          <a:fontRef idx="minor">
            <a:schemeClr val="dk1"/>
          </a:fontRef>
        </p:style>
        <p:txBody>
          <a:bodyPr/>
          <a:lstStyle/>
          <a:p>
            <a:r>
              <a:rPr lang="en-US" dirty="0" smtClean="0"/>
              <a:t>Taylor series,</a:t>
            </a:r>
          </a:p>
          <a:p>
            <a:r>
              <a:rPr lang="en-US" dirty="0" smtClean="0"/>
              <a:t>Order of approximation,</a:t>
            </a:r>
          </a:p>
          <a:p>
            <a:r>
              <a:rPr lang="en-US" dirty="0" smtClean="0"/>
              <a:t>Newton’s method.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style>
          <a:lnRef idx="1">
            <a:schemeClr val="accent3"/>
          </a:lnRef>
          <a:fillRef idx="2">
            <a:schemeClr val="accent3"/>
          </a:fillRef>
          <a:effectRef idx="1">
            <a:schemeClr val="accent3"/>
          </a:effectRef>
          <a:fontRef idx="minor">
            <a:schemeClr val="dk1"/>
          </a:fontRef>
        </p:style>
        <p:txBody>
          <a:bodyPr>
            <a:normAutofit fontScale="62500" lnSpcReduction="20000"/>
          </a:bodyPr>
          <a:lstStyle/>
          <a:p>
            <a:pPr algn="just"/>
            <a:r>
              <a:rPr lang="en-US" dirty="0"/>
              <a:t>Taylor series can be used to calculate the value of an entire function in every point, if the value of the function, and of all of its derivatives, are known at a single point. Uses of the Taylor series for entire functions include:</a:t>
            </a:r>
          </a:p>
          <a:p>
            <a:pPr lvl="0" algn="just"/>
            <a:r>
              <a:rPr lang="en-US" dirty="0"/>
              <a:t>The partial sums (the </a:t>
            </a:r>
            <a:r>
              <a:rPr lang="en-US" dirty="0">
                <a:hlinkClick r:id="rId3" tooltip="Taylor polynomial"/>
              </a:rPr>
              <a:t>Taylor polynomials</a:t>
            </a:r>
            <a:r>
              <a:rPr lang="en-US" dirty="0"/>
              <a:t>) of the series can be used as approximations of the entire function. These approximations are good if sufficiently many terms are included. </a:t>
            </a:r>
          </a:p>
          <a:p>
            <a:pPr lvl="0" algn="just"/>
            <a:r>
              <a:rPr lang="en-US" dirty="0"/>
              <a:t>The series representation simplifies many </a:t>
            </a:r>
            <a:r>
              <a:rPr lang="en-US" dirty="0">
                <a:hlinkClick r:id="rId4" tooltip="Mathematical proof"/>
              </a:rPr>
              <a:t>mathematical proofs</a:t>
            </a:r>
            <a:r>
              <a:rPr lang="en-US" dirty="0"/>
              <a:t>. </a:t>
            </a:r>
          </a:p>
          <a:p>
            <a:pPr algn="just"/>
            <a:r>
              <a:rPr lang="en-US" dirty="0"/>
              <a:t>Pictured on the right is an accurate approximation of sin(</a:t>
            </a:r>
            <a:r>
              <a:rPr lang="en-US" i="1" dirty="0"/>
              <a:t>x</a:t>
            </a:r>
            <a:r>
              <a:rPr lang="en-US" dirty="0"/>
              <a:t>) around the point </a:t>
            </a:r>
            <a:r>
              <a:rPr lang="en-US" i="1" dirty="0"/>
              <a:t>a</a:t>
            </a:r>
            <a:r>
              <a:rPr lang="en-US" dirty="0"/>
              <a:t> = 0. The pink curve is a polynomial of degree seven</a:t>
            </a:r>
            <a:r>
              <a:rPr lang="en-US" dirty="0" smtClean="0"/>
              <a:t>:</a:t>
            </a:r>
          </a:p>
          <a:p>
            <a:pPr algn="just"/>
            <a:endParaRPr lang="en-US" dirty="0"/>
          </a:p>
          <a:p>
            <a:pPr algn="just">
              <a:buNone/>
            </a:pPr>
            <a:endParaRPr lang="en-US" dirty="0"/>
          </a:p>
          <a:p>
            <a:pPr algn="just"/>
            <a:r>
              <a:rPr lang="en-US" dirty="0"/>
              <a:t>The error in this approximation is no more than |</a:t>
            </a:r>
            <a:r>
              <a:rPr lang="en-US" i="1" dirty="0"/>
              <a:t>x</a:t>
            </a:r>
            <a:r>
              <a:rPr lang="en-US" dirty="0"/>
              <a:t>|</a:t>
            </a:r>
            <a:r>
              <a:rPr lang="en-US" baseline="30000" dirty="0"/>
              <a:t>9</a:t>
            </a:r>
            <a:r>
              <a:rPr lang="en-US" dirty="0"/>
              <a:t>/9!. In particular, for −1 &lt; </a:t>
            </a:r>
            <a:r>
              <a:rPr lang="en-US" i="1" dirty="0"/>
              <a:t>x</a:t>
            </a:r>
            <a:r>
              <a:rPr lang="en-US" dirty="0"/>
              <a:t> &lt; 1, the error is less than 0.000003.</a:t>
            </a:r>
          </a:p>
          <a:p>
            <a:pPr algn="just"/>
            <a:r>
              <a:rPr lang="en-US" dirty="0"/>
              <a:t>In contrast, also shown is a picture of the natural logarithm function </a:t>
            </a:r>
            <a:r>
              <a:rPr lang="en-US" dirty="0" smtClean="0"/>
              <a:t>   </a:t>
            </a:r>
            <a:r>
              <a:rPr lang="en-US" dirty="0" smtClean="0">
                <a:hlinkClick r:id="rId5" tooltip="Natural logarithm"/>
              </a:rPr>
              <a:t>log</a:t>
            </a:r>
            <a:r>
              <a:rPr lang="en-US" dirty="0" smtClean="0"/>
              <a:t>(1 </a:t>
            </a:r>
            <a:r>
              <a:rPr lang="en-US" dirty="0"/>
              <a:t>+ </a:t>
            </a:r>
            <a:r>
              <a:rPr lang="en-US" i="1" dirty="0"/>
              <a:t>x</a:t>
            </a:r>
            <a:r>
              <a:rPr lang="en-US" dirty="0"/>
              <a:t>) and some of its </a:t>
            </a:r>
            <a:r>
              <a:rPr lang="en-US" dirty="0">
                <a:hlinkClick r:id="rId3" tooltip="Taylor polynomial"/>
              </a:rPr>
              <a:t>Taylor polynomials</a:t>
            </a:r>
            <a:r>
              <a:rPr lang="en-US" dirty="0"/>
              <a:t> around </a:t>
            </a:r>
            <a:r>
              <a:rPr lang="en-US" i="1" dirty="0"/>
              <a:t>a</a:t>
            </a:r>
            <a:r>
              <a:rPr lang="en-US" dirty="0"/>
              <a:t> = 0. These approximations converge to the function only in the region −1 &lt; </a:t>
            </a:r>
            <a:r>
              <a:rPr lang="en-US" i="1" dirty="0"/>
              <a:t>x</a:t>
            </a:r>
            <a:r>
              <a:rPr lang="en-US" dirty="0"/>
              <a:t> ≤ 1; outside of this region the higher-degree Taylor polynomials are </a:t>
            </a:r>
            <a:r>
              <a:rPr lang="en-US" b="1" i="1" dirty="0"/>
              <a:t>worse</a:t>
            </a:r>
            <a:r>
              <a:rPr lang="en-US" dirty="0"/>
              <a:t> approximations for the function. This is similar to </a:t>
            </a:r>
            <a:r>
              <a:rPr lang="en-US" dirty="0" err="1">
                <a:hlinkClick r:id="rId6" tooltip="Runge's phenomenon"/>
              </a:rPr>
              <a:t>Runge's</a:t>
            </a:r>
            <a:r>
              <a:rPr lang="en-US" dirty="0">
                <a:hlinkClick r:id="rId6" tooltip="Runge's phenomenon"/>
              </a:rPr>
              <a:t> phenomenon</a:t>
            </a:r>
            <a:r>
              <a:rPr lang="en-US" dirty="0"/>
              <a:t>.</a:t>
            </a:r>
          </a:p>
          <a:p>
            <a:pPr algn="just"/>
            <a:r>
              <a:rPr lang="en-US" dirty="0"/>
              <a:t>The </a:t>
            </a:r>
            <a:r>
              <a:rPr lang="en-US" b="1" dirty="0"/>
              <a:t>error</a:t>
            </a:r>
            <a:r>
              <a:rPr lang="en-US" dirty="0"/>
              <a:t> incurred in approximating a function by its </a:t>
            </a:r>
            <a:r>
              <a:rPr lang="en-US" i="1" dirty="0"/>
              <a:t>n</a:t>
            </a:r>
            <a:r>
              <a:rPr lang="en-US" dirty="0"/>
              <a:t>th-degree Taylor polynomial, is called the </a:t>
            </a:r>
            <a:r>
              <a:rPr lang="en-US" b="1" dirty="0"/>
              <a:t>remainder</a:t>
            </a:r>
            <a:r>
              <a:rPr lang="en-US" dirty="0"/>
              <a:t> or </a:t>
            </a:r>
            <a:r>
              <a:rPr lang="en-US" i="1" dirty="0">
                <a:hlinkClick r:id="rId7" tooltip="Residual (numerical analysis)"/>
              </a:rPr>
              <a:t>residual</a:t>
            </a:r>
            <a:r>
              <a:rPr lang="en-US" dirty="0"/>
              <a:t> and is denoted by the function </a:t>
            </a:r>
            <a:r>
              <a:rPr lang="en-US" i="1" dirty="0" err="1"/>
              <a:t>R</a:t>
            </a:r>
            <a:r>
              <a:rPr lang="en-US" i="1" baseline="-25000" dirty="0" err="1"/>
              <a:t>n</a:t>
            </a:r>
            <a:r>
              <a:rPr lang="en-US" i="1" dirty="0"/>
              <a:t>(x)</a:t>
            </a:r>
            <a:r>
              <a:rPr lang="en-US" dirty="0"/>
              <a:t>. </a:t>
            </a:r>
            <a:r>
              <a:rPr lang="en-US" dirty="0">
                <a:hlinkClick r:id="rId8" tooltip="Taylor's theorem"/>
              </a:rPr>
              <a:t>Taylor's theorem</a:t>
            </a:r>
            <a:r>
              <a:rPr lang="en-US" dirty="0"/>
              <a:t> can be used to obtain a bound on the size of the remainder.</a:t>
            </a:r>
          </a:p>
          <a:p>
            <a:endParaRPr lang="en-US" dirty="0"/>
          </a:p>
        </p:txBody>
      </p:sp>
      <p:pic>
        <p:nvPicPr>
          <p:cNvPr id="6146" name="Picture 2" descr="\sin\left( x \right) \approx x - \frac{x^3}{3!} + \frac{x^5}{5!} - \frac{x^7}{7!}.\!"/>
          <p:cNvPicPr>
            <a:picLocks noChangeAspect="1" noChangeArrowheads="1"/>
          </p:cNvPicPr>
          <p:nvPr/>
        </p:nvPicPr>
        <p:blipFill>
          <a:blip r:embed="rId9"/>
          <a:srcRect/>
          <a:stretch>
            <a:fillRect/>
          </a:stretch>
        </p:blipFill>
        <p:spPr bwMode="auto">
          <a:xfrm>
            <a:off x="3048000" y="3124200"/>
            <a:ext cx="2819400" cy="5115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normAutofit/>
          </a:bodyPr>
          <a:lstStyle/>
          <a:p>
            <a:r>
              <a:rPr lang="en-US" b="1" dirty="0" smtClean="0"/>
              <a:t>History</a:t>
            </a:r>
            <a:endParaRPr lang="en-US" dirty="0"/>
          </a:p>
        </p:txBody>
      </p:sp>
      <p:sp>
        <p:nvSpPr>
          <p:cNvPr id="3" name="Content Placeholder 2"/>
          <p:cNvSpPr>
            <a:spLocks noGrp="1"/>
          </p:cNvSpPr>
          <p:nvPr>
            <p:ph idx="1"/>
          </p:nvPr>
        </p:nvSpPr>
        <p:spPr>
          <a:xfrm>
            <a:off x="457200" y="1600200"/>
            <a:ext cx="8229600" cy="4724400"/>
          </a:xfrm>
        </p:spPr>
        <p:style>
          <a:lnRef idx="1">
            <a:schemeClr val="accent4"/>
          </a:lnRef>
          <a:fillRef idx="2">
            <a:schemeClr val="accent4"/>
          </a:fillRef>
          <a:effectRef idx="1">
            <a:schemeClr val="accent4"/>
          </a:effectRef>
          <a:fontRef idx="minor">
            <a:schemeClr val="dk1"/>
          </a:fontRef>
        </p:style>
        <p:txBody>
          <a:bodyPr>
            <a:normAutofit fontScale="55000" lnSpcReduction="20000"/>
          </a:bodyPr>
          <a:lstStyle/>
          <a:p>
            <a:r>
              <a:rPr lang="en-US" dirty="0" smtClean="0"/>
              <a:t>The </a:t>
            </a:r>
            <a:r>
              <a:rPr lang="en-US" dirty="0"/>
              <a:t>Greek philosopher </a:t>
            </a:r>
            <a:r>
              <a:rPr lang="en-US" dirty="0">
                <a:hlinkClick r:id="rId3" tooltip="Zeno of Elea"/>
              </a:rPr>
              <a:t>Zeno</a:t>
            </a:r>
            <a:r>
              <a:rPr lang="en-US" dirty="0"/>
              <a:t> considered the problem of summing an infinite series to achieve a finite result, but rejected it as an impossibility: the result was </a:t>
            </a:r>
            <a:r>
              <a:rPr lang="en-US" dirty="0">
                <a:hlinkClick r:id="rId4" tooltip="Zeno's paradox"/>
              </a:rPr>
              <a:t>Zeno's paradox</a:t>
            </a:r>
            <a:r>
              <a:rPr lang="en-US" dirty="0"/>
              <a:t>. Later, </a:t>
            </a:r>
            <a:r>
              <a:rPr lang="en-US" dirty="0">
                <a:hlinkClick r:id="rId5" tooltip="Aristotle"/>
              </a:rPr>
              <a:t>Aristotle</a:t>
            </a:r>
            <a:r>
              <a:rPr lang="en-US" dirty="0"/>
              <a:t> proposed a philosophical resolution of the paradox, but the mathematical content was apparently unresolved until taken up by </a:t>
            </a:r>
            <a:r>
              <a:rPr lang="en-US" dirty="0">
                <a:hlinkClick r:id="rId6" tooltip="Democritus"/>
              </a:rPr>
              <a:t>Democritus</a:t>
            </a:r>
            <a:r>
              <a:rPr lang="en-US" dirty="0"/>
              <a:t> and then </a:t>
            </a:r>
            <a:r>
              <a:rPr lang="en-US" dirty="0">
                <a:hlinkClick r:id="rId7" tooltip="Archimedes"/>
              </a:rPr>
              <a:t>Archimedes</a:t>
            </a:r>
            <a:r>
              <a:rPr lang="en-US" dirty="0"/>
              <a:t>. It was through Archimedes's </a:t>
            </a:r>
            <a:r>
              <a:rPr lang="en-US" dirty="0">
                <a:hlinkClick r:id="rId8" tooltip="Method of exhaustion"/>
              </a:rPr>
              <a:t>method of exhaustion</a:t>
            </a:r>
            <a:r>
              <a:rPr lang="en-US" dirty="0"/>
              <a:t> that an infinite number of progressive subdivisions could be performed to achieve a finite </a:t>
            </a:r>
            <a:r>
              <a:rPr lang="en-US" dirty="0" smtClean="0"/>
              <a:t>result.</a:t>
            </a:r>
            <a:r>
              <a:rPr lang="en-US" baseline="30000" dirty="0"/>
              <a:t> </a:t>
            </a:r>
            <a:r>
              <a:rPr lang="en-US" dirty="0" smtClean="0">
                <a:hlinkClick r:id="rId9" tooltip="Liu Hui"/>
              </a:rPr>
              <a:t>Liu </a:t>
            </a:r>
            <a:r>
              <a:rPr lang="en-US" dirty="0" err="1">
                <a:hlinkClick r:id="rId9" tooltip="Liu Hui"/>
              </a:rPr>
              <a:t>Hui</a:t>
            </a:r>
            <a:r>
              <a:rPr lang="en-US" dirty="0"/>
              <a:t> independently employed a similar method a few centuries later</a:t>
            </a:r>
            <a:r>
              <a:rPr lang="en-US" dirty="0" smtClean="0"/>
              <a:t>.</a:t>
            </a:r>
            <a:endParaRPr lang="en-US" dirty="0"/>
          </a:p>
          <a:p>
            <a:r>
              <a:rPr lang="en-US" dirty="0"/>
              <a:t>In the 14th century, the earliest examples of the use of Taylor series and closely-related methods were given by </a:t>
            </a:r>
            <a:r>
              <a:rPr lang="en-US" dirty="0" err="1">
                <a:hlinkClick r:id="rId10" tooltip="Madhava of Sangamagrama"/>
              </a:rPr>
              <a:t>Madhava</a:t>
            </a:r>
            <a:r>
              <a:rPr lang="en-US" dirty="0">
                <a:hlinkClick r:id="rId10" tooltip="Madhava of Sangamagrama"/>
              </a:rPr>
              <a:t> of </a:t>
            </a:r>
            <a:r>
              <a:rPr lang="en-US" dirty="0" err="1" smtClean="0">
                <a:hlinkClick r:id="rId10" tooltip="Madhava of Sangamagrama"/>
              </a:rPr>
              <a:t>Sangamagrama</a:t>
            </a:r>
            <a:r>
              <a:rPr lang="en-US" dirty="0" smtClean="0"/>
              <a:t>.</a:t>
            </a:r>
            <a:r>
              <a:rPr lang="en-US" baseline="30000" dirty="0"/>
              <a:t> </a:t>
            </a:r>
            <a:r>
              <a:rPr lang="en-US" dirty="0" smtClean="0"/>
              <a:t>Though </a:t>
            </a:r>
            <a:r>
              <a:rPr lang="en-US" dirty="0"/>
              <a:t>no record of his work survives, writings of later </a:t>
            </a:r>
            <a:r>
              <a:rPr lang="en-US" dirty="0">
                <a:hlinkClick r:id="rId11" tooltip="Indian mathematics"/>
              </a:rPr>
              <a:t>Indian mathematicians</a:t>
            </a:r>
            <a:r>
              <a:rPr lang="en-US" dirty="0"/>
              <a:t> suggest that he found a number of special cases of the Taylor series, including those for the </a:t>
            </a:r>
            <a:r>
              <a:rPr lang="en-US" dirty="0">
                <a:hlinkClick r:id="rId12" tooltip="Trigonometric function"/>
              </a:rPr>
              <a:t>trigonometric functions</a:t>
            </a:r>
            <a:r>
              <a:rPr lang="en-US" dirty="0"/>
              <a:t> of sine, cosine, </a:t>
            </a:r>
            <a:r>
              <a:rPr lang="en-US" dirty="0">
                <a:hlinkClick r:id="rId13" tooltip="Tangent (trigonometric function)"/>
              </a:rPr>
              <a:t>tangent</a:t>
            </a:r>
            <a:r>
              <a:rPr lang="en-US" dirty="0"/>
              <a:t>, and </a:t>
            </a:r>
            <a:r>
              <a:rPr lang="en-US" dirty="0">
                <a:hlinkClick r:id="rId14" tooltip="Arctangent"/>
              </a:rPr>
              <a:t>arctangent</a:t>
            </a:r>
            <a:r>
              <a:rPr lang="en-US" dirty="0"/>
              <a:t>. The </a:t>
            </a:r>
            <a:r>
              <a:rPr lang="en-US" dirty="0">
                <a:hlinkClick r:id="rId15" tooltip="Kerala school of astronomy and mathematics"/>
              </a:rPr>
              <a:t>Kerala school of astronomy and mathematics</a:t>
            </a:r>
            <a:r>
              <a:rPr lang="en-US" dirty="0"/>
              <a:t> further expanded his works with various series expansions and rational approximations until the 16th century.</a:t>
            </a:r>
          </a:p>
          <a:p>
            <a:r>
              <a:rPr lang="en-US" dirty="0"/>
              <a:t>In the 17th century, </a:t>
            </a:r>
            <a:r>
              <a:rPr lang="en-US" dirty="0">
                <a:hlinkClick r:id="rId16" tooltip="James Gregory (astronomer and mathematician)"/>
              </a:rPr>
              <a:t>James Gregory</a:t>
            </a:r>
            <a:r>
              <a:rPr lang="en-US" dirty="0"/>
              <a:t> also worked in this area and published several </a:t>
            </a:r>
            <a:r>
              <a:rPr lang="en-US" dirty="0" err="1"/>
              <a:t>Maclaurin</a:t>
            </a:r>
            <a:r>
              <a:rPr lang="en-US" dirty="0"/>
              <a:t> series. It was not until 1715 however that a general method for constructing these series for all functions for which they exist was finally provided by </a:t>
            </a:r>
            <a:r>
              <a:rPr lang="en-US" dirty="0">
                <a:hlinkClick r:id="rId17" tooltip="Brook Taylor"/>
              </a:rPr>
              <a:t>Brook </a:t>
            </a:r>
            <a:r>
              <a:rPr lang="en-US" dirty="0" smtClean="0">
                <a:hlinkClick r:id="rId17" tooltip="Brook Taylor"/>
              </a:rPr>
              <a:t>Taylor</a:t>
            </a:r>
            <a:r>
              <a:rPr lang="en-US" dirty="0" smtClean="0"/>
              <a:t>,</a:t>
            </a:r>
            <a:r>
              <a:rPr lang="en-US" baseline="30000" dirty="0"/>
              <a:t> </a:t>
            </a:r>
            <a:r>
              <a:rPr lang="en-US" dirty="0" smtClean="0"/>
              <a:t>after </a:t>
            </a:r>
            <a:r>
              <a:rPr lang="en-US" dirty="0"/>
              <a:t>whom the series are now named.</a:t>
            </a:r>
          </a:p>
          <a:p>
            <a:r>
              <a:rPr lang="en-US" dirty="0"/>
              <a:t>The </a:t>
            </a:r>
            <a:r>
              <a:rPr lang="en-US" dirty="0" err="1"/>
              <a:t>Maclaurin</a:t>
            </a:r>
            <a:r>
              <a:rPr lang="en-US" dirty="0"/>
              <a:t> series was named after </a:t>
            </a:r>
            <a:r>
              <a:rPr lang="en-US" dirty="0">
                <a:hlinkClick r:id="rId18" tooltip="Colin Maclaurin"/>
              </a:rPr>
              <a:t>Colin </a:t>
            </a:r>
            <a:r>
              <a:rPr lang="en-US" dirty="0" err="1">
                <a:hlinkClick r:id="rId18" tooltip="Colin Maclaurin"/>
              </a:rPr>
              <a:t>Maclaurin</a:t>
            </a:r>
            <a:r>
              <a:rPr lang="en-US" dirty="0"/>
              <a:t>, a professor in Edinburgh, who published the special case of the Taylor result in the 18th century.</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normAutofit/>
          </a:bodyPr>
          <a:lstStyle/>
          <a:p>
            <a:r>
              <a:rPr lang="en-US" b="1" dirty="0" smtClean="0"/>
              <a:t>Properties</a:t>
            </a:r>
            <a:endParaRPr lang="en-US" dirty="0"/>
          </a:p>
        </p:txBody>
      </p:sp>
      <p:sp>
        <p:nvSpPr>
          <p:cNvPr id="3" name="Content Placeholder 2"/>
          <p:cNvSpPr>
            <a:spLocks noGrp="1"/>
          </p:cNvSpPr>
          <p:nvPr>
            <p:ph sz="half" idx="1"/>
          </p:nvPr>
        </p:nvSpPr>
        <p:spPr>
          <a:xfrm>
            <a:off x="457200" y="1646237"/>
            <a:ext cx="4038600" cy="4525963"/>
          </a:xfrm>
        </p:spPr>
        <p:style>
          <a:lnRef idx="1">
            <a:schemeClr val="accent4"/>
          </a:lnRef>
          <a:fillRef idx="2">
            <a:schemeClr val="accent4"/>
          </a:fillRef>
          <a:effectRef idx="1">
            <a:schemeClr val="accent4"/>
          </a:effectRef>
          <a:fontRef idx="minor">
            <a:schemeClr val="dk1"/>
          </a:fontRef>
        </p:style>
        <p:txBody>
          <a:bodyPr>
            <a:normAutofit fontScale="7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algn="just"/>
            <a:r>
              <a:rPr lang="en-US" dirty="0" smtClean="0"/>
              <a:t>The </a:t>
            </a:r>
            <a:r>
              <a:rPr lang="en-US" dirty="0"/>
              <a:t>function </a:t>
            </a:r>
            <a:r>
              <a:rPr lang="en-US" b="1" dirty="0"/>
              <a:t>e</a:t>
            </a:r>
            <a:r>
              <a:rPr lang="en-US" b="1" baseline="30000" dirty="0"/>
              <a:t>−1/x²</a:t>
            </a:r>
            <a:r>
              <a:rPr lang="en-US" dirty="0"/>
              <a:t> is not analytic at </a:t>
            </a:r>
            <a:r>
              <a:rPr lang="en-US" i="1" dirty="0"/>
              <a:t>x</a:t>
            </a:r>
            <a:r>
              <a:rPr lang="en-US" dirty="0"/>
              <a:t> = 0: the Taylor series is identically 0, although the function is not.</a:t>
            </a:r>
          </a:p>
          <a:p>
            <a:endParaRPr lang="en-US" dirty="0"/>
          </a:p>
        </p:txBody>
      </p:sp>
      <p:sp>
        <p:nvSpPr>
          <p:cNvPr id="4" name="Content Placeholder 3"/>
          <p:cNvSpPr>
            <a:spLocks noGrp="1"/>
          </p:cNvSpPr>
          <p:nvPr>
            <p:ph sz="half" idx="2"/>
          </p:nvPr>
        </p:nvSpPr>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pPr algn="just"/>
            <a:r>
              <a:rPr lang="en-US" dirty="0"/>
              <a:t>If this series converges for every </a:t>
            </a:r>
            <a:r>
              <a:rPr lang="en-US" i="1" dirty="0"/>
              <a:t>x</a:t>
            </a:r>
            <a:r>
              <a:rPr lang="en-US" dirty="0"/>
              <a:t> in the interval (</a:t>
            </a:r>
            <a:r>
              <a:rPr lang="en-US" i="1" dirty="0"/>
              <a:t>a</a:t>
            </a:r>
            <a:r>
              <a:rPr lang="en-US" dirty="0"/>
              <a:t> − </a:t>
            </a:r>
            <a:r>
              <a:rPr lang="en-US" i="1" dirty="0"/>
              <a:t>r</a:t>
            </a:r>
            <a:r>
              <a:rPr lang="en-US" dirty="0"/>
              <a:t>, </a:t>
            </a:r>
            <a:r>
              <a:rPr lang="en-US" i="1" dirty="0"/>
              <a:t>a</a:t>
            </a:r>
            <a:r>
              <a:rPr lang="en-US" dirty="0"/>
              <a:t> + </a:t>
            </a:r>
            <a:r>
              <a:rPr lang="en-US" i="1" dirty="0"/>
              <a:t>r</a:t>
            </a:r>
            <a:r>
              <a:rPr lang="en-US" dirty="0"/>
              <a:t>) and the sum is equal to </a:t>
            </a:r>
            <a:r>
              <a:rPr lang="en-US" i="1" dirty="0"/>
              <a:t>f</a:t>
            </a:r>
            <a:r>
              <a:rPr lang="en-US" dirty="0"/>
              <a:t>(</a:t>
            </a:r>
            <a:r>
              <a:rPr lang="en-US" i="1" dirty="0"/>
              <a:t>x</a:t>
            </a:r>
            <a:r>
              <a:rPr lang="en-US" dirty="0"/>
              <a:t>), then the function </a:t>
            </a:r>
            <a:r>
              <a:rPr lang="en-US" i="1" dirty="0"/>
              <a:t>f</a:t>
            </a:r>
            <a:r>
              <a:rPr lang="en-US" dirty="0"/>
              <a:t>(</a:t>
            </a:r>
            <a:r>
              <a:rPr lang="en-US" i="1" dirty="0"/>
              <a:t>x</a:t>
            </a:r>
            <a:r>
              <a:rPr lang="en-US" dirty="0"/>
              <a:t>) is said to be </a:t>
            </a:r>
            <a:r>
              <a:rPr lang="en-US" b="1" dirty="0">
                <a:hlinkClick r:id="rId3" tooltip="Analytic function"/>
              </a:rPr>
              <a:t>analytic</a:t>
            </a:r>
            <a:r>
              <a:rPr lang="en-US" b="1" dirty="0"/>
              <a:t> in the interval</a:t>
            </a:r>
            <a:r>
              <a:rPr lang="en-US" dirty="0"/>
              <a:t> (</a:t>
            </a:r>
            <a:r>
              <a:rPr lang="en-US" i="1" dirty="0"/>
              <a:t>a</a:t>
            </a:r>
            <a:r>
              <a:rPr lang="en-US" dirty="0"/>
              <a:t> − </a:t>
            </a:r>
            <a:r>
              <a:rPr lang="en-US" i="1" dirty="0"/>
              <a:t>r</a:t>
            </a:r>
            <a:r>
              <a:rPr lang="en-US" dirty="0"/>
              <a:t>, </a:t>
            </a:r>
            <a:r>
              <a:rPr lang="en-US" i="1" dirty="0"/>
              <a:t>a</a:t>
            </a:r>
            <a:r>
              <a:rPr lang="en-US" dirty="0"/>
              <a:t> + </a:t>
            </a:r>
            <a:r>
              <a:rPr lang="en-US" i="1" dirty="0"/>
              <a:t>r</a:t>
            </a:r>
            <a:r>
              <a:rPr lang="en-US" dirty="0"/>
              <a:t>). If this is true for any </a:t>
            </a:r>
            <a:r>
              <a:rPr lang="en-US" i="1" dirty="0"/>
              <a:t>r</a:t>
            </a:r>
            <a:r>
              <a:rPr lang="en-US" dirty="0"/>
              <a:t> then the function is said to be an </a:t>
            </a:r>
            <a:r>
              <a:rPr lang="en-US" b="1" dirty="0">
                <a:hlinkClick r:id="rId4" tooltip="Entire function"/>
              </a:rPr>
              <a:t>entire function</a:t>
            </a:r>
            <a:r>
              <a:rPr lang="en-US" dirty="0"/>
              <a:t>. To check whether the series converges towards </a:t>
            </a:r>
            <a:r>
              <a:rPr lang="en-US" i="1" dirty="0"/>
              <a:t>f</a:t>
            </a:r>
            <a:r>
              <a:rPr lang="en-US" dirty="0"/>
              <a:t>(</a:t>
            </a:r>
            <a:r>
              <a:rPr lang="en-US" i="1" dirty="0"/>
              <a:t>x</a:t>
            </a:r>
            <a:r>
              <a:rPr lang="en-US" dirty="0"/>
              <a:t>), one normally uses estimates for the remainder term of </a:t>
            </a:r>
            <a:r>
              <a:rPr lang="en-US" dirty="0">
                <a:hlinkClick r:id="rId5" tooltip="Taylor's theorem"/>
              </a:rPr>
              <a:t>Taylor's theorem</a:t>
            </a:r>
            <a:r>
              <a:rPr lang="en-US" dirty="0"/>
              <a:t>. </a:t>
            </a:r>
            <a:r>
              <a:rPr lang="en-US" dirty="0" smtClean="0"/>
              <a:t>A </a:t>
            </a:r>
            <a:r>
              <a:rPr lang="en-US" dirty="0"/>
              <a:t>function is analytic </a:t>
            </a:r>
            <a:r>
              <a:rPr lang="en-US" dirty="0">
                <a:hlinkClick r:id="rId6" tooltip="If and only if"/>
              </a:rPr>
              <a:t>if and only if</a:t>
            </a:r>
            <a:r>
              <a:rPr lang="en-US" dirty="0"/>
              <a:t> it can be represented as a </a:t>
            </a:r>
            <a:r>
              <a:rPr lang="en-US" dirty="0">
                <a:hlinkClick r:id="rId7" tooltip="Power series"/>
              </a:rPr>
              <a:t>power series</a:t>
            </a:r>
            <a:r>
              <a:rPr lang="en-US" dirty="0"/>
              <a:t>; the coefficients in that power series are then necessarily the ones given in the above Taylor series formula.</a:t>
            </a:r>
          </a:p>
          <a:p>
            <a:endParaRPr lang="en-US" dirty="0"/>
          </a:p>
        </p:txBody>
      </p:sp>
      <p:pic>
        <p:nvPicPr>
          <p:cNvPr id="7170" name="Picture 2" descr="256px-Expinvsq">
            <a:hlinkClick r:id="rId8" tooltip="&quot;The function e−1/x² is not analytic at x = 0: the Taylor series is identically 0, although the function is not.&quot;"/>
          </p:cNvPr>
          <p:cNvPicPr>
            <a:picLocks noChangeAspect="1" noChangeArrowheads="1"/>
          </p:cNvPicPr>
          <p:nvPr/>
        </p:nvPicPr>
        <p:blipFill>
          <a:blip r:embed="rId9"/>
          <a:srcRect/>
          <a:stretch>
            <a:fillRect/>
          </a:stretch>
        </p:blipFill>
        <p:spPr bwMode="auto">
          <a:xfrm>
            <a:off x="914400" y="1752600"/>
            <a:ext cx="3048000" cy="304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 calcmode="lin" valueType="num">
                                      <p:cBhvr additive="base">
                                        <p:cTn id="1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bg/>
                                          </p:spTgt>
                                        </p:tgtEl>
                                        <p:attrNameLst>
                                          <p:attrName>style.visibility</p:attrName>
                                        </p:attrNameLst>
                                      </p:cBhvr>
                                      <p:to>
                                        <p:strVal val="visible"/>
                                      </p:to>
                                    </p:set>
                                    <p:anim calcmode="lin" valueType="num">
                                      <p:cBhvr additive="base">
                                        <p:cTn id="19" dur="500" fill="hold"/>
                                        <p:tgtEl>
                                          <p:spTgt spid="4">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smtClean="0"/>
              <a:t>Why Taylor series is handy</a:t>
            </a:r>
            <a:endParaRPr lang="en-US" dirty="0"/>
          </a:p>
        </p:txBody>
      </p:sp>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rmAutofit fontScale="62500" lnSpcReduction="20000"/>
          </a:bodyPr>
          <a:lstStyle/>
          <a:p>
            <a:pPr algn="just"/>
            <a:r>
              <a:rPr lang="en-US" dirty="0"/>
              <a:t>The importance of such a power series representation is at least fourfold. First, differentiation and integration of power series can be performed term by term and is hence particularly easy. Second, an </a:t>
            </a:r>
            <a:r>
              <a:rPr lang="en-US" dirty="0">
                <a:hlinkClick r:id="rId3" tooltip="Analytic function"/>
              </a:rPr>
              <a:t>analytic function</a:t>
            </a:r>
            <a:r>
              <a:rPr lang="en-US" dirty="0"/>
              <a:t> can be uniquely extended to a </a:t>
            </a:r>
            <a:r>
              <a:rPr lang="en-US" dirty="0" err="1">
                <a:hlinkClick r:id="rId4" tooltip="Holomorphic function"/>
              </a:rPr>
              <a:t>holomorphic</a:t>
            </a:r>
            <a:r>
              <a:rPr lang="en-US" dirty="0">
                <a:hlinkClick r:id="rId4" tooltip="Holomorphic function"/>
              </a:rPr>
              <a:t> function</a:t>
            </a:r>
            <a:r>
              <a:rPr lang="en-US" dirty="0"/>
              <a:t> defined on an </a:t>
            </a:r>
            <a:r>
              <a:rPr lang="en-US" dirty="0">
                <a:hlinkClick r:id="rId5" tooltip="Open disk"/>
              </a:rPr>
              <a:t>open disk</a:t>
            </a:r>
            <a:r>
              <a:rPr lang="en-US" dirty="0"/>
              <a:t> in the </a:t>
            </a:r>
            <a:r>
              <a:rPr lang="en-US" dirty="0">
                <a:hlinkClick r:id="rId6" tooltip="Complex number"/>
              </a:rPr>
              <a:t>complex plane</a:t>
            </a:r>
            <a:r>
              <a:rPr lang="en-US" dirty="0"/>
              <a:t>, which makes the whole machinery of </a:t>
            </a:r>
            <a:r>
              <a:rPr lang="en-US" dirty="0">
                <a:hlinkClick r:id="rId7" tooltip="Complex analysis"/>
              </a:rPr>
              <a:t>complex analysis</a:t>
            </a:r>
            <a:r>
              <a:rPr lang="en-US" dirty="0"/>
              <a:t> available. Third, the (truncated) series can be used to compute function values approximately (often by recasting the polynomial into the </a:t>
            </a:r>
            <a:r>
              <a:rPr lang="en-US" dirty="0" err="1">
                <a:hlinkClick r:id="rId8" tooltip="Chebyshev form"/>
              </a:rPr>
              <a:t>Chebyshev</a:t>
            </a:r>
            <a:r>
              <a:rPr lang="en-US" dirty="0">
                <a:hlinkClick r:id="rId8" tooltip="Chebyshev form"/>
              </a:rPr>
              <a:t> form</a:t>
            </a:r>
            <a:r>
              <a:rPr lang="en-US" dirty="0"/>
              <a:t> and evaluating it with the </a:t>
            </a:r>
            <a:r>
              <a:rPr lang="en-US" dirty="0" err="1">
                <a:hlinkClick r:id="rId9" tooltip="Clenshaw algorithm"/>
              </a:rPr>
              <a:t>Clenshaw</a:t>
            </a:r>
            <a:r>
              <a:rPr lang="en-US" dirty="0">
                <a:hlinkClick r:id="rId9" tooltip="Clenshaw algorithm"/>
              </a:rPr>
              <a:t> algorithm</a:t>
            </a:r>
            <a:r>
              <a:rPr lang="en-US" dirty="0"/>
              <a:t>).</a:t>
            </a:r>
          </a:p>
          <a:p>
            <a:pPr algn="just"/>
            <a:r>
              <a:rPr lang="en-US" dirty="0"/>
              <a:t>Fourth, algebraic operations can often be done much more readily on the power series representation; for instance the simplest proof of </a:t>
            </a:r>
            <a:r>
              <a:rPr lang="en-US" dirty="0">
                <a:hlinkClick r:id="rId10" tooltip="Euler's formula"/>
              </a:rPr>
              <a:t>Euler's formula</a:t>
            </a:r>
            <a:r>
              <a:rPr lang="en-US" dirty="0"/>
              <a:t> uses the Taylor series expansions for sine, cosine, and exponential functions. This result is of fundamental importance in such fields as </a:t>
            </a:r>
            <a:r>
              <a:rPr lang="en-US" dirty="0">
                <a:hlinkClick r:id="rId11" tooltip="Harmonic analysis"/>
              </a:rPr>
              <a:t>harmonic analysis</a:t>
            </a:r>
            <a:r>
              <a:rPr lang="en-US" dirty="0"/>
              <a:t>.</a:t>
            </a:r>
          </a:p>
          <a:p>
            <a:pPr algn="just"/>
            <a:r>
              <a:rPr lang="en-US" dirty="0"/>
              <a:t>Another reason why the Taylor series is the natural power series for studying a function </a:t>
            </a:r>
            <a:r>
              <a:rPr lang="en-US" i="1" dirty="0"/>
              <a:t>f</a:t>
            </a:r>
            <a:r>
              <a:rPr lang="en-US" dirty="0"/>
              <a:t> is that, given the value of </a:t>
            </a:r>
            <a:r>
              <a:rPr lang="en-US" i="1" dirty="0"/>
              <a:t>f</a:t>
            </a:r>
            <a:r>
              <a:rPr lang="en-US" dirty="0"/>
              <a:t> and its derivatives at a point </a:t>
            </a:r>
            <a:r>
              <a:rPr lang="en-US" i="1" dirty="0"/>
              <a:t>a</a:t>
            </a:r>
            <a:r>
              <a:rPr lang="en-US" dirty="0"/>
              <a:t>, the Taylor series is in some sense the most likely function that fits the given data</a:t>
            </a:r>
            <a:r>
              <a:rPr lang="en-US" dirty="0" smtClean="0"/>
              <a:t>.</a:t>
            </a:r>
            <a:endParaRPr lang="en-US" dirty="0"/>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b="1" dirty="0"/>
              <a:t>List of </a:t>
            </a:r>
            <a:r>
              <a:rPr lang="en-US" b="1" dirty="0" err="1"/>
              <a:t>Maclaurin</a:t>
            </a:r>
            <a:r>
              <a:rPr lang="en-US" b="1" dirty="0"/>
              <a:t> series of some common functions</a:t>
            </a:r>
            <a:endParaRPr lang="en-US" dirty="0"/>
          </a:p>
        </p:txBody>
      </p:sp>
      <p:sp>
        <p:nvSpPr>
          <p:cNvPr id="3" name="Content Placeholder 2"/>
          <p:cNvSpPr>
            <a:spLocks noGrp="1"/>
          </p:cNvSpPr>
          <p:nvPr>
            <p:ph idx="1"/>
          </p:nvPr>
        </p:nvSpPr>
        <p:spPr>
          <a:xfrm>
            <a:off x="457200" y="1447800"/>
            <a:ext cx="8229600" cy="5105400"/>
          </a:xfrm>
        </p:spPr>
        <p:style>
          <a:lnRef idx="1">
            <a:schemeClr val="accent1"/>
          </a:lnRef>
          <a:fillRef idx="2">
            <a:schemeClr val="accent1"/>
          </a:fillRef>
          <a:effectRef idx="1">
            <a:schemeClr val="accent1"/>
          </a:effectRef>
          <a:fontRef idx="minor">
            <a:schemeClr val="dk1"/>
          </a:fontRef>
        </p:style>
        <p:txBody>
          <a:bodyPr>
            <a:normAutofit fontScale="62500" lnSpcReduction="20000"/>
          </a:bodyPr>
          <a:lstStyle/>
          <a:p>
            <a:r>
              <a:rPr lang="en-US" dirty="0"/>
              <a:t>Several important </a:t>
            </a:r>
            <a:r>
              <a:rPr lang="en-US" dirty="0" err="1"/>
              <a:t>Maclaurin</a:t>
            </a:r>
            <a:r>
              <a:rPr lang="en-US" dirty="0"/>
              <a:t> series expansions follow</a:t>
            </a:r>
            <a:r>
              <a:rPr lang="en-US" dirty="0" smtClean="0"/>
              <a:t>. </a:t>
            </a:r>
            <a:r>
              <a:rPr lang="en-US" dirty="0"/>
              <a:t>All these expansions are valid for complex arguments </a:t>
            </a:r>
            <a:r>
              <a:rPr lang="en-US" i="1" dirty="0"/>
              <a:t>x</a:t>
            </a:r>
            <a:r>
              <a:rPr lang="en-US" dirty="0"/>
              <a:t>.</a:t>
            </a:r>
          </a:p>
          <a:p>
            <a:r>
              <a:rPr lang="en-US" dirty="0">
                <a:hlinkClick r:id="rId3" tooltip="Exponential function"/>
              </a:rPr>
              <a:t>Exponential function</a:t>
            </a:r>
            <a:r>
              <a:rPr lang="en-US" dirty="0" smtClean="0"/>
              <a:t>:</a:t>
            </a:r>
          </a:p>
          <a:p>
            <a:endParaRPr lang="en-US" dirty="0"/>
          </a:p>
          <a:p>
            <a:endParaRPr lang="en-US" dirty="0"/>
          </a:p>
          <a:p>
            <a:r>
              <a:rPr lang="en-US" dirty="0">
                <a:hlinkClick r:id="rId4" tooltip="Natural logarithm"/>
              </a:rPr>
              <a:t>Natural logarithm</a:t>
            </a:r>
            <a:r>
              <a:rPr lang="en-US" dirty="0" smtClean="0"/>
              <a:t>:</a:t>
            </a:r>
          </a:p>
          <a:p>
            <a:endParaRPr lang="en-US" dirty="0"/>
          </a:p>
          <a:p>
            <a:pPr>
              <a:buNone/>
            </a:pPr>
            <a:endParaRPr lang="en-US" dirty="0" smtClean="0"/>
          </a:p>
          <a:p>
            <a:pPr>
              <a:buNone/>
            </a:pPr>
            <a:endParaRPr lang="en-US" dirty="0"/>
          </a:p>
          <a:p>
            <a:pPr>
              <a:buNone/>
            </a:pPr>
            <a:endParaRPr lang="en-US" dirty="0" smtClean="0"/>
          </a:p>
          <a:p>
            <a:pPr>
              <a:buNone/>
            </a:pPr>
            <a:r>
              <a:rPr lang="en-US" dirty="0"/>
              <a:t/>
            </a:r>
            <a:br>
              <a:rPr lang="en-US" dirty="0"/>
            </a:br>
            <a:r>
              <a:rPr lang="en-US" dirty="0"/>
              <a:t>Finite </a:t>
            </a:r>
            <a:r>
              <a:rPr lang="en-US" dirty="0">
                <a:hlinkClick r:id="rId5" tooltip="Geometric series"/>
              </a:rPr>
              <a:t>geometric series</a:t>
            </a:r>
            <a:r>
              <a:rPr lang="en-US" dirty="0" smtClean="0"/>
              <a:t>:</a:t>
            </a:r>
          </a:p>
          <a:p>
            <a:pPr>
              <a:buNone/>
            </a:pPr>
            <a:endParaRPr lang="en-US" dirty="0"/>
          </a:p>
          <a:p>
            <a:pPr>
              <a:buNone/>
            </a:pPr>
            <a:endParaRPr lang="en-US" dirty="0"/>
          </a:p>
          <a:p>
            <a:r>
              <a:rPr lang="en-US" dirty="0"/>
              <a:t>Infinite geometric series</a:t>
            </a:r>
            <a:r>
              <a:rPr lang="en-US" dirty="0" smtClean="0"/>
              <a:t>:</a:t>
            </a:r>
          </a:p>
          <a:p>
            <a:endParaRPr lang="en-US" dirty="0"/>
          </a:p>
          <a:p>
            <a:r>
              <a:rPr lang="en-US" dirty="0" smtClean="0"/>
              <a:t>.</a:t>
            </a:r>
          </a:p>
          <a:p>
            <a:endParaRPr lang="en-US" dirty="0"/>
          </a:p>
          <a:p>
            <a:endParaRPr lang="en-US" dirty="0"/>
          </a:p>
          <a:p>
            <a:endParaRPr lang="en-US" dirty="0"/>
          </a:p>
        </p:txBody>
      </p:sp>
      <p:pic>
        <p:nvPicPr>
          <p:cNvPr id="8194" name="Picture 2" descr="\mathrm{e}^{x} = \sum^{\infin}_{n=0} \frac{x^n}{n!} = 1 + x + \frac{x^2}{2!} + \frac{x^3}{3!} + \cdots\text{ for all } x\!"/>
          <p:cNvPicPr>
            <a:picLocks noChangeAspect="1" noChangeArrowheads="1"/>
          </p:cNvPicPr>
          <p:nvPr/>
        </p:nvPicPr>
        <p:blipFill>
          <a:blip r:embed="rId6"/>
          <a:srcRect/>
          <a:stretch>
            <a:fillRect/>
          </a:stretch>
        </p:blipFill>
        <p:spPr bwMode="auto">
          <a:xfrm>
            <a:off x="2133600" y="2362200"/>
            <a:ext cx="3714750" cy="523875"/>
          </a:xfrm>
          <a:prstGeom prst="rect">
            <a:avLst/>
          </a:prstGeom>
          <a:noFill/>
          <a:ln w="9525">
            <a:noFill/>
            <a:miter lim="800000"/>
            <a:headEnd/>
            <a:tailEnd/>
          </a:ln>
        </p:spPr>
      </p:pic>
      <p:pic>
        <p:nvPicPr>
          <p:cNvPr id="8195" name="Picture 3" descr="\ln(1-x) = -\sum^{\infin}_{n=1} \frac{x^n}n\text{ for }|x|\le 1, \, x\not= 1"/>
          <p:cNvPicPr>
            <a:picLocks noChangeAspect="1" noChangeArrowheads="1"/>
          </p:cNvPicPr>
          <p:nvPr/>
        </p:nvPicPr>
        <p:blipFill>
          <a:blip r:embed="rId7"/>
          <a:srcRect/>
          <a:stretch>
            <a:fillRect/>
          </a:stretch>
        </p:blipFill>
        <p:spPr bwMode="auto">
          <a:xfrm>
            <a:off x="2133600" y="3429000"/>
            <a:ext cx="3162300" cy="523875"/>
          </a:xfrm>
          <a:prstGeom prst="rect">
            <a:avLst/>
          </a:prstGeom>
          <a:noFill/>
          <a:ln w="9525">
            <a:noFill/>
            <a:miter lim="800000"/>
            <a:headEnd/>
            <a:tailEnd/>
          </a:ln>
        </p:spPr>
      </p:pic>
      <p:pic>
        <p:nvPicPr>
          <p:cNvPr id="8196" name="Picture 4" descr="\ln(1+x) = \sum^{\infin}_{n=1} (-1)^{n+1}\frac{x^n}n\text{ for }|x|\le 1, \, x\not= -1"/>
          <p:cNvPicPr>
            <a:picLocks noChangeAspect="1" noChangeArrowheads="1"/>
          </p:cNvPicPr>
          <p:nvPr/>
        </p:nvPicPr>
        <p:blipFill>
          <a:blip r:embed="rId8"/>
          <a:srcRect/>
          <a:stretch>
            <a:fillRect/>
          </a:stretch>
        </p:blipFill>
        <p:spPr bwMode="auto">
          <a:xfrm>
            <a:off x="2133600" y="4038600"/>
            <a:ext cx="3733800" cy="523875"/>
          </a:xfrm>
          <a:prstGeom prst="rect">
            <a:avLst/>
          </a:prstGeom>
          <a:noFill/>
          <a:ln w="9525">
            <a:noFill/>
            <a:miter lim="800000"/>
            <a:headEnd/>
            <a:tailEnd/>
          </a:ln>
        </p:spPr>
      </p:pic>
      <p:pic>
        <p:nvPicPr>
          <p:cNvPr id="8197" name="Picture 5" descr="\frac{1-x^{m + 1}}{1-x} = \sum^{m}_{n=0} x^n\quad\mbox{ for } x \not= 1\text{ and } m\in\mathbb{N}_0\!"/>
          <p:cNvPicPr>
            <a:picLocks noChangeAspect="1" noChangeArrowheads="1"/>
          </p:cNvPicPr>
          <p:nvPr/>
        </p:nvPicPr>
        <p:blipFill>
          <a:blip r:embed="rId9"/>
          <a:srcRect/>
          <a:stretch>
            <a:fillRect/>
          </a:stretch>
        </p:blipFill>
        <p:spPr bwMode="auto">
          <a:xfrm>
            <a:off x="2590800" y="5029200"/>
            <a:ext cx="3495675" cy="514350"/>
          </a:xfrm>
          <a:prstGeom prst="rect">
            <a:avLst/>
          </a:prstGeom>
          <a:noFill/>
          <a:ln w="9525">
            <a:noFill/>
            <a:miter lim="800000"/>
            <a:headEnd/>
            <a:tailEnd/>
          </a:ln>
        </p:spPr>
      </p:pic>
      <p:pic>
        <p:nvPicPr>
          <p:cNvPr id="8198" name="Picture 6" descr="\frac{1}{1-x} = \sum^{\infin}_{n=0} x^n\text{ for }|x| &lt; 1\!"/>
          <p:cNvPicPr>
            <a:picLocks noChangeAspect="1" noChangeArrowheads="1"/>
          </p:cNvPicPr>
          <p:nvPr/>
        </p:nvPicPr>
        <p:blipFill>
          <a:blip r:embed="rId10"/>
          <a:srcRect/>
          <a:stretch>
            <a:fillRect/>
          </a:stretch>
        </p:blipFill>
        <p:spPr bwMode="auto">
          <a:xfrm>
            <a:off x="2971800" y="5943600"/>
            <a:ext cx="2095500" cy="5143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ppt_x"/>
                                          </p:val>
                                        </p:tav>
                                        <p:tav tm="100000">
                                          <p:val>
                                            <p:strVal val="#ppt_x"/>
                                          </p:val>
                                        </p:tav>
                                      </p:tavLst>
                                    </p:anim>
                                    <p:anim calcmode="lin" valueType="num">
                                      <p:cBhvr additive="base">
                                        <p:cTn id="8"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gtEl>
                                        <p:attrNameLst>
                                          <p:attrName>style.visibility</p:attrName>
                                        </p:attrNameLst>
                                      </p:cBhvr>
                                      <p:to>
                                        <p:strVal val="visible"/>
                                      </p:to>
                                    </p:set>
                                    <p:anim calcmode="lin" valueType="num">
                                      <p:cBhvr additive="base">
                                        <p:cTn id="13" dur="500" fill="hold"/>
                                        <p:tgtEl>
                                          <p:spTgt spid="8195"/>
                                        </p:tgtEl>
                                        <p:attrNameLst>
                                          <p:attrName>ppt_x</p:attrName>
                                        </p:attrNameLst>
                                      </p:cBhvr>
                                      <p:tavLst>
                                        <p:tav tm="0">
                                          <p:val>
                                            <p:strVal val="#ppt_x"/>
                                          </p:val>
                                        </p:tav>
                                        <p:tav tm="100000">
                                          <p:val>
                                            <p:strVal val="#ppt_x"/>
                                          </p:val>
                                        </p:tav>
                                      </p:tavLst>
                                    </p:anim>
                                    <p:anim calcmode="lin" valueType="num">
                                      <p:cBhvr additive="base">
                                        <p:cTn id="14"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6"/>
                                        </p:tgtEl>
                                        <p:attrNameLst>
                                          <p:attrName>style.visibility</p:attrName>
                                        </p:attrNameLst>
                                      </p:cBhvr>
                                      <p:to>
                                        <p:strVal val="visible"/>
                                      </p:to>
                                    </p:set>
                                    <p:anim calcmode="lin" valueType="num">
                                      <p:cBhvr additive="base">
                                        <p:cTn id="19" dur="500" fill="hold"/>
                                        <p:tgtEl>
                                          <p:spTgt spid="8196"/>
                                        </p:tgtEl>
                                        <p:attrNameLst>
                                          <p:attrName>ppt_x</p:attrName>
                                        </p:attrNameLst>
                                      </p:cBhvr>
                                      <p:tavLst>
                                        <p:tav tm="0">
                                          <p:val>
                                            <p:strVal val="#ppt_x"/>
                                          </p:val>
                                        </p:tav>
                                        <p:tav tm="100000">
                                          <p:val>
                                            <p:strVal val="#ppt_x"/>
                                          </p:val>
                                        </p:tav>
                                      </p:tavLst>
                                    </p:anim>
                                    <p:anim calcmode="lin" valueType="num">
                                      <p:cBhvr additive="base">
                                        <p:cTn id="20"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7"/>
                                        </p:tgtEl>
                                        <p:attrNameLst>
                                          <p:attrName>style.visibility</p:attrName>
                                        </p:attrNameLst>
                                      </p:cBhvr>
                                      <p:to>
                                        <p:strVal val="visible"/>
                                      </p:to>
                                    </p:set>
                                    <p:anim calcmode="lin" valueType="num">
                                      <p:cBhvr additive="base">
                                        <p:cTn id="25" dur="500" fill="hold"/>
                                        <p:tgtEl>
                                          <p:spTgt spid="8197"/>
                                        </p:tgtEl>
                                        <p:attrNameLst>
                                          <p:attrName>ppt_x</p:attrName>
                                        </p:attrNameLst>
                                      </p:cBhvr>
                                      <p:tavLst>
                                        <p:tav tm="0">
                                          <p:val>
                                            <p:strVal val="#ppt_x"/>
                                          </p:val>
                                        </p:tav>
                                        <p:tav tm="100000">
                                          <p:val>
                                            <p:strVal val="#ppt_x"/>
                                          </p:val>
                                        </p:tav>
                                      </p:tavLst>
                                    </p:anim>
                                    <p:anim calcmode="lin" valueType="num">
                                      <p:cBhvr additive="base">
                                        <p:cTn id="26" dur="500" fill="hold"/>
                                        <p:tgtEl>
                                          <p:spTgt spid="819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198"/>
                                        </p:tgtEl>
                                        <p:attrNameLst>
                                          <p:attrName>style.visibility</p:attrName>
                                        </p:attrNameLst>
                                      </p:cBhvr>
                                      <p:to>
                                        <p:strVal val="visible"/>
                                      </p:to>
                                    </p:set>
                                    <p:anim calcmode="lin" valueType="num">
                                      <p:cBhvr additive="base">
                                        <p:cTn id="31" dur="500" fill="hold"/>
                                        <p:tgtEl>
                                          <p:spTgt spid="8198"/>
                                        </p:tgtEl>
                                        <p:attrNameLst>
                                          <p:attrName>ppt_x</p:attrName>
                                        </p:attrNameLst>
                                      </p:cBhvr>
                                      <p:tavLst>
                                        <p:tav tm="0">
                                          <p:val>
                                            <p:strVal val="#ppt_x"/>
                                          </p:val>
                                        </p:tav>
                                        <p:tav tm="100000">
                                          <p:val>
                                            <p:strVal val="#ppt_x"/>
                                          </p:val>
                                        </p:tav>
                                      </p:tavLst>
                                    </p:anim>
                                    <p:anim calcmode="lin" valueType="num">
                                      <p:cBhvr additive="base">
                                        <p:cTn id="32" dur="500" fill="hold"/>
                                        <p:tgtEl>
                                          <p:spTgt spid="81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smtClean="0"/>
              <a:t>More </a:t>
            </a:r>
            <a:r>
              <a:rPr lang="en-US" dirty="0" err="1" smtClean="0"/>
              <a:t>Maclaurin</a:t>
            </a:r>
            <a:r>
              <a:rPr lang="en-US" dirty="0" smtClean="0"/>
              <a:t> series </a:t>
            </a:r>
            <a:endParaRPr lang="en-US" dirty="0"/>
          </a:p>
        </p:txBody>
      </p:sp>
      <p:sp>
        <p:nvSpPr>
          <p:cNvPr id="3" name="Content Placeholder 2"/>
          <p:cNvSpPr>
            <a:spLocks noGrp="1"/>
          </p:cNvSpPr>
          <p:nvPr>
            <p:ph idx="1"/>
          </p:nvPr>
        </p:nvSpPr>
        <p:spPr>
          <a:xfrm>
            <a:off x="457200" y="1600200"/>
            <a:ext cx="8229600" cy="5029200"/>
          </a:xfrm>
        </p:spPr>
        <p:style>
          <a:lnRef idx="1">
            <a:schemeClr val="accent2"/>
          </a:lnRef>
          <a:fillRef idx="2">
            <a:schemeClr val="accent2"/>
          </a:fillRef>
          <a:effectRef idx="1">
            <a:schemeClr val="accent2"/>
          </a:effectRef>
          <a:fontRef idx="minor">
            <a:schemeClr val="dk1"/>
          </a:fontRef>
        </p:style>
        <p:txBody>
          <a:bodyPr>
            <a:normAutofit fontScale="70000" lnSpcReduction="20000"/>
          </a:bodyPr>
          <a:lstStyle/>
          <a:p>
            <a:r>
              <a:rPr lang="en-US" dirty="0"/>
              <a:t>Variants of the infinite geometric series</a:t>
            </a:r>
            <a:r>
              <a:rPr lang="en-US" dirty="0" smtClean="0"/>
              <a:t>:</a:t>
            </a:r>
          </a:p>
          <a:p>
            <a:endParaRPr lang="en-US" dirty="0"/>
          </a:p>
          <a:p>
            <a:endParaRPr lang="en-US" dirty="0" smtClean="0"/>
          </a:p>
          <a:p>
            <a:endParaRPr lang="en-US" dirty="0"/>
          </a:p>
          <a:p>
            <a:endParaRPr lang="en-US" dirty="0"/>
          </a:p>
          <a:p>
            <a:r>
              <a:rPr lang="en-US" dirty="0">
                <a:hlinkClick r:id="rId3" tooltip="Square root"/>
              </a:rPr>
              <a:t>Square root</a:t>
            </a:r>
            <a:r>
              <a:rPr lang="en-US" dirty="0" smtClean="0"/>
              <a:t>:</a:t>
            </a:r>
          </a:p>
          <a:p>
            <a:endParaRPr lang="en-US" dirty="0"/>
          </a:p>
          <a:p>
            <a:endParaRPr lang="en-US" dirty="0"/>
          </a:p>
          <a:p>
            <a:r>
              <a:rPr lang="en-US" dirty="0">
                <a:hlinkClick r:id="rId4" tooltip="Binomial series"/>
              </a:rPr>
              <a:t>Binomial series</a:t>
            </a:r>
            <a:r>
              <a:rPr lang="en-US" dirty="0"/>
              <a:t> (includes the square root for </a:t>
            </a:r>
            <a:r>
              <a:rPr lang="en-US" i="1" dirty="0"/>
              <a:t>α</a:t>
            </a:r>
            <a:r>
              <a:rPr lang="en-US" dirty="0"/>
              <a:t> = 1/2 and the infinite geometric series for </a:t>
            </a:r>
            <a:r>
              <a:rPr lang="en-US" i="1" dirty="0"/>
              <a:t>α</a:t>
            </a:r>
            <a:r>
              <a:rPr lang="en-US" dirty="0"/>
              <a:t> = −1</a:t>
            </a:r>
            <a:r>
              <a:rPr lang="en-US" dirty="0" smtClean="0"/>
              <a:t>):</a:t>
            </a:r>
          </a:p>
          <a:p>
            <a:endParaRPr lang="en-US" dirty="0"/>
          </a:p>
          <a:p>
            <a:endParaRPr lang="en-US" dirty="0"/>
          </a:p>
          <a:p>
            <a:r>
              <a:rPr lang="en-US" dirty="0"/>
              <a:t>with generalized </a:t>
            </a:r>
            <a:r>
              <a:rPr lang="en-US" dirty="0">
                <a:hlinkClick r:id="rId5" tooltip="Binomial coefficient"/>
              </a:rPr>
              <a:t>binomial </a:t>
            </a:r>
            <a:r>
              <a:rPr lang="en-US" dirty="0" smtClean="0">
                <a:hlinkClick r:id="rId5" tooltip="Binomial coefficient"/>
              </a:rPr>
              <a:t>coefficients</a:t>
            </a:r>
            <a:endParaRPr lang="en-US" dirty="0" smtClean="0"/>
          </a:p>
          <a:p>
            <a:endParaRPr lang="en-US" dirty="0"/>
          </a:p>
          <a:p>
            <a:pPr>
              <a:buNone/>
            </a:pPr>
            <a:r>
              <a:rPr lang="en-US" dirty="0" smtClean="0"/>
              <a:t>.</a:t>
            </a:r>
            <a:endParaRPr lang="en-US" dirty="0"/>
          </a:p>
          <a:p>
            <a:endParaRPr lang="en-US" dirty="0"/>
          </a:p>
        </p:txBody>
      </p:sp>
      <p:pic>
        <p:nvPicPr>
          <p:cNvPr id="9218" name="Picture 2" descr="\frac{x^m}{1-x} = \sum^{\infin}_{n=m} x^n\quad\mbox{ for }|x| &lt; 1 \text{ and } m\in\mathbb{N}_0\!"/>
          <p:cNvPicPr>
            <a:picLocks noChangeAspect="1" noChangeArrowheads="1"/>
          </p:cNvPicPr>
          <p:nvPr/>
        </p:nvPicPr>
        <p:blipFill>
          <a:blip r:embed="rId6"/>
          <a:srcRect/>
          <a:stretch>
            <a:fillRect/>
          </a:stretch>
        </p:blipFill>
        <p:spPr bwMode="auto">
          <a:xfrm>
            <a:off x="1905000" y="2057400"/>
            <a:ext cx="3333750" cy="514350"/>
          </a:xfrm>
          <a:prstGeom prst="rect">
            <a:avLst/>
          </a:prstGeom>
          <a:noFill/>
          <a:ln w="9525">
            <a:noFill/>
            <a:miter lim="800000"/>
            <a:headEnd/>
            <a:tailEnd/>
          </a:ln>
        </p:spPr>
      </p:pic>
      <p:pic>
        <p:nvPicPr>
          <p:cNvPr id="9219" name="Picture 3" descr="\frac{x}{(1-x)^2} = \sum^{\infin}_{n=1}n x^n\quad\text{ for }|x| &lt; 1\!"/>
          <p:cNvPicPr>
            <a:picLocks noChangeAspect="1" noChangeArrowheads="1"/>
          </p:cNvPicPr>
          <p:nvPr/>
        </p:nvPicPr>
        <p:blipFill>
          <a:blip r:embed="rId7"/>
          <a:srcRect/>
          <a:stretch>
            <a:fillRect/>
          </a:stretch>
        </p:blipFill>
        <p:spPr bwMode="auto">
          <a:xfrm>
            <a:off x="1905000" y="2667000"/>
            <a:ext cx="2609850" cy="523875"/>
          </a:xfrm>
          <a:prstGeom prst="rect">
            <a:avLst/>
          </a:prstGeom>
          <a:noFill/>
          <a:ln w="9525">
            <a:noFill/>
            <a:miter lim="800000"/>
            <a:headEnd/>
            <a:tailEnd/>
          </a:ln>
        </p:spPr>
      </p:pic>
      <p:pic>
        <p:nvPicPr>
          <p:cNvPr id="9220" name="Picture 4" descr="\sqrt{1+x} = \sum_{n=0}^\infty \frac{(-1)^n(2n)!}{(1-2n)n!^24^n}x^n = 1 + \textstyle \frac{1}{2}x - \frac{1}{8}x^2 + \frac{1}{16} x^3 - \frac{5}{128} x^4 + \dots\text{ for }|x|&lt;1\!"/>
          <p:cNvPicPr>
            <a:picLocks noChangeAspect="1" noChangeArrowheads="1"/>
          </p:cNvPicPr>
          <p:nvPr/>
        </p:nvPicPr>
        <p:blipFill>
          <a:blip r:embed="rId8"/>
          <a:srcRect/>
          <a:stretch>
            <a:fillRect/>
          </a:stretch>
        </p:blipFill>
        <p:spPr bwMode="auto">
          <a:xfrm>
            <a:off x="1371600" y="3733800"/>
            <a:ext cx="6181725" cy="514350"/>
          </a:xfrm>
          <a:prstGeom prst="rect">
            <a:avLst/>
          </a:prstGeom>
          <a:noFill/>
          <a:ln w="9525">
            <a:noFill/>
            <a:miter lim="800000"/>
            <a:headEnd/>
            <a:tailEnd/>
          </a:ln>
        </p:spPr>
      </p:pic>
      <p:pic>
        <p:nvPicPr>
          <p:cNvPr id="9221" name="Picture 5" descr="(1+x)^\alpha = \sum_{n=0}^\infty {\alpha \choose n} x^n\quad\mbox{ for all }|x| &lt; 1 \text{ and all complex } \alpha\!"/>
          <p:cNvPicPr>
            <a:picLocks noChangeAspect="1" noChangeArrowheads="1"/>
          </p:cNvPicPr>
          <p:nvPr/>
        </p:nvPicPr>
        <p:blipFill>
          <a:blip r:embed="rId9"/>
          <a:srcRect/>
          <a:stretch>
            <a:fillRect/>
          </a:stretch>
        </p:blipFill>
        <p:spPr bwMode="auto">
          <a:xfrm>
            <a:off x="1371600" y="4953000"/>
            <a:ext cx="4676775" cy="514350"/>
          </a:xfrm>
          <a:prstGeom prst="rect">
            <a:avLst/>
          </a:prstGeom>
          <a:noFill/>
          <a:ln w="9525">
            <a:noFill/>
            <a:miter lim="800000"/>
            <a:headEnd/>
            <a:tailEnd/>
          </a:ln>
        </p:spPr>
      </p:pic>
      <p:pic>
        <p:nvPicPr>
          <p:cNvPr id="9222" name="Picture 6" descr="{\alpha\choose n} = \prod_{k=1}^n \frac{\alpha-k+1}k = \frac{\alpha(\alpha-1)\cdots(\alpha-n+1)}{n!} = \frac{\alpha!}{n!(\alpha-n)!}\!"/>
          <p:cNvPicPr>
            <a:picLocks noChangeAspect="1" noChangeArrowheads="1"/>
          </p:cNvPicPr>
          <p:nvPr/>
        </p:nvPicPr>
        <p:blipFill>
          <a:blip r:embed="rId10"/>
          <a:srcRect/>
          <a:stretch>
            <a:fillRect/>
          </a:stretch>
        </p:blipFill>
        <p:spPr bwMode="auto">
          <a:xfrm>
            <a:off x="1524000" y="5943600"/>
            <a:ext cx="4991100" cy="485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ppt_x"/>
                                          </p:val>
                                        </p:tav>
                                        <p:tav tm="100000">
                                          <p:val>
                                            <p:strVal val="#ppt_x"/>
                                          </p:val>
                                        </p:tav>
                                      </p:tavLst>
                                    </p:anim>
                                    <p:anim calcmode="lin" valueType="num">
                                      <p:cBhvr additive="base">
                                        <p:cTn id="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gtEl>
                                        <p:attrNameLst>
                                          <p:attrName>style.visibility</p:attrName>
                                        </p:attrNameLst>
                                      </p:cBhvr>
                                      <p:to>
                                        <p:strVal val="visible"/>
                                      </p:to>
                                    </p:set>
                                    <p:anim calcmode="lin" valueType="num">
                                      <p:cBhvr additive="base">
                                        <p:cTn id="13" dur="500" fill="hold"/>
                                        <p:tgtEl>
                                          <p:spTgt spid="9219"/>
                                        </p:tgtEl>
                                        <p:attrNameLst>
                                          <p:attrName>ppt_x</p:attrName>
                                        </p:attrNameLst>
                                      </p:cBhvr>
                                      <p:tavLst>
                                        <p:tav tm="0">
                                          <p:val>
                                            <p:strVal val="#ppt_x"/>
                                          </p:val>
                                        </p:tav>
                                        <p:tav tm="100000">
                                          <p:val>
                                            <p:strVal val="#ppt_x"/>
                                          </p:val>
                                        </p:tav>
                                      </p:tavLst>
                                    </p:anim>
                                    <p:anim calcmode="lin" valueType="num">
                                      <p:cBhvr additive="base">
                                        <p:cTn id="14" dur="500" fill="hold"/>
                                        <p:tgtEl>
                                          <p:spTgt spid="92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20"/>
                                        </p:tgtEl>
                                        <p:attrNameLst>
                                          <p:attrName>style.visibility</p:attrName>
                                        </p:attrNameLst>
                                      </p:cBhvr>
                                      <p:to>
                                        <p:strVal val="visible"/>
                                      </p:to>
                                    </p:set>
                                    <p:anim calcmode="lin" valueType="num">
                                      <p:cBhvr additive="base">
                                        <p:cTn id="19" dur="500" fill="hold"/>
                                        <p:tgtEl>
                                          <p:spTgt spid="9220"/>
                                        </p:tgtEl>
                                        <p:attrNameLst>
                                          <p:attrName>ppt_x</p:attrName>
                                        </p:attrNameLst>
                                      </p:cBhvr>
                                      <p:tavLst>
                                        <p:tav tm="0">
                                          <p:val>
                                            <p:strVal val="#ppt_x"/>
                                          </p:val>
                                        </p:tav>
                                        <p:tav tm="100000">
                                          <p:val>
                                            <p:strVal val="#ppt_x"/>
                                          </p:val>
                                        </p:tav>
                                      </p:tavLst>
                                    </p:anim>
                                    <p:anim calcmode="lin" valueType="num">
                                      <p:cBhvr additive="base">
                                        <p:cTn id="20" dur="500" fill="hold"/>
                                        <p:tgtEl>
                                          <p:spTgt spid="92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21"/>
                                        </p:tgtEl>
                                        <p:attrNameLst>
                                          <p:attrName>style.visibility</p:attrName>
                                        </p:attrNameLst>
                                      </p:cBhvr>
                                      <p:to>
                                        <p:strVal val="visible"/>
                                      </p:to>
                                    </p:set>
                                    <p:anim calcmode="lin" valueType="num">
                                      <p:cBhvr additive="base">
                                        <p:cTn id="25" dur="500" fill="hold"/>
                                        <p:tgtEl>
                                          <p:spTgt spid="9221"/>
                                        </p:tgtEl>
                                        <p:attrNameLst>
                                          <p:attrName>ppt_x</p:attrName>
                                        </p:attrNameLst>
                                      </p:cBhvr>
                                      <p:tavLst>
                                        <p:tav tm="0">
                                          <p:val>
                                            <p:strVal val="#ppt_x"/>
                                          </p:val>
                                        </p:tav>
                                        <p:tav tm="100000">
                                          <p:val>
                                            <p:strVal val="#ppt_x"/>
                                          </p:val>
                                        </p:tav>
                                      </p:tavLst>
                                    </p:anim>
                                    <p:anim calcmode="lin" valueType="num">
                                      <p:cBhvr additive="base">
                                        <p:cTn id="26" dur="500" fill="hold"/>
                                        <p:tgtEl>
                                          <p:spTgt spid="92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222"/>
                                        </p:tgtEl>
                                        <p:attrNameLst>
                                          <p:attrName>style.visibility</p:attrName>
                                        </p:attrNameLst>
                                      </p:cBhvr>
                                      <p:to>
                                        <p:strVal val="visible"/>
                                      </p:to>
                                    </p:set>
                                    <p:anim calcmode="lin" valueType="num">
                                      <p:cBhvr additive="base">
                                        <p:cTn id="31" dur="500" fill="hold"/>
                                        <p:tgtEl>
                                          <p:spTgt spid="9222"/>
                                        </p:tgtEl>
                                        <p:attrNameLst>
                                          <p:attrName>ppt_x</p:attrName>
                                        </p:attrNameLst>
                                      </p:cBhvr>
                                      <p:tavLst>
                                        <p:tav tm="0">
                                          <p:val>
                                            <p:strVal val="#ppt_x"/>
                                          </p:val>
                                        </p:tav>
                                        <p:tav tm="100000">
                                          <p:val>
                                            <p:strVal val="#ppt_x"/>
                                          </p:val>
                                        </p:tav>
                                      </p:tavLst>
                                    </p:anim>
                                    <p:anim calcmode="lin" valueType="num">
                                      <p:cBhvr additive="base">
                                        <p:cTn id="32" dur="500" fill="hold"/>
                                        <p:tgtEl>
                                          <p:spTgt spid="92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style>
          <a:lnRef idx="1">
            <a:schemeClr val="accent3"/>
          </a:lnRef>
          <a:fillRef idx="2">
            <a:schemeClr val="accent3"/>
          </a:fillRef>
          <a:effectRef idx="1">
            <a:schemeClr val="accent3"/>
          </a:effectRef>
          <a:fontRef idx="minor">
            <a:schemeClr val="dk1"/>
          </a:fontRef>
        </p:style>
        <p:txBody>
          <a:bodyPr>
            <a:normAutofit fontScale="77500" lnSpcReduction="20000"/>
          </a:bodyPr>
          <a:lstStyle/>
          <a:p>
            <a:r>
              <a:rPr lang="en-US" dirty="0">
                <a:hlinkClick r:id="rId3" tooltip="Trigonometric function"/>
              </a:rPr>
              <a:t>Trigonometric functions</a:t>
            </a:r>
            <a:r>
              <a:rPr lang="en-US" dirty="0" smtClean="0"/>
              <a:t>:</a:t>
            </a:r>
          </a:p>
          <a:p>
            <a:endParaRPr lang="en-US" dirty="0"/>
          </a:p>
          <a:p>
            <a:endParaRPr lang="en-US" dirty="0" smtClean="0"/>
          </a:p>
          <a:p>
            <a:endParaRPr lang="en-US" dirty="0"/>
          </a:p>
          <a:p>
            <a:endParaRPr lang="en-US" dirty="0" smtClean="0"/>
          </a:p>
          <a:p>
            <a:endParaRPr lang="en-US" dirty="0"/>
          </a:p>
          <a:p>
            <a:endParaRPr lang="en-US" dirty="0"/>
          </a:p>
          <a:p>
            <a:r>
              <a:rPr lang="en-US" dirty="0"/>
              <a:t>where the </a:t>
            </a:r>
            <a:r>
              <a:rPr lang="en-US" i="1" dirty="0"/>
              <a:t>B</a:t>
            </a:r>
            <a:r>
              <a:rPr lang="en-US" i="1" baseline="-25000" dirty="0"/>
              <a:t>s</a:t>
            </a:r>
            <a:r>
              <a:rPr lang="en-US" dirty="0"/>
              <a:t> are </a:t>
            </a:r>
            <a:r>
              <a:rPr lang="en-US" dirty="0">
                <a:hlinkClick r:id="rId4" tooltip="Bernoulli numbers"/>
              </a:rPr>
              <a:t>Bernoulli numbers</a:t>
            </a:r>
            <a:r>
              <a:rPr lang="en-US" dirty="0"/>
              <a:t>. </a:t>
            </a:r>
            <a:endParaRPr lang="en-US" dirty="0" smtClean="0"/>
          </a:p>
          <a:p>
            <a:endParaRPr lang="en-US" dirty="0"/>
          </a:p>
          <a:p>
            <a:endParaRPr lang="en-US" dirty="0" smtClean="0"/>
          </a:p>
          <a:p>
            <a:endParaRPr lang="en-US" dirty="0"/>
          </a:p>
          <a:p>
            <a:endParaRPr lang="en-US" dirty="0" smtClean="0"/>
          </a:p>
          <a:p>
            <a:endParaRPr lang="en-US" dirty="0"/>
          </a:p>
          <a:p>
            <a:pPr>
              <a:buNone/>
            </a:pPr>
            <a:r>
              <a:rPr lang="en-US" dirty="0" smtClean="0"/>
              <a:t>.</a:t>
            </a:r>
            <a:endParaRPr lang="en-US" dirty="0"/>
          </a:p>
          <a:p>
            <a:endParaRPr lang="en-US" dirty="0"/>
          </a:p>
        </p:txBody>
      </p:sp>
      <p:pic>
        <p:nvPicPr>
          <p:cNvPr id="10243" name="Picture 3" descr="\sin x = \sum^{\infin}_{n=0} \frac{(-1)^n}{(2n+1)!} x^{2n+1} = x - \frac{x^3}{3!} + \frac{x^5}{5!} - \cdots\text{ for all } x\!"/>
          <p:cNvPicPr>
            <a:picLocks noChangeAspect="1" noChangeArrowheads="1"/>
          </p:cNvPicPr>
          <p:nvPr/>
        </p:nvPicPr>
        <p:blipFill>
          <a:blip r:embed="rId5" r:link="rId6"/>
          <a:srcRect/>
          <a:stretch>
            <a:fillRect/>
          </a:stretch>
        </p:blipFill>
        <p:spPr bwMode="auto">
          <a:xfrm>
            <a:off x="838200" y="1905000"/>
            <a:ext cx="4562475" cy="523875"/>
          </a:xfrm>
          <a:prstGeom prst="rect">
            <a:avLst/>
          </a:prstGeom>
          <a:noFill/>
        </p:spPr>
      </p:pic>
      <p:pic>
        <p:nvPicPr>
          <p:cNvPr id="10242" name="Picture 2" descr="\cos x = \sum^{\infin}_{n=0} \frac{(-1)^n}{(2n)!} x^{2n} = 1 - \frac{x^2}{2!} + \frac{x^4}{4!} - \cdots\text{ for all } x\!"/>
          <p:cNvPicPr>
            <a:picLocks noChangeAspect="1" noChangeArrowheads="1"/>
          </p:cNvPicPr>
          <p:nvPr/>
        </p:nvPicPr>
        <p:blipFill>
          <a:blip r:embed="rId7" r:link="rId8"/>
          <a:srcRect/>
          <a:stretch>
            <a:fillRect/>
          </a:stretch>
        </p:blipFill>
        <p:spPr bwMode="auto">
          <a:xfrm>
            <a:off x="762000" y="1143000"/>
            <a:ext cx="4152900" cy="514350"/>
          </a:xfrm>
          <a:prstGeom prst="rect">
            <a:avLst/>
          </a:prstGeom>
          <a:noFill/>
        </p:spPr>
      </p:pic>
      <p:pic>
        <p:nvPicPr>
          <p:cNvPr id="10241" name="Picture 1" descr="\tan x = \sum^{\infin}_{n=1} \frac{B_{2n} (-4)^n (1-4^n)}{(2n)!} x^{2n-1} = x + \frac{x^3}{3} + \frac{2 x^5}{15} + \cdots\text{ for }|x| &lt; \frac{\pi}{2}\!"/>
          <p:cNvPicPr>
            <a:picLocks noChangeAspect="1" noChangeArrowheads="1"/>
          </p:cNvPicPr>
          <p:nvPr/>
        </p:nvPicPr>
        <p:blipFill>
          <a:blip r:embed="rId9" r:link="rId10"/>
          <a:srcRect/>
          <a:stretch>
            <a:fillRect/>
          </a:stretch>
        </p:blipFill>
        <p:spPr bwMode="auto">
          <a:xfrm>
            <a:off x="838200" y="2590800"/>
            <a:ext cx="5629275" cy="523875"/>
          </a:xfrm>
          <a:prstGeom prst="rect">
            <a:avLst/>
          </a:prstGeom>
          <a:noFill/>
        </p:spPr>
      </p:pic>
      <p:sp>
        <p:nvSpPr>
          <p:cNvPr id="102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45" name="Rectangle 5"/>
          <p:cNvSpPr>
            <a:spLocks noChangeArrowheads="1"/>
          </p:cNvSpPr>
          <p:nvPr/>
        </p:nvSpPr>
        <p:spPr bwMode="auto">
          <a:xfrm>
            <a:off x="0" y="9810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49" name="Picture 9" descr="\sec x = \sum^{\infin}_{n=0} \frac{(-1)^n E_{2n}}{(2n)!} x^{2n}\text{ for }|x| &lt; \frac{\pi}{2}\!"/>
          <p:cNvPicPr>
            <a:picLocks noChangeAspect="1" noChangeArrowheads="1"/>
          </p:cNvPicPr>
          <p:nvPr/>
        </p:nvPicPr>
        <p:blipFill>
          <a:blip r:embed="rId11" r:link="rId12"/>
          <a:srcRect/>
          <a:stretch>
            <a:fillRect/>
          </a:stretch>
        </p:blipFill>
        <p:spPr bwMode="auto">
          <a:xfrm>
            <a:off x="1143000" y="3886200"/>
            <a:ext cx="2943225" cy="514350"/>
          </a:xfrm>
          <a:prstGeom prst="rect">
            <a:avLst/>
          </a:prstGeom>
          <a:noFill/>
        </p:spPr>
      </p:pic>
      <p:pic>
        <p:nvPicPr>
          <p:cNvPr id="10248" name="Picture 8" descr="\arcsin x = \sum^{\infin}_{n=0} \frac{(2n)!}{4^n (n!)^2 (2n+1)} x^{2n+1}\text{ for }|x| \le 1\!"/>
          <p:cNvPicPr>
            <a:picLocks noChangeAspect="1" noChangeArrowheads="1"/>
          </p:cNvPicPr>
          <p:nvPr/>
        </p:nvPicPr>
        <p:blipFill>
          <a:blip r:embed="rId13" r:link="rId14"/>
          <a:srcRect/>
          <a:stretch>
            <a:fillRect/>
          </a:stretch>
        </p:blipFill>
        <p:spPr bwMode="auto">
          <a:xfrm>
            <a:off x="1143000" y="4572000"/>
            <a:ext cx="3771900" cy="514350"/>
          </a:xfrm>
          <a:prstGeom prst="rect">
            <a:avLst/>
          </a:prstGeom>
          <a:noFill/>
        </p:spPr>
      </p:pic>
      <p:pic>
        <p:nvPicPr>
          <p:cNvPr id="10247" name="Picture 7" descr="\arctan x = \sum^{\infin}_{n=0} \frac{(-1)^n}{2n+1} x^{2n+1}\text{ for }|x| \le 1\!"/>
          <p:cNvPicPr>
            <a:picLocks noChangeAspect="1" noChangeArrowheads="1"/>
          </p:cNvPicPr>
          <p:nvPr/>
        </p:nvPicPr>
        <p:blipFill>
          <a:blip r:embed="rId15" r:link="rId16"/>
          <a:srcRect/>
          <a:stretch>
            <a:fillRect/>
          </a:stretch>
        </p:blipFill>
        <p:spPr bwMode="auto">
          <a:xfrm>
            <a:off x="1143000" y="5257800"/>
            <a:ext cx="3105150" cy="514350"/>
          </a:xfrm>
          <a:prstGeom prst="rect">
            <a:avLst/>
          </a:prstGeom>
          <a:noFill/>
        </p:spPr>
      </p:pic>
      <p:sp>
        <p:nvSpPr>
          <p:cNvPr id="10250"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51" name="Rectangle 11"/>
          <p:cNvSpPr>
            <a:spLocks noChangeArrowheads="1"/>
          </p:cNvSpPr>
          <p:nvPr/>
        </p:nvSpPr>
        <p:spPr bwMode="auto">
          <a:xfrm>
            <a:off x="0" y="9715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52" name="Rectangle 1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gtEl>
                                        <p:attrNameLst>
                                          <p:attrName>style.visibility</p:attrName>
                                        </p:attrNameLst>
                                      </p:cBhvr>
                                      <p:to>
                                        <p:strVal val="visible"/>
                                      </p:to>
                                    </p:set>
                                    <p:anim calcmode="lin" valueType="num">
                                      <p:cBhvr additive="base">
                                        <p:cTn id="13" dur="500" fill="hold"/>
                                        <p:tgtEl>
                                          <p:spTgt spid="10243"/>
                                        </p:tgtEl>
                                        <p:attrNameLst>
                                          <p:attrName>ppt_x</p:attrName>
                                        </p:attrNameLst>
                                      </p:cBhvr>
                                      <p:tavLst>
                                        <p:tav tm="0">
                                          <p:val>
                                            <p:strVal val="#ppt_x"/>
                                          </p:val>
                                        </p:tav>
                                        <p:tav tm="100000">
                                          <p:val>
                                            <p:strVal val="#ppt_x"/>
                                          </p:val>
                                        </p:tav>
                                      </p:tavLst>
                                    </p:anim>
                                    <p:anim calcmode="lin" valueType="num">
                                      <p:cBhvr additive="base">
                                        <p:cTn id="14" dur="500" fill="hold"/>
                                        <p:tgtEl>
                                          <p:spTgt spid="1024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1"/>
                                        </p:tgtEl>
                                        <p:attrNameLst>
                                          <p:attrName>style.visibility</p:attrName>
                                        </p:attrNameLst>
                                      </p:cBhvr>
                                      <p:to>
                                        <p:strVal val="visible"/>
                                      </p:to>
                                    </p:set>
                                    <p:anim calcmode="lin" valueType="num">
                                      <p:cBhvr additive="base">
                                        <p:cTn id="19" dur="500" fill="hold"/>
                                        <p:tgtEl>
                                          <p:spTgt spid="10241"/>
                                        </p:tgtEl>
                                        <p:attrNameLst>
                                          <p:attrName>ppt_x</p:attrName>
                                        </p:attrNameLst>
                                      </p:cBhvr>
                                      <p:tavLst>
                                        <p:tav tm="0">
                                          <p:val>
                                            <p:strVal val="#ppt_x"/>
                                          </p:val>
                                        </p:tav>
                                        <p:tav tm="100000">
                                          <p:val>
                                            <p:strVal val="#ppt_x"/>
                                          </p:val>
                                        </p:tav>
                                      </p:tavLst>
                                    </p:anim>
                                    <p:anim calcmode="lin" valueType="num">
                                      <p:cBhvr additive="base">
                                        <p:cTn id="20" dur="500" fill="hold"/>
                                        <p:tgtEl>
                                          <p:spTgt spid="1024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9"/>
                                        </p:tgtEl>
                                        <p:attrNameLst>
                                          <p:attrName>style.visibility</p:attrName>
                                        </p:attrNameLst>
                                      </p:cBhvr>
                                      <p:to>
                                        <p:strVal val="visible"/>
                                      </p:to>
                                    </p:set>
                                    <p:anim calcmode="lin" valueType="num">
                                      <p:cBhvr additive="base">
                                        <p:cTn id="25" dur="500" fill="hold"/>
                                        <p:tgtEl>
                                          <p:spTgt spid="10249"/>
                                        </p:tgtEl>
                                        <p:attrNameLst>
                                          <p:attrName>ppt_x</p:attrName>
                                        </p:attrNameLst>
                                      </p:cBhvr>
                                      <p:tavLst>
                                        <p:tav tm="0">
                                          <p:val>
                                            <p:strVal val="#ppt_x"/>
                                          </p:val>
                                        </p:tav>
                                        <p:tav tm="100000">
                                          <p:val>
                                            <p:strVal val="#ppt_x"/>
                                          </p:val>
                                        </p:tav>
                                      </p:tavLst>
                                    </p:anim>
                                    <p:anim calcmode="lin" valueType="num">
                                      <p:cBhvr additive="base">
                                        <p:cTn id="26" dur="500" fill="hold"/>
                                        <p:tgtEl>
                                          <p:spTgt spid="1024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48"/>
                                        </p:tgtEl>
                                        <p:attrNameLst>
                                          <p:attrName>style.visibility</p:attrName>
                                        </p:attrNameLst>
                                      </p:cBhvr>
                                      <p:to>
                                        <p:strVal val="visible"/>
                                      </p:to>
                                    </p:set>
                                    <p:anim calcmode="lin" valueType="num">
                                      <p:cBhvr additive="base">
                                        <p:cTn id="31" dur="500" fill="hold"/>
                                        <p:tgtEl>
                                          <p:spTgt spid="10248"/>
                                        </p:tgtEl>
                                        <p:attrNameLst>
                                          <p:attrName>ppt_x</p:attrName>
                                        </p:attrNameLst>
                                      </p:cBhvr>
                                      <p:tavLst>
                                        <p:tav tm="0">
                                          <p:val>
                                            <p:strVal val="#ppt_x"/>
                                          </p:val>
                                        </p:tav>
                                        <p:tav tm="100000">
                                          <p:val>
                                            <p:strVal val="#ppt_x"/>
                                          </p:val>
                                        </p:tav>
                                      </p:tavLst>
                                    </p:anim>
                                    <p:anim calcmode="lin" valueType="num">
                                      <p:cBhvr additive="base">
                                        <p:cTn id="32" dur="500" fill="hold"/>
                                        <p:tgtEl>
                                          <p:spTgt spid="1024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247"/>
                                        </p:tgtEl>
                                        <p:attrNameLst>
                                          <p:attrName>style.visibility</p:attrName>
                                        </p:attrNameLst>
                                      </p:cBhvr>
                                      <p:to>
                                        <p:strVal val="visible"/>
                                      </p:to>
                                    </p:set>
                                    <p:anim calcmode="lin" valueType="num">
                                      <p:cBhvr additive="base">
                                        <p:cTn id="37" dur="500" fill="hold"/>
                                        <p:tgtEl>
                                          <p:spTgt spid="10247"/>
                                        </p:tgtEl>
                                        <p:attrNameLst>
                                          <p:attrName>ppt_x</p:attrName>
                                        </p:attrNameLst>
                                      </p:cBhvr>
                                      <p:tavLst>
                                        <p:tav tm="0">
                                          <p:val>
                                            <p:strVal val="#ppt_x"/>
                                          </p:val>
                                        </p:tav>
                                        <p:tav tm="100000">
                                          <p:val>
                                            <p:strVal val="#ppt_x"/>
                                          </p:val>
                                        </p:tav>
                                      </p:tavLst>
                                    </p:anim>
                                    <p:anim calcmode="lin" valueType="num">
                                      <p:cBhvr additive="base">
                                        <p:cTn id="38" dur="500" fill="hold"/>
                                        <p:tgtEl>
                                          <p:spTgt spid="102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normAutofit fontScale="90000"/>
          </a:bodyPr>
          <a:lstStyle/>
          <a:p>
            <a:r>
              <a:rPr lang="en-US" dirty="0" smtClean="0"/>
              <a:t>Compare with trigonometric functions</a:t>
            </a:r>
            <a:endParaRPr lang="en-US" dirty="0"/>
          </a:p>
        </p:txBody>
      </p:sp>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normAutofit fontScale="70000" lnSpcReduction="20000"/>
          </a:bodyPr>
          <a:lstStyle/>
          <a:p>
            <a:r>
              <a:rPr lang="en-US" dirty="0">
                <a:hlinkClick r:id="rId3" tooltip="Hyperbolic function"/>
              </a:rPr>
              <a:t>Hyperbolic functions</a:t>
            </a:r>
            <a:r>
              <a:rPr lang="en-US" dirty="0"/>
              <a:t>:</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a:buNone/>
            </a:pPr>
            <a:endParaRPr lang="en-US" dirty="0" smtClean="0"/>
          </a:p>
          <a:p>
            <a:endParaRPr lang="en-US" dirty="0"/>
          </a:p>
          <a:p>
            <a:pPr>
              <a:buNone/>
            </a:pPr>
            <a:r>
              <a:rPr lang="en-US" dirty="0" smtClean="0"/>
              <a:t>.</a:t>
            </a:r>
            <a:endParaRPr lang="en-US" dirty="0"/>
          </a:p>
        </p:txBody>
      </p:sp>
      <p:pic>
        <p:nvPicPr>
          <p:cNvPr id="32773" name="Picture 5" descr="\sinh x = \sum^{\infin}_{n=0} \frac{x^{2n+1}}{(2n+1)!} = x + \frac{x^3}{3!} + \frac{x^5}{5!} + \cdots\text{ for all } x\!"/>
          <p:cNvPicPr>
            <a:picLocks noChangeAspect="1" noChangeArrowheads="1"/>
          </p:cNvPicPr>
          <p:nvPr/>
        </p:nvPicPr>
        <p:blipFill>
          <a:blip r:embed="rId4" r:link="rId5"/>
          <a:srcRect/>
          <a:stretch>
            <a:fillRect/>
          </a:stretch>
        </p:blipFill>
        <p:spPr bwMode="auto">
          <a:xfrm>
            <a:off x="1524000" y="2286000"/>
            <a:ext cx="4229100" cy="514350"/>
          </a:xfrm>
          <a:prstGeom prst="rect">
            <a:avLst/>
          </a:prstGeom>
          <a:noFill/>
        </p:spPr>
      </p:pic>
      <p:pic>
        <p:nvPicPr>
          <p:cNvPr id="32772" name="Picture 4" descr="\cosh x = \sum^{\infin}_{n=0} \frac{x^{2n}}{(2n)!} = 1 + \frac{x^2}{2!} + \frac{x^4}{4!} + \cdots\text{ for all } x\!"/>
          <p:cNvPicPr>
            <a:picLocks noChangeAspect="1" noChangeArrowheads="1"/>
          </p:cNvPicPr>
          <p:nvPr/>
        </p:nvPicPr>
        <p:blipFill>
          <a:blip r:embed="rId6" r:link="rId7"/>
          <a:srcRect/>
          <a:stretch>
            <a:fillRect/>
          </a:stretch>
        </p:blipFill>
        <p:spPr bwMode="auto">
          <a:xfrm>
            <a:off x="1524000" y="3200400"/>
            <a:ext cx="3914775" cy="514350"/>
          </a:xfrm>
          <a:prstGeom prst="rect">
            <a:avLst/>
          </a:prstGeom>
          <a:noFill/>
        </p:spPr>
      </p:pic>
      <p:pic>
        <p:nvPicPr>
          <p:cNvPr id="32771" name="Picture 3" descr="\tanh x = \sum^{\infin}_{n=1} \frac{B_{2n} 4^n (4^n-1)}{(2n)!} x^{2n-1} = x-\frac{1}{3}x^3+\frac{2}{15}x^5-\frac{17}{315}x^7+\cdots \text{ for }|x| &lt; \frac{\pi}{2}\!"/>
          <p:cNvPicPr>
            <a:picLocks noChangeAspect="1" noChangeArrowheads="1"/>
          </p:cNvPicPr>
          <p:nvPr/>
        </p:nvPicPr>
        <p:blipFill>
          <a:blip r:embed="rId8" r:link="rId9"/>
          <a:srcRect/>
          <a:stretch>
            <a:fillRect/>
          </a:stretch>
        </p:blipFill>
        <p:spPr bwMode="auto">
          <a:xfrm>
            <a:off x="1143000" y="4038600"/>
            <a:ext cx="6181725" cy="523875"/>
          </a:xfrm>
          <a:prstGeom prst="rect">
            <a:avLst/>
          </a:prstGeom>
          <a:noFill/>
        </p:spPr>
      </p:pic>
      <p:pic>
        <p:nvPicPr>
          <p:cNvPr id="32770" name="Picture 2" descr="\mathrm{arcsinh} (x) = \sum^{\infin}_{n=0} \frac{(-1)^n (2n)!}{4^n (n!)^2 (2n+1)} x^{2n+1}\text{ for }|x| \le 1\!"/>
          <p:cNvPicPr>
            <a:picLocks noChangeAspect="1" noChangeArrowheads="1"/>
          </p:cNvPicPr>
          <p:nvPr/>
        </p:nvPicPr>
        <p:blipFill>
          <a:blip r:embed="rId10" r:link="rId11"/>
          <a:srcRect/>
          <a:stretch>
            <a:fillRect/>
          </a:stretch>
        </p:blipFill>
        <p:spPr bwMode="auto">
          <a:xfrm>
            <a:off x="1524000" y="4800600"/>
            <a:ext cx="3981450" cy="514350"/>
          </a:xfrm>
          <a:prstGeom prst="rect">
            <a:avLst/>
          </a:prstGeom>
          <a:noFill/>
        </p:spPr>
      </p:pic>
      <p:pic>
        <p:nvPicPr>
          <p:cNvPr id="32769" name="Picture 1" descr="\mathrm{arctanh} (x) = \sum^{\infin}_{n=0} \frac{x^{2n+1}}{2n+1} \text{ for }|x| &lt; 1\!"/>
          <p:cNvPicPr>
            <a:picLocks noChangeAspect="1" noChangeArrowheads="1"/>
          </p:cNvPicPr>
          <p:nvPr/>
        </p:nvPicPr>
        <p:blipFill>
          <a:blip r:embed="rId12" r:link="rId13"/>
          <a:srcRect/>
          <a:stretch>
            <a:fillRect/>
          </a:stretch>
        </p:blipFill>
        <p:spPr bwMode="auto">
          <a:xfrm>
            <a:off x="1524000" y="5486400"/>
            <a:ext cx="2876550" cy="514350"/>
          </a:xfrm>
          <a:prstGeom prst="rect">
            <a:avLst/>
          </a:prstGeom>
          <a:noFill/>
        </p:spPr>
      </p:pic>
      <p:sp>
        <p:nvSpPr>
          <p:cNvPr id="32774"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2775" name="Rectangle 7"/>
          <p:cNvSpPr>
            <a:spLocks noChangeArrowheads="1"/>
          </p:cNvSpPr>
          <p:nvPr/>
        </p:nvSpPr>
        <p:spPr bwMode="auto">
          <a:xfrm>
            <a:off x="0" y="9715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2776" name="Rectangle 8"/>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3"/>
                                        </p:tgtEl>
                                        <p:attrNameLst>
                                          <p:attrName>style.visibility</p:attrName>
                                        </p:attrNameLst>
                                      </p:cBhvr>
                                      <p:to>
                                        <p:strVal val="visible"/>
                                      </p:to>
                                    </p:set>
                                    <p:anim calcmode="lin" valueType="num">
                                      <p:cBhvr additive="base">
                                        <p:cTn id="7" dur="500" fill="hold"/>
                                        <p:tgtEl>
                                          <p:spTgt spid="32773"/>
                                        </p:tgtEl>
                                        <p:attrNameLst>
                                          <p:attrName>ppt_x</p:attrName>
                                        </p:attrNameLst>
                                      </p:cBhvr>
                                      <p:tavLst>
                                        <p:tav tm="0">
                                          <p:val>
                                            <p:strVal val="#ppt_x"/>
                                          </p:val>
                                        </p:tav>
                                        <p:tav tm="100000">
                                          <p:val>
                                            <p:strVal val="#ppt_x"/>
                                          </p:val>
                                        </p:tav>
                                      </p:tavLst>
                                    </p:anim>
                                    <p:anim calcmode="lin" valueType="num">
                                      <p:cBhvr additive="base">
                                        <p:cTn id="8" dur="500" fill="hold"/>
                                        <p:tgtEl>
                                          <p:spTgt spid="327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2"/>
                                        </p:tgtEl>
                                        <p:attrNameLst>
                                          <p:attrName>style.visibility</p:attrName>
                                        </p:attrNameLst>
                                      </p:cBhvr>
                                      <p:to>
                                        <p:strVal val="visible"/>
                                      </p:to>
                                    </p:set>
                                    <p:anim calcmode="lin" valueType="num">
                                      <p:cBhvr additive="base">
                                        <p:cTn id="13" dur="500" fill="hold"/>
                                        <p:tgtEl>
                                          <p:spTgt spid="32772"/>
                                        </p:tgtEl>
                                        <p:attrNameLst>
                                          <p:attrName>ppt_x</p:attrName>
                                        </p:attrNameLst>
                                      </p:cBhvr>
                                      <p:tavLst>
                                        <p:tav tm="0">
                                          <p:val>
                                            <p:strVal val="#ppt_x"/>
                                          </p:val>
                                        </p:tav>
                                        <p:tav tm="100000">
                                          <p:val>
                                            <p:strVal val="#ppt_x"/>
                                          </p:val>
                                        </p:tav>
                                      </p:tavLst>
                                    </p:anim>
                                    <p:anim calcmode="lin" valueType="num">
                                      <p:cBhvr additive="base">
                                        <p:cTn id="14" dur="500" fill="hold"/>
                                        <p:tgtEl>
                                          <p:spTgt spid="327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771"/>
                                        </p:tgtEl>
                                        <p:attrNameLst>
                                          <p:attrName>style.visibility</p:attrName>
                                        </p:attrNameLst>
                                      </p:cBhvr>
                                      <p:to>
                                        <p:strVal val="visible"/>
                                      </p:to>
                                    </p:set>
                                    <p:anim calcmode="lin" valueType="num">
                                      <p:cBhvr additive="base">
                                        <p:cTn id="19" dur="500" fill="hold"/>
                                        <p:tgtEl>
                                          <p:spTgt spid="32771"/>
                                        </p:tgtEl>
                                        <p:attrNameLst>
                                          <p:attrName>ppt_x</p:attrName>
                                        </p:attrNameLst>
                                      </p:cBhvr>
                                      <p:tavLst>
                                        <p:tav tm="0">
                                          <p:val>
                                            <p:strVal val="#ppt_x"/>
                                          </p:val>
                                        </p:tav>
                                        <p:tav tm="100000">
                                          <p:val>
                                            <p:strVal val="#ppt_x"/>
                                          </p:val>
                                        </p:tav>
                                      </p:tavLst>
                                    </p:anim>
                                    <p:anim calcmode="lin" valueType="num">
                                      <p:cBhvr additive="base">
                                        <p:cTn id="20" dur="500" fill="hold"/>
                                        <p:tgtEl>
                                          <p:spTgt spid="3277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2770"/>
                                        </p:tgtEl>
                                        <p:attrNameLst>
                                          <p:attrName>style.visibility</p:attrName>
                                        </p:attrNameLst>
                                      </p:cBhvr>
                                      <p:to>
                                        <p:strVal val="visible"/>
                                      </p:to>
                                    </p:set>
                                    <p:anim calcmode="lin" valueType="num">
                                      <p:cBhvr additive="base">
                                        <p:cTn id="25" dur="500" fill="hold"/>
                                        <p:tgtEl>
                                          <p:spTgt spid="32770"/>
                                        </p:tgtEl>
                                        <p:attrNameLst>
                                          <p:attrName>ppt_x</p:attrName>
                                        </p:attrNameLst>
                                      </p:cBhvr>
                                      <p:tavLst>
                                        <p:tav tm="0">
                                          <p:val>
                                            <p:strVal val="#ppt_x"/>
                                          </p:val>
                                        </p:tav>
                                        <p:tav tm="100000">
                                          <p:val>
                                            <p:strVal val="#ppt_x"/>
                                          </p:val>
                                        </p:tav>
                                      </p:tavLst>
                                    </p:anim>
                                    <p:anim calcmode="lin" valueType="num">
                                      <p:cBhvr additive="base">
                                        <p:cTn id="26" dur="500" fill="hold"/>
                                        <p:tgtEl>
                                          <p:spTgt spid="3277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2769"/>
                                        </p:tgtEl>
                                        <p:attrNameLst>
                                          <p:attrName>style.visibility</p:attrName>
                                        </p:attrNameLst>
                                      </p:cBhvr>
                                      <p:to>
                                        <p:strVal val="visible"/>
                                      </p:to>
                                    </p:set>
                                    <p:anim calcmode="lin" valueType="num">
                                      <p:cBhvr additive="base">
                                        <p:cTn id="31" dur="500" fill="hold"/>
                                        <p:tgtEl>
                                          <p:spTgt spid="32769"/>
                                        </p:tgtEl>
                                        <p:attrNameLst>
                                          <p:attrName>ppt_x</p:attrName>
                                        </p:attrNameLst>
                                      </p:cBhvr>
                                      <p:tavLst>
                                        <p:tav tm="0">
                                          <p:val>
                                            <p:strVal val="#ppt_x"/>
                                          </p:val>
                                        </p:tav>
                                        <p:tav tm="100000">
                                          <p:val>
                                            <p:strVal val="#ppt_x"/>
                                          </p:val>
                                        </p:tav>
                                      </p:tavLst>
                                    </p:anim>
                                    <p:anim calcmode="lin" valueType="num">
                                      <p:cBhvr additive="base">
                                        <p:cTn id="32" dur="500" fill="hold"/>
                                        <p:tgtEl>
                                          <p:spTgt spid="327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normAutofit/>
          </a:bodyPr>
          <a:lstStyle/>
          <a:p>
            <a:r>
              <a:rPr lang="en-US" b="1" dirty="0" smtClean="0"/>
              <a:t>Calculation of Taylor series</a:t>
            </a:r>
            <a:endParaRPr lang="en-US" dirty="0"/>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algn="just"/>
            <a:r>
              <a:rPr lang="en-US" dirty="0" smtClean="0"/>
              <a:t>Several </a:t>
            </a:r>
            <a:r>
              <a:rPr lang="en-US" dirty="0"/>
              <a:t>methods exist for the calculation of Taylor series of a large number of functions. </a:t>
            </a:r>
            <a:endParaRPr lang="en-US" dirty="0" smtClean="0"/>
          </a:p>
          <a:p>
            <a:pPr algn="just"/>
            <a:r>
              <a:rPr lang="en-US" dirty="0" smtClean="0"/>
              <a:t>One </a:t>
            </a:r>
            <a:r>
              <a:rPr lang="en-US" dirty="0"/>
              <a:t>can attempt to use the Taylor series as-is and generalize the form of the coefficients, or one can use manipulations such as substitution, multiplication or division, addition or subtraction of standard Taylor series to construct the Taylor series of a function, by virtue of Taylor series being power series. </a:t>
            </a:r>
            <a:endParaRPr lang="en-US" dirty="0" smtClean="0"/>
          </a:p>
          <a:p>
            <a:pPr algn="just"/>
            <a:r>
              <a:rPr lang="en-US" dirty="0" smtClean="0"/>
              <a:t>In </a:t>
            </a:r>
            <a:r>
              <a:rPr lang="en-US" dirty="0"/>
              <a:t>some cases, one can also derive the Taylor series by repeatedly applying </a:t>
            </a:r>
            <a:r>
              <a:rPr lang="en-US" dirty="0">
                <a:hlinkClick r:id="rId3" tooltip="Integration by parts"/>
              </a:rPr>
              <a:t>integration by parts</a:t>
            </a:r>
            <a:r>
              <a:rPr lang="en-US" dirty="0"/>
              <a:t>. </a:t>
            </a:r>
            <a:endParaRPr lang="en-US" dirty="0" smtClean="0"/>
          </a:p>
          <a:p>
            <a:pPr algn="just"/>
            <a:r>
              <a:rPr lang="en-US" dirty="0" smtClean="0"/>
              <a:t>Particularly </a:t>
            </a:r>
            <a:r>
              <a:rPr lang="en-US" dirty="0"/>
              <a:t>convenient is the use of </a:t>
            </a:r>
            <a:r>
              <a:rPr lang="en-US" dirty="0">
                <a:hlinkClick r:id="rId4" tooltip="Computer algebra system"/>
              </a:rPr>
              <a:t>computer algebra systems</a:t>
            </a:r>
            <a:r>
              <a:rPr lang="en-US" dirty="0"/>
              <a:t> to calculate Taylor series.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shade val="50000"/>
            </a:schemeClr>
          </a:lnRef>
          <a:fillRef idx="1">
            <a:schemeClr val="accent6"/>
          </a:fillRef>
          <a:effectRef idx="0">
            <a:schemeClr val="accent6"/>
          </a:effectRef>
          <a:fontRef idx="minor">
            <a:schemeClr val="lt1"/>
          </a:fontRef>
        </p:style>
        <p:txBody>
          <a:bodyPr>
            <a:normAutofit/>
          </a:bodyPr>
          <a:lstStyle/>
          <a:p>
            <a:r>
              <a:rPr lang="en-US" b="1" dirty="0" smtClean="0"/>
              <a:t>First example</a:t>
            </a:r>
            <a:endParaRPr lang="en-US" dirty="0"/>
          </a:p>
        </p:txBody>
      </p:sp>
      <p:sp>
        <p:nvSpPr>
          <p:cNvPr id="3" name="Content Placeholder 2"/>
          <p:cNvSpPr>
            <a:spLocks noGrp="1"/>
          </p:cNvSpPr>
          <p:nvPr>
            <p:ph idx="1"/>
          </p:nvPr>
        </p:nvSpPr>
        <p:spPr>
          <a:xfrm>
            <a:off x="457200" y="1447800"/>
            <a:ext cx="8229600" cy="5257800"/>
          </a:xfrm>
        </p:spPr>
        <p:style>
          <a:lnRef idx="1">
            <a:schemeClr val="accent6"/>
          </a:lnRef>
          <a:fillRef idx="2">
            <a:schemeClr val="accent6"/>
          </a:fillRef>
          <a:effectRef idx="1">
            <a:schemeClr val="accent6"/>
          </a:effectRef>
          <a:fontRef idx="minor">
            <a:schemeClr val="dk1"/>
          </a:fontRef>
        </p:style>
        <p:txBody>
          <a:bodyPr>
            <a:normAutofit fontScale="77500" lnSpcReduction="20000"/>
          </a:bodyPr>
          <a:lstStyle/>
          <a:p>
            <a:r>
              <a:rPr lang="en-US" dirty="0" smtClean="0"/>
              <a:t>Compute </a:t>
            </a:r>
            <a:r>
              <a:rPr lang="en-US" dirty="0"/>
              <a:t>the 7</a:t>
            </a:r>
            <a:r>
              <a:rPr lang="en-US" baseline="30000" dirty="0"/>
              <a:t>th</a:t>
            </a:r>
            <a:r>
              <a:rPr lang="en-US" dirty="0"/>
              <a:t> degree </a:t>
            </a:r>
            <a:r>
              <a:rPr lang="en-US" dirty="0" err="1"/>
              <a:t>Maclaurin</a:t>
            </a:r>
            <a:r>
              <a:rPr lang="en-US" dirty="0"/>
              <a:t> polynomial for the </a:t>
            </a:r>
            <a:r>
              <a:rPr lang="en-US" dirty="0" smtClean="0"/>
              <a:t>function</a:t>
            </a:r>
          </a:p>
          <a:p>
            <a:endParaRPr lang="en-US" dirty="0"/>
          </a:p>
          <a:p>
            <a:pPr>
              <a:buNone/>
            </a:pPr>
            <a:r>
              <a:rPr lang="en-US" dirty="0" smtClean="0"/>
              <a:t> </a:t>
            </a:r>
            <a:endParaRPr lang="en-US" dirty="0"/>
          </a:p>
          <a:p>
            <a:r>
              <a:rPr lang="en-US" dirty="0"/>
              <a:t>First, rewrite the function </a:t>
            </a:r>
            <a:r>
              <a:rPr lang="en-US" dirty="0" smtClean="0"/>
              <a:t>as</a:t>
            </a:r>
          </a:p>
          <a:p>
            <a:endParaRPr lang="en-US" dirty="0"/>
          </a:p>
          <a:p>
            <a:endParaRPr lang="en-US" dirty="0"/>
          </a:p>
          <a:p>
            <a:r>
              <a:rPr lang="en-US" dirty="0"/>
              <a:t>We have for the natural logarithm (by using the </a:t>
            </a:r>
            <a:r>
              <a:rPr lang="en-US" dirty="0">
                <a:hlinkClick r:id="rId3" tooltip="Big O notation"/>
              </a:rPr>
              <a:t>big O notation</a:t>
            </a:r>
            <a:r>
              <a:rPr lang="en-US" dirty="0" smtClean="0"/>
              <a:t>)</a:t>
            </a:r>
          </a:p>
          <a:p>
            <a:endParaRPr lang="en-US" dirty="0"/>
          </a:p>
          <a:p>
            <a:endParaRPr lang="en-US" dirty="0"/>
          </a:p>
          <a:p>
            <a:r>
              <a:rPr lang="en-US" dirty="0"/>
              <a:t>and for the cosine </a:t>
            </a:r>
            <a:r>
              <a:rPr lang="en-US" dirty="0" smtClean="0"/>
              <a:t>function</a:t>
            </a:r>
          </a:p>
          <a:p>
            <a:endParaRPr lang="en-US" dirty="0"/>
          </a:p>
          <a:p>
            <a:pPr>
              <a:buNone/>
            </a:pPr>
            <a:r>
              <a:rPr lang="en-US" dirty="0" smtClean="0"/>
              <a:t>.</a:t>
            </a:r>
            <a:endParaRPr lang="en-US" dirty="0"/>
          </a:p>
          <a:p>
            <a:endParaRPr lang="en-US" dirty="0"/>
          </a:p>
        </p:txBody>
      </p:sp>
      <p:pic>
        <p:nvPicPr>
          <p:cNvPr id="33794" name="Picture 2" descr="f(x)=\ln\cos x, \quad x\in(-\pi/2, \pi/2)\!"/>
          <p:cNvPicPr>
            <a:picLocks noChangeAspect="1" noChangeArrowheads="1"/>
          </p:cNvPicPr>
          <p:nvPr/>
        </p:nvPicPr>
        <p:blipFill>
          <a:blip r:embed="rId4"/>
          <a:srcRect/>
          <a:stretch>
            <a:fillRect/>
          </a:stretch>
        </p:blipFill>
        <p:spPr bwMode="auto">
          <a:xfrm>
            <a:off x="1752600" y="2286000"/>
            <a:ext cx="2743200" cy="200025"/>
          </a:xfrm>
          <a:prstGeom prst="rect">
            <a:avLst/>
          </a:prstGeom>
          <a:noFill/>
          <a:ln w="9525">
            <a:noFill/>
            <a:miter lim="800000"/>
            <a:headEnd/>
            <a:tailEnd/>
          </a:ln>
        </p:spPr>
      </p:pic>
      <p:pic>
        <p:nvPicPr>
          <p:cNvPr id="33795" name="Picture 3" descr="f(x)=\ln(1+(\cos x-1))\!"/>
          <p:cNvPicPr>
            <a:picLocks noChangeAspect="1" noChangeArrowheads="1"/>
          </p:cNvPicPr>
          <p:nvPr/>
        </p:nvPicPr>
        <p:blipFill>
          <a:blip r:embed="rId5"/>
          <a:srcRect/>
          <a:stretch>
            <a:fillRect/>
          </a:stretch>
        </p:blipFill>
        <p:spPr bwMode="auto">
          <a:xfrm>
            <a:off x="1981200" y="3505200"/>
            <a:ext cx="2066925" cy="200025"/>
          </a:xfrm>
          <a:prstGeom prst="rect">
            <a:avLst/>
          </a:prstGeom>
          <a:noFill/>
          <a:ln w="9525">
            <a:noFill/>
            <a:miter lim="800000"/>
            <a:headEnd/>
            <a:tailEnd/>
          </a:ln>
        </p:spPr>
      </p:pic>
      <p:pic>
        <p:nvPicPr>
          <p:cNvPr id="33796" name="Picture 4" descr="\ln(1+x) = x - \frac{x^2}2 + \frac{x^3}3 + {O}(x^4)\!"/>
          <p:cNvPicPr>
            <a:picLocks noChangeAspect="1" noChangeArrowheads="1"/>
          </p:cNvPicPr>
          <p:nvPr/>
        </p:nvPicPr>
        <p:blipFill>
          <a:blip r:embed="rId6"/>
          <a:srcRect/>
          <a:stretch>
            <a:fillRect/>
          </a:stretch>
        </p:blipFill>
        <p:spPr bwMode="auto">
          <a:xfrm>
            <a:off x="2362200" y="4800600"/>
            <a:ext cx="2667000" cy="409575"/>
          </a:xfrm>
          <a:prstGeom prst="rect">
            <a:avLst/>
          </a:prstGeom>
          <a:noFill/>
          <a:ln w="9525">
            <a:noFill/>
            <a:miter lim="800000"/>
            <a:headEnd/>
            <a:tailEnd/>
          </a:ln>
        </p:spPr>
      </p:pic>
      <p:pic>
        <p:nvPicPr>
          <p:cNvPr id="33797" name="Picture 5" descr="\cos x - 1 = -\frac{x^2}2 + \frac{x^4}{24} - \frac{x^6}{720} + {O}(x^8)\!"/>
          <p:cNvPicPr>
            <a:picLocks noChangeAspect="1" noChangeArrowheads="1"/>
          </p:cNvPicPr>
          <p:nvPr/>
        </p:nvPicPr>
        <p:blipFill>
          <a:blip r:embed="rId7"/>
          <a:srcRect/>
          <a:stretch>
            <a:fillRect/>
          </a:stretch>
        </p:blipFill>
        <p:spPr bwMode="auto">
          <a:xfrm>
            <a:off x="2438400" y="5943600"/>
            <a:ext cx="3019425" cy="419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4"/>
                                        </p:tgtEl>
                                        <p:attrNameLst>
                                          <p:attrName>style.visibility</p:attrName>
                                        </p:attrNameLst>
                                      </p:cBhvr>
                                      <p:to>
                                        <p:strVal val="visible"/>
                                      </p:to>
                                    </p:set>
                                    <p:anim calcmode="lin" valueType="num">
                                      <p:cBhvr additive="base">
                                        <p:cTn id="7" dur="500" fill="hold"/>
                                        <p:tgtEl>
                                          <p:spTgt spid="33794"/>
                                        </p:tgtEl>
                                        <p:attrNameLst>
                                          <p:attrName>ppt_x</p:attrName>
                                        </p:attrNameLst>
                                      </p:cBhvr>
                                      <p:tavLst>
                                        <p:tav tm="0">
                                          <p:val>
                                            <p:strVal val="#ppt_x"/>
                                          </p:val>
                                        </p:tav>
                                        <p:tav tm="100000">
                                          <p:val>
                                            <p:strVal val="#ppt_x"/>
                                          </p:val>
                                        </p:tav>
                                      </p:tavLst>
                                    </p:anim>
                                    <p:anim calcmode="lin" valueType="num">
                                      <p:cBhvr additive="base">
                                        <p:cTn id="8" dur="500" fill="hold"/>
                                        <p:tgtEl>
                                          <p:spTgt spid="337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795"/>
                                        </p:tgtEl>
                                        <p:attrNameLst>
                                          <p:attrName>style.visibility</p:attrName>
                                        </p:attrNameLst>
                                      </p:cBhvr>
                                      <p:to>
                                        <p:strVal val="visible"/>
                                      </p:to>
                                    </p:set>
                                    <p:anim calcmode="lin" valueType="num">
                                      <p:cBhvr additive="base">
                                        <p:cTn id="13" dur="500" fill="hold"/>
                                        <p:tgtEl>
                                          <p:spTgt spid="33795"/>
                                        </p:tgtEl>
                                        <p:attrNameLst>
                                          <p:attrName>ppt_x</p:attrName>
                                        </p:attrNameLst>
                                      </p:cBhvr>
                                      <p:tavLst>
                                        <p:tav tm="0">
                                          <p:val>
                                            <p:strVal val="#ppt_x"/>
                                          </p:val>
                                        </p:tav>
                                        <p:tav tm="100000">
                                          <p:val>
                                            <p:strVal val="#ppt_x"/>
                                          </p:val>
                                        </p:tav>
                                      </p:tavLst>
                                    </p:anim>
                                    <p:anim calcmode="lin" valueType="num">
                                      <p:cBhvr additive="base">
                                        <p:cTn id="14" dur="500" fill="hold"/>
                                        <p:tgtEl>
                                          <p:spTgt spid="3379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6"/>
                                        </p:tgtEl>
                                        <p:attrNameLst>
                                          <p:attrName>style.visibility</p:attrName>
                                        </p:attrNameLst>
                                      </p:cBhvr>
                                      <p:to>
                                        <p:strVal val="visible"/>
                                      </p:to>
                                    </p:set>
                                    <p:anim calcmode="lin" valueType="num">
                                      <p:cBhvr additive="base">
                                        <p:cTn id="19" dur="500" fill="hold"/>
                                        <p:tgtEl>
                                          <p:spTgt spid="33796"/>
                                        </p:tgtEl>
                                        <p:attrNameLst>
                                          <p:attrName>ppt_x</p:attrName>
                                        </p:attrNameLst>
                                      </p:cBhvr>
                                      <p:tavLst>
                                        <p:tav tm="0">
                                          <p:val>
                                            <p:strVal val="#ppt_x"/>
                                          </p:val>
                                        </p:tav>
                                        <p:tav tm="100000">
                                          <p:val>
                                            <p:strVal val="#ppt_x"/>
                                          </p:val>
                                        </p:tav>
                                      </p:tavLst>
                                    </p:anim>
                                    <p:anim calcmode="lin" valueType="num">
                                      <p:cBhvr additive="base">
                                        <p:cTn id="20" dur="500" fill="hold"/>
                                        <p:tgtEl>
                                          <p:spTgt spid="3379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797"/>
                                        </p:tgtEl>
                                        <p:attrNameLst>
                                          <p:attrName>style.visibility</p:attrName>
                                        </p:attrNameLst>
                                      </p:cBhvr>
                                      <p:to>
                                        <p:strVal val="visible"/>
                                      </p:to>
                                    </p:set>
                                    <p:anim calcmode="lin" valueType="num">
                                      <p:cBhvr additive="base">
                                        <p:cTn id="25" dur="500" fill="hold"/>
                                        <p:tgtEl>
                                          <p:spTgt spid="33797"/>
                                        </p:tgtEl>
                                        <p:attrNameLst>
                                          <p:attrName>ppt_x</p:attrName>
                                        </p:attrNameLst>
                                      </p:cBhvr>
                                      <p:tavLst>
                                        <p:tav tm="0">
                                          <p:val>
                                            <p:strVal val="#ppt_x"/>
                                          </p:val>
                                        </p:tav>
                                        <p:tav tm="100000">
                                          <p:val>
                                            <p:strVal val="#ppt_x"/>
                                          </p:val>
                                        </p:tav>
                                      </p:tavLst>
                                    </p:anim>
                                    <p:anim calcmode="lin" valueType="num">
                                      <p:cBhvr additive="base">
                                        <p:cTn id="26" dur="500" fill="hold"/>
                                        <p:tgtEl>
                                          <p:spTgt spid="337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b="1" dirty="0" smtClean="0"/>
              <a:t>Orders of approximation</a:t>
            </a:r>
            <a:endParaRPr lang="en-US" dirty="0"/>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77500" lnSpcReduction="20000"/>
          </a:bodyPr>
          <a:lstStyle/>
          <a:p>
            <a:pPr algn="just"/>
            <a:r>
              <a:rPr lang="en-US" dirty="0" smtClean="0"/>
              <a:t>In </a:t>
            </a:r>
            <a:r>
              <a:rPr lang="en-US" dirty="0">
                <a:hlinkClick r:id="rId3" tooltip="Science"/>
              </a:rPr>
              <a:t>science</a:t>
            </a:r>
            <a:r>
              <a:rPr lang="en-US" dirty="0"/>
              <a:t>, </a:t>
            </a:r>
            <a:r>
              <a:rPr lang="en-US" dirty="0">
                <a:hlinkClick r:id="rId4" tooltip="Engineering"/>
              </a:rPr>
              <a:t>engineering</a:t>
            </a:r>
            <a:r>
              <a:rPr lang="en-US" dirty="0"/>
              <a:t>, and other quantitative disciplines, </a:t>
            </a:r>
            <a:r>
              <a:rPr lang="en-US" b="1" dirty="0"/>
              <a:t>orders of approximation</a:t>
            </a:r>
            <a:r>
              <a:rPr lang="en-US" dirty="0"/>
              <a:t> refer to formal or informal terms for how precise an </a:t>
            </a:r>
            <a:r>
              <a:rPr lang="en-US" dirty="0">
                <a:hlinkClick r:id="rId5" tooltip="Approximation"/>
              </a:rPr>
              <a:t>approximation</a:t>
            </a:r>
            <a:r>
              <a:rPr lang="en-US" dirty="0"/>
              <a:t> is, and to indicate progressively more refined approximations: in increasing order of precision, a </a:t>
            </a:r>
            <a:r>
              <a:rPr lang="en-US" b="1" dirty="0" err="1"/>
              <a:t>zeroth</a:t>
            </a:r>
            <a:r>
              <a:rPr lang="en-US" b="1" dirty="0"/>
              <a:t> order</a:t>
            </a:r>
            <a:r>
              <a:rPr lang="en-US" dirty="0"/>
              <a:t> approximation, a </a:t>
            </a:r>
            <a:r>
              <a:rPr lang="en-US" b="1" dirty="0"/>
              <a:t>first order</a:t>
            </a:r>
            <a:r>
              <a:rPr lang="en-US" dirty="0"/>
              <a:t> approximation, a </a:t>
            </a:r>
            <a:r>
              <a:rPr lang="en-US" b="1" dirty="0"/>
              <a:t>second order</a:t>
            </a:r>
            <a:r>
              <a:rPr lang="en-US" dirty="0"/>
              <a:t> approximation, and so forth.</a:t>
            </a:r>
          </a:p>
          <a:p>
            <a:pPr algn="just"/>
            <a:r>
              <a:rPr lang="en-US" dirty="0"/>
              <a:t>Formally, an </a:t>
            </a:r>
            <a:r>
              <a:rPr lang="en-US" i="1" dirty="0"/>
              <a:t>n</a:t>
            </a:r>
            <a:r>
              <a:rPr lang="en-US" dirty="0"/>
              <a:t>th order approximation is one where the </a:t>
            </a:r>
            <a:r>
              <a:rPr lang="en-US" dirty="0">
                <a:hlinkClick r:id="rId6" tooltip="Order of magnitude"/>
              </a:rPr>
              <a:t>order of magnitude</a:t>
            </a:r>
            <a:r>
              <a:rPr lang="en-US" dirty="0"/>
              <a:t> of the error is at most </a:t>
            </a:r>
            <a:r>
              <a:rPr lang="en-US" i="1" dirty="0"/>
              <a:t>n;</a:t>
            </a:r>
            <a:r>
              <a:rPr lang="en-US" dirty="0"/>
              <a:t> in terms of </a:t>
            </a:r>
            <a:r>
              <a:rPr lang="en-US" dirty="0">
                <a:hlinkClick r:id="rId7" tooltip="Big O notation"/>
              </a:rPr>
              <a:t>big O notation</a:t>
            </a:r>
            <a:r>
              <a:rPr lang="en-US" dirty="0"/>
              <a:t>, with error bounded by </a:t>
            </a:r>
            <a:r>
              <a:rPr lang="en-US" i="1" dirty="0"/>
              <a:t>O</a:t>
            </a:r>
            <a:r>
              <a:rPr lang="en-US" dirty="0"/>
              <a:t>(</a:t>
            </a:r>
            <a:r>
              <a:rPr lang="en-US" i="1" dirty="0" err="1"/>
              <a:t>x</a:t>
            </a:r>
            <a:r>
              <a:rPr lang="en-US" i="1" baseline="30000" dirty="0" err="1"/>
              <a:t>n</a:t>
            </a:r>
            <a:r>
              <a:rPr lang="en-US" dirty="0"/>
              <a:t>). In suitable circumstances, approximating a function by a </a:t>
            </a:r>
            <a:r>
              <a:rPr lang="en-US" dirty="0">
                <a:hlinkClick r:id="rId8" tooltip="Taylor polynomial"/>
              </a:rPr>
              <a:t>Taylor polynomial</a:t>
            </a:r>
            <a:r>
              <a:rPr lang="en-US" dirty="0"/>
              <a:t> of degree </a:t>
            </a:r>
            <a:r>
              <a:rPr lang="en-US" i="1" dirty="0"/>
              <a:t>n</a:t>
            </a:r>
            <a:r>
              <a:rPr lang="en-US" dirty="0"/>
              <a:t> yields an </a:t>
            </a:r>
            <a:r>
              <a:rPr lang="en-US" i="1" dirty="0"/>
              <a:t>n</a:t>
            </a:r>
            <a:r>
              <a:rPr lang="en-US" dirty="0"/>
              <a:t>th order approximation, by </a:t>
            </a:r>
            <a:r>
              <a:rPr lang="en-US" dirty="0">
                <a:hlinkClick r:id="rId9" tooltip="Taylor's theorem"/>
              </a:rPr>
              <a:t>Taylor's theorem</a:t>
            </a:r>
            <a:r>
              <a:rPr lang="en-US" dirty="0"/>
              <a:t>: a first order approximation is a </a:t>
            </a:r>
            <a:r>
              <a:rPr lang="en-US" dirty="0">
                <a:hlinkClick r:id="rId10" tooltip="Linear approximation"/>
              </a:rPr>
              <a:t>linear approximation</a:t>
            </a:r>
            <a:r>
              <a:rPr lang="en-US" dirty="0"/>
              <a:t>, and so forth.</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How to calculate</a:t>
            </a:r>
            <a:endParaRPr lang="en-US" dirty="0"/>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70000" lnSpcReduction="20000"/>
          </a:bodyPr>
          <a:lstStyle/>
          <a:p>
            <a:r>
              <a:rPr lang="en-US" dirty="0"/>
              <a:t>The latter series expansion has a zero </a:t>
            </a:r>
            <a:r>
              <a:rPr lang="en-US" dirty="0">
                <a:hlinkClick r:id="rId3" tooltip="Constant term"/>
              </a:rPr>
              <a:t>constant term</a:t>
            </a:r>
            <a:r>
              <a:rPr lang="en-US" dirty="0"/>
              <a:t>, which enables us to substitute the second series into the first one and to easily omit terms of higher order than the 7</a:t>
            </a:r>
            <a:r>
              <a:rPr lang="en-US" baseline="30000" dirty="0"/>
              <a:t>th</a:t>
            </a:r>
            <a:r>
              <a:rPr lang="en-US" dirty="0"/>
              <a:t> degree by using the big O notation</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r>
              <a:rPr lang="en-US" dirty="0"/>
              <a:t>Since the cosine is an </a:t>
            </a:r>
            <a:r>
              <a:rPr lang="en-US" dirty="0">
                <a:hlinkClick r:id="rId4" tooltip="Even function"/>
              </a:rPr>
              <a:t>even function</a:t>
            </a:r>
            <a:r>
              <a:rPr lang="en-US" dirty="0"/>
              <a:t>, the coefficients for all the odd powers </a:t>
            </a:r>
            <a:r>
              <a:rPr lang="en-US" i="1" dirty="0"/>
              <a:t>x</a:t>
            </a:r>
            <a:r>
              <a:rPr lang="en-US" dirty="0"/>
              <a:t>, </a:t>
            </a:r>
            <a:r>
              <a:rPr lang="en-US" i="1" dirty="0"/>
              <a:t>x</a:t>
            </a:r>
            <a:r>
              <a:rPr lang="en-US" baseline="30000" dirty="0"/>
              <a:t>3</a:t>
            </a:r>
            <a:r>
              <a:rPr lang="en-US" dirty="0"/>
              <a:t>, </a:t>
            </a:r>
            <a:r>
              <a:rPr lang="en-US" i="1" dirty="0"/>
              <a:t>x</a:t>
            </a:r>
            <a:r>
              <a:rPr lang="en-US" baseline="30000" dirty="0"/>
              <a:t>5</a:t>
            </a:r>
            <a:r>
              <a:rPr lang="en-US" dirty="0"/>
              <a:t>, </a:t>
            </a:r>
            <a:r>
              <a:rPr lang="en-US" i="1" dirty="0"/>
              <a:t>x</a:t>
            </a:r>
            <a:r>
              <a:rPr lang="en-US" baseline="30000" dirty="0"/>
              <a:t>7</a:t>
            </a:r>
            <a:r>
              <a:rPr lang="en-US" dirty="0"/>
              <a:t>, ... have to be zero.</a:t>
            </a:r>
          </a:p>
          <a:p>
            <a:endParaRPr lang="en-US" dirty="0"/>
          </a:p>
        </p:txBody>
      </p:sp>
      <p:pic>
        <p:nvPicPr>
          <p:cNvPr id="34818" name="Picture 2" descr="\begin{align}f(x)&amp;=\ln(1+(\cos x-1))\\&#10;&amp;=\bigl(\cos x-1\bigr) - \frac12\bigl(\cos x-1\bigr)^2 + \frac13\bigl(\cos x-1\bigr)^3+ {O}\bigl((\cos x-1)^4\bigr)\\&amp;=\biggl(-\frac{x^2}2 + \frac{x^4}{24} - \frac{x^6}{720} +{O}(x^8)\biggr)-\frac12\biggl(-\frac{x^2}2+\frac{x^4}{24}+{O}(x^6)\biggr)^2+\frac13\biggl(-\frac{x^2}2+O(x^4)\biggr)^3 + {O}(x^8)\\ &amp; =-\frac{x^2}2 + \frac{x^4}{24}-\frac{x^6}{720} - \frac{x^4}8 + \frac{x^6}{48} - \frac{x^6}{24} +O(x^8)\\&#10;&amp; =- \frac{x^2}2 - \frac{x^4}{12} - \frac{x^6}{45}+O(x^8). \end{align}\!"/>
          <p:cNvPicPr>
            <a:picLocks noChangeAspect="1" noChangeArrowheads="1"/>
          </p:cNvPicPr>
          <p:nvPr/>
        </p:nvPicPr>
        <p:blipFill>
          <a:blip r:embed="rId5"/>
          <a:srcRect/>
          <a:stretch>
            <a:fillRect/>
          </a:stretch>
        </p:blipFill>
        <p:spPr bwMode="auto">
          <a:xfrm>
            <a:off x="619125" y="2971800"/>
            <a:ext cx="7915275" cy="2171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818"/>
                                        </p:tgtEl>
                                        <p:attrNameLst>
                                          <p:attrName>style.visibility</p:attrName>
                                        </p:attrNameLst>
                                      </p:cBhvr>
                                      <p:to>
                                        <p:strVal val="visible"/>
                                      </p:to>
                                    </p:set>
                                    <p:anim calcmode="lin" valueType="num">
                                      <p:cBhvr additive="base">
                                        <p:cTn id="25" dur="500" fill="hold"/>
                                        <p:tgtEl>
                                          <p:spTgt spid="34818"/>
                                        </p:tgtEl>
                                        <p:attrNameLst>
                                          <p:attrName>ppt_x</p:attrName>
                                        </p:attrNameLst>
                                      </p:cBhvr>
                                      <p:tavLst>
                                        <p:tav tm="0">
                                          <p:val>
                                            <p:strVal val="#ppt_x"/>
                                          </p:val>
                                        </p:tav>
                                        <p:tav tm="100000">
                                          <p:val>
                                            <p:strVal val="#ppt_x"/>
                                          </p:val>
                                        </p:tav>
                                      </p:tavLst>
                                    </p:anim>
                                    <p:anim calcmode="lin" valueType="num">
                                      <p:cBhvr additive="base">
                                        <p:cTn id="26" dur="500" fill="hold"/>
                                        <p:tgtEl>
                                          <p:spTgt spid="348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normAutofit/>
          </a:bodyPr>
          <a:lstStyle/>
          <a:p>
            <a:r>
              <a:rPr lang="en-US" b="1" dirty="0" smtClean="0"/>
              <a:t>Second example</a:t>
            </a:r>
            <a:endParaRPr lang="en-US" dirty="0"/>
          </a:p>
        </p:txBody>
      </p:sp>
      <p:sp>
        <p:nvSpPr>
          <p:cNvPr id="3" name="Content Placeholder 2"/>
          <p:cNvSpPr>
            <a:spLocks noGrp="1"/>
          </p:cNvSpPr>
          <p:nvPr>
            <p:ph idx="1"/>
          </p:nvPr>
        </p:nvSpPr>
        <p:spPr>
          <a:xfrm>
            <a:off x="457200" y="1600200"/>
            <a:ext cx="8229600" cy="4648200"/>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r>
              <a:rPr lang="en-US" dirty="0" smtClean="0"/>
              <a:t>Suppose </a:t>
            </a:r>
            <a:r>
              <a:rPr lang="en-US" dirty="0"/>
              <a:t>we want the Taylor series at 0 of the function</a:t>
            </a:r>
          </a:p>
          <a:p>
            <a:pPr>
              <a:buNone/>
            </a:pPr>
            <a:endParaRPr lang="en-US" dirty="0"/>
          </a:p>
          <a:p>
            <a:pPr>
              <a:buNone/>
            </a:pPr>
            <a:endParaRPr lang="en-US" dirty="0"/>
          </a:p>
          <a:p>
            <a:r>
              <a:rPr lang="en-US" dirty="0"/>
              <a:t>We have for the exponential </a:t>
            </a:r>
            <a:r>
              <a:rPr lang="en-US" dirty="0" smtClean="0"/>
              <a:t>function</a:t>
            </a:r>
          </a:p>
          <a:p>
            <a:endParaRPr lang="en-US" dirty="0"/>
          </a:p>
          <a:p>
            <a:endParaRPr lang="en-US" dirty="0"/>
          </a:p>
          <a:p>
            <a:r>
              <a:rPr lang="en-US" dirty="0"/>
              <a:t>and, as in the first example</a:t>
            </a:r>
            <a:r>
              <a:rPr lang="en-US" dirty="0" smtClean="0"/>
              <a:t>,</a:t>
            </a:r>
          </a:p>
          <a:p>
            <a:endParaRPr lang="en-US" dirty="0"/>
          </a:p>
          <a:p>
            <a:endParaRPr lang="en-US" dirty="0"/>
          </a:p>
          <a:p>
            <a:r>
              <a:rPr lang="en-US" dirty="0"/>
              <a:t>Assume the power series is</a:t>
            </a:r>
          </a:p>
          <a:p>
            <a:endParaRPr lang="en-US" dirty="0" smtClean="0"/>
          </a:p>
          <a:p>
            <a:pPr>
              <a:buNone/>
            </a:pPr>
            <a:r>
              <a:rPr lang="en-US" dirty="0" smtClean="0"/>
              <a:t>.</a:t>
            </a:r>
            <a:endParaRPr lang="en-US" dirty="0"/>
          </a:p>
        </p:txBody>
      </p:sp>
      <p:pic>
        <p:nvPicPr>
          <p:cNvPr id="35842" name="Picture 2" descr="g(x)=\frac{e^x}{\cos x}\!"/>
          <p:cNvPicPr>
            <a:picLocks noChangeAspect="1" noChangeArrowheads="1"/>
          </p:cNvPicPr>
          <p:nvPr/>
        </p:nvPicPr>
        <p:blipFill>
          <a:blip r:embed="rId3"/>
          <a:srcRect/>
          <a:stretch>
            <a:fillRect/>
          </a:stretch>
        </p:blipFill>
        <p:spPr bwMode="auto">
          <a:xfrm>
            <a:off x="2819400" y="2133600"/>
            <a:ext cx="1400175" cy="533400"/>
          </a:xfrm>
          <a:prstGeom prst="rect">
            <a:avLst/>
          </a:prstGeom>
          <a:noFill/>
          <a:ln w="9525">
            <a:noFill/>
            <a:miter lim="800000"/>
            <a:headEnd/>
            <a:tailEnd/>
          </a:ln>
        </p:spPr>
      </p:pic>
      <p:pic>
        <p:nvPicPr>
          <p:cNvPr id="35843" name="Picture 3" descr="e^x = \sum^\infty_{n=0} {x^n\over n!} =1 + x + {x^2 \over 2!} + {x^3 \over 3!} + {x^4 \over 4!}+\cdots\!"/>
          <p:cNvPicPr>
            <a:picLocks noChangeAspect="1" noChangeArrowheads="1"/>
          </p:cNvPicPr>
          <p:nvPr/>
        </p:nvPicPr>
        <p:blipFill>
          <a:blip r:embed="rId4"/>
          <a:srcRect/>
          <a:stretch>
            <a:fillRect/>
          </a:stretch>
        </p:blipFill>
        <p:spPr bwMode="auto">
          <a:xfrm>
            <a:off x="1524000" y="3200400"/>
            <a:ext cx="4800600" cy="658906"/>
          </a:xfrm>
          <a:prstGeom prst="rect">
            <a:avLst/>
          </a:prstGeom>
          <a:noFill/>
          <a:ln w="9525">
            <a:noFill/>
            <a:miter lim="800000"/>
            <a:headEnd/>
            <a:tailEnd/>
          </a:ln>
        </p:spPr>
      </p:pic>
      <p:pic>
        <p:nvPicPr>
          <p:cNvPr id="35844" name="Picture 4" descr="\cos x = 1 - {x^2 \over 2!} + {x^4 \over 4!} - \cdots\!"/>
          <p:cNvPicPr>
            <a:picLocks noChangeAspect="1" noChangeArrowheads="1"/>
          </p:cNvPicPr>
          <p:nvPr/>
        </p:nvPicPr>
        <p:blipFill>
          <a:blip r:embed="rId5"/>
          <a:srcRect/>
          <a:stretch>
            <a:fillRect/>
          </a:stretch>
        </p:blipFill>
        <p:spPr bwMode="auto">
          <a:xfrm>
            <a:off x="1752600" y="4343400"/>
            <a:ext cx="2743200" cy="556225"/>
          </a:xfrm>
          <a:prstGeom prst="rect">
            <a:avLst/>
          </a:prstGeom>
          <a:noFill/>
          <a:ln w="9525">
            <a:noFill/>
            <a:miter lim="800000"/>
            <a:headEnd/>
            <a:tailEnd/>
          </a:ln>
        </p:spPr>
      </p:pic>
      <p:pic>
        <p:nvPicPr>
          <p:cNvPr id="35845" name="Picture 5" descr="{e^x \over \cos x} = c_0 + c_1 x + c_2 x^2 + c_3 x^3 + \cdots\!"/>
          <p:cNvPicPr>
            <a:picLocks noChangeAspect="1" noChangeArrowheads="1"/>
          </p:cNvPicPr>
          <p:nvPr/>
        </p:nvPicPr>
        <p:blipFill>
          <a:blip r:embed="rId6"/>
          <a:srcRect/>
          <a:stretch>
            <a:fillRect/>
          </a:stretch>
        </p:blipFill>
        <p:spPr bwMode="auto">
          <a:xfrm>
            <a:off x="1600200" y="5562600"/>
            <a:ext cx="4587240" cy="609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3"/>
                                        </p:tgtEl>
                                        <p:attrNameLst>
                                          <p:attrName>style.visibility</p:attrName>
                                        </p:attrNameLst>
                                      </p:cBhvr>
                                      <p:to>
                                        <p:strVal val="visible"/>
                                      </p:to>
                                    </p:set>
                                    <p:anim calcmode="lin" valueType="num">
                                      <p:cBhvr additive="base">
                                        <p:cTn id="13" dur="500" fill="hold"/>
                                        <p:tgtEl>
                                          <p:spTgt spid="35843"/>
                                        </p:tgtEl>
                                        <p:attrNameLst>
                                          <p:attrName>ppt_x</p:attrName>
                                        </p:attrNameLst>
                                      </p:cBhvr>
                                      <p:tavLst>
                                        <p:tav tm="0">
                                          <p:val>
                                            <p:strVal val="#ppt_x"/>
                                          </p:val>
                                        </p:tav>
                                        <p:tav tm="100000">
                                          <p:val>
                                            <p:strVal val="#ppt_x"/>
                                          </p:val>
                                        </p:tav>
                                      </p:tavLst>
                                    </p:anim>
                                    <p:anim calcmode="lin" valueType="num">
                                      <p:cBhvr additive="base">
                                        <p:cTn id="14" dur="500" fill="hold"/>
                                        <p:tgtEl>
                                          <p:spTgt spid="3584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844"/>
                                        </p:tgtEl>
                                        <p:attrNameLst>
                                          <p:attrName>style.visibility</p:attrName>
                                        </p:attrNameLst>
                                      </p:cBhvr>
                                      <p:to>
                                        <p:strVal val="visible"/>
                                      </p:to>
                                    </p:set>
                                    <p:anim calcmode="lin" valueType="num">
                                      <p:cBhvr additive="base">
                                        <p:cTn id="19" dur="500" fill="hold"/>
                                        <p:tgtEl>
                                          <p:spTgt spid="35844"/>
                                        </p:tgtEl>
                                        <p:attrNameLst>
                                          <p:attrName>ppt_x</p:attrName>
                                        </p:attrNameLst>
                                      </p:cBhvr>
                                      <p:tavLst>
                                        <p:tav tm="0">
                                          <p:val>
                                            <p:strVal val="#ppt_x"/>
                                          </p:val>
                                        </p:tav>
                                        <p:tav tm="100000">
                                          <p:val>
                                            <p:strVal val="#ppt_x"/>
                                          </p:val>
                                        </p:tav>
                                      </p:tavLst>
                                    </p:anim>
                                    <p:anim calcmode="lin" valueType="num">
                                      <p:cBhvr additive="base">
                                        <p:cTn id="20" dur="500" fill="hold"/>
                                        <p:tgtEl>
                                          <p:spTgt spid="3584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5845"/>
                                        </p:tgtEl>
                                        <p:attrNameLst>
                                          <p:attrName>style.visibility</p:attrName>
                                        </p:attrNameLst>
                                      </p:cBhvr>
                                      <p:to>
                                        <p:strVal val="visible"/>
                                      </p:to>
                                    </p:set>
                                    <p:anim calcmode="lin" valueType="num">
                                      <p:cBhvr additive="base">
                                        <p:cTn id="25" dur="500" fill="hold"/>
                                        <p:tgtEl>
                                          <p:spTgt spid="35845"/>
                                        </p:tgtEl>
                                        <p:attrNameLst>
                                          <p:attrName>ppt_x</p:attrName>
                                        </p:attrNameLst>
                                      </p:cBhvr>
                                      <p:tavLst>
                                        <p:tav tm="0">
                                          <p:val>
                                            <p:strVal val="#ppt_x"/>
                                          </p:val>
                                        </p:tav>
                                        <p:tav tm="100000">
                                          <p:val>
                                            <p:strVal val="#ppt_x"/>
                                          </p:val>
                                        </p:tav>
                                      </p:tavLst>
                                    </p:anim>
                                    <p:anim calcmode="lin" valueType="num">
                                      <p:cBhvr additive="base">
                                        <p:cTn id="26" dur="500" fill="hold"/>
                                        <p:tgtEl>
                                          <p:spTgt spid="358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91200"/>
          </a:xfrm>
        </p:spPr>
        <p:style>
          <a:lnRef idx="1">
            <a:schemeClr val="accent6"/>
          </a:lnRef>
          <a:fillRef idx="2">
            <a:schemeClr val="accent6"/>
          </a:fillRef>
          <a:effectRef idx="1">
            <a:schemeClr val="accent6"/>
          </a:effectRef>
          <a:fontRef idx="minor">
            <a:schemeClr val="dk1"/>
          </a:fontRef>
        </p:style>
        <p:txBody>
          <a:bodyPr>
            <a:normAutofit fontScale="77500" lnSpcReduction="20000"/>
          </a:bodyPr>
          <a:lstStyle/>
          <a:p>
            <a:r>
              <a:rPr lang="en-US" dirty="0"/>
              <a:t>Then multiplication with the denominator and substitution of the series of the cosine </a:t>
            </a:r>
            <a:r>
              <a:rPr lang="en-US" dirty="0" smtClean="0"/>
              <a:t>yields</a:t>
            </a:r>
          </a:p>
          <a:p>
            <a:endParaRPr lang="en-US" dirty="0"/>
          </a:p>
          <a:p>
            <a:endParaRPr lang="en-US" dirty="0" smtClean="0"/>
          </a:p>
          <a:p>
            <a:endParaRPr lang="en-US" dirty="0"/>
          </a:p>
          <a:p>
            <a:endParaRPr lang="en-US" dirty="0" smtClean="0"/>
          </a:p>
          <a:p>
            <a:endParaRPr lang="en-US" dirty="0"/>
          </a:p>
          <a:p>
            <a:endParaRPr lang="en-US" dirty="0"/>
          </a:p>
          <a:p>
            <a:r>
              <a:rPr lang="en-US" dirty="0"/>
              <a:t>Collecting the terms up to fourth order </a:t>
            </a:r>
            <a:r>
              <a:rPr lang="en-US" dirty="0" smtClean="0"/>
              <a:t>yields</a:t>
            </a:r>
          </a:p>
          <a:p>
            <a:endParaRPr lang="en-US" dirty="0"/>
          </a:p>
          <a:p>
            <a:endParaRPr lang="en-US" dirty="0"/>
          </a:p>
          <a:p>
            <a:r>
              <a:rPr lang="en-US" dirty="0"/>
              <a:t>Comparing coefficients with the above series of the exponential function yields the desired Taylor </a:t>
            </a:r>
            <a:r>
              <a:rPr lang="en-US" dirty="0" smtClean="0"/>
              <a:t>series</a:t>
            </a:r>
          </a:p>
          <a:p>
            <a:endParaRPr lang="en-US" dirty="0"/>
          </a:p>
          <a:p>
            <a:pPr>
              <a:buNone/>
            </a:pPr>
            <a:r>
              <a:rPr lang="en-US" dirty="0" smtClean="0"/>
              <a:t>.</a:t>
            </a:r>
            <a:endParaRPr lang="en-US" dirty="0"/>
          </a:p>
          <a:p>
            <a:endParaRPr lang="en-US" dirty="0"/>
          </a:p>
        </p:txBody>
      </p:sp>
      <p:pic>
        <p:nvPicPr>
          <p:cNvPr id="36866" name="Picture 2" descr="\begin{align} e^x &amp;= (c_0 + c_1 x + c_2 x^2 + c_3 x^3 + \cdots)\cos x\\&#10;&amp;=\left(c_0 + c_1 x + c_2 x^2 + c_3 x^3 + c_4x^4 + \cdots\right)\left(1 - {x^2 \over 2!} + {x^4 \over 4!} - \cdots\right)\\&amp;=c_0 - {c_0 \over 2}x^2 + {c_0 \over 4!}x^4 + c_1x - {c_1 \over 2}x^3 + {c_1 \over 4!}x^5 + c_2x^2 - {c_2 \over 2}x^4 + {c_2 \over 4!}x^6 + c_3x^3 - {c_3 \over 2}x^5 + {c_3 \over 4!}x^7 +\cdots \end{align}\!"/>
          <p:cNvPicPr>
            <a:picLocks noChangeAspect="1" noChangeArrowheads="1"/>
          </p:cNvPicPr>
          <p:nvPr/>
        </p:nvPicPr>
        <p:blipFill>
          <a:blip r:embed="rId3"/>
          <a:srcRect/>
          <a:stretch>
            <a:fillRect/>
          </a:stretch>
        </p:blipFill>
        <p:spPr bwMode="auto">
          <a:xfrm>
            <a:off x="685800" y="1752600"/>
            <a:ext cx="7467600" cy="1162050"/>
          </a:xfrm>
          <a:prstGeom prst="rect">
            <a:avLst/>
          </a:prstGeom>
          <a:noFill/>
          <a:ln w="9525">
            <a:noFill/>
            <a:miter lim="800000"/>
            <a:headEnd/>
            <a:tailEnd/>
          </a:ln>
        </p:spPr>
      </p:pic>
      <p:pic>
        <p:nvPicPr>
          <p:cNvPr id="36867" name="Picture 3" descr="=c_0 + c_1x + \left(c_2 - {c_0 \over 2}\right)x^2 + \left(c_3 - {c_1 \over 2}\right)x^3+\left(c_4+{c_0 \over 4!}-{c_2\over 2}\right)x^4 + \cdots\!"/>
          <p:cNvPicPr>
            <a:picLocks noChangeAspect="1" noChangeArrowheads="1"/>
          </p:cNvPicPr>
          <p:nvPr/>
        </p:nvPicPr>
        <p:blipFill>
          <a:blip r:embed="rId4"/>
          <a:srcRect/>
          <a:stretch>
            <a:fillRect/>
          </a:stretch>
        </p:blipFill>
        <p:spPr bwMode="auto">
          <a:xfrm>
            <a:off x="1066800" y="4114800"/>
            <a:ext cx="5448300" cy="381000"/>
          </a:xfrm>
          <a:prstGeom prst="rect">
            <a:avLst/>
          </a:prstGeom>
          <a:noFill/>
          <a:ln w="9525">
            <a:noFill/>
            <a:miter lim="800000"/>
            <a:headEnd/>
            <a:tailEnd/>
          </a:ln>
        </p:spPr>
      </p:pic>
      <p:pic>
        <p:nvPicPr>
          <p:cNvPr id="36868" name="Picture 4" descr="\frac{e^x}{\cos x}=1 + x + x^2 + {2x^3 \over 3} + {x^4 \over 2} + \cdots.\!"/>
          <p:cNvPicPr>
            <a:picLocks noChangeAspect="1" noChangeArrowheads="1"/>
          </p:cNvPicPr>
          <p:nvPr/>
        </p:nvPicPr>
        <p:blipFill>
          <a:blip r:embed="rId5"/>
          <a:srcRect/>
          <a:stretch>
            <a:fillRect/>
          </a:stretch>
        </p:blipFill>
        <p:spPr bwMode="auto">
          <a:xfrm>
            <a:off x="1676400" y="5562600"/>
            <a:ext cx="3000375" cy="4095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6"/>
                                        </p:tgtEl>
                                        <p:attrNameLst>
                                          <p:attrName>style.visibility</p:attrName>
                                        </p:attrNameLst>
                                      </p:cBhvr>
                                      <p:to>
                                        <p:strVal val="visible"/>
                                      </p:to>
                                    </p:set>
                                    <p:anim calcmode="lin" valueType="num">
                                      <p:cBhvr additive="base">
                                        <p:cTn id="7" dur="500" fill="hold"/>
                                        <p:tgtEl>
                                          <p:spTgt spid="36866"/>
                                        </p:tgtEl>
                                        <p:attrNameLst>
                                          <p:attrName>ppt_x</p:attrName>
                                        </p:attrNameLst>
                                      </p:cBhvr>
                                      <p:tavLst>
                                        <p:tav tm="0">
                                          <p:val>
                                            <p:strVal val="#ppt_x"/>
                                          </p:val>
                                        </p:tav>
                                        <p:tav tm="100000">
                                          <p:val>
                                            <p:strVal val="#ppt_x"/>
                                          </p:val>
                                        </p:tav>
                                      </p:tavLst>
                                    </p:anim>
                                    <p:anim calcmode="lin" valueType="num">
                                      <p:cBhvr additive="base">
                                        <p:cTn id="8" dur="500" fill="hold"/>
                                        <p:tgtEl>
                                          <p:spTgt spid="368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gtEl>
                                        <p:attrNameLst>
                                          <p:attrName>style.visibility</p:attrName>
                                        </p:attrNameLst>
                                      </p:cBhvr>
                                      <p:to>
                                        <p:strVal val="visible"/>
                                      </p:to>
                                    </p:set>
                                    <p:anim calcmode="lin" valueType="num">
                                      <p:cBhvr additive="base">
                                        <p:cTn id="13" dur="500" fill="hold"/>
                                        <p:tgtEl>
                                          <p:spTgt spid="36867"/>
                                        </p:tgtEl>
                                        <p:attrNameLst>
                                          <p:attrName>ppt_x</p:attrName>
                                        </p:attrNameLst>
                                      </p:cBhvr>
                                      <p:tavLst>
                                        <p:tav tm="0">
                                          <p:val>
                                            <p:strVal val="#ppt_x"/>
                                          </p:val>
                                        </p:tav>
                                        <p:tav tm="100000">
                                          <p:val>
                                            <p:strVal val="#ppt_x"/>
                                          </p:val>
                                        </p:tav>
                                      </p:tavLst>
                                    </p:anim>
                                    <p:anim calcmode="lin" valueType="num">
                                      <p:cBhvr additive="base">
                                        <p:cTn id="14" dur="500" fill="hold"/>
                                        <p:tgtEl>
                                          <p:spTgt spid="3686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68"/>
                                        </p:tgtEl>
                                        <p:attrNameLst>
                                          <p:attrName>style.visibility</p:attrName>
                                        </p:attrNameLst>
                                      </p:cBhvr>
                                      <p:to>
                                        <p:strVal val="visible"/>
                                      </p:to>
                                    </p:set>
                                    <p:anim calcmode="lin" valueType="num">
                                      <p:cBhvr additive="base">
                                        <p:cTn id="19" dur="500" fill="hold"/>
                                        <p:tgtEl>
                                          <p:spTgt spid="36868"/>
                                        </p:tgtEl>
                                        <p:attrNameLst>
                                          <p:attrName>ppt_x</p:attrName>
                                        </p:attrNameLst>
                                      </p:cBhvr>
                                      <p:tavLst>
                                        <p:tav tm="0">
                                          <p:val>
                                            <p:strVal val="#ppt_x"/>
                                          </p:val>
                                        </p:tav>
                                        <p:tav tm="100000">
                                          <p:val>
                                            <p:strVal val="#ppt_x"/>
                                          </p:val>
                                        </p:tav>
                                      </p:tavLst>
                                    </p:anim>
                                    <p:anim calcmode="lin" valueType="num">
                                      <p:cBhvr additive="base">
                                        <p:cTn id="20" dur="500" fill="hold"/>
                                        <p:tgtEl>
                                          <p:spTgt spid="368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b="1" dirty="0" smtClean="0"/>
              <a:t>Taylor series as definitions</a:t>
            </a:r>
            <a:endParaRPr lang="en-US" dirty="0"/>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70000" lnSpcReduction="20000"/>
          </a:bodyPr>
          <a:lstStyle/>
          <a:p>
            <a:pPr algn="just"/>
            <a:r>
              <a:rPr lang="en-US" dirty="0" smtClean="0"/>
              <a:t>Classically</a:t>
            </a:r>
            <a:r>
              <a:rPr lang="en-US" dirty="0"/>
              <a:t>, </a:t>
            </a:r>
            <a:r>
              <a:rPr lang="en-US" dirty="0">
                <a:hlinkClick r:id="rId3" tooltip="Algebraic function"/>
              </a:rPr>
              <a:t>algebraic functions</a:t>
            </a:r>
            <a:r>
              <a:rPr lang="en-US" dirty="0"/>
              <a:t> are defined by an algebraic equation, and </a:t>
            </a:r>
            <a:r>
              <a:rPr lang="en-US" dirty="0">
                <a:hlinkClick r:id="rId4" tooltip="Transcendental function"/>
              </a:rPr>
              <a:t>transcendental functions</a:t>
            </a:r>
            <a:r>
              <a:rPr lang="en-US" dirty="0"/>
              <a:t> (including those discussed above) are defined by some property that holds for them, such as a </a:t>
            </a:r>
            <a:r>
              <a:rPr lang="en-US" dirty="0">
                <a:hlinkClick r:id="rId5" tooltip="Differential equation"/>
              </a:rPr>
              <a:t>differential equation</a:t>
            </a:r>
            <a:r>
              <a:rPr lang="en-US" dirty="0"/>
              <a:t>. For example the </a:t>
            </a:r>
            <a:r>
              <a:rPr lang="en-US" dirty="0">
                <a:hlinkClick r:id="rId6" tooltip="Exponential function"/>
              </a:rPr>
              <a:t>exponential function</a:t>
            </a:r>
            <a:r>
              <a:rPr lang="en-US" dirty="0"/>
              <a:t> is the function which is equal to its own derivative everywhere, and assumes the value 1 at the origin. However, one may equally well define an </a:t>
            </a:r>
            <a:r>
              <a:rPr lang="en-US" dirty="0">
                <a:hlinkClick r:id="rId7" tooltip="Analytic function"/>
              </a:rPr>
              <a:t>analytic function</a:t>
            </a:r>
            <a:r>
              <a:rPr lang="en-US" dirty="0"/>
              <a:t> by its Taylor series.</a:t>
            </a:r>
          </a:p>
          <a:p>
            <a:pPr algn="just"/>
            <a:r>
              <a:rPr lang="en-US" dirty="0"/>
              <a:t>Taylor series are used to define functions and "</a:t>
            </a:r>
            <a:r>
              <a:rPr lang="en-US" dirty="0">
                <a:hlinkClick r:id="rId8" tooltip="Operator"/>
              </a:rPr>
              <a:t>operators</a:t>
            </a:r>
            <a:r>
              <a:rPr lang="en-US" dirty="0"/>
              <a:t>" in diverse areas of mathematics. In particular, this is true in areas where the classical definitions of functions break down. For example, using Taylor series, one may define analytical functions of matrices and operators, such as the </a:t>
            </a:r>
            <a:r>
              <a:rPr lang="en-US" dirty="0">
                <a:hlinkClick r:id="rId9" tooltip="Matrix exponential"/>
              </a:rPr>
              <a:t>matrix exponential</a:t>
            </a:r>
            <a:r>
              <a:rPr lang="en-US" dirty="0"/>
              <a:t> or </a:t>
            </a:r>
            <a:r>
              <a:rPr lang="en-US" dirty="0">
                <a:hlinkClick r:id="rId10" tooltip="Matrix logarithm"/>
              </a:rPr>
              <a:t>matrix logarithm</a:t>
            </a:r>
            <a:r>
              <a:rPr lang="en-US" dirty="0"/>
              <a:t>.</a:t>
            </a:r>
          </a:p>
          <a:p>
            <a:pPr algn="just"/>
            <a:r>
              <a:rPr lang="en-US" dirty="0"/>
              <a:t>In other areas, such as formal analysis, it is more convenient to work directly with the </a:t>
            </a:r>
            <a:r>
              <a:rPr lang="en-US" dirty="0">
                <a:hlinkClick r:id="rId11" tooltip="Power series"/>
              </a:rPr>
              <a:t>power series</a:t>
            </a:r>
            <a:r>
              <a:rPr lang="en-US" dirty="0"/>
              <a:t> themselves. Thus one may define a solution of a differential equation </a:t>
            </a:r>
            <a:r>
              <a:rPr lang="en-US" i="1" dirty="0"/>
              <a:t>as</a:t>
            </a:r>
            <a:r>
              <a:rPr lang="en-US" dirty="0"/>
              <a:t> a power series which, one hopes to prove, is the Taylor series of the desired solution.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en-US" b="1" dirty="0" smtClean="0"/>
              <a:t>Taylor series in several variables</a:t>
            </a:r>
            <a:endParaRPr lang="en-US" dirty="0"/>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fontScale="70000" lnSpcReduction="20000"/>
          </a:bodyPr>
          <a:lstStyle/>
          <a:p>
            <a:r>
              <a:rPr lang="en-US" dirty="0" smtClean="0"/>
              <a:t>The </a:t>
            </a:r>
            <a:r>
              <a:rPr lang="en-US" dirty="0"/>
              <a:t>Taylor series may also be generalized to functions of more than one variable </a:t>
            </a:r>
            <a:r>
              <a:rPr lang="en-US" dirty="0" smtClean="0"/>
              <a:t>with</a:t>
            </a:r>
          </a:p>
          <a:p>
            <a:endParaRPr lang="en-US" dirty="0"/>
          </a:p>
          <a:p>
            <a:endParaRPr lang="en-US" dirty="0" smtClean="0"/>
          </a:p>
          <a:p>
            <a:endParaRPr lang="en-US" dirty="0"/>
          </a:p>
          <a:p>
            <a:endParaRPr lang="en-US" dirty="0"/>
          </a:p>
          <a:p>
            <a:r>
              <a:rPr lang="en-US" dirty="0"/>
              <a:t>For example, for a function that depends on two variables, </a:t>
            </a:r>
            <a:r>
              <a:rPr lang="en-US" i="1" dirty="0"/>
              <a:t>x</a:t>
            </a:r>
            <a:r>
              <a:rPr lang="en-US" dirty="0"/>
              <a:t> and </a:t>
            </a:r>
            <a:r>
              <a:rPr lang="en-US" i="1" dirty="0"/>
              <a:t>y</a:t>
            </a:r>
            <a:r>
              <a:rPr lang="en-US" dirty="0"/>
              <a:t>, the Taylor series to second order about the point (</a:t>
            </a:r>
            <a:r>
              <a:rPr lang="en-US" i="1" dirty="0"/>
              <a:t>a</a:t>
            </a:r>
            <a:r>
              <a:rPr lang="en-US" dirty="0"/>
              <a:t>, </a:t>
            </a:r>
            <a:r>
              <a:rPr lang="en-US" i="1" dirty="0"/>
              <a:t>b</a:t>
            </a:r>
            <a:r>
              <a:rPr lang="en-US" dirty="0"/>
              <a:t>) is</a:t>
            </a:r>
            <a:r>
              <a:rPr lang="en-US" dirty="0" smtClean="0"/>
              <a:t>:</a:t>
            </a:r>
          </a:p>
          <a:p>
            <a:endParaRPr lang="en-US" dirty="0"/>
          </a:p>
          <a:p>
            <a:endParaRPr lang="en-US" dirty="0" smtClean="0"/>
          </a:p>
          <a:p>
            <a:endParaRPr lang="en-US" dirty="0"/>
          </a:p>
          <a:p>
            <a:endParaRPr lang="en-US" dirty="0"/>
          </a:p>
          <a:p>
            <a:r>
              <a:rPr lang="en-US" dirty="0"/>
              <a:t>where the subscripts denote the respective </a:t>
            </a:r>
            <a:r>
              <a:rPr lang="en-US" dirty="0">
                <a:hlinkClick r:id="rId3" tooltip="Partial derivative"/>
              </a:rPr>
              <a:t>partial derivatives</a:t>
            </a:r>
            <a:r>
              <a:rPr lang="en-US" dirty="0"/>
              <a:t>.</a:t>
            </a:r>
          </a:p>
          <a:p>
            <a:endParaRPr lang="en-US" dirty="0"/>
          </a:p>
        </p:txBody>
      </p:sp>
      <p:pic>
        <p:nvPicPr>
          <p:cNvPr id="37890" name="Picture 2" descr="T(x_1,\cdots,x_d) = "/>
          <p:cNvPicPr>
            <a:picLocks noChangeAspect="1" noChangeArrowheads="1"/>
          </p:cNvPicPr>
          <p:nvPr/>
        </p:nvPicPr>
        <p:blipFill>
          <a:blip r:embed="rId4"/>
          <a:srcRect/>
          <a:stretch>
            <a:fillRect/>
          </a:stretch>
        </p:blipFill>
        <p:spPr bwMode="auto">
          <a:xfrm>
            <a:off x="1447800" y="2362200"/>
            <a:ext cx="1257300" cy="228600"/>
          </a:xfrm>
          <a:prstGeom prst="rect">
            <a:avLst/>
          </a:prstGeom>
          <a:noFill/>
          <a:ln w="9525">
            <a:noFill/>
            <a:miter lim="800000"/>
            <a:headEnd/>
            <a:tailEnd/>
          </a:ln>
        </p:spPr>
      </p:pic>
      <p:pic>
        <p:nvPicPr>
          <p:cNvPr id="37891" name="Picture 3" descr="=\sum_{n_1=0}^{\infin} \cdots \sum_{n_d=0}^{\infin}&#10;\frac{(x_1-a_1)^{n_1}\cdots (x_d-a_d)^{n_d}}{n_1!\cdots n_d!}\,\left(\frac{\partial^{n_1 + \cdots + n_d}f}{\partial x_1^{n_1}\cdots \partial x_d^{n_d}}\right)(a_1,\dots,a_d).\!"/>
          <p:cNvPicPr>
            <a:picLocks noChangeAspect="1" noChangeArrowheads="1"/>
          </p:cNvPicPr>
          <p:nvPr/>
        </p:nvPicPr>
        <p:blipFill>
          <a:blip r:embed="rId5"/>
          <a:srcRect/>
          <a:stretch>
            <a:fillRect/>
          </a:stretch>
        </p:blipFill>
        <p:spPr bwMode="auto">
          <a:xfrm>
            <a:off x="1485900" y="2895600"/>
            <a:ext cx="5600700" cy="504825"/>
          </a:xfrm>
          <a:prstGeom prst="rect">
            <a:avLst/>
          </a:prstGeom>
          <a:noFill/>
          <a:ln w="9525">
            <a:noFill/>
            <a:miter lim="800000"/>
            <a:headEnd/>
            <a:tailEnd/>
          </a:ln>
        </p:spPr>
      </p:pic>
      <p:pic>
        <p:nvPicPr>
          <p:cNvPr id="37892" name="Picture 4" descr="f(x,y)\!"/>
          <p:cNvPicPr>
            <a:picLocks noChangeAspect="1" noChangeArrowheads="1"/>
          </p:cNvPicPr>
          <p:nvPr/>
        </p:nvPicPr>
        <p:blipFill>
          <a:blip r:embed="rId6"/>
          <a:srcRect/>
          <a:stretch>
            <a:fillRect/>
          </a:stretch>
        </p:blipFill>
        <p:spPr bwMode="auto">
          <a:xfrm>
            <a:off x="1219200" y="4191000"/>
            <a:ext cx="514350" cy="228600"/>
          </a:xfrm>
          <a:prstGeom prst="rect">
            <a:avLst/>
          </a:prstGeom>
          <a:noFill/>
          <a:ln w="9525">
            <a:noFill/>
            <a:miter lim="800000"/>
            <a:headEnd/>
            <a:tailEnd/>
          </a:ln>
        </p:spPr>
      </p:pic>
      <p:pic>
        <p:nvPicPr>
          <p:cNvPr id="37893" name="Picture 5" descr="\approx f(a,b) +(x-a)\, f_x(a,b) +(y-b)\, f_y(a,b) \!"/>
          <p:cNvPicPr>
            <a:picLocks noChangeAspect="1" noChangeArrowheads="1"/>
          </p:cNvPicPr>
          <p:nvPr/>
        </p:nvPicPr>
        <p:blipFill>
          <a:blip r:embed="rId7"/>
          <a:srcRect/>
          <a:stretch>
            <a:fillRect/>
          </a:stretch>
        </p:blipFill>
        <p:spPr bwMode="auto">
          <a:xfrm>
            <a:off x="1219200" y="4648200"/>
            <a:ext cx="3495675" cy="209550"/>
          </a:xfrm>
          <a:prstGeom prst="rect">
            <a:avLst/>
          </a:prstGeom>
          <a:noFill/>
          <a:ln w="9525">
            <a:noFill/>
            <a:miter lim="800000"/>
            <a:headEnd/>
            <a:tailEnd/>
          </a:ln>
        </p:spPr>
      </p:pic>
      <p:pic>
        <p:nvPicPr>
          <p:cNvPr id="37894" name="Picture 6" descr="+ \frac{1}{2!}\left[ (x-a)^2\,f_{xx}(a,b) + 2(x-a)(y-b)\,f_{xy}(a,b) +(y-b)^2\, f_{yy}(a,b) \right]\,,"/>
          <p:cNvPicPr>
            <a:picLocks noChangeAspect="1" noChangeArrowheads="1"/>
          </p:cNvPicPr>
          <p:nvPr/>
        </p:nvPicPr>
        <p:blipFill>
          <a:blip r:embed="rId8"/>
          <a:srcRect/>
          <a:stretch>
            <a:fillRect/>
          </a:stretch>
        </p:blipFill>
        <p:spPr bwMode="auto">
          <a:xfrm>
            <a:off x="1219200" y="5029200"/>
            <a:ext cx="5610225" cy="390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additive="base">
                                        <p:cTn id="7" dur="500" fill="hold"/>
                                        <p:tgtEl>
                                          <p:spTgt spid="37890"/>
                                        </p:tgtEl>
                                        <p:attrNameLst>
                                          <p:attrName>ppt_x</p:attrName>
                                        </p:attrNameLst>
                                      </p:cBhvr>
                                      <p:tavLst>
                                        <p:tav tm="0">
                                          <p:val>
                                            <p:strVal val="#ppt_x"/>
                                          </p:val>
                                        </p:tav>
                                        <p:tav tm="100000">
                                          <p:val>
                                            <p:strVal val="#ppt_x"/>
                                          </p:val>
                                        </p:tav>
                                      </p:tavLst>
                                    </p:anim>
                                    <p:anim calcmode="lin" valueType="num">
                                      <p:cBhvr additive="base">
                                        <p:cTn id="8" dur="500" fill="hold"/>
                                        <p:tgtEl>
                                          <p:spTgt spid="378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891"/>
                                        </p:tgtEl>
                                        <p:attrNameLst>
                                          <p:attrName>style.visibility</p:attrName>
                                        </p:attrNameLst>
                                      </p:cBhvr>
                                      <p:to>
                                        <p:strVal val="visible"/>
                                      </p:to>
                                    </p:set>
                                    <p:anim calcmode="lin" valueType="num">
                                      <p:cBhvr additive="base">
                                        <p:cTn id="13" dur="500" fill="hold"/>
                                        <p:tgtEl>
                                          <p:spTgt spid="37891"/>
                                        </p:tgtEl>
                                        <p:attrNameLst>
                                          <p:attrName>ppt_x</p:attrName>
                                        </p:attrNameLst>
                                      </p:cBhvr>
                                      <p:tavLst>
                                        <p:tav tm="0">
                                          <p:val>
                                            <p:strVal val="#ppt_x"/>
                                          </p:val>
                                        </p:tav>
                                        <p:tav tm="100000">
                                          <p:val>
                                            <p:strVal val="#ppt_x"/>
                                          </p:val>
                                        </p:tav>
                                      </p:tavLst>
                                    </p:anim>
                                    <p:anim calcmode="lin" valueType="num">
                                      <p:cBhvr additive="base">
                                        <p:cTn id="14" dur="500" fill="hold"/>
                                        <p:tgtEl>
                                          <p:spTgt spid="3789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892"/>
                                        </p:tgtEl>
                                        <p:attrNameLst>
                                          <p:attrName>style.visibility</p:attrName>
                                        </p:attrNameLst>
                                      </p:cBhvr>
                                      <p:to>
                                        <p:strVal val="visible"/>
                                      </p:to>
                                    </p:set>
                                    <p:anim calcmode="lin" valueType="num">
                                      <p:cBhvr additive="base">
                                        <p:cTn id="19" dur="500" fill="hold"/>
                                        <p:tgtEl>
                                          <p:spTgt spid="37892"/>
                                        </p:tgtEl>
                                        <p:attrNameLst>
                                          <p:attrName>ppt_x</p:attrName>
                                        </p:attrNameLst>
                                      </p:cBhvr>
                                      <p:tavLst>
                                        <p:tav tm="0">
                                          <p:val>
                                            <p:strVal val="#ppt_x"/>
                                          </p:val>
                                        </p:tav>
                                        <p:tav tm="100000">
                                          <p:val>
                                            <p:strVal val="#ppt_x"/>
                                          </p:val>
                                        </p:tav>
                                      </p:tavLst>
                                    </p:anim>
                                    <p:anim calcmode="lin" valueType="num">
                                      <p:cBhvr additive="base">
                                        <p:cTn id="20" dur="500" fill="hold"/>
                                        <p:tgtEl>
                                          <p:spTgt spid="3789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7893"/>
                                        </p:tgtEl>
                                        <p:attrNameLst>
                                          <p:attrName>style.visibility</p:attrName>
                                        </p:attrNameLst>
                                      </p:cBhvr>
                                      <p:to>
                                        <p:strVal val="visible"/>
                                      </p:to>
                                    </p:set>
                                    <p:anim calcmode="lin" valueType="num">
                                      <p:cBhvr additive="base">
                                        <p:cTn id="25" dur="500" fill="hold"/>
                                        <p:tgtEl>
                                          <p:spTgt spid="37893"/>
                                        </p:tgtEl>
                                        <p:attrNameLst>
                                          <p:attrName>ppt_x</p:attrName>
                                        </p:attrNameLst>
                                      </p:cBhvr>
                                      <p:tavLst>
                                        <p:tav tm="0">
                                          <p:val>
                                            <p:strVal val="#ppt_x"/>
                                          </p:val>
                                        </p:tav>
                                        <p:tav tm="100000">
                                          <p:val>
                                            <p:strVal val="#ppt_x"/>
                                          </p:val>
                                        </p:tav>
                                      </p:tavLst>
                                    </p:anim>
                                    <p:anim calcmode="lin" valueType="num">
                                      <p:cBhvr additive="base">
                                        <p:cTn id="26" dur="500" fill="hold"/>
                                        <p:tgtEl>
                                          <p:spTgt spid="3789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7894"/>
                                        </p:tgtEl>
                                        <p:attrNameLst>
                                          <p:attrName>style.visibility</p:attrName>
                                        </p:attrNameLst>
                                      </p:cBhvr>
                                      <p:to>
                                        <p:strVal val="visible"/>
                                      </p:to>
                                    </p:set>
                                    <p:anim calcmode="lin" valueType="num">
                                      <p:cBhvr additive="base">
                                        <p:cTn id="31" dur="500" fill="hold"/>
                                        <p:tgtEl>
                                          <p:spTgt spid="37894"/>
                                        </p:tgtEl>
                                        <p:attrNameLst>
                                          <p:attrName>ppt_x</p:attrName>
                                        </p:attrNameLst>
                                      </p:cBhvr>
                                      <p:tavLst>
                                        <p:tav tm="0">
                                          <p:val>
                                            <p:strVal val="#ppt_x"/>
                                          </p:val>
                                        </p:tav>
                                        <p:tav tm="100000">
                                          <p:val>
                                            <p:strVal val="#ppt_x"/>
                                          </p:val>
                                        </p:tav>
                                      </p:tavLst>
                                    </p:anim>
                                    <p:anim calcmode="lin" valueType="num">
                                      <p:cBhvr additive="base">
                                        <p:cTn id="32" dur="500" fill="hold"/>
                                        <p:tgtEl>
                                          <p:spTgt spid="378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t>Second order Taylor series</a:t>
            </a:r>
            <a:endParaRPr lang="en-US" dirty="0"/>
          </a:p>
        </p:txBody>
      </p:sp>
      <p:sp>
        <p:nvSpPr>
          <p:cNvPr id="3" name="Content Placeholder 2"/>
          <p:cNvSpPr>
            <a:spLocks noGrp="1"/>
          </p:cNvSpPr>
          <p:nvPr>
            <p:ph idx="1"/>
          </p:nvPr>
        </p:nvSpPr>
        <p:spPr>
          <a:xfrm>
            <a:off x="457200" y="1600200"/>
            <a:ext cx="8229600" cy="4572000"/>
          </a:xfrm>
        </p:spPr>
        <p:style>
          <a:lnRef idx="1">
            <a:schemeClr val="accent3"/>
          </a:lnRef>
          <a:fillRef idx="2">
            <a:schemeClr val="accent3"/>
          </a:fillRef>
          <a:effectRef idx="1">
            <a:schemeClr val="accent3"/>
          </a:effectRef>
          <a:fontRef idx="minor">
            <a:schemeClr val="dk1"/>
          </a:fontRef>
        </p:style>
        <p:txBody>
          <a:bodyPr>
            <a:normAutofit fontScale="70000" lnSpcReduction="20000"/>
          </a:bodyPr>
          <a:lstStyle/>
          <a:p>
            <a:pPr algn="just"/>
            <a:r>
              <a:rPr lang="en-US" dirty="0"/>
              <a:t>A second-order Taylor series expansion of a scalar-valued function of more than one variable can be compactly written </a:t>
            </a:r>
            <a:r>
              <a:rPr lang="en-US" dirty="0" smtClean="0"/>
              <a:t>as</a:t>
            </a:r>
          </a:p>
          <a:p>
            <a:pPr algn="just"/>
            <a:endParaRPr lang="en-US" dirty="0" smtClean="0"/>
          </a:p>
          <a:p>
            <a:pPr algn="just"/>
            <a:endParaRPr lang="en-US" dirty="0"/>
          </a:p>
          <a:p>
            <a:pPr algn="just"/>
            <a:endParaRPr lang="en-US" dirty="0"/>
          </a:p>
          <a:p>
            <a:pPr algn="just"/>
            <a:r>
              <a:rPr lang="en-US" dirty="0"/>
              <a:t>where </a:t>
            </a:r>
            <a:r>
              <a:rPr lang="en-US" dirty="0" smtClean="0"/>
              <a:t>          is </a:t>
            </a:r>
            <a:r>
              <a:rPr lang="en-US" dirty="0"/>
              <a:t>the </a:t>
            </a:r>
            <a:r>
              <a:rPr lang="en-US" dirty="0">
                <a:hlinkClick r:id="rId3" tooltip="Gradient"/>
              </a:rPr>
              <a:t>gradient</a:t>
            </a:r>
            <a:r>
              <a:rPr lang="en-US" dirty="0"/>
              <a:t> of </a:t>
            </a:r>
            <a:r>
              <a:rPr lang="en-US" dirty="0" smtClean="0"/>
              <a:t>f evaluated </a:t>
            </a:r>
            <a:r>
              <a:rPr lang="en-US" dirty="0"/>
              <a:t>at </a:t>
            </a:r>
            <a:r>
              <a:rPr lang="en-US" dirty="0" smtClean="0"/>
              <a:t> x=a     and           is </a:t>
            </a:r>
            <a:r>
              <a:rPr lang="en-US" dirty="0"/>
              <a:t>the </a:t>
            </a:r>
            <a:r>
              <a:rPr lang="en-US" dirty="0">
                <a:hlinkClick r:id="rId4" tooltip="Hessian matrix"/>
              </a:rPr>
              <a:t>Hessian matrix</a:t>
            </a:r>
            <a:r>
              <a:rPr lang="en-US" dirty="0"/>
              <a:t>. Applying the </a:t>
            </a:r>
            <a:r>
              <a:rPr lang="en-US" dirty="0">
                <a:hlinkClick r:id="rId5" tooltip="Multi-index notation"/>
              </a:rPr>
              <a:t>multi-index notation</a:t>
            </a:r>
            <a:r>
              <a:rPr lang="en-US" dirty="0"/>
              <a:t> the Taylor series for several variables </a:t>
            </a:r>
            <a:r>
              <a:rPr lang="en-US" dirty="0" smtClean="0"/>
              <a:t>becomes</a:t>
            </a:r>
          </a:p>
          <a:p>
            <a:pPr algn="just"/>
            <a:endParaRPr lang="en-US" dirty="0" smtClean="0"/>
          </a:p>
          <a:p>
            <a:pPr algn="just"/>
            <a:endParaRPr lang="en-US" dirty="0"/>
          </a:p>
          <a:p>
            <a:pPr algn="just"/>
            <a:endParaRPr lang="en-US" dirty="0"/>
          </a:p>
          <a:p>
            <a:pPr algn="just"/>
            <a:r>
              <a:rPr lang="en-US" dirty="0"/>
              <a:t>which is to be understood as a still more abbreviated </a:t>
            </a:r>
            <a:r>
              <a:rPr lang="en-US" dirty="0">
                <a:hlinkClick r:id="rId6" tooltip="Multi-index"/>
              </a:rPr>
              <a:t>multi-index</a:t>
            </a:r>
            <a:r>
              <a:rPr lang="en-US" dirty="0"/>
              <a:t> version of the first equation of this paragraph, again in full analogy to the single variable case.</a:t>
            </a:r>
          </a:p>
          <a:p>
            <a:pPr algn="just">
              <a:buNone/>
            </a:pPr>
            <a:endParaRPr lang="en-US" dirty="0"/>
          </a:p>
        </p:txBody>
      </p:sp>
      <p:pic>
        <p:nvPicPr>
          <p:cNvPr id="38914" name="Picture 2" descr="T(\mathbf{x}) = f(\mathbf{a}) + (\mathbf{x} - \mathbf{a})^T\mathrm{D} f(\mathbf{a})  + \frac{1}{2!} (\mathbf{x} - \mathbf{a})^T \,\{\mathrm{D}^2 f(\mathbf{a})\}\,(\mathbf{x} - \mathbf{a}) + \cdots\!&#10;\,,"/>
          <p:cNvPicPr>
            <a:picLocks noChangeAspect="1" noChangeArrowheads="1"/>
          </p:cNvPicPr>
          <p:nvPr/>
        </p:nvPicPr>
        <p:blipFill>
          <a:blip r:embed="rId7"/>
          <a:srcRect/>
          <a:stretch>
            <a:fillRect/>
          </a:stretch>
        </p:blipFill>
        <p:spPr bwMode="auto">
          <a:xfrm>
            <a:off x="1066800" y="2590800"/>
            <a:ext cx="5486400" cy="390525"/>
          </a:xfrm>
          <a:prstGeom prst="rect">
            <a:avLst/>
          </a:prstGeom>
          <a:noFill/>
          <a:ln w="9525">
            <a:noFill/>
            <a:miter lim="800000"/>
            <a:headEnd/>
            <a:tailEnd/>
          </a:ln>
        </p:spPr>
      </p:pic>
      <p:pic>
        <p:nvPicPr>
          <p:cNvPr id="38915" name="Picture 3" descr="T(\mathbf{x}) = \sum_{|\alpha| \ge 0}^{}\frac{(\mathbf{x}-\mathbf{a})^{\alpha}}{\alpha !}\,({\mathrm{\partial}^{\alpha}}\,f)(\mathbf{a})\,,"/>
          <p:cNvPicPr>
            <a:picLocks noChangeAspect="1" noChangeArrowheads="1"/>
          </p:cNvPicPr>
          <p:nvPr/>
        </p:nvPicPr>
        <p:blipFill>
          <a:blip r:embed="rId8"/>
          <a:srcRect/>
          <a:stretch>
            <a:fillRect/>
          </a:stretch>
        </p:blipFill>
        <p:spPr bwMode="auto">
          <a:xfrm>
            <a:off x="2743200" y="4267200"/>
            <a:ext cx="2571750" cy="542925"/>
          </a:xfrm>
          <a:prstGeom prst="rect">
            <a:avLst/>
          </a:prstGeom>
          <a:noFill/>
          <a:ln w="9525">
            <a:noFill/>
            <a:miter lim="800000"/>
            <a:headEnd/>
            <a:tailEnd/>
          </a:ln>
        </p:spPr>
      </p:pic>
      <p:pic>
        <p:nvPicPr>
          <p:cNvPr id="38916" name="Picture 4" descr="D f(\mathbf{a})\!"/>
          <p:cNvPicPr>
            <a:picLocks noChangeAspect="1" noChangeArrowheads="1"/>
          </p:cNvPicPr>
          <p:nvPr/>
        </p:nvPicPr>
        <p:blipFill>
          <a:blip r:embed="rId9"/>
          <a:srcRect/>
          <a:stretch>
            <a:fillRect/>
          </a:stretch>
        </p:blipFill>
        <p:spPr bwMode="auto">
          <a:xfrm>
            <a:off x="1752600" y="3276600"/>
            <a:ext cx="504825" cy="228600"/>
          </a:xfrm>
          <a:prstGeom prst="rect">
            <a:avLst/>
          </a:prstGeom>
          <a:noFill/>
          <a:ln w="9525">
            <a:noFill/>
            <a:miter lim="800000"/>
            <a:headEnd/>
            <a:tailEnd/>
          </a:ln>
        </p:spPr>
      </p:pic>
      <p:pic>
        <p:nvPicPr>
          <p:cNvPr id="38917" name="Picture 5" descr="D^2 f(\mathbf{a})\!"/>
          <p:cNvPicPr>
            <a:picLocks noChangeAspect="1" noChangeArrowheads="1"/>
          </p:cNvPicPr>
          <p:nvPr/>
        </p:nvPicPr>
        <p:blipFill>
          <a:blip r:embed="rId10"/>
          <a:srcRect/>
          <a:stretch>
            <a:fillRect/>
          </a:stretch>
        </p:blipFill>
        <p:spPr bwMode="auto">
          <a:xfrm>
            <a:off x="7315200" y="3276600"/>
            <a:ext cx="581025" cy="2190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normAutofit/>
          </a:bodyPr>
          <a:lstStyle/>
          <a:p>
            <a:r>
              <a:rPr lang="en-US" b="1" dirty="0" smtClean="0"/>
              <a:t>Newton's method</a:t>
            </a:r>
            <a:endParaRPr lang="en-US" dirty="0"/>
          </a:p>
        </p:txBody>
      </p:sp>
      <p:sp>
        <p:nvSpPr>
          <p:cNvPr id="3" name="Content Placeholder 2"/>
          <p:cNvSpPr>
            <a:spLocks noGrp="1"/>
          </p:cNvSpPr>
          <p:nvPr>
            <p:ph idx="1"/>
          </p:nvPr>
        </p:nvSpPr>
        <p:spPr>
          <a:xfrm>
            <a:off x="457200" y="1600200"/>
            <a:ext cx="8229600" cy="5029200"/>
          </a:xfrm>
        </p:spPr>
        <p:style>
          <a:lnRef idx="1">
            <a:schemeClr val="accent4"/>
          </a:lnRef>
          <a:fillRef idx="2">
            <a:schemeClr val="accent4"/>
          </a:fillRef>
          <a:effectRef idx="1">
            <a:schemeClr val="accent4"/>
          </a:effectRef>
          <a:fontRef idx="minor">
            <a:schemeClr val="dk1"/>
          </a:fontRef>
        </p:style>
        <p:txBody>
          <a:bodyPr>
            <a:normAutofit fontScale="62500" lnSpcReduction="20000"/>
          </a:bodyPr>
          <a:lstStyle/>
          <a:p>
            <a:pPr algn="just"/>
            <a:r>
              <a:rPr lang="en-US" dirty="0" smtClean="0"/>
              <a:t>In </a:t>
            </a:r>
            <a:r>
              <a:rPr lang="en-US" dirty="0">
                <a:hlinkClick r:id="rId3" tooltip="Numerical analysis"/>
              </a:rPr>
              <a:t>numerical analysis</a:t>
            </a:r>
            <a:r>
              <a:rPr lang="en-US" dirty="0"/>
              <a:t>, </a:t>
            </a:r>
            <a:r>
              <a:rPr lang="en-US" b="1" dirty="0"/>
              <a:t>Newton's method</a:t>
            </a:r>
            <a:r>
              <a:rPr lang="en-US" dirty="0"/>
              <a:t> (also known as the </a:t>
            </a:r>
            <a:r>
              <a:rPr lang="en-US" b="1" dirty="0"/>
              <a:t>Newton–</a:t>
            </a:r>
            <a:r>
              <a:rPr lang="en-US" b="1" dirty="0" err="1"/>
              <a:t>Raphson</a:t>
            </a:r>
            <a:r>
              <a:rPr lang="en-US" b="1" dirty="0"/>
              <a:t> method</a:t>
            </a:r>
            <a:r>
              <a:rPr lang="en-US" dirty="0"/>
              <a:t>), named after </a:t>
            </a:r>
            <a:r>
              <a:rPr lang="en-US" dirty="0">
                <a:hlinkClick r:id="rId4" tooltip="Isaac Newton"/>
              </a:rPr>
              <a:t>Isaac Newton</a:t>
            </a:r>
            <a:r>
              <a:rPr lang="en-US" dirty="0"/>
              <a:t> and </a:t>
            </a:r>
            <a:r>
              <a:rPr lang="en-US" dirty="0">
                <a:hlinkClick r:id="rId5" tooltip="Joseph Raphson"/>
              </a:rPr>
              <a:t>Joseph </a:t>
            </a:r>
            <a:r>
              <a:rPr lang="en-US" dirty="0" err="1">
                <a:hlinkClick r:id="rId5" tooltip="Joseph Raphson"/>
              </a:rPr>
              <a:t>Raphson</a:t>
            </a:r>
            <a:r>
              <a:rPr lang="en-US" dirty="0"/>
              <a:t>, is perhaps the best known method for finding successively better approximations to the zeroes (or </a:t>
            </a:r>
            <a:r>
              <a:rPr lang="en-US" dirty="0">
                <a:hlinkClick r:id="rId6" tooltip="Root (mathematics)"/>
              </a:rPr>
              <a:t>roots</a:t>
            </a:r>
            <a:r>
              <a:rPr lang="en-US" dirty="0"/>
              <a:t>) of a </a:t>
            </a:r>
            <a:r>
              <a:rPr lang="en-US" dirty="0">
                <a:hlinkClick r:id="rId7" tooltip="Real number"/>
              </a:rPr>
              <a:t>real</a:t>
            </a:r>
            <a:r>
              <a:rPr lang="en-US" dirty="0"/>
              <a:t>-valued </a:t>
            </a:r>
            <a:r>
              <a:rPr lang="en-US" dirty="0">
                <a:hlinkClick r:id="rId8" tooltip="Function (mathematics)"/>
              </a:rPr>
              <a:t>function</a:t>
            </a:r>
            <a:r>
              <a:rPr lang="en-US" dirty="0"/>
              <a:t>. Newton's method can often converge remarkably quickly, especially if the iteration begins "sufficiently near" the desired root. Just how near "sufficiently near" needs to be, and just how quickly "remarkably quickly" can be, depends on the problem. This is discussed in detail below. Unfortunately, when iteration begins far from the desired root, Newton's method can easily lead an unwary user astray with little warning. Thus, good implementations of the method embed it in a routine that also detects and perhaps overcomes possible convergence failures.</a:t>
            </a:r>
          </a:p>
          <a:p>
            <a:pPr algn="just"/>
            <a:r>
              <a:rPr lang="en-US" dirty="0"/>
              <a:t>Given a function </a:t>
            </a:r>
            <a:r>
              <a:rPr lang="en-US" i="1" dirty="0"/>
              <a:t>ƒ</a:t>
            </a:r>
            <a:r>
              <a:rPr lang="en-US" dirty="0"/>
              <a:t>(</a:t>
            </a:r>
            <a:r>
              <a:rPr lang="en-US" i="1" dirty="0"/>
              <a:t>x</a:t>
            </a:r>
            <a:r>
              <a:rPr lang="en-US" dirty="0"/>
              <a:t>) and its </a:t>
            </a:r>
            <a:r>
              <a:rPr lang="en-US" dirty="0">
                <a:hlinkClick r:id="rId9" tooltip="Derivative"/>
              </a:rPr>
              <a:t>derivative</a:t>
            </a:r>
            <a:r>
              <a:rPr lang="en-US" dirty="0"/>
              <a:t> </a:t>
            </a:r>
            <a:r>
              <a:rPr lang="en-US" i="1" dirty="0"/>
              <a:t>ƒ</a:t>
            </a:r>
            <a:r>
              <a:rPr lang="en-US" dirty="0"/>
              <a:t> '(</a:t>
            </a:r>
            <a:r>
              <a:rPr lang="en-US" i="1" dirty="0"/>
              <a:t>x</a:t>
            </a:r>
            <a:r>
              <a:rPr lang="en-US" dirty="0"/>
              <a:t>), we begin with a first guess </a:t>
            </a:r>
            <a:r>
              <a:rPr lang="en-US" i="1" dirty="0"/>
              <a:t>x</a:t>
            </a:r>
            <a:r>
              <a:rPr lang="en-US" baseline="-25000" dirty="0"/>
              <a:t>0</a:t>
            </a:r>
            <a:r>
              <a:rPr lang="en-US" dirty="0"/>
              <a:t> .   A better approximation </a:t>
            </a:r>
            <a:r>
              <a:rPr lang="en-US" i="1" dirty="0"/>
              <a:t>x</a:t>
            </a:r>
            <a:r>
              <a:rPr lang="en-US" baseline="-25000" dirty="0"/>
              <a:t>1</a:t>
            </a:r>
            <a:r>
              <a:rPr lang="en-US" dirty="0"/>
              <a:t> </a:t>
            </a:r>
            <a:r>
              <a:rPr lang="en-US" dirty="0" smtClean="0"/>
              <a:t>is</a:t>
            </a:r>
          </a:p>
          <a:p>
            <a:pPr algn="just">
              <a:buNone/>
            </a:pPr>
            <a:endParaRPr lang="en-US" dirty="0"/>
          </a:p>
          <a:p>
            <a:pPr algn="just"/>
            <a:endParaRPr lang="en-US" dirty="0"/>
          </a:p>
          <a:p>
            <a:pPr algn="just"/>
            <a:r>
              <a:rPr lang="en-US" dirty="0"/>
              <a:t>An important and somewhat surprising application is </a:t>
            </a:r>
            <a:r>
              <a:rPr lang="en-US" dirty="0">
                <a:hlinkClick r:id="rId10" tooltip="Division (digital)"/>
              </a:rPr>
              <a:t>Newton–</a:t>
            </a:r>
            <a:r>
              <a:rPr lang="en-US" dirty="0" err="1">
                <a:hlinkClick r:id="rId10" tooltip="Division (digital)"/>
              </a:rPr>
              <a:t>Raphson</a:t>
            </a:r>
            <a:r>
              <a:rPr lang="en-US" dirty="0">
                <a:hlinkClick r:id="rId10" tooltip="Division (digital)"/>
              </a:rPr>
              <a:t> division</a:t>
            </a:r>
            <a:r>
              <a:rPr lang="en-US" dirty="0"/>
              <a:t>, which can be used to quickly find the </a:t>
            </a:r>
            <a:r>
              <a:rPr lang="en-US" dirty="0">
                <a:hlinkClick r:id="rId11" tooltip="Multiplicative inverse"/>
              </a:rPr>
              <a:t>reciprocal</a:t>
            </a:r>
            <a:r>
              <a:rPr lang="en-US" dirty="0"/>
              <a:t> of a number using only multiplication and subtraction.</a:t>
            </a:r>
          </a:p>
          <a:p>
            <a:endParaRPr lang="en-US" dirty="0"/>
          </a:p>
        </p:txBody>
      </p:sp>
      <p:pic>
        <p:nvPicPr>
          <p:cNvPr id="39938" name="Picture 2" descr="x_{1} = x_0 - \frac{f(x_0)}{f'(x_0)}.\,\!"/>
          <p:cNvPicPr>
            <a:picLocks noChangeAspect="1" noChangeArrowheads="1"/>
          </p:cNvPicPr>
          <p:nvPr/>
        </p:nvPicPr>
        <p:blipFill>
          <a:blip r:embed="rId12"/>
          <a:srcRect/>
          <a:stretch>
            <a:fillRect/>
          </a:stretch>
        </p:blipFill>
        <p:spPr bwMode="auto">
          <a:xfrm>
            <a:off x="4762500" y="5029200"/>
            <a:ext cx="1866900" cy="609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algn="just"/>
            <a:r>
              <a:rPr lang="en-US" dirty="0"/>
              <a:t>Note that there are examples of </a:t>
            </a:r>
            <a:r>
              <a:rPr lang="en-US" dirty="0">
                <a:hlinkClick r:id="rId3" tooltip="Infinitely differentiable function"/>
              </a:rPr>
              <a:t>infinitely differentiable functions</a:t>
            </a:r>
            <a:r>
              <a:rPr lang="en-US" dirty="0"/>
              <a:t> </a:t>
            </a:r>
            <a:r>
              <a:rPr lang="en-US" i="1" dirty="0"/>
              <a:t>f</a:t>
            </a:r>
            <a:r>
              <a:rPr lang="en-US" dirty="0"/>
              <a:t>(</a:t>
            </a:r>
            <a:r>
              <a:rPr lang="en-US" i="1" dirty="0"/>
              <a:t>x</a:t>
            </a:r>
            <a:r>
              <a:rPr lang="en-US" dirty="0"/>
              <a:t>) whose Taylor series converge, but are </a:t>
            </a:r>
            <a:r>
              <a:rPr lang="en-US" i="1" dirty="0"/>
              <a:t>not</a:t>
            </a:r>
            <a:r>
              <a:rPr lang="en-US" dirty="0"/>
              <a:t> equal to </a:t>
            </a:r>
            <a:r>
              <a:rPr lang="en-US" i="1" dirty="0"/>
              <a:t>f</a:t>
            </a:r>
            <a:r>
              <a:rPr lang="en-US" dirty="0"/>
              <a:t>(</a:t>
            </a:r>
            <a:r>
              <a:rPr lang="en-US" i="1" dirty="0"/>
              <a:t>x</a:t>
            </a:r>
            <a:r>
              <a:rPr lang="en-US" dirty="0"/>
              <a:t>). For instance, the function defined </a:t>
            </a:r>
            <a:r>
              <a:rPr lang="en-US" dirty="0" err="1"/>
              <a:t>pointwise</a:t>
            </a:r>
            <a:r>
              <a:rPr lang="en-US" dirty="0"/>
              <a:t> by </a:t>
            </a:r>
            <a:r>
              <a:rPr lang="en-US" i="1" dirty="0"/>
              <a:t>f</a:t>
            </a:r>
            <a:r>
              <a:rPr lang="en-US" dirty="0"/>
              <a:t>(</a:t>
            </a:r>
            <a:r>
              <a:rPr lang="en-US" i="1" dirty="0"/>
              <a:t>x</a:t>
            </a:r>
            <a:r>
              <a:rPr lang="en-US" dirty="0"/>
              <a:t>) = e</a:t>
            </a:r>
            <a:r>
              <a:rPr lang="en-US" baseline="30000" dirty="0"/>
              <a:t>−1/</a:t>
            </a:r>
            <a:r>
              <a:rPr lang="en-US" i="1" baseline="30000" dirty="0"/>
              <a:t>x</a:t>
            </a:r>
            <a:r>
              <a:rPr lang="en-US" baseline="30000" dirty="0"/>
              <a:t>²</a:t>
            </a:r>
            <a:r>
              <a:rPr lang="en-US" dirty="0"/>
              <a:t> if </a:t>
            </a:r>
            <a:r>
              <a:rPr lang="en-US" i="1" dirty="0"/>
              <a:t>x</a:t>
            </a:r>
            <a:r>
              <a:rPr lang="en-US" dirty="0"/>
              <a:t> ≠ 0 and </a:t>
            </a:r>
            <a:r>
              <a:rPr lang="en-US" i="1" dirty="0"/>
              <a:t>f</a:t>
            </a:r>
            <a:r>
              <a:rPr lang="en-US" dirty="0"/>
              <a:t>(0) = 0 is an example of a </a:t>
            </a:r>
            <a:r>
              <a:rPr lang="en-US" dirty="0">
                <a:hlinkClick r:id="rId4" tooltip="Non-analytic smooth function"/>
              </a:rPr>
              <a:t>non-analytic smooth function</a:t>
            </a:r>
            <a:r>
              <a:rPr lang="en-US" dirty="0"/>
              <a:t>. All its derivatives at </a:t>
            </a:r>
            <a:r>
              <a:rPr lang="en-US" i="1" dirty="0"/>
              <a:t>x</a:t>
            </a:r>
            <a:r>
              <a:rPr lang="en-US" dirty="0"/>
              <a:t> = 0 are zero, so the Taylor series of </a:t>
            </a:r>
            <a:r>
              <a:rPr lang="en-US" i="1" dirty="0"/>
              <a:t>f</a:t>
            </a:r>
            <a:r>
              <a:rPr lang="en-US" dirty="0"/>
              <a:t>(</a:t>
            </a:r>
            <a:r>
              <a:rPr lang="en-US" i="1" dirty="0"/>
              <a:t>x</a:t>
            </a:r>
            <a:r>
              <a:rPr lang="en-US" dirty="0"/>
              <a:t>) at 0 is zero everywhere, even though the function is nonzero for every </a:t>
            </a:r>
            <a:r>
              <a:rPr lang="en-US" i="1" dirty="0"/>
              <a:t>x</a:t>
            </a:r>
            <a:r>
              <a:rPr lang="en-US" dirty="0"/>
              <a:t> ≠ 0. This particular pathology does not afflict Taylor series in </a:t>
            </a:r>
            <a:r>
              <a:rPr lang="en-US" dirty="0">
                <a:hlinkClick r:id="rId5" tooltip="Complex analysis"/>
              </a:rPr>
              <a:t>complex analysis</a:t>
            </a:r>
            <a:r>
              <a:rPr lang="en-US" dirty="0"/>
              <a:t>. There, the area of convergence of a Taylor series is always a disk in the </a:t>
            </a:r>
            <a:r>
              <a:rPr lang="en-US" dirty="0">
                <a:hlinkClick r:id="rId6" tooltip="Complex plane"/>
              </a:rPr>
              <a:t>complex plane</a:t>
            </a:r>
            <a:r>
              <a:rPr lang="en-US" dirty="0"/>
              <a:t> (possibly with radius 0), and where the Taylor series converges, it converges to the function value. Notice that e</a:t>
            </a:r>
            <a:r>
              <a:rPr lang="en-US" baseline="30000" dirty="0"/>
              <a:t>−1/</a:t>
            </a:r>
            <a:r>
              <a:rPr lang="en-US" i="1" baseline="30000" dirty="0"/>
              <a:t>z</a:t>
            </a:r>
            <a:r>
              <a:rPr lang="en-US" baseline="30000" dirty="0"/>
              <a:t>²</a:t>
            </a:r>
            <a:r>
              <a:rPr lang="en-US" dirty="0"/>
              <a:t> does not approach 0 as </a:t>
            </a:r>
            <a:r>
              <a:rPr lang="en-US" i="1" dirty="0"/>
              <a:t>z</a:t>
            </a:r>
            <a:r>
              <a:rPr lang="en-US" dirty="0"/>
              <a:t> approaches 0 along the imaginary axis, hence this function is not continuous as a function on the complex plane.</a:t>
            </a:r>
          </a:p>
          <a:p>
            <a:pPr algn="just"/>
            <a:r>
              <a:rPr lang="en-US" dirty="0"/>
              <a:t>Since every sequence of real or complex numbers can appear as coefficients in the Taylor series of an infinitely differentiable function defined on the real line, the radius of convergence of a Taylor series can be zero</a:t>
            </a:r>
            <a:r>
              <a:rPr lang="en-US" dirty="0" smtClean="0"/>
              <a:t>. </a:t>
            </a:r>
            <a:r>
              <a:rPr lang="en-US" dirty="0"/>
              <a:t>There are even infinitely differentiable functions defined on the real line whose Taylor series have a radius of convergence 0 everywhere</a:t>
            </a:r>
            <a:r>
              <a:rPr lang="en-US" dirty="0" smtClean="0"/>
              <a:t>.</a:t>
            </a:r>
            <a:endParaRPr lang="en-US" dirty="0"/>
          </a:p>
          <a:p>
            <a:pPr algn="just"/>
            <a:r>
              <a:rPr lang="en-US" dirty="0"/>
              <a:t>Some functions cannot be written as Taylor series because they have a </a:t>
            </a:r>
            <a:r>
              <a:rPr lang="en-US" dirty="0">
                <a:hlinkClick r:id="rId7" tooltip="Singularity (mathematics)"/>
              </a:rPr>
              <a:t>singularity</a:t>
            </a:r>
            <a:r>
              <a:rPr lang="en-US" dirty="0"/>
              <a:t>; in these cases, one can often still achieve a series expansion if one allows also negative powers of the variable </a:t>
            </a:r>
            <a:r>
              <a:rPr lang="en-US" i="1" dirty="0"/>
              <a:t>x</a:t>
            </a:r>
            <a:r>
              <a:rPr lang="en-US" dirty="0"/>
              <a:t>; see </a:t>
            </a:r>
            <a:r>
              <a:rPr lang="en-US" dirty="0">
                <a:hlinkClick r:id="rId8" tooltip="Laurent series"/>
              </a:rPr>
              <a:t>Laurent series</a:t>
            </a:r>
            <a:r>
              <a:rPr lang="en-US" dirty="0"/>
              <a:t>. For example, </a:t>
            </a:r>
            <a:r>
              <a:rPr lang="en-US" i="1" dirty="0"/>
              <a:t>f</a:t>
            </a:r>
            <a:r>
              <a:rPr lang="en-US" dirty="0"/>
              <a:t>(</a:t>
            </a:r>
            <a:r>
              <a:rPr lang="en-US" i="1" dirty="0"/>
              <a:t>x</a:t>
            </a:r>
            <a:r>
              <a:rPr lang="en-US" dirty="0"/>
              <a:t>) = e</a:t>
            </a:r>
            <a:r>
              <a:rPr lang="en-US" baseline="30000" dirty="0"/>
              <a:t>−1/</a:t>
            </a:r>
            <a:r>
              <a:rPr lang="en-US" i="1" baseline="30000" dirty="0"/>
              <a:t>x</a:t>
            </a:r>
            <a:r>
              <a:rPr lang="en-US" baseline="30000" dirty="0"/>
              <a:t>²</a:t>
            </a:r>
            <a:r>
              <a:rPr lang="en-US" dirty="0"/>
              <a:t> can be written as a Laurent series.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lstStyle/>
          <a:p>
            <a:r>
              <a:rPr lang="en-US" dirty="0" smtClean="0"/>
              <a:t>Geometric picture</a:t>
            </a:r>
            <a:endParaRPr lang="en-US" dirty="0"/>
          </a:p>
        </p:txBody>
      </p:sp>
      <p:sp>
        <p:nvSpPr>
          <p:cNvPr id="3" name="Content Placeholder 2"/>
          <p:cNvSpPr>
            <a:spLocks noGrp="1"/>
          </p:cNvSpPr>
          <p:nvPr>
            <p:ph sz="half" idx="1"/>
          </p:nvPr>
        </p:nvSpPr>
        <p:spPr/>
        <p:style>
          <a:lnRef idx="1">
            <a:schemeClr val="accent4"/>
          </a:lnRef>
          <a:fillRef idx="2">
            <a:schemeClr val="accent4"/>
          </a:fillRef>
          <a:effectRef idx="1">
            <a:schemeClr val="accent4"/>
          </a:effectRef>
          <a:fontRef idx="minor">
            <a:schemeClr val="dk1"/>
          </a:fontRef>
        </p:style>
        <p:txBody>
          <a:bodyPr>
            <a:normAutofit fontScale="7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algn="just"/>
            <a:r>
              <a:rPr lang="en-US" dirty="0" smtClean="0"/>
              <a:t>An </a:t>
            </a:r>
            <a:r>
              <a:rPr lang="en-US" dirty="0"/>
              <a:t>illustration of one iteration of Newton's method (the function </a:t>
            </a:r>
            <a:r>
              <a:rPr lang="en-US" i="1" dirty="0"/>
              <a:t>ƒ</a:t>
            </a:r>
            <a:r>
              <a:rPr lang="en-US" dirty="0"/>
              <a:t> is shown in blue and the tangent line is in red). We see that </a:t>
            </a:r>
            <a:r>
              <a:rPr lang="en-US" i="1" dirty="0"/>
              <a:t>x</a:t>
            </a:r>
            <a:r>
              <a:rPr lang="en-US" i="1" baseline="-25000" dirty="0"/>
              <a:t>n</a:t>
            </a:r>
            <a:r>
              <a:rPr lang="en-US" baseline="-25000" dirty="0"/>
              <a:t>+1</a:t>
            </a:r>
            <a:r>
              <a:rPr lang="en-US" dirty="0"/>
              <a:t> is a better approximation than </a:t>
            </a:r>
            <a:r>
              <a:rPr lang="en-US" i="1" dirty="0" err="1"/>
              <a:t>x</a:t>
            </a:r>
            <a:r>
              <a:rPr lang="en-US" i="1" baseline="-25000" dirty="0" err="1"/>
              <a:t>n</a:t>
            </a:r>
            <a:r>
              <a:rPr lang="en-US" dirty="0"/>
              <a:t> for the root </a:t>
            </a:r>
            <a:r>
              <a:rPr lang="en-US" i="1" dirty="0"/>
              <a:t>x</a:t>
            </a:r>
            <a:r>
              <a:rPr lang="en-US" dirty="0"/>
              <a:t> of the function </a:t>
            </a:r>
            <a:r>
              <a:rPr lang="en-US" i="1" dirty="0"/>
              <a:t>f</a:t>
            </a:r>
            <a:r>
              <a:rPr lang="en-US" dirty="0"/>
              <a:t>.</a:t>
            </a:r>
          </a:p>
        </p:txBody>
      </p:sp>
      <p:sp>
        <p:nvSpPr>
          <p:cNvPr id="4" name="Content Placeholder 3"/>
          <p:cNvSpPr>
            <a:spLocks noGrp="1"/>
          </p:cNvSpPr>
          <p:nvPr>
            <p:ph sz="half" idx="2"/>
          </p:nvPr>
        </p:nvSpPr>
        <p:spPr>
          <a:xfrm>
            <a:off x="4648200" y="1600200"/>
            <a:ext cx="4038600" cy="4495800"/>
          </a:xfrm>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pPr algn="just"/>
            <a:r>
              <a:rPr lang="en-US" dirty="0"/>
              <a:t>The idea of the method is as follows: one starts with an initial guess which is reasonably close to the true root, then the function is approximated by its </a:t>
            </a:r>
            <a:r>
              <a:rPr lang="en-US" dirty="0">
                <a:hlinkClick r:id="rId3" tooltip="Tangent line"/>
              </a:rPr>
              <a:t>tangent line</a:t>
            </a:r>
            <a:r>
              <a:rPr lang="en-US" dirty="0"/>
              <a:t> (which can be computed using the tools of </a:t>
            </a:r>
            <a:r>
              <a:rPr lang="en-US" dirty="0">
                <a:hlinkClick r:id="rId4" tooltip="Calculus"/>
              </a:rPr>
              <a:t>calculus</a:t>
            </a:r>
            <a:r>
              <a:rPr lang="en-US" dirty="0"/>
              <a:t>), and one computes the </a:t>
            </a:r>
            <a:r>
              <a:rPr lang="en-US" i="1" dirty="0"/>
              <a:t>x</a:t>
            </a:r>
            <a:r>
              <a:rPr lang="en-US" dirty="0"/>
              <a:t>-intercept of this tangent line (which is easily done with elementary algebra). This </a:t>
            </a:r>
            <a:r>
              <a:rPr lang="en-US" i="1" dirty="0"/>
              <a:t>x</a:t>
            </a:r>
            <a:r>
              <a:rPr lang="en-US" dirty="0"/>
              <a:t>-intercept will typically be a better approximation to the function's root than the original guess, and the method can be </a:t>
            </a:r>
            <a:r>
              <a:rPr lang="en-US" dirty="0">
                <a:hlinkClick r:id="rId5" tooltip="Iterative method"/>
              </a:rPr>
              <a:t>iterated</a:t>
            </a:r>
            <a:r>
              <a:rPr lang="en-US" dirty="0"/>
              <a:t>.</a:t>
            </a:r>
          </a:p>
          <a:p>
            <a:pPr algn="just"/>
            <a:endParaRPr lang="en-US" dirty="0"/>
          </a:p>
        </p:txBody>
      </p:sp>
      <p:pic>
        <p:nvPicPr>
          <p:cNvPr id="40962" name="Picture 2" descr="300px-Newton_iteration">
            <a:hlinkClick r:id="rId6" tooltip="&quot;An illustration of one iteration of Newton's method (the function ƒ is shown in blue and the tangent line is in red). We see that xn+1 is a better approximation than xn for the root x of the function f.&quot;"/>
          </p:cNvPr>
          <p:cNvPicPr>
            <a:picLocks noChangeAspect="1" noChangeArrowheads="1"/>
          </p:cNvPicPr>
          <p:nvPr/>
        </p:nvPicPr>
        <p:blipFill>
          <a:blip r:embed="rId7"/>
          <a:srcRect/>
          <a:stretch>
            <a:fillRect/>
          </a:stretch>
        </p:blipFill>
        <p:spPr bwMode="auto">
          <a:xfrm>
            <a:off x="1066800" y="1838325"/>
            <a:ext cx="2857500" cy="2352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 calcmode="lin" valueType="num">
                                      <p:cBhvr additive="base">
                                        <p:cTn id="1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bg/>
                                          </p:spTgt>
                                        </p:tgtEl>
                                        <p:attrNameLst>
                                          <p:attrName>style.visibility</p:attrName>
                                        </p:attrNameLst>
                                      </p:cBhvr>
                                      <p:to>
                                        <p:strVal val="visible"/>
                                      </p:to>
                                    </p:set>
                                    <p:anim calcmode="lin" valueType="num">
                                      <p:cBhvr additive="base">
                                        <p:cTn id="19" dur="500" fill="hold"/>
                                        <p:tgtEl>
                                          <p:spTgt spid="4">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67400"/>
          </a:xfrm>
        </p:spPr>
        <p:style>
          <a:lnRef idx="1">
            <a:schemeClr val="accent1"/>
          </a:lnRef>
          <a:fillRef idx="2">
            <a:schemeClr val="accent1"/>
          </a:fillRef>
          <a:effectRef idx="1">
            <a:schemeClr val="accent1"/>
          </a:effectRef>
          <a:fontRef idx="minor">
            <a:schemeClr val="dk1"/>
          </a:fontRef>
        </p:style>
        <p:txBody>
          <a:bodyPr>
            <a:normAutofit fontScale="55000" lnSpcReduction="20000"/>
          </a:bodyPr>
          <a:lstStyle/>
          <a:p>
            <a:pPr algn="just"/>
            <a:r>
              <a:rPr lang="en-US" dirty="0"/>
              <a:t>Suppose </a:t>
            </a:r>
            <a:r>
              <a:rPr lang="en-US" i="1" dirty="0"/>
              <a:t>ƒ</a:t>
            </a:r>
            <a:r>
              <a:rPr lang="en-US" dirty="0"/>
              <a:t> : [</a:t>
            </a:r>
            <a:r>
              <a:rPr lang="en-US" i="1" dirty="0"/>
              <a:t>a</a:t>
            </a:r>
            <a:r>
              <a:rPr lang="en-US" dirty="0"/>
              <a:t>, </a:t>
            </a:r>
            <a:r>
              <a:rPr lang="en-US" i="1" dirty="0"/>
              <a:t>b</a:t>
            </a:r>
            <a:r>
              <a:rPr lang="en-US" dirty="0"/>
              <a:t>] → </a:t>
            </a:r>
            <a:r>
              <a:rPr lang="en-US" b="1" dirty="0"/>
              <a:t>R</a:t>
            </a:r>
            <a:r>
              <a:rPr lang="en-US" dirty="0"/>
              <a:t> is a </a:t>
            </a:r>
            <a:r>
              <a:rPr lang="en-US" dirty="0">
                <a:hlinkClick r:id="rId3" tooltip="Derivative"/>
              </a:rPr>
              <a:t>differentiable</a:t>
            </a:r>
            <a:r>
              <a:rPr lang="en-US" dirty="0"/>
              <a:t> function defined on the </a:t>
            </a:r>
            <a:r>
              <a:rPr lang="en-US" dirty="0">
                <a:hlinkClick r:id="rId4" tooltip="Interval (mathematics)"/>
              </a:rPr>
              <a:t>interval</a:t>
            </a:r>
            <a:r>
              <a:rPr lang="en-US" dirty="0"/>
              <a:t> [</a:t>
            </a:r>
            <a:r>
              <a:rPr lang="en-US" i="1" dirty="0"/>
              <a:t>a</a:t>
            </a:r>
            <a:r>
              <a:rPr lang="en-US" dirty="0"/>
              <a:t>, </a:t>
            </a:r>
            <a:r>
              <a:rPr lang="en-US" i="1" dirty="0"/>
              <a:t>b</a:t>
            </a:r>
            <a:r>
              <a:rPr lang="en-US" dirty="0"/>
              <a:t>] with values in the </a:t>
            </a:r>
            <a:r>
              <a:rPr lang="en-US" dirty="0">
                <a:hlinkClick r:id="rId5" tooltip="Real number"/>
              </a:rPr>
              <a:t>real numbers</a:t>
            </a:r>
            <a:r>
              <a:rPr lang="en-US" dirty="0"/>
              <a:t> </a:t>
            </a:r>
            <a:r>
              <a:rPr lang="en-US" b="1" dirty="0"/>
              <a:t>R</a:t>
            </a:r>
            <a:r>
              <a:rPr lang="en-US" dirty="0"/>
              <a:t>. The formula for converging on the root can be easily derived. Suppose we have some current approximation </a:t>
            </a:r>
            <a:r>
              <a:rPr lang="en-US" i="1" dirty="0" err="1"/>
              <a:t>x</a:t>
            </a:r>
            <a:r>
              <a:rPr lang="en-US" i="1" baseline="-25000" dirty="0" err="1"/>
              <a:t>n</a:t>
            </a:r>
            <a:r>
              <a:rPr lang="en-US" dirty="0"/>
              <a:t>. Then we can derive the formula for a better approximation, </a:t>
            </a:r>
            <a:r>
              <a:rPr lang="en-US" i="1" dirty="0"/>
              <a:t>x</a:t>
            </a:r>
            <a:r>
              <a:rPr lang="en-US" i="1" baseline="-25000" dirty="0"/>
              <a:t>n</a:t>
            </a:r>
            <a:r>
              <a:rPr lang="en-US" baseline="-25000" dirty="0"/>
              <a:t>+1</a:t>
            </a:r>
            <a:r>
              <a:rPr lang="en-US" dirty="0"/>
              <a:t> by referring to the diagram on the right. We know from the definition of the derivative at a given point that it is the slope of a tangent at that point.</a:t>
            </a:r>
          </a:p>
          <a:p>
            <a:pPr algn="just"/>
            <a:r>
              <a:rPr lang="en-US" dirty="0"/>
              <a:t>That </a:t>
            </a:r>
            <a:r>
              <a:rPr lang="en-US" dirty="0" smtClean="0"/>
              <a:t>is</a:t>
            </a:r>
          </a:p>
          <a:p>
            <a:pPr algn="just"/>
            <a:endParaRPr lang="en-US" dirty="0"/>
          </a:p>
          <a:p>
            <a:pPr algn="just"/>
            <a:endParaRPr lang="en-US" dirty="0"/>
          </a:p>
          <a:p>
            <a:pPr algn="just"/>
            <a:r>
              <a:rPr lang="en-US" dirty="0"/>
              <a:t>Here, </a:t>
            </a:r>
            <a:r>
              <a:rPr lang="en-US" i="1" dirty="0"/>
              <a:t>f</a:t>
            </a:r>
            <a:r>
              <a:rPr lang="en-US" dirty="0"/>
              <a:t> ' denotes the </a:t>
            </a:r>
            <a:r>
              <a:rPr lang="en-US" dirty="0">
                <a:hlinkClick r:id="rId3" tooltip="Derivative"/>
              </a:rPr>
              <a:t>derivative</a:t>
            </a:r>
            <a:r>
              <a:rPr lang="en-US" dirty="0"/>
              <a:t> of the function </a:t>
            </a:r>
            <a:r>
              <a:rPr lang="en-US" i="1" dirty="0"/>
              <a:t>f</a:t>
            </a:r>
            <a:r>
              <a:rPr lang="en-US" dirty="0"/>
              <a:t>. Then by simple algebra we can </a:t>
            </a:r>
            <a:r>
              <a:rPr lang="en-US" dirty="0" smtClean="0"/>
              <a:t>derive</a:t>
            </a:r>
          </a:p>
          <a:p>
            <a:pPr algn="just"/>
            <a:endParaRPr lang="en-US" dirty="0"/>
          </a:p>
          <a:p>
            <a:pPr algn="just"/>
            <a:endParaRPr lang="en-US" dirty="0"/>
          </a:p>
          <a:p>
            <a:pPr algn="just"/>
            <a:r>
              <a:rPr lang="en-US" dirty="0"/>
              <a:t>We start the process off with some arbitrary initial value </a:t>
            </a:r>
            <a:r>
              <a:rPr lang="en-US" i="1" dirty="0"/>
              <a:t>x</a:t>
            </a:r>
            <a:r>
              <a:rPr lang="en-US" baseline="-25000" dirty="0"/>
              <a:t>0</a:t>
            </a:r>
            <a:r>
              <a:rPr lang="en-US" dirty="0"/>
              <a:t>. (The closer to the zero, the better. But, in the absence of any intuition about where the zero might lie, a "guess and check" method might narrow the possibilities to a reasonably small interval by appealing to the </a:t>
            </a:r>
            <a:r>
              <a:rPr lang="en-US" dirty="0">
                <a:hlinkClick r:id="rId6" tooltip="Intermediate value theorem"/>
              </a:rPr>
              <a:t>intermediate value theorem</a:t>
            </a:r>
            <a:r>
              <a:rPr lang="en-US" dirty="0"/>
              <a:t>.) The method will usually converge, provided this initial guess is close enough to the unknown zero, and that </a:t>
            </a:r>
            <a:r>
              <a:rPr lang="en-US" i="1" dirty="0"/>
              <a:t>ƒ'</a:t>
            </a:r>
            <a:r>
              <a:rPr lang="en-US" dirty="0"/>
              <a:t>(</a:t>
            </a:r>
            <a:r>
              <a:rPr lang="en-US" i="1" dirty="0"/>
              <a:t>x</a:t>
            </a:r>
            <a:r>
              <a:rPr lang="en-US" baseline="-25000" dirty="0"/>
              <a:t>0</a:t>
            </a:r>
            <a:r>
              <a:rPr lang="en-US" dirty="0"/>
              <a:t>) ≠ 0. Furthermore, for a zero of </a:t>
            </a:r>
            <a:r>
              <a:rPr lang="en-US" dirty="0">
                <a:hlinkClick r:id="rId7" tooltip="Multiplicity"/>
              </a:rPr>
              <a:t>multiplicity</a:t>
            </a:r>
            <a:r>
              <a:rPr lang="en-US" dirty="0"/>
              <a:t> 1, the convergence is at least quadratic (see </a:t>
            </a:r>
            <a:r>
              <a:rPr lang="en-US" dirty="0">
                <a:hlinkClick r:id="rId8" tooltip="Rate of convergence"/>
              </a:rPr>
              <a:t>rate of convergence</a:t>
            </a:r>
            <a:r>
              <a:rPr lang="en-US" dirty="0"/>
              <a:t>) in a </a:t>
            </a:r>
            <a:r>
              <a:rPr lang="en-US" dirty="0" err="1">
                <a:hlinkClick r:id="rId9" tooltip="Neighbourhood (mathematics)"/>
              </a:rPr>
              <a:t>neighbourhood</a:t>
            </a:r>
            <a:r>
              <a:rPr lang="en-US" dirty="0"/>
              <a:t> of the zero, which intuitively means that the number of </a:t>
            </a:r>
            <a:r>
              <a:rPr lang="en-US" dirty="0" smtClean="0"/>
              <a:t>correct </a:t>
            </a:r>
            <a:r>
              <a:rPr lang="en-US" dirty="0"/>
              <a:t>digits roughly at least doubles </a:t>
            </a:r>
            <a:r>
              <a:rPr lang="en-US" dirty="0" smtClean="0"/>
              <a:t>in every step.</a:t>
            </a:r>
          </a:p>
          <a:p>
            <a:pPr algn="just">
              <a:buNone/>
            </a:pPr>
            <a:r>
              <a:rPr lang="en-US" dirty="0" smtClean="0"/>
              <a:t>     </a:t>
            </a:r>
            <a:r>
              <a:rPr lang="en-US" dirty="0"/>
              <a:t/>
            </a:r>
            <a:br>
              <a:rPr lang="en-US" dirty="0"/>
            </a:br>
            <a:endParaRPr lang="en-US" dirty="0"/>
          </a:p>
          <a:p>
            <a:endParaRPr lang="en-US" dirty="0"/>
          </a:p>
        </p:txBody>
      </p:sp>
      <p:pic>
        <p:nvPicPr>
          <p:cNvPr id="41986" name="Picture 2" descr="f'(x_{n}) = \frac{ \mathrm{rise} }{ \mathrm{run} } = \frac{ \mathrm{\Delta y} }{ \mathrm{\Delta x} } = \frac{ f( x_{n} ) - 0 }{ x_{n} - x_{n+1} }.\,\!"/>
          <p:cNvPicPr>
            <a:picLocks noChangeAspect="1" noChangeArrowheads="1"/>
          </p:cNvPicPr>
          <p:nvPr/>
        </p:nvPicPr>
        <p:blipFill>
          <a:blip r:embed="rId10"/>
          <a:srcRect/>
          <a:stretch>
            <a:fillRect/>
          </a:stretch>
        </p:blipFill>
        <p:spPr bwMode="auto">
          <a:xfrm>
            <a:off x="2057400" y="2209800"/>
            <a:ext cx="2714625" cy="447675"/>
          </a:xfrm>
          <a:prstGeom prst="rect">
            <a:avLst/>
          </a:prstGeom>
          <a:noFill/>
          <a:ln w="9525">
            <a:noFill/>
            <a:miter lim="800000"/>
            <a:headEnd/>
            <a:tailEnd/>
          </a:ln>
        </p:spPr>
      </p:pic>
      <p:pic>
        <p:nvPicPr>
          <p:cNvPr id="41987" name="Picture 3" descr="x_{n+1} = x_n - \frac{f(x_n)}{f'(x_n)}. \,\!"/>
          <p:cNvPicPr>
            <a:picLocks noChangeAspect="1" noChangeArrowheads="1"/>
          </p:cNvPicPr>
          <p:nvPr/>
        </p:nvPicPr>
        <p:blipFill>
          <a:blip r:embed="rId11"/>
          <a:srcRect/>
          <a:stretch>
            <a:fillRect/>
          </a:stretch>
        </p:blipFill>
        <p:spPr bwMode="auto">
          <a:xfrm>
            <a:off x="2286000" y="3276600"/>
            <a:ext cx="1619250" cy="457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en-US" b="1" dirty="0" smtClean="0"/>
              <a:t>Usage in science and engineering</a:t>
            </a:r>
            <a:endParaRPr lang="en-US" dirty="0"/>
          </a:p>
        </p:txBody>
      </p:sp>
      <p:sp>
        <p:nvSpPr>
          <p:cNvPr id="3" name="Content Placeholder 2"/>
          <p:cNvSpPr>
            <a:spLocks noGrp="1"/>
          </p:cNvSpPr>
          <p:nvPr>
            <p:ph idx="1"/>
          </p:nvPr>
        </p:nvSpPr>
        <p:spPr>
          <a:xfrm>
            <a:off x="457200" y="1600200"/>
            <a:ext cx="8229600" cy="4572000"/>
          </a:xfrm>
        </p:spPr>
        <p:style>
          <a:lnRef idx="1">
            <a:schemeClr val="accent2"/>
          </a:lnRef>
          <a:fillRef idx="2">
            <a:schemeClr val="accent2"/>
          </a:fillRef>
          <a:effectRef idx="1">
            <a:schemeClr val="accent2"/>
          </a:effectRef>
          <a:fontRef idx="minor">
            <a:schemeClr val="dk1"/>
          </a:fontRef>
        </p:style>
        <p:txBody>
          <a:bodyPr>
            <a:normAutofit fontScale="62500" lnSpcReduction="20000"/>
          </a:bodyPr>
          <a:lstStyle/>
          <a:p>
            <a:pPr algn="just"/>
            <a:r>
              <a:rPr lang="en-US" b="1" i="1" dirty="0" err="1" smtClean="0"/>
              <a:t>Zeroth</a:t>
            </a:r>
            <a:r>
              <a:rPr lang="en-US" b="1" i="1" dirty="0" smtClean="0"/>
              <a:t>-order </a:t>
            </a:r>
            <a:r>
              <a:rPr lang="en-US" b="1" i="1" dirty="0"/>
              <a:t>approximation</a:t>
            </a:r>
            <a:r>
              <a:rPr lang="en-US" dirty="0"/>
              <a:t> (also 0</a:t>
            </a:r>
            <a:r>
              <a:rPr lang="en-US" baseline="30000" dirty="0"/>
              <a:t>th</a:t>
            </a:r>
            <a:r>
              <a:rPr lang="en-US" dirty="0"/>
              <a:t> order) is the term </a:t>
            </a:r>
            <a:r>
              <a:rPr lang="en-US" dirty="0">
                <a:hlinkClick r:id="rId3" tooltip="Scientist"/>
              </a:rPr>
              <a:t>scientists</a:t>
            </a:r>
            <a:r>
              <a:rPr lang="en-US" dirty="0"/>
              <a:t> use for a first </a:t>
            </a:r>
            <a:r>
              <a:rPr lang="en-US" dirty="0">
                <a:hlinkClick r:id="rId4" tooltip="Estimation"/>
              </a:rPr>
              <a:t>educated guess</a:t>
            </a:r>
            <a:r>
              <a:rPr lang="en-US" dirty="0"/>
              <a:t> at an answer. Many simplifying assumptions are made, and when a number is needed, an order of magnitude answer (or zero </a:t>
            </a:r>
            <a:r>
              <a:rPr lang="en-US" dirty="0">
                <a:hlinkClick r:id="rId5" tooltip="Significant figure"/>
              </a:rPr>
              <a:t>significant figures</a:t>
            </a:r>
            <a:r>
              <a:rPr lang="en-US" dirty="0"/>
              <a:t>) is often given. For example, you might say "the town has </a:t>
            </a:r>
            <a:r>
              <a:rPr lang="en-US" b="1" dirty="0"/>
              <a:t>a few thousand</a:t>
            </a:r>
            <a:r>
              <a:rPr lang="en-US" dirty="0"/>
              <a:t> residents", when it has 3,914 people in actuality. This is also sometimes referred to as an </a:t>
            </a:r>
            <a:r>
              <a:rPr lang="en-US" dirty="0">
                <a:hlinkClick r:id="rId6" tooltip="Order of magnitude"/>
              </a:rPr>
              <a:t>order of magnitude</a:t>
            </a:r>
            <a:r>
              <a:rPr lang="en-US" dirty="0"/>
              <a:t> approximation.</a:t>
            </a:r>
          </a:p>
          <a:p>
            <a:pPr algn="just"/>
            <a:r>
              <a:rPr lang="en-US" dirty="0"/>
              <a:t>A </a:t>
            </a:r>
            <a:r>
              <a:rPr lang="en-US" dirty="0" err="1"/>
              <a:t>zeroth</a:t>
            </a:r>
            <a:r>
              <a:rPr lang="en-US" dirty="0"/>
              <a:t>-order approximation of a </a:t>
            </a:r>
            <a:r>
              <a:rPr lang="en-US" dirty="0">
                <a:hlinkClick r:id="rId7" tooltip="Function (mathematics)"/>
              </a:rPr>
              <a:t>function</a:t>
            </a:r>
            <a:r>
              <a:rPr lang="en-US" dirty="0"/>
              <a:t> (that is, </a:t>
            </a:r>
            <a:r>
              <a:rPr lang="en-US" dirty="0">
                <a:hlinkClick r:id="rId8" tooltip="Mathematics"/>
              </a:rPr>
              <a:t>mathematically</a:t>
            </a:r>
            <a:r>
              <a:rPr lang="en-US" dirty="0"/>
              <a:t> determining a </a:t>
            </a:r>
            <a:r>
              <a:rPr lang="en-US" dirty="0">
                <a:hlinkClick r:id="rId9" tooltip="Formula"/>
              </a:rPr>
              <a:t>formula</a:t>
            </a:r>
            <a:r>
              <a:rPr lang="en-US" dirty="0"/>
              <a:t> to fit multiple </a:t>
            </a:r>
            <a:r>
              <a:rPr lang="en-US" dirty="0">
                <a:hlinkClick r:id="rId10" tooltip="Data point"/>
              </a:rPr>
              <a:t>data points</a:t>
            </a:r>
            <a:r>
              <a:rPr lang="en-US" dirty="0"/>
              <a:t>) will be </a:t>
            </a:r>
            <a:r>
              <a:rPr lang="en-US" dirty="0">
                <a:hlinkClick r:id="rId11" tooltip="Constant"/>
              </a:rPr>
              <a:t>constant</a:t>
            </a:r>
            <a:r>
              <a:rPr lang="en-US" dirty="0"/>
              <a:t>, or a flat </a:t>
            </a:r>
            <a:r>
              <a:rPr lang="en-US" dirty="0">
                <a:hlinkClick r:id="rId12" tooltip="Line (mathematics)"/>
              </a:rPr>
              <a:t>line</a:t>
            </a:r>
            <a:r>
              <a:rPr lang="en-US" dirty="0"/>
              <a:t> with no </a:t>
            </a:r>
            <a:r>
              <a:rPr lang="en-US" dirty="0">
                <a:hlinkClick r:id="rId13" tooltip="Slope"/>
              </a:rPr>
              <a:t>slope</a:t>
            </a:r>
            <a:r>
              <a:rPr lang="en-US" dirty="0"/>
              <a:t>: a polynomial of degree 0. </a:t>
            </a:r>
            <a:endParaRPr lang="en-US" dirty="0" smtClean="0"/>
          </a:p>
          <a:p>
            <a:pPr algn="just"/>
            <a:r>
              <a:rPr lang="en-US" b="1" i="1" dirty="0" smtClean="0"/>
              <a:t>First-order </a:t>
            </a:r>
            <a:r>
              <a:rPr lang="en-US" b="1" i="1" dirty="0"/>
              <a:t>approximation</a:t>
            </a:r>
            <a:r>
              <a:rPr lang="en-US" dirty="0"/>
              <a:t> (also 1</a:t>
            </a:r>
            <a:r>
              <a:rPr lang="en-US" baseline="30000" dirty="0"/>
              <a:t>st</a:t>
            </a:r>
            <a:r>
              <a:rPr lang="en-US" dirty="0"/>
              <a:t> order) is the term scientists use for a further educated guess at an answer. Some simplifying assumptions are made, and when a number is needed, an answer with only one significant figure is often given ("the town has </a:t>
            </a:r>
            <a:r>
              <a:rPr lang="en-US" b="1" dirty="0"/>
              <a:t>4</a:t>
            </a:r>
            <a:r>
              <a:rPr lang="en-US" dirty="0"/>
              <a:t>,000 residents").</a:t>
            </a:r>
          </a:p>
          <a:p>
            <a:pPr algn="just"/>
            <a:r>
              <a:rPr lang="en-US" dirty="0"/>
              <a:t>A first-order approximation of a function (that is, mathematically determining a formula to fit multiple data points) will be a </a:t>
            </a:r>
            <a:r>
              <a:rPr lang="en-US" dirty="0">
                <a:hlinkClick r:id="rId14" tooltip="Linear approximation"/>
              </a:rPr>
              <a:t>linear approximation</a:t>
            </a:r>
            <a:r>
              <a:rPr lang="en-US" dirty="0"/>
              <a:t>, straight line with a slope: a polynomial of degree 1. </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b="1" dirty="0" smtClean="0"/>
              <a:t>Application to minimization and maximization problems</a:t>
            </a:r>
            <a:endParaRPr lang="en-US" dirty="0"/>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a:bodyPr>
          <a:lstStyle/>
          <a:p>
            <a:pPr algn="just"/>
            <a:r>
              <a:rPr lang="en-US" dirty="0" smtClean="0"/>
              <a:t>Newton's </a:t>
            </a:r>
            <a:r>
              <a:rPr lang="en-US" dirty="0"/>
              <a:t>method can also be used to find a minimum or maximum of a function. The derivative is zero at a minimum or maximum, so minima and maxima can be found by applying Newton's method to the derivative. The iteration becomes:</a:t>
            </a:r>
          </a:p>
          <a:p>
            <a:endParaRPr lang="en-US" dirty="0"/>
          </a:p>
        </p:txBody>
      </p:sp>
      <p:pic>
        <p:nvPicPr>
          <p:cNvPr id="43010" name="Picture 2" descr="x_{n+1} = x_n - \frac{f'(x_n)}{f''(x_n)}. \,\!"/>
          <p:cNvPicPr>
            <a:picLocks noChangeAspect="1" noChangeArrowheads="1"/>
          </p:cNvPicPr>
          <p:nvPr/>
        </p:nvPicPr>
        <p:blipFill>
          <a:blip r:embed="rId3"/>
          <a:srcRect/>
          <a:stretch>
            <a:fillRect/>
          </a:stretch>
        </p:blipFill>
        <p:spPr bwMode="auto">
          <a:xfrm>
            <a:off x="2590799" y="4724400"/>
            <a:ext cx="3590925" cy="990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10"/>
                                        </p:tgtEl>
                                        <p:attrNameLst>
                                          <p:attrName>style.visibility</p:attrName>
                                        </p:attrNameLst>
                                      </p:cBhvr>
                                      <p:to>
                                        <p:strVal val="visible"/>
                                      </p:to>
                                    </p:set>
                                    <p:anim calcmode="lin" valueType="num">
                                      <p:cBhvr additive="base">
                                        <p:cTn id="19" dur="500" fill="hold"/>
                                        <p:tgtEl>
                                          <p:spTgt spid="43010"/>
                                        </p:tgtEl>
                                        <p:attrNameLst>
                                          <p:attrName>ppt_x</p:attrName>
                                        </p:attrNameLst>
                                      </p:cBhvr>
                                      <p:tavLst>
                                        <p:tav tm="0">
                                          <p:val>
                                            <p:strVal val="#ppt_x"/>
                                          </p:val>
                                        </p:tav>
                                        <p:tav tm="100000">
                                          <p:val>
                                            <p:strVal val="#ppt_x"/>
                                          </p:val>
                                        </p:tav>
                                      </p:tavLst>
                                    </p:anim>
                                    <p:anim calcmode="lin" valueType="num">
                                      <p:cBhvr additive="base">
                                        <p:cTn id="20" dur="500" fill="hold"/>
                                        <p:tgtEl>
                                          <p:spTgt spid="430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normAutofit/>
          </a:bodyPr>
          <a:lstStyle/>
          <a:p>
            <a:r>
              <a:rPr lang="en-US" b="1" dirty="0" smtClean="0"/>
              <a:t>History</a:t>
            </a:r>
            <a:endParaRPr lang="en-US" dirty="0"/>
          </a:p>
        </p:txBody>
      </p:sp>
      <p:sp>
        <p:nvSpPr>
          <p:cNvPr id="3" name="Content Placeholder 2"/>
          <p:cNvSpPr>
            <a:spLocks noGrp="1"/>
          </p:cNvSpPr>
          <p:nvPr>
            <p:ph idx="1"/>
          </p:nvPr>
        </p:nvSpPr>
        <p:spPr>
          <a:xfrm>
            <a:off x="457200" y="1600200"/>
            <a:ext cx="8229600" cy="5029200"/>
          </a:xfrm>
        </p:spPr>
        <p:style>
          <a:lnRef idx="1">
            <a:schemeClr val="accent3"/>
          </a:lnRef>
          <a:fillRef idx="2">
            <a:schemeClr val="accent3"/>
          </a:fillRef>
          <a:effectRef idx="1">
            <a:schemeClr val="accent3"/>
          </a:effectRef>
          <a:fontRef idx="minor">
            <a:schemeClr val="dk1"/>
          </a:fontRef>
        </p:style>
        <p:txBody>
          <a:bodyPr>
            <a:normAutofit fontScale="62500" lnSpcReduction="20000"/>
          </a:bodyPr>
          <a:lstStyle/>
          <a:p>
            <a:pPr algn="just"/>
            <a:r>
              <a:rPr lang="en-US" dirty="0" smtClean="0"/>
              <a:t>Newton's </a:t>
            </a:r>
            <a:r>
              <a:rPr lang="en-US" dirty="0"/>
              <a:t>method was described by </a:t>
            </a:r>
            <a:r>
              <a:rPr lang="en-US" dirty="0">
                <a:hlinkClick r:id="rId3" tooltip="Isaac Newton"/>
              </a:rPr>
              <a:t>Isaac Newton</a:t>
            </a:r>
            <a:r>
              <a:rPr lang="en-US" dirty="0"/>
              <a:t> in </a:t>
            </a:r>
            <a:r>
              <a:rPr lang="en-US" i="1" dirty="0"/>
              <a:t>De </a:t>
            </a:r>
            <a:r>
              <a:rPr lang="en-US" i="1" dirty="0" err="1"/>
              <a:t>analysi</a:t>
            </a:r>
            <a:r>
              <a:rPr lang="en-US" i="1" dirty="0"/>
              <a:t> per </a:t>
            </a:r>
            <a:r>
              <a:rPr lang="en-US" i="1" dirty="0" err="1"/>
              <a:t>aequationes</a:t>
            </a:r>
            <a:r>
              <a:rPr lang="en-US" i="1" dirty="0"/>
              <a:t> </a:t>
            </a:r>
            <a:r>
              <a:rPr lang="en-US" i="1" dirty="0" err="1"/>
              <a:t>numero</a:t>
            </a:r>
            <a:r>
              <a:rPr lang="en-US" i="1" dirty="0"/>
              <a:t> </a:t>
            </a:r>
            <a:r>
              <a:rPr lang="en-US" i="1" dirty="0" err="1"/>
              <a:t>terminorum</a:t>
            </a:r>
            <a:r>
              <a:rPr lang="en-US" i="1" dirty="0"/>
              <a:t> </a:t>
            </a:r>
            <a:r>
              <a:rPr lang="en-US" i="1" dirty="0" err="1"/>
              <a:t>infinitas</a:t>
            </a:r>
            <a:r>
              <a:rPr lang="en-US" dirty="0"/>
              <a:t> (written in 1669, published in 1711 by </a:t>
            </a:r>
            <a:r>
              <a:rPr lang="en-US" dirty="0">
                <a:hlinkClick r:id="rId4" tooltip="William Jones (mathematician)"/>
              </a:rPr>
              <a:t>William Jones</a:t>
            </a:r>
            <a:r>
              <a:rPr lang="en-US" dirty="0"/>
              <a:t>) and in </a:t>
            </a:r>
            <a:r>
              <a:rPr lang="en-US" i="1" dirty="0"/>
              <a:t>De </a:t>
            </a:r>
            <a:r>
              <a:rPr lang="en-US" i="1" dirty="0" err="1"/>
              <a:t>metodis</a:t>
            </a:r>
            <a:r>
              <a:rPr lang="en-US" i="1" dirty="0"/>
              <a:t> </a:t>
            </a:r>
            <a:r>
              <a:rPr lang="en-US" i="1" dirty="0" err="1"/>
              <a:t>fluxionum</a:t>
            </a:r>
            <a:r>
              <a:rPr lang="en-US" i="1" dirty="0"/>
              <a:t> et </a:t>
            </a:r>
            <a:r>
              <a:rPr lang="en-US" i="1" dirty="0" err="1"/>
              <a:t>serierum</a:t>
            </a:r>
            <a:r>
              <a:rPr lang="en-US" i="1" dirty="0"/>
              <a:t> </a:t>
            </a:r>
            <a:r>
              <a:rPr lang="en-US" i="1" dirty="0" err="1"/>
              <a:t>infinitarum</a:t>
            </a:r>
            <a:r>
              <a:rPr lang="en-US" dirty="0"/>
              <a:t> (written in 1671, translated and published as </a:t>
            </a:r>
            <a:r>
              <a:rPr lang="en-US" i="1" dirty="0">
                <a:hlinkClick r:id="rId5" tooltip="Method of Fluxions"/>
              </a:rPr>
              <a:t>Method of Fluxions</a:t>
            </a:r>
            <a:r>
              <a:rPr lang="en-US" dirty="0"/>
              <a:t> in 1736 by </a:t>
            </a:r>
            <a:r>
              <a:rPr lang="en-US" dirty="0">
                <a:hlinkClick r:id="rId6" tooltip="John Colson"/>
              </a:rPr>
              <a:t>John Colson</a:t>
            </a:r>
            <a:r>
              <a:rPr lang="en-US" dirty="0"/>
              <a:t>). </a:t>
            </a:r>
            <a:endParaRPr lang="en-US" dirty="0" smtClean="0"/>
          </a:p>
          <a:p>
            <a:pPr algn="just"/>
            <a:r>
              <a:rPr lang="en-US" dirty="0" smtClean="0"/>
              <a:t>However</a:t>
            </a:r>
            <a:r>
              <a:rPr lang="en-US" dirty="0"/>
              <a:t>, his description differs substantially from the modern description given above: Newton applies the method only to polynomials. </a:t>
            </a:r>
            <a:endParaRPr lang="en-US" dirty="0" smtClean="0"/>
          </a:p>
          <a:p>
            <a:pPr algn="just"/>
            <a:r>
              <a:rPr lang="en-US" dirty="0" smtClean="0"/>
              <a:t>He </a:t>
            </a:r>
            <a:r>
              <a:rPr lang="en-US" dirty="0"/>
              <a:t>does not compute the successive approximations </a:t>
            </a:r>
            <a:r>
              <a:rPr lang="en-US" i="1" dirty="0" err="1"/>
              <a:t>x</a:t>
            </a:r>
            <a:r>
              <a:rPr lang="en-US" i="1" baseline="-25000" dirty="0" err="1"/>
              <a:t>n</a:t>
            </a:r>
            <a:r>
              <a:rPr lang="en-US" dirty="0"/>
              <a:t>, but computes a sequence of polynomials and only at the end, he arrives at an approximation for the root </a:t>
            </a:r>
            <a:r>
              <a:rPr lang="en-US" i="1" dirty="0"/>
              <a:t>x</a:t>
            </a:r>
            <a:r>
              <a:rPr lang="en-US" dirty="0"/>
              <a:t>. </a:t>
            </a:r>
            <a:endParaRPr lang="en-US" dirty="0" smtClean="0"/>
          </a:p>
          <a:p>
            <a:pPr algn="just"/>
            <a:r>
              <a:rPr lang="en-US" dirty="0" smtClean="0"/>
              <a:t>Finally</a:t>
            </a:r>
            <a:r>
              <a:rPr lang="en-US" dirty="0"/>
              <a:t>, Newton views the method as purely algebraic and fails to notice the connection with calculus. Isaac Newton probably derived his method from a similar but less precise method by </a:t>
            </a:r>
            <a:r>
              <a:rPr lang="en-US" dirty="0" err="1">
                <a:hlinkClick r:id="rId7" tooltip="Franciscus Vieta"/>
              </a:rPr>
              <a:t>Vieta</a:t>
            </a:r>
            <a:r>
              <a:rPr lang="en-US" dirty="0"/>
              <a:t>. </a:t>
            </a:r>
            <a:endParaRPr lang="en-US" dirty="0" smtClean="0"/>
          </a:p>
          <a:p>
            <a:pPr algn="just"/>
            <a:r>
              <a:rPr lang="en-US" dirty="0" smtClean="0"/>
              <a:t>The </a:t>
            </a:r>
            <a:r>
              <a:rPr lang="en-US" dirty="0"/>
              <a:t>essence of </a:t>
            </a:r>
            <a:r>
              <a:rPr lang="en-US" dirty="0" err="1"/>
              <a:t>Vieta's</a:t>
            </a:r>
            <a:r>
              <a:rPr lang="en-US" dirty="0"/>
              <a:t> method can be found in the work of the </a:t>
            </a:r>
            <a:r>
              <a:rPr lang="en-US" dirty="0">
                <a:hlinkClick r:id="rId8" tooltip="Mathematics in medieval Islam"/>
              </a:rPr>
              <a:t>Persian mathematician</a:t>
            </a:r>
            <a:r>
              <a:rPr lang="en-US" dirty="0"/>
              <a:t>, </a:t>
            </a:r>
            <a:r>
              <a:rPr lang="en-US" dirty="0" err="1">
                <a:hlinkClick r:id="rId9" tooltip="Sharaf al-Din al-Tusi"/>
              </a:rPr>
              <a:t>Sharaf</a:t>
            </a:r>
            <a:r>
              <a:rPr lang="en-US" dirty="0">
                <a:hlinkClick r:id="rId9" tooltip="Sharaf al-Din al-Tusi"/>
              </a:rPr>
              <a:t> al-Din al-</a:t>
            </a:r>
            <a:r>
              <a:rPr lang="en-US" dirty="0" err="1">
                <a:hlinkClick r:id="rId9" tooltip="Sharaf al-Din al-Tusi"/>
              </a:rPr>
              <a:t>Tusi</a:t>
            </a:r>
            <a:r>
              <a:rPr lang="en-US" dirty="0"/>
              <a:t>, while his successor </a:t>
            </a:r>
            <a:r>
              <a:rPr lang="en-US" dirty="0" err="1">
                <a:hlinkClick r:id="rId10" tooltip="Jamshīd al-Kāshī"/>
              </a:rPr>
              <a:t>Jamshīd</a:t>
            </a:r>
            <a:r>
              <a:rPr lang="en-US" dirty="0">
                <a:hlinkClick r:id="rId10" tooltip="Jamshīd al-Kāshī"/>
              </a:rPr>
              <a:t> al-</a:t>
            </a:r>
            <a:r>
              <a:rPr lang="en-US" dirty="0" err="1">
                <a:hlinkClick r:id="rId10" tooltip="Jamshīd al-Kāshī"/>
              </a:rPr>
              <a:t>Kāshī</a:t>
            </a:r>
            <a:r>
              <a:rPr lang="en-US" dirty="0"/>
              <a:t> used a form of Newton's method to solve </a:t>
            </a:r>
            <a:r>
              <a:rPr lang="en-US" i="1" dirty="0" err="1"/>
              <a:t>x</a:t>
            </a:r>
            <a:r>
              <a:rPr lang="en-US" i="1" baseline="30000" dirty="0" err="1"/>
              <a:t>P</a:t>
            </a:r>
            <a:r>
              <a:rPr lang="en-US" dirty="0"/>
              <a:t> − </a:t>
            </a:r>
            <a:r>
              <a:rPr lang="en-US" i="1" dirty="0"/>
              <a:t>N</a:t>
            </a:r>
            <a:r>
              <a:rPr lang="en-US" dirty="0"/>
              <a:t> = 0 to find roots of </a:t>
            </a:r>
            <a:r>
              <a:rPr lang="en-US" i="1" dirty="0"/>
              <a:t>N</a:t>
            </a:r>
            <a:r>
              <a:rPr lang="en-US" dirty="0"/>
              <a:t> (</a:t>
            </a:r>
            <a:r>
              <a:rPr lang="en-US" dirty="0" err="1"/>
              <a:t>Ypma</a:t>
            </a:r>
            <a:r>
              <a:rPr lang="en-US" dirty="0"/>
              <a:t> 1995). </a:t>
            </a:r>
            <a:endParaRPr lang="en-US" dirty="0" smtClean="0"/>
          </a:p>
          <a:p>
            <a:pPr algn="just"/>
            <a:r>
              <a:rPr lang="en-US" dirty="0" smtClean="0"/>
              <a:t>A </a:t>
            </a:r>
            <a:r>
              <a:rPr lang="en-US" dirty="0"/>
              <a:t>special case of Newton's method for calculating square roots was known much earlier and is often called the </a:t>
            </a:r>
            <a:r>
              <a:rPr lang="en-US" dirty="0">
                <a:hlinkClick r:id="rId11" tooltip="Methods of computing square roots"/>
              </a:rPr>
              <a:t>Babylonian method</a:t>
            </a:r>
            <a:r>
              <a:rPr lang="en-US" dirty="0"/>
              <a:t>.</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style>
          <a:lnRef idx="1">
            <a:schemeClr val="accent4"/>
          </a:lnRef>
          <a:fillRef idx="2">
            <a:schemeClr val="accent4"/>
          </a:fillRef>
          <a:effectRef idx="1">
            <a:schemeClr val="accent4"/>
          </a:effectRef>
          <a:fontRef idx="minor">
            <a:schemeClr val="dk1"/>
          </a:fontRef>
        </p:style>
        <p:txBody>
          <a:bodyPr>
            <a:normAutofit fontScale="70000" lnSpcReduction="20000"/>
          </a:bodyPr>
          <a:lstStyle/>
          <a:p>
            <a:pPr algn="just"/>
            <a:r>
              <a:rPr lang="en-US" dirty="0"/>
              <a:t>Newton's method was used by 17th century Japanese mathematician </a:t>
            </a:r>
            <a:r>
              <a:rPr lang="en-US" dirty="0">
                <a:hlinkClick r:id="rId3" tooltip="Seki Kōwa"/>
              </a:rPr>
              <a:t>Seki </a:t>
            </a:r>
            <a:r>
              <a:rPr lang="en-US" dirty="0" err="1">
                <a:hlinkClick r:id="rId3" tooltip="Seki Kōwa"/>
              </a:rPr>
              <a:t>Kōwa</a:t>
            </a:r>
            <a:r>
              <a:rPr lang="en-US" dirty="0"/>
              <a:t> to solve single-variable equations, though the connection with calculus was missing.</a:t>
            </a:r>
          </a:p>
          <a:p>
            <a:pPr algn="just"/>
            <a:r>
              <a:rPr lang="en-US" dirty="0"/>
              <a:t>Newton's method was first published in 1685 in </a:t>
            </a:r>
            <a:r>
              <a:rPr lang="en-US" i="1" dirty="0"/>
              <a:t>A Treatise of Algebra both Historical and Practical</a:t>
            </a:r>
            <a:r>
              <a:rPr lang="en-US" dirty="0"/>
              <a:t> by </a:t>
            </a:r>
            <a:r>
              <a:rPr lang="en-US" dirty="0">
                <a:hlinkClick r:id="rId4" tooltip="John Wallis"/>
              </a:rPr>
              <a:t>John Wallis</a:t>
            </a:r>
            <a:r>
              <a:rPr lang="en-US" dirty="0"/>
              <a:t>. In 1690, </a:t>
            </a:r>
            <a:r>
              <a:rPr lang="en-US" dirty="0">
                <a:hlinkClick r:id="rId5" tooltip="Joseph Raphson"/>
              </a:rPr>
              <a:t>Joseph </a:t>
            </a:r>
            <a:r>
              <a:rPr lang="en-US" dirty="0" err="1">
                <a:hlinkClick r:id="rId5" tooltip="Joseph Raphson"/>
              </a:rPr>
              <a:t>Raphson</a:t>
            </a:r>
            <a:r>
              <a:rPr lang="en-US" dirty="0"/>
              <a:t> published a simplified description in </a:t>
            </a:r>
            <a:r>
              <a:rPr lang="en-US" i="1" dirty="0"/>
              <a:t>Analysis </a:t>
            </a:r>
            <a:r>
              <a:rPr lang="en-US" i="1" dirty="0" err="1"/>
              <a:t>aequationum</a:t>
            </a:r>
            <a:r>
              <a:rPr lang="en-US" i="1" dirty="0"/>
              <a:t> </a:t>
            </a:r>
            <a:r>
              <a:rPr lang="en-US" i="1" dirty="0" err="1"/>
              <a:t>universalis</a:t>
            </a:r>
            <a:r>
              <a:rPr lang="en-US" dirty="0"/>
              <a:t>. </a:t>
            </a:r>
            <a:r>
              <a:rPr lang="en-US" dirty="0" err="1"/>
              <a:t>Raphson</a:t>
            </a:r>
            <a:r>
              <a:rPr lang="en-US" dirty="0"/>
              <a:t> again viewed Newton's method purely as an algebraic method and restricted its use to polynomials, but he describes the method in terms of the successive approximations </a:t>
            </a:r>
            <a:r>
              <a:rPr lang="en-US" i="1" dirty="0" err="1"/>
              <a:t>x</a:t>
            </a:r>
            <a:r>
              <a:rPr lang="en-US" i="1" baseline="-25000" dirty="0" err="1"/>
              <a:t>n</a:t>
            </a:r>
            <a:r>
              <a:rPr lang="en-US" dirty="0"/>
              <a:t> instead of the more complicated sequence of polynomials used by Newton. </a:t>
            </a:r>
            <a:endParaRPr lang="en-US" dirty="0" smtClean="0"/>
          </a:p>
          <a:p>
            <a:pPr algn="just"/>
            <a:r>
              <a:rPr lang="en-US" dirty="0" smtClean="0"/>
              <a:t>Finally</a:t>
            </a:r>
            <a:r>
              <a:rPr lang="en-US" dirty="0"/>
              <a:t>, in 1740, </a:t>
            </a:r>
            <a:r>
              <a:rPr lang="en-US" dirty="0">
                <a:hlinkClick r:id="rId6" tooltip="Thomas Simpson"/>
              </a:rPr>
              <a:t>Thomas Simpson</a:t>
            </a:r>
            <a:r>
              <a:rPr lang="en-US" dirty="0"/>
              <a:t> described Newton's method as an iterative method for solving general nonlinear equations using fluxional calculus, essentially giving the description above. In the same publication, Simpson also gives the generalization to systems of two equations and notes that Newton's method can be used for solving optimization problems by setting the gradient to zero.</a:t>
            </a:r>
          </a:p>
          <a:p>
            <a:pPr algn="just"/>
            <a:r>
              <a:rPr lang="en-US" dirty="0">
                <a:hlinkClick r:id="rId7" tooltip="Arthur Cayley"/>
              </a:rPr>
              <a:t>Arthur </a:t>
            </a:r>
            <a:r>
              <a:rPr lang="en-US" dirty="0" err="1">
                <a:hlinkClick r:id="rId7" tooltip="Arthur Cayley"/>
              </a:rPr>
              <a:t>Cayley</a:t>
            </a:r>
            <a:r>
              <a:rPr lang="en-US" dirty="0"/>
              <a:t> in 1879 in </a:t>
            </a:r>
            <a:r>
              <a:rPr lang="en-US" i="1" dirty="0"/>
              <a:t>The Newton-Fourier imaginary problem</a:t>
            </a:r>
            <a:r>
              <a:rPr lang="en-US" dirty="0"/>
              <a:t> was the first who noticed the difficulties in generalizing the Newton's method to complex roots of </a:t>
            </a:r>
            <a:r>
              <a:rPr lang="en-US" dirty="0">
                <a:hlinkClick r:id="rId8" tooltip="Polynomials"/>
              </a:rPr>
              <a:t>polynomials</a:t>
            </a:r>
            <a:r>
              <a:rPr lang="en-US" dirty="0"/>
              <a:t> with degree greater than 2 and complex initial values. This opened the way to the study of the theory of iterations of rational functions.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algn="just"/>
            <a:r>
              <a:rPr lang="en-US" dirty="0" smtClean="0"/>
              <a:t>Newton's </a:t>
            </a:r>
            <a:r>
              <a:rPr lang="en-US" dirty="0"/>
              <a:t>method is an extremely powerful technique -- in general the </a:t>
            </a:r>
            <a:r>
              <a:rPr lang="en-US" dirty="0">
                <a:hlinkClick r:id="rId3" tooltip="Rate of convergence"/>
              </a:rPr>
              <a:t>convergence</a:t>
            </a:r>
            <a:r>
              <a:rPr lang="en-US" dirty="0"/>
              <a:t> is </a:t>
            </a:r>
            <a:r>
              <a:rPr lang="en-US" b="1" dirty="0"/>
              <a:t>quadratic</a:t>
            </a:r>
            <a:r>
              <a:rPr lang="en-US" dirty="0"/>
              <a:t>: the error is essentially squared at each step (that is, the number of accurate digits doubles in each step). However, there are some difficulties with the method.</a:t>
            </a:r>
          </a:p>
          <a:p>
            <a:pPr lvl="0" algn="just"/>
            <a:r>
              <a:rPr lang="en-US" dirty="0"/>
              <a:t>Newton's method requires that the derivative be calculated directly. In most practical problems, the function in question may be given by a long and complicated formula, and hence an analytical expression for the derivative may not be easily obtainable. In these situations, it may be appropriate to approximate the derivative by using the </a:t>
            </a:r>
            <a:r>
              <a:rPr lang="en-US" dirty="0">
                <a:hlinkClick r:id="rId4" tooltip="Slope"/>
              </a:rPr>
              <a:t>slope</a:t>
            </a:r>
            <a:r>
              <a:rPr lang="en-US" dirty="0"/>
              <a:t> of a line through two points on the function. In this case, the </a:t>
            </a:r>
            <a:r>
              <a:rPr lang="en-US" dirty="0">
                <a:hlinkClick r:id="rId5" tooltip="Secant method"/>
              </a:rPr>
              <a:t>Secant method</a:t>
            </a:r>
            <a:r>
              <a:rPr lang="en-US" dirty="0"/>
              <a:t> results. This has slightly slower convergence than Newton's method but does not require the existence of derivatives. </a:t>
            </a:r>
          </a:p>
          <a:p>
            <a:pPr lvl="0" algn="just"/>
            <a:r>
              <a:rPr lang="en-US" dirty="0"/>
              <a:t>If the initial value is too far from the true zero, Newton's method may fail to converge. For this reason, Newton's method is often referred to as a local technique. Most practical implementations of Newton's method put an upper limit on the number of iterations and perhaps on the size of the iterates. </a:t>
            </a:r>
          </a:p>
          <a:p>
            <a:pPr lvl="0" algn="just"/>
            <a:r>
              <a:rPr lang="en-US" dirty="0"/>
              <a:t>If the derivative of the function is not continuous the method may fail to converge. </a:t>
            </a:r>
          </a:p>
          <a:p>
            <a:pPr lvl="0" algn="just"/>
            <a:r>
              <a:rPr lang="en-US" dirty="0"/>
              <a:t>It is clear from the formula for Newton's method that it will fail in cases where the derivative is zero. Similarly, when the derivative is close to zero, the tangent line is nearly horizontal and hence may "shoot" wildly past the desired root. </a:t>
            </a:r>
          </a:p>
          <a:p>
            <a:pPr lvl="0" algn="just"/>
            <a:r>
              <a:rPr lang="en-US" dirty="0"/>
              <a:t>If the </a:t>
            </a:r>
            <a:r>
              <a:rPr lang="en-US" dirty="0">
                <a:hlinkClick r:id="rId6" tooltip="Root (mathematics)"/>
              </a:rPr>
              <a:t>root</a:t>
            </a:r>
            <a:r>
              <a:rPr lang="en-US" dirty="0"/>
              <a:t> being sought has </a:t>
            </a:r>
            <a:r>
              <a:rPr lang="en-US" dirty="0">
                <a:hlinkClick r:id="rId7" tooltip="Multiplicity (mathematics)"/>
              </a:rPr>
              <a:t>multiplicity</a:t>
            </a:r>
            <a:r>
              <a:rPr lang="en-US" dirty="0"/>
              <a:t> greater than one, the convergence rate is merely linear (errors reduced by a constant factor at each step) unless special steps are taken. When there are two or more roots that are close together then it may take many iterations before the iterates get close enough to one of them for the quadratic convergence to be apparent.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style>
          <a:lnRef idx="1">
            <a:schemeClr val="accent3"/>
          </a:lnRef>
          <a:fillRef idx="2">
            <a:schemeClr val="accent3"/>
          </a:fillRef>
          <a:effectRef idx="1">
            <a:schemeClr val="accent3"/>
          </a:effectRef>
          <a:fontRef idx="minor">
            <a:schemeClr val="dk1"/>
          </a:fontRef>
        </p:style>
        <p:txBody>
          <a:bodyPr>
            <a:normAutofit fontScale="62500" lnSpcReduction="20000"/>
          </a:bodyPr>
          <a:lstStyle/>
          <a:p>
            <a:pPr algn="just"/>
            <a:r>
              <a:rPr lang="en-US" b="1" i="1" dirty="0" smtClean="0"/>
              <a:t>Second-order approximation</a:t>
            </a:r>
            <a:r>
              <a:rPr lang="en-US" dirty="0" smtClean="0"/>
              <a:t> (also 2</a:t>
            </a:r>
            <a:r>
              <a:rPr lang="en-US" baseline="30000" dirty="0" smtClean="0"/>
              <a:t>nd</a:t>
            </a:r>
            <a:r>
              <a:rPr lang="en-US" dirty="0" smtClean="0"/>
              <a:t> order) is the term scientists use for a decent-quality answer. Few simplifying assumptions are made, and when a number is needed, an answer with two or more significant figures ("the town has </a:t>
            </a:r>
            <a:r>
              <a:rPr lang="en-US" b="1" dirty="0" smtClean="0"/>
              <a:t>3,9</a:t>
            </a:r>
            <a:r>
              <a:rPr lang="en-US" dirty="0" smtClean="0"/>
              <a:t>00 residents") is generally given.</a:t>
            </a:r>
          </a:p>
          <a:p>
            <a:pPr algn="just"/>
            <a:r>
              <a:rPr lang="en-US" dirty="0" smtClean="0"/>
              <a:t>A second-order approximation of a function (that is, mathematically determining a formula to fit multiple data points) will be a </a:t>
            </a:r>
            <a:r>
              <a:rPr lang="en-US" dirty="0" smtClean="0">
                <a:hlinkClick r:id="rId3" tooltip="Quadratic polynomial"/>
              </a:rPr>
              <a:t>quadratic polynomial</a:t>
            </a:r>
            <a:r>
              <a:rPr lang="en-US" dirty="0" smtClean="0"/>
              <a:t>, geometrically, a </a:t>
            </a:r>
            <a:r>
              <a:rPr lang="en-US" dirty="0" smtClean="0">
                <a:hlinkClick r:id="rId4" tooltip="Parabola"/>
              </a:rPr>
              <a:t>parabola</a:t>
            </a:r>
            <a:r>
              <a:rPr lang="en-US" dirty="0" smtClean="0"/>
              <a:t>: a polynomial of degree 2. </a:t>
            </a:r>
          </a:p>
          <a:p>
            <a:pPr algn="just"/>
            <a:r>
              <a:rPr lang="en-US" dirty="0" smtClean="0"/>
              <a:t>While </a:t>
            </a:r>
            <a:r>
              <a:rPr lang="en-US" b="1" i="1" dirty="0"/>
              <a:t>higher-order approximations</a:t>
            </a:r>
            <a:r>
              <a:rPr lang="en-US" dirty="0"/>
              <a:t> exist and are crucial to a better understanding and description of reality, they are not typically referred to by number.</a:t>
            </a:r>
          </a:p>
          <a:p>
            <a:pPr algn="just"/>
            <a:r>
              <a:rPr lang="en-US" dirty="0"/>
              <a:t>A third-order approximation would be required to fit four data points, and so on.</a:t>
            </a:r>
          </a:p>
          <a:p>
            <a:pPr algn="just"/>
            <a:r>
              <a:rPr lang="en-US" dirty="0"/>
              <a:t>These terms are also used colloquially by scientists and engineers to describe phenomena that can be neglected as not significant (</a:t>
            </a:r>
            <a:r>
              <a:rPr lang="en-US" dirty="0" err="1"/>
              <a:t>eg</a:t>
            </a:r>
            <a:r>
              <a:rPr lang="en-US" dirty="0"/>
              <a:t>., "Of course the rotation of the earth affects our experiment, but it's such a high-order effect that we wouldn't be able to measure it" or "At these velocities, relativity is a fourth-order effect that we only worry about at the annual calibration.") In this usage, the </a:t>
            </a:r>
            <a:r>
              <a:rPr lang="en-US" dirty="0" err="1"/>
              <a:t>ordinality</a:t>
            </a:r>
            <a:r>
              <a:rPr lang="en-US" dirty="0"/>
              <a:t> of the approximation is not exact, but is used to emphasize its insignificance; the higher the number used, the less important the effect.</a:t>
            </a:r>
          </a:p>
          <a:p>
            <a:pPr algn="just"/>
            <a:endParaRPr lang="en-US" dirty="0" smtClean="0"/>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normAutofit/>
          </a:bodyPr>
          <a:lstStyle/>
          <a:p>
            <a:r>
              <a:rPr lang="en-US" b="1" dirty="0"/>
              <a:t>Taylor </a:t>
            </a:r>
            <a:r>
              <a:rPr lang="en-US" b="1" dirty="0" smtClean="0"/>
              <a:t>series</a:t>
            </a:r>
            <a:endParaRPr lang="en-US" dirty="0"/>
          </a:p>
        </p:txBody>
      </p:sp>
      <p:sp>
        <p:nvSpPr>
          <p:cNvPr id="3" name="Content Placeholder 2"/>
          <p:cNvSpPr>
            <a:spLocks noGrp="1"/>
          </p:cNvSpPr>
          <p:nvPr>
            <p:ph sz="half" idx="1"/>
          </p:nvPr>
        </p:nvSpPr>
        <p:spPr/>
        <p:style>
          <a:lnRef idx="1">
            <a:schemeClr val="accent4"/>
          </a:lnRef>
          <a:fillRef idx="2">
            <a:schemeClr val="accent4"/>
          </a:fillRef>
          <a:effectRef idx="1">
            <a:schemeClr val="accent4"/>
          </a:effectRef>
          <a:fontRef idx="minor">
            <a:schemeClr val="dk1"/>
          </a:fontRef>
        </p:style>
        <p:txBody>
          <a:bodyPr>
            <a:normAutofit fontScale="70000" lnSpcReduction="20000"/>
          </a:bodyPr>
          <a:lstStyle/>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r>
              <a:rPr lang="en-US" dirty="0" smtClean="0"/>
              <a:t>As </a:t>
            </a:r>
            <a:r>
              <a:rPr lang="en-US" dirty="0"/>
              <a:t>the degree of the Taylor polynomial rises, it approaches the correct function. This image shows </a:t>
            </a:r>
            <a:r>
              <a:rPr lang="en-US" dirty="0" err="1"/>
              <a:t>sin</a:t>
            </a:r>
            <a:r>
              <a:rPr lang="en-US" i="1" dirty="0" err="1"/>
              <a:t>x</a:t>
            </a:r>
            <a:r>
              <a:rPr lang="en-US" dirty="0"/>
              <a:t> (in black) and Taylor approximations, polynomials of degree 1, 3, 5, 7, 9, 11 and 13.</a:t>
            </a:r>
          </a:p>
          <a:p>
            <a:endParaRPr lang="en-US" dirty="0"/>
          </a:p>
        </p:txBody>
      </p:sp>
      <p:sp>
        <p:nvSpPr>
          <p:cNvPr id="4" name="Content Placeholder 3"/>
          <p:cNvSpPr>
            <a:spLocks noGrp="1"/>
          </p:cNvSpPr>
          <p:nvPr>
            <p:ph sz="half" idx="2"/>
          </p:nvPr>
        </p:nvSpPr>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smtClean="0"/>
          </a:p>
          <a:p>
            <a:pPr algn="just"/>
            <a:endParaRPr lang="en-US" dirty="0"/>
          </a:p>
          <a:p>
            <a:pPr algn="just"/>
            <a:r>
              <a:rPr lang="en-US" dirty="0" smtClean="0"/>
              <a:t>The </a:t>
            </a:r>
            <a:r>
              <a:rPr lang="en-US" dirty="0">
                <a:hlinkClick r:id="rId3" tooltip="Exponential function"/>
              </a:rPr>
              <a:t>exponential function</a:t>
            </a:r>
            <a:r>
              <a:rPr lang="en-US" dirty="0"/>
              <a:t> (in blue), and the sum of the first </a:t>
            </a:r>
            <a:r>
              <a:rPr lang="en-US" i="1" dirty="0"/>
              <a:t>n</a:t>
            </a:r>
            <a:r>
              <a:rPr lang="en-US" dirty="0"/>
              <a:t>+1 terms of its Taylor series at 0 (in red).</a:t>
            </a:r>
          </a:p>
          <a:p>
            <a:endParaRPr lang="en-US" dirty="0"/>
          </a:p>
        </p:txBody>
      </p:sp>
      <p:pic>
        <p:nvPicPr>
          <p:cNvPr id="1026" name="Picture 2" descr="180px-Sintay">
            <a:hlinkClick r:id="rId4" tooltip="&quot;As the degree of the Taylor polynomial rises, it approaches the correct function. This image shows sinx (in black) and Taylor approximations, polynomials of degree 1, 3, 5, 7, 9, 11 and 13.&quot;"/>
          </p:cNvPr>
          <p:cNvPicPr>
            <a:picLocks noChangeAspect="1" noChangeArrowheads="1"/>
          </p:cNvPicPr>
          <p:nvPr/>
        </p:nvPicPr>
        <p:blipFill>
          <a:blip r:embed="rId5"/>
          <a:srcRect/>
          <a:stretch>
            <a:fillRect/>
          </a:stretch>
        </p:blipFill>
        <p:spPr bwMode="auto">
          <a:xfrm>
            <a:off x="1143000" y="1676400"/>
            <a:ext cx="2667000" cy="2667000"/>
          </a:xfrm>
          <a:prstGeom prst="rect">
            <a:avLst/>
          </a:prstGeom>
          <a:noFill/>
          <a:ln w="9525">
            <a:noFill/>
            <a:miter lim="800000"/>
            <a:headEnd/>
            <a:tailEnd/>
          </a:ln>
        </p:spPr>
      </p:pic>
      <p:pic>
        <p:nvPicPr>
          <p:cNvPr id="1027" name="Picture 3" descr="Exp_series">
            <a:hlinkClick r:id="rId6" tooltip="&quot;The exponential function (in blue), and the sum of the first n+1 terms of its Taylor series at 0 (in red).&quot;"/>
          </p:cNvPr>
          <p:cNvPicPr>
            <a:picLocks noChangeAspect="1" noChangeArrowheads="1"/>
          </p:cNvPicPr>
          <p:nvPr/>
        </p:nvPicPr>
        <p:blipFill>
          <a:blip r:embed="rId7"/>
          <a:srcRect/>
          <a:stretch>
            <a:fillRect/>
          </a:stretch>
        </p:blipFill>
        <p:spPr bwMode="auto">
          <a:xfrm>
            <a:off x="5486399" y="1828800"/>
            <a:ext cx="2267108" cy="304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 calcmode="lin" valueType="num">
                                      <p:cBhvr additive="base">
                                        <p:cTn id="1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bg/>
                                          </p:spTgt>
                                        </p:tgtEl>
                                        <p:attrNameLst>
                                          <p:attrName>style.visibility</p:attrName>
                                        </p:attrNameLst>
                                      </p:cBhvr>
                                      <p:to>
                                        <p:strVal val="visible"/>
                                      </p:to>
                                    </p:set>
                                    <p:anim calcmode="lin" valueType="num">
                                      <p:cBhvr additive="base">
                                        <p:cTn id="19" dur="500" fill="hold"/>
                                        <p:tgtEl>
                                          <p:spTgt spid="4">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11" end="11"/>
                                            </p:txEl>
                                          </p:spTgt>
                                        </p:tgtEl>
                                        <p:attrNameLst>
                                          <p:attrName>style.visibility</p:attrName>
                                        </p:attrNameLst>
                                      </p:cBhvr>
                                      <p:to>
                                        <p:strVal val="visible"/>
                                      </p:to>
                                    </p:set>
                                    <p:anim calcmode="lin" valueType="num">
                                      <p:cBhvr additive="base">
                                        <p:cTn id="25"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shade val="50000"/>
            </a:schemeClr>
          </a:lnRef>
          <a:fillRef idx="1">
            <a:schemeClr val="accent6"/>
          </a:fillRef>
          <a:effectRef idx="0">
            <a:schemeClr val="accent6"/>
          </a:effectRef>
          <a:fontRef idx="minor">
            <a:schemeClr val="lt1"/>
          </a:fontRef>
        </p:style>
        <p:txBody>
          <a:bodyPr/>
          <a:lstStyle/>
          <a:p>
            <a:r>
              <a:rPr lang="en-US" b="1" dirty="0" smtClean="0"/>
              <a:t>Definition</a:t>
            </a:r>
            <a:endParaRPr lang="en-US" dirty="0"/>
          </a:p>
        </p:txBody>
      </p:sp>
      <p:sp>
        <p:nvSpPr>
          <p:cNvPr id="3" name="Content Placeholder 2"/>
          <p:cNvSpPr>
            <a:spLocks noGrp="1"/>
          </p:cNvSpPr>
          <p:nvPr>
            <p:ph idx="1"/>
          </p:nvPr>
        </p:nvSpPr>
        <p:spPr>
          <a:xfrm>
            <a:off x="457200" y="1600200"/>
            <a:ext cx="8229600" cy="4953000"/>
          </a:xfrm>
        </p:spPr>
        <p:style>
          <a:lnRef idx="1">
            <a:schemeClr val="accent6"/>
          </a:lnRef>
          <a:fillRef idx="2">
            <a:schemeClr val="accent6"/>
          </a:fillRef>
          <a:effectRef idx="1">
            <a:schemeClr val="accent6"/>
          </a:effectRef>
          <a:fontRef idx="minor">
            <a:schemeClr val="dk1"/>
          </a:fontRef>
        </p:style>
        <p:txBody>
          <a:bodyPr>
            <a:normAutofit fontScale="55000" lnSpcReduction="20000"/>
          </a:bodyPr>
          <a:lstStyle/>
          <a:p>
            <a:pPr algn="just"/>
            <a:r>
              <a:rPr lang="en-US" dirty="0"/>
              <a:t>In </a:t>
            </a:r>
            <a:r>
              <a:rPr lang="en-US" dirty="0">
                <a:hlinkClick r:id="rId3" tooltip="Mathematics"/>
              </a:rPr>
              <a:t>mathematics</a:t>
            </a:r>
            <a:r>
              <a:rPr lang="en-US" dirty="0"/>
              <a:t>, the </a:t>
            </a:r>
            <a:r>
              <a:rPr lang="en-US" b="1" dirty="0"/>
              <a:t>Taylor series</a:t>
            </a:r>
            <a:r>
              <a:rPr lang="en-US" dirty="0"/>
              <a:t> is a representation of a </a:t>
            </a:r>
            <a:r>
              <a:rPr lang="en-US" dirty="0">
                <a:hlinkClick r:id="rId4" tooltip="Function (mathematics)"/>
              </a:rPr>
              <a:t>function</a:t>
            </a:r>
            <a:r>
              <a:rPr lang="en-US" dirty="0"/>
              <a:t> as an </a:t>
            </a:r>
            <a:r>
              <a:rPr lang="en-US" dirty="0">
                <a:hlinkClick r:id="rId5" tooltip="Series (mathematics)"/>
              </a:rPr>
              <a:t>infinite sum</a:t>
            </a:r>
            <a:r>
              <a:rPr lang="en-US" dirty="0"/>
              <a:t> of terms calculated from the values of its </a:t>
            </a:r>
            <a:r>
              <a:rPr lang="en-US" dirty="0">
                <a:hlinkClick r:id="rId6" tooltip="Derivative"/>
              </a:rPr>
              <a:t>derivatives</a:t>
            </a:r>
            <a:r>
              <a:rPr lang="en-US" dirty="0"/>
              <a:t> at a single point. It may be regarded as the </a:t>
            </a:r>
            <a:r>
              <a:rPr lang="en-US" dirty="0">
                <a:hlinkClick r:id="rId7" tooltip="Limit (mathematics)"/>
              </a:rPr>
              <a:t>limit</a:t>
            </a:r>
            <a:r>
              <a:rPr lang="en-US" dirty="0"/>
              <a:t> of the </a:t>
            </a:r>
            <a:r>
              <a:rPr lang="en-US" dirty="0">
                <a:hlinkClick r:id="rId8" tooltip="Taylor polynomial"/>
              </a:rPr>
              <a:t>Taylor polynomials</a:t>
            </a:r>
            <a:r>
              <a:rPr lang="en-US" dirty="0"/>
              <a:t>. Taylor series are named after the </a:t>
            </a:r>
            <a:r>
              <a:rPr lang="en-US" dirty="0">
                <a:hlinkClick r:id="rId9" tooltip="English people"/>
              </a:rPr>
              <a:t>English</a:t>
            </a:r>
            <a:r>
              <a:rPr lang="en-US" dirty="0"/>
              <a:t> mathematician </a:t>
            </a:r>
            <a:r>
              <a:rPr lang="en-US" dirty="0">
                <a:hlinkClick r:id="rId10" tooltip="Brook Taylor"/>
              </a:rPr>
              <a:t>Brook Taylor</a:t>
            </a:r>
            <a:r>
              <a:rPr lang="en-US" dirty="0"/>
              <a:t>. If the series is centered at zero, the series is also called a </a:t>
            </a:r>
            <a:r>
              <a:rPr lang="en-US" b="1" dirty="0" err="1"/>
              <a:t>Maclaurin</a:t>
            </a:r>
            <a:r>
              <a:rPr lang="en-US" b="1" dirty="0"/>
              <a:t> series</a:t>
            </a:r>
            <a:r>
              <a:rPr lang="en-US" dirty="0"/>
              <a:t>, named after the </a:t>
            </a:r>
            <a:r>
              <a:rPr lang="en-US" dirty="0">
                <a:hlinkClick r:id="rId11" tooltip="Scottish people"/>
              </a:rPr>
              <a:t>Scottish</a:t>
            </a:r>
            <a:r>
              <a:rPr lang="en-US" dirty="0"/>
              <a:t> mathematician </a:t>
            </a:r>
            <a:r>
              <a:rPr lang="en-US" dirty="0">
                <a:hlinkClick r:id="rId12" tooltip="Colin Maclaurin"/>
              </a:rPr>
              <a:t>Colin </a:t>
            </a:r>
            <a:r>
              <a:rPr lang="en-US" dirty="0" err="1">
                <a:hlinkClick r:id="rId12" tooltip="Colin Maclaurin"/>
              </a:rPr>
              <a:t>Maclaurin</a:t>
            </a:r>
            <a:r>
              <a:rPr lang="en-US" dirty="0" smtClean="0"/>
              <a:t>.</a:t>
            </a:r>
            <a:r>
              <a:rPr lang="en-US" b="1" dirty="0"/>
              <a:t> </a:t>
            </a:r>
            <a:endParaRPr lang="en-US" dirty="0"/>
          </a:p>
          <a:p>
            <a:pPr algn="just"/>
            <a:r>
              <a:rPr lang="en-US" dirty="0"/>
              <a:t>The Taylor series of a </a:t>
            </a:r>
            <a:r>
              <a:rPr lang="en-US" dirty="0">
                <a:hlinkClick r:id="rId13" tooltip="Real number"/>
              </a:rPr>
              <a:t>real</a:t>
            </a:r>
            <a:r>
              <a:rPr lang="en-US" dirty="0"/>
              <a:t> or </a:t>
            </a:r>
            <a:r>
              <a:rPr lang="en-US" dirty="0">
                <a:hlinkClick r:id="rId14" tooltip="Complex number"/>
              </a:rPr>
              <a:t>complex</a:t>
            </a:r>
            <a:r>
              <a:rPr lang="en-US" dirty="0"/>
              <a:t> function </a:t>
            </a:r>
            <a:r>
              <a:rPr lang="en-US" i="1" dirty="0"/>
              <a:t>ƒ</a:t>
            </a:r>
            <a:r>
              <a:rPr lang="en-US" dirty="0"/>
              <a:t>(</a:t>
            </a:r>
            <a:r>
              <a:rPr lang="en-US" i="1" dirty="0"/>
              <a:t>x</a:t>
            </a:r>
            <a:r>
              <a:rPr lang="en-US" dirty="0"/>
              <a:t>) that is </a:t>
            </a:r>
            <a:r>
              <a:rPr lang="en-US" dirty="0">
                <a:hlinkClick r:id="rId15" tooltip="Infinitely differentiable function"/>
              </a:rPr>
              <a:t>infinitely differentiable</a:t>
            </a:r>
            <a:r>
              <a:rPr lang="en-US" dirty="0"/>
              <a:t> in a </a:t>
            </a:r>
            <a:r>
              <a:rPr lang="en-US" dirty="0" err="1">
                <a:hlinkClick r:id="rId16" tooltip="Neighbourhood (mathematics)"/>
              </a:rPr>
              <a:t>neighbourhood</a:t>
            </a:r>
            <a:r>
              <a:rPr lang="en-US" dirty="0"/>
              <a:t> of a </a:t>
            </a:r>
            <a:r>
              <a:rPr lang="en-US" dirty="0">
                <a:hlinkClick r:id="rId13" tooltip="Real number"/>
              </a:rPr>
              <a:t>real</a:t>
            </a:r>
            <a:r>
              <a:rPr lang="en-US" dirty="0"/>
              <a:t> or </a:t>
            </a:r>
            <a:r>
              <a:rPr lang="en-US" dirty="0">
                <a:hlinkClick r:id="rId14" tooltip="Complex number"/>
              </a:rPr>
              <a:t>complex number</a:t>
            </a:r>
            <a:r>
              <a:rPr lang="en-US" dirty="0"/>
              <a:t> </a:t>
            </a:r>
            <a:r>
              <a:rPr lang="en-US" i="1" dirty="0"/>
              <a:t>a</a:t>
            </a:r>
            <a:r>
              <a:rPr lang="en-US" dirty="0"/>
              <a:t>, is the </a:t>
            </a:r>
            <a:r>
              <a:rPr lang="en-US" dirty="0">
                <a:hlinkClick r:id="rId17" tooltip="Power series"/>
              </a:rPr>
              <a:t>power </a:t>
            </a:r>
            <a:r>
              <a:rPr lang="en-US" dirty="0" smtClean="0">
                <a:hlinkClick r:id="rId17" tooltip="Power series"/>
              </a:rPr>
              <a:t>series</a:t>
            </a:r>
            <a:endParaRPr lang="en-US" dirty="0" smtClean="0"/>
          </a:p>
          <a:p>
            <a:pPr algn="just"/>
            <a:endParaRPr lang="en-US" dirty="0"/>
          </a:p>
          <a:p>
            <a:pPr algn="just"/>
            <a:endParaRPr lang="en-US" dirty="0" smtClean="0"/>
          </a:p>
          <a:p>
            <a:pPr algn="just"/>
            <a:endParaRPr lang="en-US" dirty="0"/>
          </a:p>
          <a:p>
            <a:pPr algn="just"/>
            <a:r>
              <a:rPr lang="en-US" dirty="0"/>
              <a:t>which in a more compact form can be written </a:t>
            </a:r>
            <a:r>
              <a:rPr lang="en-US" dirty="0" smtClean="0"/>
              <a:t>as</a:t>
            </a:r>
          </a:p>
          <a:p>
            <a:pPr algn="just"/>
            <a:endParaRPr lang="en-US" dirty="0"/>
          </a:p>
          <a:p>
            <a:pPr algn="just"/>
            <a:endParaRPr lang="en-US" dirty="0" smtClean="0"/>
          </a:p>
          <a:p>
            <a:pPr algn="just"/>
            <a:endParaRPr lang="en-US" dirty="0"/>
          </a:p>
          <a:p>
            <a:pPr algn="just"/>
            <a:r>
              <a:rPr lang="en-US" dirty="0"/>
              <a:t>where </a:t>
            </a:r>
            <a:r>
              <a:rPr lang="en-US" i="1" dirty="0"/>
              <a:t>n</a:t>
            </a:r>
            <a:r>
              <a:rPr lang="en-US" dirty="0"/>
              <a:t>! denotes the </a:t>
            </a:r>
            <a:r>
              <a:rPr lang="en-US" dirty="0">
                <a:hlinkClick r:id="rId18" tooltip="Factorial"/>
              </a:rPr>
              <a:t>factorial</a:t>
            </a:r>
            <a:r>
              <a:rPr lang="en-US" dirty="0"/>
              <a:t> of </a:t>
            </a:r>
            <a:r>
              <a:rPr lang="en-US" i="1" dirty="0"/>
              <a:t>n</a:t>
            </a:r>
            <a:r>
              <a:rPr lang="en-US" dirty="0"/>
              <a:t> and </a:t>
            </a:r>
            <a:r>
              <a:rPr lang="en-US" i="1" dirty="0"/>
              <a:t>ƒ</a:t>
            </a:r>
            <a:r>
              <a:rPr lang="en-US" baseline="30000" dirty="0"/>
              <a:t> (</a:t>
            </a:r>
            <a:r>
              <a:rPr lang="en-US" i="1" baseline="30000" dirty="0"/>
              <a:t>n</a:t>
            </a:r>
            <a:r>
              <a:rPr lang="en-US" baseline="30000" dirty="0"/>
              <a:t>)</a:t>
            </a:r>
            <a:r>
              <a:rPr lang="en-US" dirty="0"/>
              <a:t>(</a:t>
            </a:r>
            <a:r>
              <a:rPr lang="en-US" i="1" dirty="0"/>
              <a:t>a</a:t>
            </a:r>
            <a:r>
              <a:rPr lang="en-US" dirty="0"/>
              <a:t>) denotes the </a:t>
            </a:r>
            <a:r>
              <a:rPr lang="en-US" i="1" dirty="0"/>
              <a:t>n</a:t>
            </a:r>
            <a:r>
              <a:rPr lang="en-US" dirty="0"/>
              <a:t>th </a:t>
            </a:r>
            <a:r>
              <a:rPr lang="en-US" dirty="0">
                <a:hlinkClick r:id="rId6" tooltip="Derivative"/>
              </a:rPr>
              <a:t>derivative</a:t>
            </a:r>
            <a:r>
              <a:rPr lang="en-US" dirty="0"/>
              <a:t> of </a:t>
            </a:r>
            <a:r>
              <a:rPr lang="en-US" i="1" dirty="0"/>
              <a:t>ƒ</a:t>
            </a:r>
            <a:r>
              <a:rPr lang="en-US" dirty="0"/>
              <a:t> evaluated at the point </a:t>
            </a:r>
            <a:r>
              <a:rPr lang="en-US" i="1" dirty="0"/>
              <a:t>a</a:t>
            </a:r>
            <a:r>
              <a:rPr lang="en-US" dirty="0"/>
              <a:t>; the </a:t>
            </a:r>
            <a:r>
              <a:rPr lang="en-US" dirty="0" err="1"/>
              <a:t>zeroth</a:t>
            </a:r>
            <a:r>
              <a:rPr lang="en-US" dirty="0"/>
              <a:t> derivative of </a:t>
            </a:r>
            <a:r>
              <a:rPr lang="en-US" i="1" dirty="0"/>
              <a:t>ƒ</a:t>
            </a:r>
            <a:r>
              <a:rPr lang="en-US" dirty="0"/>
              <a:t> is defined to be </a:t>
            </a:r>
            <a:r>
              <a:rPr lang="en-US" i="1" dirty="0"/>
              <a:t>ƒ</a:t>
            </a:r>
            <a:r>
              <a:rPr lang="en-US" dirty="0"/>
              <a:t> itself and </a:t>
            </a:r>
            <a:r>
              <a:rPr lang="en-US" dirty="0" smtClean="0"/>
              <a:t>     (</a:t>
            </a:r>
            <a:r>
              <a:rPr lang="en-US" i="1" dirty="0"/>
              <a:t>x</a:t>
            </a:r>
            <a:r>
              <a:rPr lang="en-US" dirty="0"/>
              <a:t> − </a:t>
            </a:r>
            <a:r>
              <a:rPr lang="en-US" i="1" dirty="0"/>
              <a:t>a</a:t>
            </a:r>
            <a:r>
              <a:rPr lang="en-US" dirty="0"/>
              <a:t>)</a:t>
            </a:r>
            <a:r>
              <a:rPr lang="en-US" baseline="30000" dirty="0"/>
              <a:t>0</a:t>
            </a:r>
            <a:r>
              <a:rPr lang="en-US" dirty="0"/>
              <a:t> and 0! are both defined to be 1.</a:t>
            </a:r>
          </a:p>
          <a:p>
            <a:pPr algn="just"/>
            <a:r>
              <a:rPr lang="en-US" dirty="0"/>
              <a:t>In the particular case where </a:t>
            </a:r>
            <a:r>
              <a:rPr lang="en-US" i="1" dirty="0"/>
              <a:t>a</a:t>
            </a:r>
            <a:r>
              <a:rPr lang="en-US" dirty="0"/>
              <a:t> = 0, the series is also called a </a:t>
            </a:r>
            <a:r>
              <a:rPr lang="en-US" b="1" dirty="0" err="1"/>
              <a:t>Maclaurin</a:t>
            </a:r>
            <a:r>
              <a:rPr lang="en-US" b="1" dirty="0"/>
              <a:t> series</a:t>
            </a:r>
            <a:r>
              <a:rPr lang="en-US" dirty="0"/>
              <a:t>.</a:t>
            </a:r>
          </a:p>
          <a:p>
            <a:endParaRPr lang="en-US" dirty="0"/>
          </a:p>
          <a:p>
            <a:endParaRPr lang="en-US" dirty="0"/>
          </a:p>
        </p:txBody>
      </p:sp>
      <p:pic>
        <p:nvPicPr>
          <p:cNvPr id="2050" name="Picture 2" descr="f(a)+\frac {f'(a)}{1!} (x-a)+ \frac{f''(a)}{2!} (x-a)^2+\frac{f^{(3)}(a)}{3!}(x-a)^3+ \cdots "/>
          <p:cNvPicPr>
            <a:picLocks noChangeAspect="1" noChangeArrowheads="1"/>
          </p:cNvPicPr>
          <p:nvPr/>
        </p:nvPicPr>
        <p:blipFill>
          <a:blip r:embed="rId19"/>
          <a:srcRect/>
          <a:stretch>
            <a:fillRect/>
          </a:stretch>
        </p:blipFill>
        <p:spPr bwMode="auto">
          <a:xfrm>
            <a:off x="1371600" y="3590925"/>
            <a:ext cx="6485917" cy="600075"/>
          </a:xfrm>
          <a:prstGeom prst="rect">
            <a:avLst/>
          </a:prstGeom>
          <a:noFill/>
          <a:ln w="9525">
            <a:noFill/>
            <a:miter lim="800000"/>
            <a:headEnd/>
            <a:tailEnd/>
          </a:ln>
        </p:spPr>
      </p:pic>
      <p:pic>
        <p:nvPicPr>
          <p:cNvPr id="2051" name="Picture 3" descr=" \sum_{n=0} ^ {\infin } \frac {f^{(n)}(a)}{n!} \, (x-a)^{n}"/>
          <p:cNvPicPr>
            <a:picLocks noChangeAspect="1" noChangeArrowheads="1"/>
          </p:cNvPicPr>
          <p:nvPr/>
        </p:nvPicPr>
        <p:blipFill>
          <a:blip r:embed="rId20"/>
          <a:srcRect/>
          <a:stretch>
            <a:fillRect/>
          </a:stretch>
        </p:blipFill>
        <p:spPr bwMode="auto">
          <a:xfrm>
            <a:off x="3048000" y="4648200"/>
            <a:ext cx="2296990" cy="723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algn="just"/>
            <a:r>
              <a:rPr lang="en-US" dirty="0" smtClean="0"/>
              <a:t>The </a:t>
            </a:r>
            <a:r>
              <a:rPr lang="en-US" dirty="0" err="1"/>
              <a:t>Maclaurin</a:t>
            </a:r>
            <a:r>
              <a:rPr lang="en-US" dirty="0"/>
              <a:t> series for any </a:t>
            </a:r>
            <a:r>
              <a:rPr lang="en-US" dirty="0">
                <a:hlinkClick r:id="rId3" tooltip="Polynomial"/>
              </a:rPr>
              <a:t>polynomial</a:t>
            </a:r>
            <a:r>
              <a:rPr lang="en-US" dirty="0"/>
              <a:t> is the polynomial itself.</a:t>
            </a:r>
          </a:p>
          <a:p>
            <a:pPr algn="just"/>
            <a:r>
              <a:rPr lang="en-US" dirty="0"/>
              <a:t>The </a:t>
            </a:r>
            <a:r>
              <a:rPr lang="en-US" dirty="0" err="1"/>
              <a:t>Maclaurin</a:t>
            </a:r>
            <a:r>
              <a:rPr lang="en-US" dirty="0"/>
              <a:t> series for (1 − </a:t>
            </a:r>
            <a:r>
              <a:rPr lang="en-US" i="1" dirty="0"/>
              <a:t>x</a:t>
            </a:r>
            <a:r>
              <a:rPr lang="en-US" dirty="0"/>
              <a:t>)</a:t>
            </a:r>
            <a:r>
              <a:rPr lang="en-US" baseline="30000" dirty="0"/>
              <a:t>−1</a:t>
            </a:r>
            <a:r>
              <a:rPr lang="en-US" dirty="0"/>
              <a:t> is the </a:t>
            </a:r>
            <a:r>
              <a:rPr lang="en-US" dirty="0">
                <a:hlinkClick r:id="rId4" tooltip="Geometric series"/>
              </a:rPr>
              <a:t>geometric </a:t>
            </a:r>
            <a:r>
              <a:rPr lang="en-US" dirty="0" smtClean="0">
                <a:hlinkClick r:id="rId4" tooltip="Geometric series"/>
              </a:rPr>
              <a:t>series</a:t>
            </a:r>
            <a:endParaRPr lang="en-US" dirty="0" smtClean="0"/>
          </a:p>
          <a:p>
            <a:pPr algn="just"/>
            <a:endParaRPr lang="en-US" dirty="0"/>
          </a:p>
          <a:p>
            <a:pPr algn="just"/>
            <a:endParaRPr lang="en-US" dirty="0"/>
          </a:p>
          <a:p>
            <a:pPr algn="just"/>
            <a:r>
              <a:rPr lang="en-US" dirty="0"/>
              <a:t>so the Taylor series for </a:t>
            </a:r>
            <a:r>
              <a:rPr lang="en-US" i="1" dirty="0"/>
              <a:t>x</a:t>
            </a:r>
            <a:r>
              <a:rPr lang="en-US" baseline="30000" dirty="0"/>
              <a:t>−1</a:t>
            </a:r>
            <a:r>
              <a:rPr lang="en-US" dirty="0"/>
              <a:t> at </a:t>
            </a:r>
            <a:r>
              <a:rPr lang="en-US" i="1" dirty="0"/>
              <a:t>a</a:t>
            </a:r>
            <a:r>
              <a:rPr lang="en-US" dirty="0"/>
              <a:t> = 1 </a:t>
            </a:r>
            <a:r>
              <a:rPr lang="en-US" dirty="0" smtClean="0"/>
              <a:t>is</a:t>
            </a:r>
          </a:p>
          <a:p>
            <a:pPr algn="just"/>
            <a:endParaRPr lang="en-US" dirty="0"/>
          </a:p>
          <a:p>
            <a:pPr algn="just"/>
            <a:endParaRPr lang="en-US" dirty="0"/>
          </a:p>
          <a:p>
            <a:pPr algn="just"/>
            <a:r>
              <a:rPr lang="en-US" dirty="0"/>
              <a:t>By integrating the above </a:t>
            </a:r>
            <a:r>
              <a:rPr lang="en-US" dirty="0" err="1"/>
              <a:t>Maclaurin</a:t>
            </a:r>
            <a:r>
              <a:rPr lang="en-US" dirty="0"/>
              <a:t> series we find the </a:t>
            </a:r>
            <a:r>
              <a:rPr lang="en-US" dirty="0" err="1"/>
              <a:t>Maclaurin</a:t>
            </a:r>
            <a:r>
              <a:rPr lang="en-US" dirty="0"/>
              <a:t> series for −log(1 − </a:t>
            </a:r>
            <a:r>
              <a:rPr lang="en-US" i="1" dirty="0"/>
              <a:t>x</a:t>
            </a:r>
            <a:r>
              <a:rPr lang="en-US" dirty="0"/>
              <a:t>), where log denotes the </a:t>
            </a:r>
            <a:r>
              <a:rPr lang="en-US" dirty="0">
                <a:hlinkClick r:id="rId5" tooltip="Natural logarithm"/>
              </a:rPr>
              <a:t>natural logarithm</a:t>
            </a:r>
            <a:r>
              <a:rPr lang="en-US" dirty="0" smtClean="0"/>
              <a:t>:</a:t>
            </a:r>
          </a:p>
          <a:p>
            <a:pPr algn="just"/>
            <a:endParaRPr lang="en-US" dirty="0"/>
          </a:p>
          <a:p>
            <a:pPr algn="just"/>
            <a:endParaRPr lang="en-US" dirty="0"/>
          </a:p>
          <a:p>
            <a:pPr algn="just"/>
            <a:r>
              <a:rPr lang="en-US" dirty="0"/>
              <a:t>and the corresponding Taylor series for log(</a:t>
            </a:r>
            <a:r>
              <a:rPr lang="en-US" i="1" dirty="0"/>
              <a:t>x</a:t>
            </a:r>
            <a:r>
              <a:rPr lang="en-US" dirty="0"/>
              <a:t>) at </a:t>
            </a:r>
            <a:r>
              <a:rPr lang="en-US" i="1" dirty="0"/>
              <a:t>a</a:t>
            </a:r>
            <a:r>
              <a:rPr lang="en-US" dirty="0"/>
              <a:t> = 1 </a:t>
            </a:r>
            <a:r>
              <a:rPr lang="en-US" dirty="0" smtClean="0"/>
              <a:t>is</a:t>
            </a:r>
          </a:p>
          <a:p>
            <a:pPr algn="just"/>
            <a:endParaRPr lang="en-US" dirty="0"/>
          </a:p>
          <a:p>
            <a:pPr algn="just"/>
            <a:endParaRPr lang="en-US" dirty="0"/>
          </a:p>
          <a:p>
            <a:pPr algn="just"/>
            <a:r>
              <a:rPr lang="en-US" dirty="0"/>
              <a:t>The Taylor series for the </a:t>
            </a:r>
            <a:r>
              <a:rPr lang="en-US" dirty="0">
                <a:hlinkClick r:id="rId6" tooltip="Exponential function"/>
              </a:rPr>
              <a:t>exponential function</a:t>
            </a:r>
            <a:r>
              <a:rPr lang="en-US" dirty="0"/>
              <a:t> e</a:t>
            </a:r>
            <a:r>
              <a:rPr lang="en-US" i="1" baseline="30000" dirty="0"/>
              <a:t>x</a:t>
            </a:r>
            <a:r>
              <a:rPr lang="en-US" dirty="0"/>
              <a:t> at </a:t>
            </a:r>
            <a:r>
              <a:rPr lang="en-US" i="1" dirty="0"/>
              <a:t>a</a:t>
            </a:r>
            <a:r>
              <a:rPr lang="en-US" dirty="0"/>
              <a:t> = 0 </a:t>
            </a:r>
            <a:r>
              <a:rPr lang="en-US" dirty="0" smtClean="0"/>
              <a:t>is</a:t>
            </a:r>
          </a:p>
          <a:p>
            <a:pPr algn="just"/>
            <a:endParaRPr lang="en-US" dirty="0"/>
          </a:p>
          <a:p>
            <a:pPr algn="just"/>
            <a:endParaRPr lang="en-US" dirty="0"/>
          </a:p>
          <a:p>
            <a:pPr algn="just"/>
            <a:r>
              <a:rPr lang="en-US" dirty="0"/>
              <a:t>The above expansion holds because the derivative of e</a:t>
            </a:r>
            <a:r>
              <a:rPr lang="en-US" i="1" baseline="30000" dirty="0"/>
              <a:t>x</a:t>
            </a:r>
            <a:r>
              <a:rPr lang="en-US" dirty="0"/>
              <a:t> is also e</a:t>
            </a:r>
            <a:r>
              <a:rPr lang="en-US" i="1" baseline="30000" dirty="0"/>
              <a:t>x</a:t>
            </a:r>
            <a:r>
              <a:rPr lang="en-US" dirty="0"/>
              <a:t> and e</a:t>
            </a:r>
            <a:r>
              <a:rPr lang="en-US" baseline="30000" dirty="0"/>
              <a:t>0</a:t>
            </a:r>
            <a:r>
              <a:rPr lang="en-US" dirty="0"/>
              <a:t> equals 1. This leaves the terms (</a:t>
            </a:r>
            <a:r>
              <a:rPr lang="en-US" i="1" dirty="0"/>
              <a:t>x</a:t>
            </a:r>
            <a:r>
              <a:rPr lang="en-US" dirty="0"/>
              <a:t> − 0)</a:t>
            </a:r>
            <a:r>
              <a:rPr lang="en-US" i="1" baseline="30000" dirty="0"/>
              <a:t>n</a:t>
            </a:r>
            <a:r>
              <a:rPr lang="en-US" dirty="0"/>
              <a:t> in the numerator and </a:t>
            </a:r>
            <a:r>
              <a:rPr lang="en-US" i="1" dirty="0"/>
              <a:t>n</a:t>
            </a:r>
            <a:r>
              <a:rPr lang="en-US" dirty="0"/>
              <a:t>! in the denominator for each term in the infinite sum.</a:t>
            </a:r>
          </a:p>
          <a:p>
            <a:endParaRPr lang="en-US" dirty="0"/>
          </a:p>
        </p:txBody>
      </p:sp>
      <p:pic>
        <p:nvPicPr>
          <p:cNvPr id="3074" name="Picture 2" descr="1+x+x^2+x^3+\cdots\!"/>
          <p:cNvPicPr>
            <a:picLocks noChangeAspect="1" noChangeArrowheads="1"/>
          </p:cNvPicPr>
          <p:nvPr/>
        </p:nvPicPr>
        <p:blipFill>
          <a:blip r:embed="rId7"/>
          <a:srcRect/>
          <a:stretch>
            <a:fillRect/>
          </a:stretch>
        </p:blipFill>
        <p:spPr bwMode="auto">
          <a:xfrm>
            <a:off x="2590800" y="1219200"/>
            <a:ext cx="2346960" cy="266700"/>
          </a:xfrm>
          <a:prstGeom prst="rect">
            <a:avLst/>
          </a:prstGeom>
          <a:noFill/>
          <a:ln w="9525">
            <a:noFill/>
            <a:miter lim="800000"/>
            <a:headEnd/>
            <a:tailEnd/>
          </a:ln>
        </p:spPr>
      </p:pic>
      <p:pic>
        <p:nvPicPr>
          <p:cNvPr id="3075" name="Picture 3" descr="1-(x-1)+(x-1)^2-(x-1)^3+\cdots.\!"/>
          <p:cNvPicPr>
            <a:picLocks noChangeAspect="1" noChangeArrowheads="1"/>
          </p:cNvPicPr>
          <p:nvPr/>
        </p:nvPicPr>
        <p:blipFill>
          <a:blip r:embed="rId8"/>
          <a:srcRect/>
          <a:stretch>
            <a:fillRect/>
          </a:stretch>
        </p:blipFill>
        <p:spPr bwMode="auto">
          <a:xfrm>
            <a:off x="2286000" y="2057400"/>
            <a:ext cx="4262230" cy="295275"/>
          </a:xfrm>
          <a:prstGeom prst="rect">
            <a:avLst/>
          </a:prstGeom>
          <a:noFill/>
          <a:ln w="9525">
            <a:noFill/>
            <a:miter lim="800000"/>
            <a:headEnd/>
            <a:tailEnd/>
          </a:ln>
        </p:spPr>
      </p:pic>
      <p:pic>
        <p:nvPicPr>
          <p:cNvPr id="3076" name="Picture 4" descr="x+\frac{x^2}2+\frac{x^3}3+\frac{x^4}4+\cdots\!"/>
          <p:cNvPicPr>
            <a:picLocks noChangeAspect="1" noChangeArrowheads="1"/>
          </p:cNvPicPr>
          <p:nvPr/>
        </p:nvPicPr>
        <p:blipFill>
          <a:blip r:embed="rId9"/>
          <a:srcRect/>
          <a:stretch>
            <a:fillRect/>
          </a:stretch>
        </p:blipFill>
        <p:spPr bwMode="auto">
          <a:xfrm>
            <a:off x="2209800" y="3168101"/>
            <a:ext cx="2362200" cy="527598"/>
          </a:xfrm>
          <a:prstGeom prst="rect">
            <a:avLst/>
          </a:prstGeom>
          <a:noFill/>
          <a:ln w="9525">
            <a:noFill/>
            <a:miter lim="800000"/>
            <a:headEnd/>
            <a:tailEnd/>
          </a:ln>
        </p:spPr>
      </p:pic>
      <p:pic>
        <p:nvPicPr>
          <p:cNvPr id="3077" name="Picture 5" descr="(x-1)-\frac{(x-1)^2}2+\frac{(x-1)^3}3-\frac{(x-1)^4}4+\cdots.\!"/>
          <p:cNvPicPr>
            <a:picLocks noChangeAspect="1" noChangeArrowheads="1"/>
          </p:cNvPicPr>
          <p:nvPr/>
        </p:nvPicPr>
        <p:blipFill>
          <a:blip r:embed="rId10"/>
          <a:srcRect/>
          <a:stretch>
            <a:fillRect/>
          </a:stretch>
        </p:blipFill>
        <p:spPr bwMode="auto">
          <a:xfrm>
            <a:off x="914400" y="4035959"/>
            <a:ext cx="4572000" cy="497941"/>
          </a:xfrm>
          <a:prstGeom prst="rect">
            <a:avLst/>
          </a:prstGeom>
          <a:noFill/>
          <a:ln w="9525">
            <a:noFill/>
            <a:miter lim="800000"/>
            <a:headEnd/>
            <a:tailEnd/>
          </a:ln>
        </p:spPr>
      </p:pic>
      <p:pic>
        <p:nvPicPr>
          <p:cNvPr id="3078" name="Picture 6" descr="1 + \frac{x^1}{1!} + \frac{x^2}{2!} + \frac{x^3}{3!} + \frac{x^4}{4!} + \frac{x^5}{5!}+ \cdots \quad = \quad 1 + x + \frac{x^2}{2} + \frac{x^3}{6} + \frac{x^4}{24} + \frac{x^5}{120} + \cdots.\!"/>
          <p:cNvPicPr>
            <a:picLocks noChangeAspect="1" noChangeArrowheads="1"/>
          </p:cNvPicPr>
          <p:nvPr/>
        </p:nvPicPr>
        <p:blipFill>
          <a:blip r:embed="rId11"/>
          <a:srcRect/>
          <a:stretch>
            <a:fillRect/>
          </a:stretch>
        </p:blipFill>
        <p:spPr bwMode="auto">
          <a:xfrm>
            <a:off x="914400" y="5050367"/>
            <a:ext cx="7543800" cy="51223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anim calcmode="lin" valueType="num">
                                      <p:cBhvr additive="base">
                                        <p:cTn id="13" dur="500" fill="hold"/>
                                        <p:tgtEl>
                                          <p:spTgt spid="3075"/>
                                        </p:tgtEl>
                                        <p:attrNameLst>
                                          <p:attrName>ppt_x</p:attrName>
                                        </p:attrNameLst>
                                      </p:cBhvr>
                                      <p:tavLst>
                                        <p:tav tm="0">
                                          <p:val>
                                            <p:strVal val="#ppt_x"/>
                                          </p:val>
                                        </p:tav>
                                        <p:tav tm="100000">
                                          <p:val>
                                            <p:strVal val="#ppt_x"/>
                                          </p:val>
                                        </p:tav>
                                      </p:tavLst>
                                    </p:anim>
                                    <p:anim calcmode="lin" valueType="num">
                                      <p:cBhvr additive="base">
                                        <p:cTn id="14"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6"/>
                                        </p:tgtEl>
                                        <p:attrNameLst>
                                          <p:attrName>style.visibility</p:attrName>
                                        </p:attrNameLst>
                                      </p:cBhvr>
                                      <p:to>
                                        <p:strVal val="visible"/>
                                      </p:to>
                                    </p:set>
                                    <p:anim calcmode="lin" valueType="num">
                                      <p:cBhvr additive="base">
                                        <p:cTn id="19" dur="500" fill="hold"/>
                                        <p:tgtEl>
                                          <p:spTgt spid="3076"/>
                                        </p:tgtEl>
                                        <p:attrNameLst>
                                          <p:attrName>ppt_x</p:attrName>
                                        </p:attrNameLst>
                                      </p:cBhvr>
                                      <p:tavLst>
                                        <p:tav tm="0">
                                          <p:val>
                                            <p:strVal val="#ppt_x"/>
                                          </p:val>
                                        </p:tav>
                                        <p:tav tm="100000">
                                          <p:val>
                                            <p:strVal val="#ppt_x"/>
                                          </p:val>
                                        </p:tav>
                                      </p:tavLst>
                                    </p:anim>
                                    <p:anim calcmode="lin" valueType="num">
                                      <p:cBhvr additive="base">
                                        <p:cTn id="20"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7"/>
                                        </p:tgtEl>
                                        <p:attrNameLst>
                                          <p:attrName>style.visibility</p:attrName>
                                        </p:attrNameLst>
                                      </p:cBhvr>
                                      <p:to>
                                        <p:strVal val="visible"/>
                                      </p:to>
                                    </p:set>
                                    <p:anim calcmode="lin" valueType="num">
                                      <p:cBhvr additive="base">
                                        <p:cTn id="25" dur="500" fill="hold"/>
                                        <p:tgtEl>
                                          <p:spTgt spid="3077"/>
                                        </p:tgtEl>
                                        <p:attrNameLst>
                                          <p:attrName>ppt_x</p:attrName>
                                        </p:attrNameLst>
                                      </p:cBhvr>
                                      <p:tavLst>
                                        <p:tav tm="0">
                                          <p:val>
                                            <p:strVal val="#ppt_x"/>
                                          </p:val>
                                        </p:tav>
                                        <p:tav tm="100000">
                                          <p:val>
                                            <p:strVal val="#ppt_x"/>
                                          </p:val>
                                        </p:tav>
                                      </p:tavLst>
                                    </p:anim>
                                    <p:anim calcmode="lin" valueType="num">
                                      <p:cBhvr additive="base">
                                        <p:cTn id="26" dur="500" fill="hold"/>
                                        <p:tgtEl>
                                          <p:spTgt spid="307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78"/>
                                        </p:tgtEl>
                                        <p:attrNameLst>
                                          <p:attrName>style.visibility</p:attrName>
                                        </p:attrNameLst>
                                      </p:cBhvr>
                                      <p:to>
                                        <p:strVal val="visible"/>
                                      </p:to>
                                    </p:set>
                                    <p:anim calcmode="lin" valueType="num">
                                      <p:cBhvr additive="base">
                                        <p:cTn id="31" dur="500" fill="hold"/>
                                        <p:tgtEl>
                                          <p:spTgt spid="3078"/>
                                        </p:tgtEl>
                                        <p:attrNameLst>
                                          <p:attrName>ppt_x</p:attrName>
                                        </p:attrNameLst>
                                      </p:cBhvr>
                                      <p:tavLst>
                                        <p:tav tm="0">
                                          <p:val>
                                            <p:strVal val="#ppt_x"/>
                                          </p:val>
                                        </p:tav>
                                        <p:tav tm="100000">
                                          <p:val>
                                            <p:strVal val="#ppt_x"/>
                                          </p:val>
                                        </p:tav>
                                      </p:tavLst>
                                    </p:anim>
                                    <p:anim calcmode="lin" valueType="num">
                                      <p:cBhvr additive="base">
                                        <p:cTn id="32" dur="500" fill="hold"/>
                                        <p:tgtEl>
                                          <p:spTgt spid="30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Convergence</a:t>
            </a:r>
            <a:endParaRPr lang="en-US" dirty="0"/>
          </a:p>
        </p:txBody>
      </p:sp>
      <p:sp>
        <p:nvSpPr>
          <p:cNvPr id="3" name="Content Placeholder 2"/>
          <p:cNvSpPr>
            <a:spLocks noGrp="1"/>
          </p:cNvSpPr>
          <p:nvPr>
            <p:ph sz="half" idx="1"/>
          </p:nvPr>
        </p:nvSpPr>
        <p:spPr/>
        <p:style>
          <a:lnRef idx="1">
            <a:schemeClr val="accent1"/>
          </a:lnRef>
          <a:fillRef idx="2">
            <a:schemeClr val="accent1"/>
          </a:fillRef>
          <a:effectRef idx="1">
            <a:schemeClr val="accent1"/>
          </a:effectRef>
          <a:fontRef idx="minor">
            <a:schemeClr val="dk1"/>
          </a:fontRef>
        </p:style>
        <p:txBody>
          <a:bodyPr>
            <a:normAutofit fontScale="77500" lnSpcReduction="20000"/>
          </a:bodyPr>
          <a:lstStyle/>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r>
              <a:rPr lang="en-US" dirty="0" smtClean="0"/>
              <a:t>The </a:t>
            </a:r>
            <a:r>
              <a:rPr lang="en-US" dirty="0"/>
              <a:t>Taylor polynomials for log(</a:t>
            </a:r>
            <a:r>
              <a:rPr lang="en-US" i="1" dirty="0"/>
              <a:t>1+x</a:t>
            </a:r>
            <a:r>
              <a:rPr lang="en-US" dirty="0"/>
              <a:t>) only provide accurate approximations in the range −1 &lt; </a:t>
            </a:r>
            <a:r>
              <a:rPr lang="en-US" i="1" dirty="0"/>
              <a:t>x</a:t>
            </a:r>
            <a:r>
              <a:rPr lang="en-US" dirty="0"/>
              <a:t> ≤ 1. Note that, for </a:t>
            </a:r>
            <a:r>
              <a:rPr lang="en-US" i="1" dirty="0"/>
              <a:t>x</a:t>
            </a:r>
            <a:r>
              <a:rPr lang="en-US" dirty="0"/>
              <a:t> &gt; 1, the Taylor polynomials of higher degree are </a:t>
            </a:r>
            <a:r>
              <a:rPr lang="en-US" b="1" i="1" dirty="0"/>
              <a:t>worse</a:t>
            </a:r>
            <a:r>
              <a:rPr lang="en-US" dirty="0"/>
              <a:t> approximations.</a:t>
            </a:r>
          </a:p>
          <a:p>
            <a:endParaRPr lang="en-US" dirty="0"/>
          </a:p>
        </p:txBody>
      </p:sp>
      <p:sp>
        <p:nvSpPr>
          <p:cNvPr id="4" name="Content Placeholder 3"/>
          <p:cNvSpPr>
            <a:spLocks noGrp="1"/>
          </p:cNvSpPr>
          <p:nvPr>
            <p:ph sz="half" idx="2"/>
          </p:nvPr>
        </p:nvSpPr>
        <p:spPr/>
        <p:style>
          <a:lnRef idx="1">
            <a:schemeClr val="accent4"/>
          </a:lnRef>
          <a:fillRef idx="2">
            <a:schemeClr val="accent4"/>
          </a:fillRef>
          <a:effectRef idx="1">
            <a:schemeClr val="accent4"/>
          </a:effectRef>
          <a:fontRef idx="minor">
            <a:schemeClr val="dk1"/>
          </a:fontRef>
        </p:style>
        <p:txBody>
          <a:bodyPr>
            <a:normAutofit fontScale="77500" lnSpcReduction="20000"/>
          </a:bodyPr>
          <a:lstStyle/>
          <a:p>
            <a:pPr algn="just"/>
            <a:r>
              <a:rPr lang="en-US" dirty="0"/>
              <a:t>Taylor series need not in general be </a:t>
            </a:r>
            <a:r>
              <a:rPr lang="en-US" dirty="0">
                <a:hlinkClick r:id="rId3" tooltip="Convergent series"/>
              </a:rPr>
              <a:t>convergent</a:t>
            </a:r>
            <a:r>
              <a:rPr lang="en-US" dirty="0"/>
              <a:t>. More precisely, the set of functions with a convergent Taylor series is a </a:t>
            </a:r>
            <a:r>
              <a:rPr lang="en-US" dirty="0">
                <a:hlinkClick r:id="rId4" tooltip="Meager set"/>
              </a:rPr>
              <a:t>meager set</a:t>
            </a:r>
            <a:r>
              <a:rPr lang="en-US" dirty="0"/>
              <a:t> in the </a:t>
            </a:r>
            <a:r>
              <a:rPr lang="en-US" dirty="0" err="1">
                <a:hlinkClick r:id="rId5" tooltip="Frechet space"/>
              </a:rPr>
              <a:t>Frechet</a:t>
            </a:r>
            <a:r>
              <a:rPr lang="en-US" dirty="0">
                <a:hlinkClick r:id="rId5" tooltip="Frechet space"/>
              </a:rPr>
              <a:t> space</a:t>
            </a:r>
            <a:r>
              <a:rPr lang="en-US" dirty="0"/>
              <a:t> of </a:t>
            </a:r>
            <a:r>
              <a:rPr lang="en-US" dirty="0">
                <a:hlinkClick r:id="rId6" tooltip="Smooth functions"/>
              </a:rPr>
              <a:t>smooth functions</a:t>
            </a:r>
            <a:r>
              <a:rPr lang="en-US" dirty="0"/>
              <a:t>. In spite of this, for many functions that arise in practice, the Taylor series does converge.</a:t>
            </a:r>
          </a:p>
          <a:p>
            <a:endParaRPr lang="en-US" dirty="0"/>
          </a:p>
        </p:txBody>
      </p:sp>
      <p:pic>
        <p:nvPicPr>
          <p:cNvPr id="4098" name="Picture 2" descr="200px-LogTay">
            <a:hlinkClick r:id="rId7" tooltip="&quot;The Taylor polynomials for log(1+x) only provide accurate approximations in the range −1 &lt; x ≤ 1. Note that, for x &gt; 1, the Taylor polynomials of higher degree are worse approximations.&quot;"/>
          </p:cNvPr>
          <p:cNvPicPr>
            <a:picLocks noChangeAspect="1" noChangeArrowheads="1"/>
          </p:cNvPicPr>
          <p:nvPr/>
        </p:nvPicPr>
        <p:blipFill>
          <a:blip r:embed="rId8"/>
          <a:srcRect/>
          <a:stretch>
            <a:fillRect/>
          </a:stretch>
        </p:blipFill>
        <p:spPr bwMode="auto">
          <a:xfrm>
            <a:off x="1524000" y="1676400"/>
            <a:ext cx="2057400" cy="2057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bg/>
                                          </p:spTgt>
                                        </p:tgtEl>
                                        <p:attrNameLst>
                                          <p:attrName>style.visibility</p:attrName>
                                        </p:attrNameLst>
                                      </p:cBhvr>
                                      <p:to>
                                        <p:strVal val="visible"/>
                                      </p:to>
                                    </p:set>
                                    <p:anim calcmode="lin" valueType="num">
                                      <p:cBhvr additive="base">
                                        <p:cTn id="19" dur="500" fill="hold"/>
                                        <p:tgtEl>
                                          <p:spTgt spid="4">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smtClean="0"/>
              <a:t>Entire functions</a:t>
            </a:r>
            <a:endParaRPr lang="en-US" dirty="0"/>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fontScale="62500" lnSpcReduction="20000"/>
          </a:bodyPr>
          <a:lstStyle/>
          <a:p>
            <a:pPr algn="just"/>
            <a:r>
              <a:rPr lang="en-US" dirty="0"/>
              <a:t>The limit of a convergent Taylor series of a function </a:t>
            </a:r>
            <a:r>
              <a:rPr lang="en-US" i="1" dirty="0"/>
              <a:t>f</a:t>
            </a:r>
            <a:r>
              <a:rPr lang="en-US" dirty="0"/>
              <a:t> need not in general be equal to the function value </a:t>
            </a:r>
            <a:r>
              <a:rPr lang="en-US" i="1" dirty="0"/>
              <a:t>f</a:t>
            </a:r>
            <a:r>
              <a:rPr lang="en-US" dirty="0"/>
              <a:t>(</a:t>
            </a:r>
            <a:r>
              <a:rPr lang="en-US" i="1" dirty="0"/>
              <a:t>x</a:t>
            </a:r>
            <a:r>
              <a:rPr lang="en-US" dirty="0"/>
              <a:t>), but in practice often it is. For example, the </a:t>
            </a:r>
            <a:r>
              <a:rPr lang="en-US" dirty="0" smtClean="0"/>
              <a:t>function</a:t>
            </a:r>
          </a:p>
          <a:p>
            <a:pPr algn="just"/>
            <a:endParaRPr lang="en-US" dirty="0"/>
          </a:p>
          <a:p>
            <a:pPr algn="just"/>
            <a:endParaRPr lang="en-US" dirty="0" smtClean="0"/>
          </a:p>
          <a:p>
            <a:pPr algn="just"/>
            <a:endParaRPr lang="en-US" dirty="0"/>
          </a:p>
          <a:p>
            <a:pPr algn="just">
              <a:buNone/>
            </a:pPr>
            <a:r>
              <a:rPr lang="en-US" dirty="0" smtClean="0"/>
              <a:t>      is </a:t>
            </a:r>
            <a:r>
              <a:rPr lang="en-US" dirty="0">
                <a:hlinkClick r:id="rId3" tooltip="Infinitely differentiable"/>
              </a:rPr>
              <a:t>infinitely differentiable</a:t>
            </a:r>
            <a:r>
              <a:rPr lang="en-US" dirty="0"/>
              <a:t> at </a:t>
            </a:r>
            <a:r>
              <a:rPr lang="en-US" i="1" dirty="0"/>
              <a:t>x</a:t>
            </a:r>
            <a:r>
              <a:rPr lang="en-US" dirty="0"/>
              <a:t> = 0, and has all derivatives zero there. Consequently, the Taylor series of </a:t>
            </a:r>
            <a:r>
              <a:rPr lang="en-US" i="1" dirty="0"/>
              <a:t>f</a:t>
            </a:r>
            <a:r>
              <a:rPr lang="en-US" dirty="0"/>
              <a:t>(</a:t>
            </a:r>
            <a:r>
              <a:rPr lang="en-US" i="1" dirty="0"/>
              <a:t>x</a:t>
            </a:r>
            <a:r>
              <a:rPr lang="en-US" dirty="0"/>
              <a:t>) is zero. However, </a:t>
            </a:r>
            <a:r>
              <a:rPr lang="en-US" i="1" dirty="0"/>
              <a:t>f</a:t>
            </a:r>
            <a:r>
              <a:rPr lang="en-US" dirty="0"/>
              <a:t>(</a:t>
            </a:r>
            <a:r>
              <a:rPr lang="en-US" i="1" dirty="0"/>
              <a:t>x</a:t>
            </a:r>
            <a:r>
              <a:rPr lang="en-US" dirty="0"/>
              <a:t>) is not equal to the zero function, and so it is not equal to its Taylor series.</a:t>
            </a:r>
          </a:p>
          <a:p>
            <a:pPr algn="just"/>
            <a:r>
              <a:rPr lang="en-US" dirty="0"/>
              <a:t>If </a:t>
            </a:r>
            <a:r>
              <a:rPr lang="en-US" i="1" dirty="0"/>
              <a:t>f</a:t>
            </a:r>
            <a:r>
              <a:rPr lang="en-US" dirty="0"/>
              <a:t>(</a:t>
            </a:r>
            <a:r>
              <a:rPr lang="en-US" i="1" dirty="0"/>
              <a:t>x</a:t>
            </a:r>
            <a:r>
              <a:rPr lang="en-US" dirty="0"/>
              <a:t>) is equal to its Taylor series in a </a:t>
            </a:r>
            <a:r>
              <a:rPr lang="en-US" dirty="0">
                <a:hlinkClick r:id="rId4" tooltip="Neighbourhood (mathematics)"/>
              </a:rPr>
              <a:t>neighborhood</a:t>
            </a:r>
            <a:r>
              <a:rPr lang="en-US" dirty="0"/>
              <a:t> of </a:t>
            </a:r>
            <a:r>
              <a:rPr lang="en-US" i="1" dirty="0"/>
              <a:t>a</a:t>
            </a:r>
            <a:r>
              <a:rPr lang="en-US" dirty="0"/>
              <a:t>, it is said to be </a:t>
            </a:r>
            <a:r>
              <a:rPr lang="en-US" dirty="0">
                <a:hlinkClick r:id="rId5" tooltip="Analytic function"/>
              </a:rPr>
              <a:t>analytic</a:t>
            </a:r>
            <a:r>
              <a:rPr lang="en-US" dirty="0"/>
              <a:t> in this neighborhood. If </a:t>
            </a:r>
            <a:r>
              <a:rPr lang="en-US" i="1" dirty="0"/>
              <a:t>f</a:t>
            </a:r>
            <a:r>
              <a:rPr lang="en-US" dirty="0"/>
              <a:t>(</a:t>
            </a:r>
            <a:r>
              <a:rPr lang="en-US" i="1" dirty="0"/>
              <a:t>x</a:t>
            </a:r>
            <a:r>
              <a:rPr lang="en-US" dirty="0"/>
              <a:t>) is equal to its Taylor series everywhere it is called </a:t>
            </a:r>
            <a:r>
              <a:rPr lang="en-US" dirty="0">
                <a:hlinkClick r:id="rId6" tooltip="Entire function"/>
              </a:rPr>
              <a:t>entire</a:t>
            </a:r>
            <a:r>
              <a:rPr lang="en-US" dirty="0"/>
              <a:t>. The </a:t>
            </a:r>
            <a:r>
              <a:rPr lang="en-US" dirty="0">
                <a:hlinkClick r:id="rId7" tooltip="Exponential function"/>
              </a:rPr>
              <a:t>exponential function</a:t>
            </a:r>
            <a:r>
              <a:rPr lang="en-US" dirty="0"/>
              <a:t> </a:t>
            </a:r>
            <a:r>
              <a:rPr lang="en-US" i="1" dirty="0"/>
              <a:t>e</a:t>
            </a:r>
            <a:r>
              <a:rPr lang="en-US" i="1" baseline="30000" dirty="0"/>
              <a:t>x</a:t>
            </a:r>
            <a:r>
              <a:rPr lang="en-US" dirty="0"/>
              <a:t> and the </a:t>
            </a:r>
            <a:r>
              <a:rPr lang="en-US" dirty="0">
                <a:hlinkClick r:id="rId8" tooltip="Trigonometric function"/>
              </a:rPr>
              <a:t>trigonometric functions</a:t>
            </a:r>
            <a:r>
              <a:rPr lang="en-US" dirty="0"/>
              <a:t> sine and cosine are examples of entire functions. Examples of functions that are not entire include the </a:t>
            </a:r>
            <a:r>
              <a:rPr lang="en-US" dirty="0">
                <a:hlinkClick r:id="rId9" tooltip="Logarithm"/>
              </a:rPr>
              <a:t>logarithm</a:t>
            </a:r>
            <a:r>
              <a:rPr lang="en-US" dirty="0"/>
              <a:t>, the </a:t>
            </a:r>
            <a:r>
              <a:rPr lang="en-US" dirty="0">
                <a:hlinkClick r:id="rId8" tooltip="Trigonometric function"/>
              </a:rPr>
              <a:t>trigonometric function</a:t>
            </a:r>
            <a:r>
              <a:rPr lang="en-US" dirty="0"/>
              <a:t> tangent, and its inverse </a:t>
            </a:r>
            <a:r>
              <a:rPr lang="en-US" dirty="0" err="1">
                <a:hlinkClick r:id="rId10" tooltip="Arctan"/>
              </a:rPr>
              <a:t>arctan</a:t>
            </a:r>
            <a:r>
              <a:rPr lang="en-US" dirty="0"/>
              <a:t>. For these functions the Taylor series do not </a:t>
            </a:r>
            <a:r>
              <a:rPr lang="en-US" dirty="0">
                <a:hlinkClick r:id="rId11" tooltip="Convergent series"/>
              </a:rPr>
              <a:t>converge</a:t>
            </a:r>
            <a:r>
              <a:rPr lang="en-US" dirty="0"/>
              <a:t> if </a:t>
            </a:r>
            <a:r>
              <a:rPr lang="en-US" i="1" dirty="0"/>
              <a:t>x</a:t>
            </a:r>
            <a:r>
              <a:rPr lang="en-US" dirty="0"/>
              <a:t> is far from </a:t>
            </a:r>
            <a:r>
              <a:rPr lang="en-US" i="1" dirty="0"/>
              <a:t>a</a:t>
            </a:r>
            <a:r>
              <a:rPr lang="en-US" dirty="0"/>
              <a:t>.</a:t>
            </a:r>
          </a:p>
          <a:p>
            <a:endParaRPr lang="en-US" dirty="0"/>
          </a:p>
        </p:txBody>
      </p:sp>
      <p:pic>
        <p:nvPicPr>
          <p:cNvPr id="5122" name="Picture 2" descr="&#10;f(x) = \begin{cases}&#10;e^{-1/x^2}&amp;\mathrm{if}\ x\not=0\\&#10;0&amp;\mathrm{if}\ x=0&#10;\end{cases}&#10;"/>
          <p:cNvPicPr>
            <a:picLocks noChangeAspect="1" noChangeArrowheads="1"/>
          </p:cNvPicPr>
          <p:nvPr/>
        </p:nvPicPr>
        <p:blipFill>
          <a:blip r:embed="rId12"/>
          <a:srcRect/>
          <a:stretch>
            <a:fillRect/>
          </a:stretch>
        </p:blipFill>
        <p:spPr bwMode="auto">
          <a:xfrm>
            <a:off x="2438400" y="2362200"/>
            <a:ext cx="2853690" cy="800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4164</Words>
  <Application>Microsoft Office PowerPoint</Application>
  <PresentationFormat>화면 슬라이드 쇼(4:3)</PresentationFormat>
  <Paragraphs>341</Paragraphs>
  <Slides>33</Slides>
  <Notes>33</Notes>
  <HiddenSlides>0</HiddenSlides>
  <MMClips>0</MMClips>
  <ScaleCrop>false</ScaleCrop>
  <HeadingPairs>
    <vt:vector size="4" baseType="variant">
      <vt:variant>
        <vt:lpstr>테마</vt:lpstr>
      </vt:variant>
      <vt:variant>
        <vt:i4>1</vt:i4>
      </vt:variant>
      <vt:variant>
        <vt:lpstr>슬라이드 제목</vt:lpstr>
      </vt:variant>
      <vt:variant>
        <vt:i4>33</vt:i4>
      </vt:variant>
    </vt:vector>
  </HeadingPairs>
  <TitlesOfParts>
    <vt:vector size="34" baseType="lpstr">
      <vt:lpstr>Office Theme</vt:lpstr>
      <vt:lpstr>Taylor Series Approximation</vt:lpstr>
      <vt:lpstr>Orders of approximation</vt:lpstr>
      <vt:lpstr>Usage in science and engineering</vt:lpstr>
      <vt:lpstr>PowerPoint 프레젠테이션</vt:lpstr>
      <vt:lpstr>Taylor series</vt:lpstr>
      <vt:lpstr>Definition</vt:lpstr>
      <vt:lpstr>PowerPoint 프레젠테이션</vt:lpstr>
      <vt:lpstr>Convergence</vt:lpstr>
      <vt:lpstr>Entire functions</vt:lpstr>
      <vt:lpstr>PowerPoint 프레젠테이션</vt:lpstr>
      <vt:lpstr>History</vt:lpstr>
      <vt:lpstr>Properties</vt:lpstr>
      <vt:lpstr>Why Taylor series is handy</vt:lpstr>
      <vt:lpstr>List of Maclaurin series of some common functions</vt:lpstr>
      <vt:lpstr>More Maclaurin series </vt:lpstr>
      <vt:lpstr>PowerPoint 프레젠테이션</vt:lpstr>
      <vt:lpstr>Compare with trigonometric functions</vt:lpstr>
      <vt:lpstr>Calculation of Taylor series</vt:lpstr>
      <vt:lpstr>First example</vt:lpstr>
      <vt:lpstr>How to calculate</vt:lpstr>
      <vt:lpstr>Second example</vt:lpstr>
      <vt:lpstr>PowerPoint 프레젠테이션</vt:lpstr>
      <vt:lpstr>Taylor series as definitions</vt:lpstr>
      <vt:lpstr>Taylor series in several variables</vt:lpstr>
      <vt:lpstr>Second order Taylor series</vt:lpstr>
      <vt:lpstr>Newton's method</vt:lpstr>
      <vt:lpstr>PowerPoint 프레젠테이션</vt:lpstr>
      <vt:lpstr>Geometric picture</vt:lpstr>
      <vt:lpstr>PowerPoint 프레젠테이션</vt:lpstr>
      <vt:lpstr>Application to minimization and maximization problems</vt:lpstr>
      <vt:lpstr>History</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Taylor Series Approximation</dc:title>
  <dc:creator>Rastegar</dc:creator>
  <cp:lastModifiedBy>eunchurn</cp:lastModifiedBy>
  <cp:revision>6</cp:revision>
  <dcterms:created xsi:type="dcterms:W3CDTF">2009-10-24T15:40:23Z</dcterms:created>
  <dcterms:modified xsi:type="dcterms:W3CDTF">2012-09-26T03:43:53Z</dcterms:modified>
</cp:coreProperties>
</file>