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74064-FF68-4EF7-B9D1-B4F84F29404D}" type="datetimeFigureOut">
              <a:rPr lang="it-IT" smtClean="0"/>
              <a:t>05/10/17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48F65-F35A-49D0-8B62-181FDF7E5994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63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AB8092B-A115-401B-89EE-3943D3E98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606FD1A5-03AC-4401-B833-2A8817059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C77188C8-CDF0-49A2-8067-417EA0A6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C957-BDF8-4513-94BD-855091CE67AE}" type="datetime1">
              <a:rPr lang="it-IT" smtClean="0"/>
              <a:t>05/10/17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A10998C-0504-477E-BD47-00B86CAC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2868120-AA5F-4815-8395-EC9C54BA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54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3931E8E-40A7-4153-9761-F1A05857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BFE3F2FA-6034-4A17-AA44-7E42F0F44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B837260D-3509-431D-B2A1-2DE00CFA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F7A1-CAEC-40BA-B7AB-26CCAE58A1B6}" type="datetime1">
              <a:rPr lang="it-IT" smtClean="0"/>
              <a:t>05/10/17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967F7EA-99C4-4488-B533-0F29DADE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6CF0212B-A126-4422-9077-EB633432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54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85B11CE2-22B4-4C3C-8680-2F9ABAD46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8191E9C1-6315-4807-9905-FF6AC8203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8C9B2EA2-C1F9-4AE9-88CD-AD22D43F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72E8-B898-41ED-AFB4-26B80DC32E1F}" type="datetime1">
              <a:rPr lang="it-IT" smtClean="0"/>
              <a:t>05/10/17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2E56184-2CB7-4833-891D-FAE69690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95C89FB9-8DEC-45EE-999A-E02A4972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5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62457BE-93EB-41C7-8E8B-C88F5AC1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49893D2-2701-490F-A113-7107C228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D141BF7-2802-443C-A104-41507B72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2BCB-B333-474E-B9AD-87A9DAEE222E}" type="datetime1">
              <a:rPr lang="it-IT" smtClean="0"/>
              <a:t>05/10/17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8FE409A-DB8E-4613-B4D1-46C2A220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B521A683-DBB3-413B-ABAF-0E46B53F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15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517FC68-BFE5-425A-A105-53024957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946C3374-BA74-437E-B4CE-69582E32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905B6ADB-A0DF-48B3-800E-49E4620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5B70-D470-4ECC-A420-0D164634466B}" type="datetime1">
              <a:rPr lang="it-IT" smtClean="0"/>
              <a:t>05/10/17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2E79C65-715C-4E2D-9DFF-E6FE3234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31B81BA1-7115-404B-935E-AF6D56CB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64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25B2F88-6C9D-453A-B308-BEEDF308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8D736A7-4F2C-4178-AA99-6D0CAA221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F3E2DC04-5AC7-46F2-8CAD-141A62233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3880D1AA-EEED-44A2-82AE-4D6952F6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CEC0-82D9-4DD7-A533-7FC4E130E9C8}" type="datetime1">
              <a:rPr lang="it-IT" smtClean="0"/>
              <a:t>05/10/17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DE62352C-95F3-4A2F-A53D-8EC16C84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2DEFB0CD-BA4E-4935-93B6-8F8FA32A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924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B1F35A8-1711-4886-89EF-4D23BBD2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6938BC4D-048A-43E3-A868-E1F0276CA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72FE1A3F-C82B-4F2D-8717-0FA0E6A86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61393BF3-0A58-4F09-888F-30F940330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6CCDB804-8CAC-4A89-8167-71C0CCA53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58DDCF4-7CF0-43A8-9617-809DA583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3BC9-7F12-43DF-9E4C-EE38062640E3}" type="datetime1">
              <a:rPr lang="it-IT" smtClean="0"/>
              <a:t>05/10/17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12073901-9D8C-43BD-837E-83652C4C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32720806-10E3-482D-8F57-AF80F29C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10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05D2F23-3DD9-4964-8E21-C05033DF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1BC2CE3D-E646-47C4-86E1-E47A6D23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619-BDF3-4DAA-80E7-28084A7D7B3E}" type="datetime1">
              <a:rPr lang="it-IT" smtClean="0"/>
              <a:t>05/10/17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6B8C7667-8FD2-44B0-A089-E0639E72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CDB04F23-F49E-4AC7-9222-3C06589A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60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FD038ECB-F5B9-447B-8772-473487E4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F24C-6411-475C-8AD7-28A0BE06675F}" type="datetime1">
              <a:rPr lang="it-IT" smtClean="0"/>
              <a:t>05/10/17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A6A83264-5D68-4694-9874-900E36C0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288279A-EF49-4EA3-904C-15AC5AE4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15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F0362E4-23DD-46E3-AC9B-4D1BD825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85523E4-D84E-4AB5-BE21-94FB8D2C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D8AC8287-7BC7-49E6-BAE7-72815FDC3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196920E7-9223-49ED-A26F-49B66E93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556C-C5BB-4D35-B92D-1CA971258AB9}" type="datetime1">
              <a:rPr lang="it-IT" smtClean="0"/>
              <a:t>05/10/17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32672353-1814-4F96-BE6A-BE84732D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0933A95-F8B0-4471-8469-1C0713CA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37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2270BFD-F7DD-4BB9-BABF-3C16F8B4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547D0CDA-092E-4FB6-A7D3-51881FF98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7AE013E1-CF2B-45A1-B821-E5818C7C9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D3FA2C01-B809-4842-972D-872542FC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B34B-2765-40D5-8581-9152AE437AEE}" type="datetime1">
              <a:rPr lang="it-IT" smtClean="0"/>
              <a:t>05/10/17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E7DE9A21-7E5B-4E42-B1E2-911B3018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69CD700A-1A4C-4CA4-9CAC-CFB18384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3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95C4F3-74C3-413E-8FE8-0C4BDF55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BDAA8F5B-DAE9-47E4-84A5-A1444E1F8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92E5C828-4290-4A93-8E4E-DF2268B59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20445-0D86-46CA-AF3F-4741E4D6624B}" type="datetime1">
              <a:rPr lang="it-IT" smtClean="0"/>
              <a:t>05/10/17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6E8918F-E183-4F84-B862-2468881B4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Marco Di Vincenzo Attività progettuale Fondamenti di Intelligenza Artificiale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0666DE7D-A4BA-47EE-839D-BD6983AAB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394D-6962-46ED-B8A1-7274287609B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72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3766069-3658-4CCA-9DD7-5690E3497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645" y="2802182"/>
            <a:ext cx="9672735" cy="670107"/>
          </a:xfrm>
        </p:spPr>
        <p:txBody>
          <a:bodyPr>
            <a:norm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mediante reti neurali evolute con algoritmo NEAT</a:t>
            </a:r>
            <a:endParaRPr lang="it-IT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24524736-F333-4E90-A2F1-4184267210CE}"/>
              </a:ext>
            </a:extLst>
          </p:cNvPr>
          <p:cNvSpPr txBox="1"/>
          <p:nvPr/>
        </p:nvSpPr>
        <p:spPr>
          <a:xfrm>
            <a:off x="858088" y="5486400"/>
            <a:ext cx="1069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progettuale di Fondamenti di Intelligenza Artificiale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xmlns="" id="{BB37904B-797C-46F0-9EED-3E64118B07E6}"/>
              </a:ext>
            </a:extLst>
          </p:cNvPr>
          <p:cNvCxnSpPr/>
          <p:nvPr/>
        </p:nvCxnSpPr>
        <p:spPr>
          <a:xfrm>
            <a:off x="858982" y="2650836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27F41B36-F016-4780-AE09-C9EDBDCED047}"/>
              </a:ext>
            </a:extLst>
          </p:cNvPr>
          <p:cNvSpPr txBox="1"/>
          <p:nvPr/>
        </p:nvSpPr>
        <p:spPr>
          <a:xfrm>
            <a:off x="1229188" y="745165"/>
            <a:ext cx="9680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>
                <a:latin typeface="Times New Roman" panose="02020603050405020304" pitchFamily="18" charset="0"/>
                <a:cs typeface="Times New Roman" panose="02020603050405020304" pitchFamily="18" charset="0"/>
              </a:rPr>
              <a:t>Classificazione</a:t>
            </a:r>
            <a:br>
              <a:rPr lang="it-IT" sz="5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5400">
                <a:latin typeface="Times New Roman" panose="02020603050405020304" pitchFamily="18" charset="0"/>
                <a:cs typeface="Times New Roman" panose="02020603050405020304" pitchFamily="18" charset="0"/>
              </a:rPr>
              <a:t> di generi musicali</a:t>
            </a:r>
            <a:endParaRPr lang="it-IT" sz="5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858088" y="4691187"/>
            <a:ext cx="1070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latin typeface="Times New Roman"/>
                <a:cs typeface="Times New Roman"/>
              </a:rPr>
              <a:t>Marco Di Vincenzo</a:t>
            </a:r>
            <a:endParaRPr lang="it-IT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643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xmlns="" id="{96EC066D-927A-46B8-ABBF-0E5294C2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Osservazioni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Mediamente, N neuroni di output portano a rete che usano più feature 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Ogni output può essere calibrato indipendentemente usando qualsiasi feature risulti necessaria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solo neurone di output vincola alla scelta delle feature più distinte per ogni genere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versione alterata dell’algoritmo porta a soluzioni che usano più feature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Soluzioni «buone» sono soluzioni più «generali»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Vantaggi simili all’avere un training set più grande senza l’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computazionale corrispondente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10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xmlns="" id="{65DD1E49-390D-4162-9993-337C75AD72F8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xmlns="" id="{96EC066D-927A-46B8-ABBF-0E5294C2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64" y="283028"/>
            <a:ext cx="10602686" cy="1001486"/>
          </a:xfrm>
        </p:spPr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Grazie dell’attenzione!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11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xmlns="" id="{65DD1E49-390D-4162-9993-337C75AD72F8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4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A049F50-9C85-4219-997F-9D7155C6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298"/>
            <a:ext cx="10515600" cy="3032702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Studiare l’applicabilità dell’algoritmo NEAT alla realizzazione di reti in grado di classificare generi musicali.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Valutare l’impatto della configurazione sulla soluzione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Determinare quali siano le caratteristiche più significative per ogni genere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2</a:t>
            </a:fld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xmlns="" id="{5F980231-6857-4C37-ACE4-EC16E0BD999F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86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xmlns="" id="{75D4CCE1-789F-4BE5-8A87-4E5E40CA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018"/>
            <a:ext cx="10515600" cy="4013428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generico per la generazione di reti neurali artificiali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Oltre ad evolvere i parametri delle connessioni, evolve anche la topologia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Solleva dall’incarico il programmatore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 scelta di design: fitness e parametri di evoluzione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Disponibile in numerose varianti, implementate per tutti i linguaggi più diffusi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Specialmente C++ e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3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07CA5CE2-0110-47B3-BBA3-12FFA6572D4F}"/>
              </a:ext>
            </a:extLst>
          </p:cNvPr>
          <p:cNvSpPr txBox="1"/>
          <p:nvPr/>
        </p:nvSpPr>
        <p:spPr>
          <a:xfrm>
            <a:off x="834736" y="1520503"/>
            <a:ext cx="1032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NeuroEvolution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Augmenting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Topologies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xmlns="" id="{AEC3B020-43D3-4FC8-B3E5-AD85BAC3C62F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02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xmlns="" id="{E4B668AA-B0EE-4CA3-ABAE-67F88DCB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252"/>
            <a:ext cx="10515600" cy="4351338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Progetto realizzato in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(3.4)</a:t>
            </a:r>
          </a:p>
          <a:p>
            <a:pPr lvl="1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Velocità di prototipazione grazie all’ampio numero di librerie disponibili</a:t>
            </a:r>
          </a:p>
          <a:p>
            <a:pPr lvl="1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della libreria </a:t>
            </a:r>
            <a:r>
              <a:rPr lang="it-IT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neat-python</a:t>
            </a:r>
            <a:r>
              <a:rPr lang="it-I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(v0.91) come implementazione base dell’algoritmo</a:t>
            </a:r>
          </a:p>
          <a:p>
            <a:pPr lvl="1"/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iniziali condotti su file formato MIDI</a:t>
            </a:r>
          </a:p>
          <a:p>
            <a:pPr lvl="1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 simbolico che permette l’estrazione di caratteristiche di alto livello</a:t>
            </a:r>
          </a:p>
          <a:p>
            <a:pPr lvl="1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estratte mediante </a:t>
            </a:r>
            <a:r>
              <a:rPr lang="it-IT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jSymbolic</a:t>
            </a:r>
            <a:endParaRPr lang="it-IT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generi totali considerati: ‘classica’, ‘jazz’, ‘rock’</a:t>
            </a:r>
          </a:p>
          <a:p>
            <a:endParaRPr lang="it-IT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 di almeno 200 brani per genere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Uguale proporzione tra i generi</a:t>
            </a:r>
          </a:p>
          <a:p>
            <a:pPr lvl="1"/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Ulteriore set usato per validazione e controllo, costituito da circa 50 brani per genere</a:t>
            </a:r>
          </a:p>
          <a:p>
            <a:pPr lvl="1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4</a:t>
            </a:fld>
            <a:endParaRPr lang="it-IT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xmlns="" id="{4DD7DBC1-CA59-4159-8A65-E606BBBA314C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21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xmlns="" id="{5FB53B6D-AB0E-4C12-B815-4AA10FE1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8457" cy="903865"/>
          </a:xfrm>
        </p:spPr>
        <p:txBody>
          <a:bodyPr>
            <a:noAutofit/>
          </a:bodyPr>
          <a:lstStyle/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generazioni</a:t>
            </a: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generi da distinguere, codificati come 0/1</a:t>
            </a:r>
          </a:p>
          <a:p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5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xmlns="" id="{942EAA4F-6553-4935-B52F-7B34127AB66F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xmlns="" id="{27C8B0BD-E9DE-49FB-86D3-D81C5D7D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50029"/>
              </p:ext>
            </p:extLst>
          </p:nvPr>
        </p:nvGraphicFramePr>
        <p:xfrm>
          <a:off x="905164" y="2982686"/>
          <a:ext cx="10695708" cy="2590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128">
                  <a:extLst>
                    <a:ext uri="{9D8B030D-6E8A-4147-A177-3AD203B41FA5}">
                      <a16:colId xmlns:a16="http://schemas.microsoft.com/office/drawing/2014/main" xmlns="" val="3062765408"/>
                    </a:ext>
                  </a:extLst>
                </a:gridCol>
                <a:gridCol w="3740726">
                  <a:extLst>
                    <a:ext uri="{9D8B030D-6E8A-4147-A177-3AD203B41FA5}">
                      <a16:colId xmlns:a16="http://schemas.microsoft.com/office/drawing/2014/main" xmlns="" val="4253369018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xmlns="" val="2493476619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xmlns="" val="4088115938"/>
                    </a:ext>
                  </a:extLst>
                </a:gridCol>
              </a:tblGrid>
              <a:tr h="547871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Jazz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Rock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3763607638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97.29 %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98.68 %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452128957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Jazz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97.29 %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85.10 %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389396075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98.68 %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85.10 %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3155191250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4DC5B288-E6F0-4A21-9A7F-B184879CAFA3}"/>
              </a:ext>
            </a:extLst>
          </p:cNvPr>
          <p:cNvSpPr txBox="1"/>
          <p:nvPr/>
        </p:nvSpPr>
        <p:spPr>
          <a:xfrm>
            <a:off x="1322614" y="5682343"/>
            <a:ext cx="9546771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Percentuale media di file classificata correttamente nel set di controllo dagli individui migliori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xmlns="" id="{04EC729E-416A-493F-988C-E5FF8CC20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61038"/>
              </p:ext>
            </p:extLst>
          </p:nvPr>
        </p:nvGraphicFramePr>
        <p:xfrm>
          <a:off x="7244525" y="1896700"/>
          <a:ext cx="3800874" cy="370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68742">
                  <a:extLst>
                    <a:ext uri="{9D8B030D-6E8A-4147-A177-3AD203B41FA5}">
                      <a16:colId xmlns:a16="http://schemas.microsoft.com/office/drawing/2014/main" xmlns="" val="2299049495"/>
                    </a:ext>
                  </a:extLst>
                </a:gridCol>
                <a:gridCol w="1932132">
                  <a:extLst>
                    <a:ext uri="{9D8B030D-6E8A-4147-A177-3AD203B41FA5}">
                      <a16:colId xmlns:a16="http://schemas.microsoft.com/office/drawing/2014/main" xmlns="" val="127630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Classic-Jazz-Rock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72.55</a:t>
                      </a:r>
                      <a:r>
                        <a:rPr lang="it-IT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4401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55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xmlns="" id="{7E05CEE7-1F88-4ED9-9260-C1698B3A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nuovo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1746"/>
          </a:xfrm>
        </p:spPr>
        <p:txBody>
          <a:bodyPr>
            <a:normAutofit/>
          </a:bodyPr>
          <a:lstStyle/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neurone di output per ogni genere</a:t>
            </a: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 codificati come «versori» in un ipotetico spazio vettoriale</a:t>
            </a:r>
          </a:p>
          <a:p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6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xmlns="" id="{3B5D521B-58BE-4A5D-98E2-9A9F4D73315B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xmlns="" id="{F09F4FFA-5B1B-4DF6-AC26-1B6B29B7A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99915"/>
              </p:ext>
            </p:extLst>
          </p:nvPr>
        </p:nvGraphicFramePr>
        <p:xfrm>
          <a:off x="905164" y="2982686"/>
          <a:ext cx="10695708" cy="2590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128">
                  <a:extLst>
                    <a:ext uri="{9D8B030D-6E8A-4147-A177-3AD203B41FA5}">
                      <a16:colId xmlns:a16="http://schemas.microsoft.com/office/drawing/2014/main" xmlns="" val="3062765408"/>
                    </a:ext>
                  </a:extLst>
                </a:gridCol>
                <a:gridCol w="3740726">
                  <a:extLst>
                    <a:ext uri="{9D8B030D-6E8A-4147-A177-3AD203B41FA5}">
                      <a16:colId xmlns:a16="http://schemas.microsoft.com/office/drawing/2014/main" xmlns="" val="4253369018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xmlns="" val="2493476619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xmlns="" val="4088115938"/>
                    </a:ext>
                  </a:extLst>
                </a:gridCol>
              </a:tblGrid>
              <a:tr h="547871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Jazz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Rock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3763607638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97.22 %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98.73 %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452128957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Jazz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97.22 %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85.07 %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389396075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98.73 %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85.07 %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3155191250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xmlns="" id="{D2AF3390-54DD-40D2-9289-5F15A2754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22094"/>
              </p:ext>
            </p:extLst>
          </p:nvPr>
        </p:nvGraphicFramePr>
        <p:xfrm>
          <a:off x="7244525" y="1896700"/>
          <a:ext cx="3800874" cy="370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68742">
                  <a:extLst>
                    <a:ext uri="{9D8B030D-6E8A-4147-A177-3AD203B41FA5}">
                      <a16:colId xmlns:a16="http://schemas.microsoft.com/office/drawing/2014/main" xmlns="" val="2299049495"/>
                    </a:ext>
                  </a:extLst>
                </a:gridCol>
                <a:gridCol w="1932132">
                  <a:extLst>
                    <a:ext uri="{9D8B030D-6E8A-4147-A177-3AD203B41FA5}">
                      <a16:colId xmlns:a16="http://schemas.microsoft.com/office/drawing/2014/main" xmlns="" val="127630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Classic-Jazz-Rock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79.11</a:t>
                      </a:r>
                      <a:r>
                        <a:rPr lang="it-IT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4401768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5FCC142C-F96A-4B02-95C2-CA6AA6E07BC8}"/>
              </a:ext>
            </a:extLst>
          </p:cNvPr>
          <p:cNvSpPr txBox="1"/>
          <p:nvPr/>
        </p:nvSpPr>
        <p:spPr>
          <a:xfrm>
            <a:off x="1322614" y="5682343"/>
            <a:ext cx="9546771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Percentuale media di file classificata correttamente nel set di controllo dagli individui migliori</a:t>
            </a:r>
          </a:p>
        </p:txBody>
      </p:sp>
    </p:spTree>
    <p:extLst>
      <p:ext uri="{BB962C8B-B14F-4D97-AF65-F5344CB8AC3E}">
        <p14:creationId xmlns:p14="http://schemas.microsoft.com/office/powerpoint/2010/main" val="179024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xmlns="" id="{3410DA5B-46F3-4119-ADD3-58DB0766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Variando l’algoritmo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751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 cambiare una percentuale del training set con dati nuovi ogni N generazioni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 fissati arbitrariamente a 50 generazioni e 10% del set, scelta casuale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7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xmlns="" id="{AEDB1DB7-C815-4E82-963D-FC7A01A5B3A8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xmlns="" id="{B84AD5A4-D378-4AFF-9E90-0D76A72B3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62326"/>
              </p:ext>
            </p:extLst>
          </p:nvPr>
        </p:nvGraphicFramePr>
        <p:xfrm>
          <a:off x="905164" y="2982686"/>
          <a:ext cx="10695708" cy="2590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128">
                  <a:extLst>
                    <a:ext uri="{9D8B030D-6E8A-4147-A177-3AD203B41FA5}">
                      <a16:colId xmlns:a16="http://schemas.microsoft.com/office/drawing/2014/main" xmlns="" val="3062765408"/>
                    </a:ext>
                  </a:extLst>
                </a:gridCol>
                <a:gridCol w="3740726">
                  <a:extLst>
                    <a:ext uri="{9D8B030D-6E8A-4147-A177-3AD203B41FA5}">
                      <a16:colId xmlns:a16="http://schemas.microsoft.com/office/drawing/2014/main" xmlns="" val="4253369018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xmlns="" val="2493476619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xmlns="" val="4088115938"/>
                    </a:ext>
                  </a:extLst>
                </a:gridCol>
              </a:tblGrid>
              <a:tr h="5478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D966"/>
                          </a:solidFill>
                        </a:rPr>
                        <a:t>1 solo output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Jazz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Rock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3763607638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97.71 %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98.95 %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452128957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Jazz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97.71 %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89.56 %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389396075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98.95 %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89.56 %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3155191250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D05DE745-AD85-413A-87EE-E292D3C07EAE}"/>
              </a:ext>
            </a:extLst>
          </p:cNvPr>
          <p:cNvSpPr txBox="1"/>
          <p:nvPr/>
        </p:nvSpPr>
        <p:spPr>
          <a:xfrm>
            <a:off x="1322614" y="5682343"/>
            <a:ext cx="9546771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Percentuale media di file classificata correttamente nel set di controllo dagli individui migliori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xmlns="" id="{1E9D29B1-D33E-4279-9F16-22404F86F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516523"/>
              </p:ext>
            </p:extLst>
          </p:nvPr>
        </p:nvGraphicFramePr>
        <p:xfrm>
          <a:off x="7190096" y="2292111"/>
          <a:ext cx="3800874" cy="370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68742">
                  <a:extLst>
                    <a:ext uri="{9D8B030D-6E8A-4147-A177-3AD203B41FA5}">
                      <a16:colId xmlns:a16="http://schemas.microsoft.com/office/drawing/2014/main" xmlns="" val="2299049495"/>
                    </a:ext>
                  </a:extLst>
                </a:gridCol>
                <a:gridCol w="1932132">
                  <a:extLst>
                    <a:ext uri="{9D8B030D-6E8A-4147-A177-3AD203B41FA5}">
                      <a16:colId xmlns:a16="http://schemas.microsoft.com/office/drawing/2014/main" xmlns="" val="127630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Classic-Jazz-Rock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69.99</a:t>
                      </a:r>
                      <a:r>
                        <a:rPr lang="it-IT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4401768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xmlns="" id="{6DB7E34E-42DC-4B81-A6BC-9A3F70AAA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64937"/>
              </p:ext>
            </p:extLst>
          </p:nvPr>
        </p:nvGraphicFramePr>
        <p:xfrm>
          <a:off x="905166" y="2988559"/>
          <a:ext cx="10695708" cy="2590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128">
                  <a:extLst>
                    <a:ext uri="{9D8B030D-6E8A-4147-A177-3AD203B41FA5}">
                      <a16:colId xmlns:a16="http://schemas.microsoft.com/office/drawing/2014/main" xmlns="" val="3062765408"/>
                    </a:ext>
                  </a:extLst>
                </a:gridCol>
                <a:gridCol w="3740726">
                  <a:extLst>
                    <a:ext uri="{9D8B030D-6E8A-4147-A177-3AD203B41FA5}">
                      <a16:colId xmlns:a16="http://schemas.microsoft.com/office/drawing/2014/main" xmlns="" val="4253369018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xmlns="" val="2493476619"/>
                    </a:ext>
                  </a:extLst>
                </a:gridCol>
                <a:gridCol w="2673927">
                  <a:extLst>
                    <a:ext uri="{9D8B030D-6E8A-4147-A177-3AD203B41FA5}">
                      <a16:colId xmlns:a16="http://schemas.microsoft.com/office/drawing/2014/main" xmlns="" val="4088115938"/>
                    </a:ext>
                  </a:extLst>
                </a:gridCol>
              </a:tblGrid>
              <a:tr h="5478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N output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Jazz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Rock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3763607638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97.40 %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98.60 %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452128957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Jazz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97.40 %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90.91 %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389396075"/>
                  </a:ext>
                </a:extLst>
              </a:tr>
              <a:tr h="68097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98.60 %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90.91 %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-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3155191250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xmlns="" id="{ACE2DE8F-38F1-489F-813E-3FCBB335E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20796"/>
              </p:ext>
            </p:extLst>
          </p:nvPr>
        </p:nvGraphicFramePr>
        <p:xfrm>
          <a:off x="7190096" y="2292111"/>
          <a:ext cx="3800874" cy="370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68742">
                  <a:extLst>
                    <a:ext uri="{9D8B030D-6E8A-4147-A177-3AD203B41FA5}">
                      <a16:colId xmlns:a16="http://schemas.microsoft.com/office/drawing/2014/main" xmlns="" val="2299049495"/>
                    </a:ext>
                  </a:extLst>
                </a:gridCol>
                <a:gridCol w="1932132">
                  <a:extLst>
                    <a:ext uri="{9D8B030D-6E8A-4147-A177-3AD203B41FA5}">
                      <a16:colId xmlns:a16="http://schemas.microsoft.com/office/drawing/2014/main" xmlns="" val="127630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Classic-Jazz-Rock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81.43</a:t>
                      </a:r>
                      <a:r>
                        <a:rPr lang="it-IT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4401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37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xmlns="" id="{96EC066D-927A-46B8-ABBF-0E5294C2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Osservazioni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 distinguere tra </a:t>
            </a:r>
            <a:r>
              <a:rPr lang="it-IT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soli generi 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importa la codifica dell’output</a:t>
            </a: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 distinguere </a:t>
            </a:r>
            <a:r>
              <a:rPr lang="it-IT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più di due generi </a:t>
            </a:r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codifica «separata» porta vantaggio</a:t>
            </a:r>
          </a:p>
          <a:p>
            <a:pPr lvl="1"/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Nessun legame a priori tra i generi «cablato» nella codifica</a:t>
            </a:r>
          </a:p>
          <a:p>
            <a:pPr lvl="1"/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Libertà per la rete di evolvere separatamente ciascun genere</a:t>
            </a:r>
          </a:p>
          <a:p>
            <a:pPr lvl="1"/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Risultati discreti nonostante la natura intrinsecamente binaria dei dati</a:t>
            </a:r>
          </a:p>
          <a:p>
            <a:pPr lvl="1"/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Ogni brano etichettato esattamente con un solo genere</a:t>
            </a:r>
          </a:p>
          <a:p>
            <a:pPr lvl="2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Poco probabile in realtà</a:t>
            </a:r>
          </a:p>
          <a:p>
            <a:pPr lvl="2"/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 potenzialmente poco affidabili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8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xmlns="" id="{65DD1E49-390D-4162-9993-337C75AD72F8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1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xmlns="" id="{96EC066D-927A-46B8-ABBF-0E5294C2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Osservazioni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579DD98-331A-4A4E-94BA-0B9992B5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9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 individui migliori con più di un neurone di output hanno colto la natura binaria dei dati</a:t>
            </a:r>
          </a:p>
          <a:p>
            <a:endParaRPr lang="it-IT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può osservare infatti valutando l’importanza media attribuita dagli individui migliori a ciascuna feature.</a:t>
            </a:r>
          </a:p>
          <a:p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 caso con un solo neurone di output, ciò che spinge verso un genere necessariamente allontana dall’altro (contribuisce negativamente)</a:t>
            </a:r>
          </a:p>
          <a:p>
            <a:endParaRPr lang="it-I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Aspetto non banale nel caso di N neuroni indipendenti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8148F9A2-B61B-44CC-97C4-5F93330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Di Vincenzo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Attività progettuale Fondamenti di Intelligenza Artificiale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DECD9FFE-7CC4-4AFE-8DBE-CDE7150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394D-6962-46ED-B8A1-7274287609B8}" type="slidenum">
              <a:rPr lang="it-IT" smtClean="0"/>
              <a:t>9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xmlns="" id="{65DD1E49-390D-4162-9993-337C75AD72F8}"/>
              </a:ext>
            </a:extLst>
          </p:cNvPr>
          <p:cNvCxnSpPr/>
          <p:nvPr/>
        </p:nvCxnSpPr>
        <p:spPr>
          <a:xfrm>
            <a:off x="905164" y="1403927"/>
            <a:ext cx="10695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E475BF37-E2CD-4B22-A8DF-B30B3BC24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1367095"/>
            <a:ext cx="10852728" cy="549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735</Words>
  <Application>Microsoft Macintosh PowerPoint</Application>
  <PresentationFormat>Personalizzato</PresentationFormat>
  <Paragraphs>172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Tema di Office</vt:lpstr>
      <vt:lpstr>mediante reti neurali evolute con algoritmo NEAT</vt:lpstr>
      <vt:lpstr>Obiettivi</vt:lpstr>
      <vt:lpstr>NEAT</vt:lpstr>
      <vt:lpstr>Setup</vt:lpstr>
      <vt:lpstr>Primi risultati</vt:lpstr>
      <vt:lpstr>Un nuovo modello</vt:lpstr>
      <vt:lpstr>Variando l’algoritmo</vt:lpstr>
      <vt:lpstr>Osservazioni</vt:lpstr>
      <vt:lpstr>Osservazioni</vt:lpstr>
      <vt:lpstr>Osservazioni</vt:lpstr>
      <vt:lpstr>Grazie dell’attenzione!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Classificazione  di generi musicali  mediante reti neurali  evolute con algoritmo NEAT</dc:title>
  <dc:creator>Marco Di Vincenzo</dc:creator>
  <cp:lastModifiedBy>Marco</cp:lastModifiedBy>
  <cp:revision>15</cp:revision>
  <dcterms:created xsi:type="dcterms:W3CDTF">2017-10-04T16:35:47Z</dcterms:created>
  <dcterms:modified xsi:type="dcterms:W3CDTF">2017-10-05T14:03:14Z</dcterms:modified>
</cp:coreProperties>
</file>