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59" r:id="rId4"/>
    <p:sldId id="262" r:id="rId5"/>
    <p:sldId id="263" r:id="rId6"/>
    <p:sldId id="264" r:id="rId7"/>
    <p:sldId id="268" r:id="rId8"/>
    <p:sldId id="269" r:id="rId9"/>
    <p:sldId id="265" r:id="rId10"/>
    <p:sldId id="266" r:id="rId11"/>
    <p:sldId id="267" r:id="rId12"/>
    <p:sldId id="270" r:id="rId13"/>
    <p:sldId id="271" r:id="rId14"/>
  </p:sldIdLst>
  <p:sldSz cx="9144000" cy="6858000" type="screen4x3"/>
  <p:notesSz cx="6754813" cy="98425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굴림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굴림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굴림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0">
          <p15:clr>
            <a:srgbClr val="A4A3A4"/>
          </p15:clr>
        </p15:guide>
        <p15:guide id="2" pos="21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0000"/>
    <a:srgbClr val="CCFFCC"/>
    <a:srgbClr val="CCFF99"/>
    <a:srgbClr val="A9A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58"/>
      </p:cViewPr>
      <p:guideLst>
        <p:guide orient="horz" pos="220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664" y="-90"/>
      </p:cViewPr>
      <p:guideLst>
        <p:guide orient="horz" pos="3100"/>
        <p:guide pos="2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73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1" tIns="46030" rIns="92061" bIns="46030" numCol="1" anchor="t" anchorCtr="0" compatLnSpc="1">
            <a:prstTxWarp prst="textNoShape">
              <a:avLst/>
            </a:prstTxWarp>
          </a:bodyPr>
          <a:lstStyle>
            <a:lvl1pPr defTabSz="920750" eaLnBrk="1" latin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7463" y="0"/>
            <a:ext cx="29273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1" tIns="46030" rIns="92061" bIns="46030" numCol="1" anchor="t" anchorCtr="0" compatLnSpc="1">
            <a:prstTxWarp prst="textNoShape">
              <a:avLst/>
            </a:prstTxWarp>
          </a:bodyPr>
          <a:lstStyle>
            <a:lvl1pPr algn="r" defTabSz="920750" eaLnBrk="1" latin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50375"/>
            <a:ext cx="29273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1" tIns="46030" rIns="92061" bIns="46030" numCol="1" anchor="b" anchorCtr="0" compatLnSpc="1">
            <a:prstTxWarp prst="textNoShape">
              <a:avLst/>
            </a:prstTxWarp>
          </a:bodyPr>
          <a:lstStyle>
            <a:lvl1pPr defTabSz="920750" eaLnBrk="1" latin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7463" y="9350375"/>
            <a:ext cx="29273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1" tIns="46030" rIns="92061" bIns="46030" numCol="1" anchor="b" anchorCtr="0" compatLnSpc="1">
            <a:prstTxWarp prst="textNoShape">
              <a:avLst/>
            </a:prstTxWarp>
          </a:bodyPr>
          <a:lstStyle>
            <a:lvl1pPr algn="r" defTabSz="920750" eaLnBrk="1" latin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fld id="{98382702-A973-4F1F-827E-6939C5257C0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73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1" tIns="46030" rIns="92061" bIns="46030" numCol="1" anchor="t" anchorCtr="0" compatLnSpc="1">
            <a:prstTxWarp prst="textNoShape">
              <a:avLst/>
            </a:prstTxWarp>
          </a:bodyPr>
          <a:lstStyle>
            <a:lvl1pPr defTabSz="920750" eaLnBrk="1" latin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7463" y="0"/>
            <a:ext cx="29273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1" tIns="46030" rIns="92061" bIns="46030" numCol="1" anchor="t" anchorCtr="0" compatLnSpc="1">
            <a:prstTxWarp prst="textNoShape">
              <a:avLst/>
            </a:prstTxWarp>
          </a:bodyPr>
          <a:lstStyle>
            <a:lvl1pPr algn="r" defTabSz="920750" eaLnBrk="1" latin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39775"/>
            <a:ext cx="4919662" cy="3689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700" y="4676775"/>
            <a:ext cx="4951413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1" tIns="46030" rIns="92061" bIns="460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50375"/>
            <a:ext cx="29273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1" tIns="46030" rIns="92061" bIns="46030" numCol="1" anchor="b" anchorCtr="0" compatLnSpc="1">
            <a:prstTxWarp prst="textNoShape">
              <a:avLst/>
            </a:prstTxWarp>
          </a:bodyPr>
          <a:lstStyle>
            <a:lvl1pPr defTabSz="920750" eaLnBrk="1" latin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7463" y="9350375"/>
            <a:ext cx="29273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1" tIns="46030" rIns="92061" bIns="46030" numCol="1" anchor="b" anchorCtr="0" compatLnSpc="1">
            <a:prstTxWarp prst="textNoShape">
              <a:avLst/>
            </a:prstTxWarp>
          </a:bodyPr>
          <a:lstStyle>
            <a:lvl1pPr algn="r" defTabSz="920750" eaLnBrk="1" latin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fld id="{E9F3141F-86FD-43C7-A1C8-9C323A3F045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ChangeArrowheads="1"/>
          </p:cNvSpPr>
          <p:nvPr userDrawn="1"/>
        </p:nvSpPr>
        <p:spPr bwMode="auto">
          <a:xfrm>
            <a:off x="0" y="0"/>
            <a:ext cx="9144000" cy="1079500"/>
          </a:xfrm>
          <a:prstGeom prst="rect">
            <a:avLst/>
          </a:prstGeom>
          <a:gradFill rotWithShape="0">
            <a:gsLst>
              <a:gs pos="0">
                <a:srgbClr val="3366FF"/>
              </a:gs>
              <a:gs pos="100000">
                <a:schemeClr val="bg1"/>
              </a:gs>
            </a:gsLst>
            <a:path path="rect">
              <a:fillToRect r="100000" b="100000"/>
            </a:path>
          </a:gradFill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Rectangle 28"/>
          <p:cNvSpPr>
            <a:spLocks noChangeArrowheads="1"/>
          </p:cNvSpPr>
          <p:nvPr userDrawn="1"/>
        </p:nvSpPr>
        <p:spPr bwMode="auto">
          <a:xfrm>
            <a:off x="0" y="0"/>
            <a:ext cx="304800" cy="685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Rectangle 30"/>
          <p:cNvSpPr>
            <a:spLocks noChangeArrowheads="1"/>
          </p:cNvSpPr>
          <p:nvPr userDrawn="1"/>
        </p:nvSpPr>
        <p:spPr bwMode="auto">
          <a:xfrm>
            <a:off x="8229600" y="6400800"/>
            <a:ext cx="457200" cy="304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endParaRPr kumimoji="1" lang="ko-KR" altLang="ko-KR" sz="1600" b="1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grpSp>
        <p:nvGrpSpPr>
          <p:cNvPr id="7" name="Group 32"/>
          <p:cNvGrpSpPr>
            <a:grpSpLocks/>
          </p:cNvGrpSpPr>
          <p:nvPr userDrawn="1"/>
        </p:nvGrpSpPr>
        <p:grpSpPr bwMode="auto">
          <a:xfrm>
            <a:off x="935038" y="6413500"/>
            <a:ext cx="185737" cy="431800"/>
            <a:chOff x="4906" y="4020"/>
            <a:chExt cx="117" cy="272"/>
          </a:xfrm>
        </p:grpSpPr>
        <p:sp>
          <p:nvSpPr>
            <p:cNvPr id="8" name="Text Box 33"/>
            <p:cNvSpPr txBox="1">
              <a:spLocks noChangeArrowheads="1"/>
            </p:cNvSpPr>
            <p:nvPr userDrawn="1"/>
          </p:nvSpPr>
          <p:spPr bwMode="auto">
            <a:xfrm>
              <a:off x="4907" y="4020"/>
              <a:ext cx="1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latinLnBrk="1" hangingPunct="1">
                <a:defRPr/>
              </a:pPr>
              <a:endParaRPr kumimoji="1" lang="ko-KR" altLang="ko-KR" sz="1400" b="1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9" name="Text Box 34"/>
            <p:cNvSpPr txBox="1">
              <a:spLocks noChangeArrowheads="1"/>
            </p:cNvSpPr>
            <p:nvPr userDrawn="1"/>
          </p:nvSpPr>
          <p:spPr bwMode="auto">
            <a:xfrm>
              <a:off x="4906" y="4148"/>
              <a:ext cx="11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latinLnBrk="1" hangingPunct="1">
                <a:defRPr/>
              </a:pPr>
              <a:endParaRPr kumimoji="1" lang="ko-KR" altLang="ko-KR" sz="900" b="1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10" name="Rectangle 35"/>
          <p:cNvSpPr>
            <a:spLocks noChangeArrowheads="1"/>
          </p:cNvSpPr>
          <p:nvPr userDrawn="1"/>
        </p:nvSpPr>
        <p:spPr bwMode="auto">
          <a:xfrm>
            <a:off x="0" y="5778500"/>
            <a:ext cx="9144000" cy="1079500"/>
          </a:xfrm>
          <a:prstGeom prst="rect">
            <a:avLst/>
          </a:prstGeom>
          <a:gradFill rotWithShape="0">
            <a:gsLst>
              <a:gs pos="0">
                <a:srgbClr val="3366FF"/>
              </a:gs>
              <a:gs pos="100000">
                <a:schemeClr val="bg1"/>
              </a:gs>
            </a:gsLst>
            <a:path path="rect">
              <a:fillToRect l="100000" t="100000"/>
            </a:path>
          </a:gradFill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693284" y="1001485"/>
            <a:ext cx="7772400" cy="1378858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275385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6096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6096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36" name="Rectangle 32"/>
          <p:cNvSpPr>
            <a:spLocks noChangeArrowheads="1"/>
          </p:cNvSpPr>
          <p:nvPr userDrawn="1"/>
        </p:nvSpPr>
        <p:spPr bwMode="auto">
          <a:xfrm>
            <a:off x="0" y="5791200"/>
            <a:ext cx="9144000" cy="1079500"/>
          </a:xfrm>
          <a:prstGeom prst="rect">
            <a:avLst/>
          </a:prstGeom>
          <a:gradFill rotWithShape="0">
            <a:gsLst>
              <a:gs pos="0">
                <a:srgbClr val="3366FF"/>
              </a:gs>
              <a:gs pos="100000">
                <a:schemeClr val="bg1"/>
              </a:gs>
            </a:gsLst>
            <a:path path="rect">
              <a:fillToRect l="100000" t="100000"/>
            </a:path>
          </a:gradFill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23939" name="Rectangle 35"/>
          <p:cNvSpPr>
            <a:spLocks noChangeArrowheads="1"/>
          </p:cNvSpPr>
          <p:nvPr userDrawn="1"/>
        </p:nvSpPr>
        <p:spPr bwMode="auto">
          <a:xfrm>
            <a:off x="0" y="0"/>
            <a:ext cx="304800" cy="685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1028" name="Group 39"/>
          <p:cNvGrpSpPr>
            <a:grpSpLocks/>
          </p:cNvGrpSpPr>
          <p:nvPr userDrawn="1"/>
        </p:nvGrpSpPr>
        <p:grpSpPr bwMode="auto">
          <a:xfrm>
            <a:off x="935038" y="6413500"/>
            <a:ext cx="185737" cy="431800"/>
            <a:chOff x="4906" y="4020"/>
            <a:chExt cx="117" cy="272"/>
          </a:xfrm>
        </p:grpSpPr>
        <p:sp>
          <p:nvSpPr>
            <p:cNvPr id="123944" name="Text Box 40"/>
            <p:cNvSpPr txBox="1">
              <a:spLocks noChangeArrowheads="1"/>
            </p:cNvSpPr>
            <p:nvPr userDrawn="1"/>
          </p:nvSpPr>
          <p:spPr bwMode="auto">
            <a:xfrm>
              <a:off x="4907" y="4020"/>
              <a:ext cx="1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latinLnBrk="1" hangingPunct="1">
                <a:defRPr/>
              </a:pPr>
              <a:endParaRPr kumimoji="1" lang="ko-KR" altLang="ko-KR" sz="1400" b="1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23945" name="Text Box 41"/>
            <p:cNvSpPr txBox="1">
              <a:spLocks noChangeArrowheads="1"/>
            </p:cNvSpPr>
            <p:nvPr userDrawn="1"/>
          </p:nvSpPr>
          <p:spPr bwMode="auto">
            <a:xfrm>
              <a:off x="4906" y="4148"/>
              <a:ext cx="11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latinLnBrk="1" hangingPunct="1">
                <a:defRPr/>
              </a:pPr>
              <a:endParaRPr kumimoji="1" lang="ko-KR" altLang="ko-KR" sz="900" b="1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123951" name="Rectangle 47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유형 편집</a:t>
            </a:r>
          </a:p>
        </p:txBody>
      </p:sp>
      <p:sp>
        <p:nvSpPr>
          <p:cNvPr id="1030" name="Rectangle 4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23954" name="Rectangle 50"/>
          <p:cNvSpPr>
            <a:spLocks noChangeArrowheads="1"/>
          </p:cNvSpPr>
          <p:nvPr userDrawn="1"/>
        </p:nvSpPr>
        <p:spPr bwMode="auto">
          <a:xfrm>
            <a:off x="7681913" y="6383338"/>
            <a:ext cx="114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 eaLnBrk="1" latinLnBrk="1" hangingPunct="1">
              <a:defRPr/>
            </a:pPr>
            <a:r>
              <a:rPr kumimoji="1" lang="en-US" altLang="ko-KR" sz="1200" b="1" i="1" dirty="0">
                <a:ea typeface="돋움" pitchFamily="50" charset="-127"/>
              </a:rPr>
              <a:t> </a:t>
            </a:r>
            <a:fld id="{A35FB8D8-AB0C-414A-9BBE-A4A956AAFA93}" type="slidenum">
              <a:rPr kumimoji="1" lang="ko-KR" altLang="ko-KR" sz="1200" b="1" i="1">
                <a:effectLst>
                  <a:outerShdw blurRad="38100" dist="38100" dir="2700000" algn="tl">
                    <a:srgbClr val="C0C0C0"/>
                  </a:outerShdw>
                </a:effectLst>
                <a:ea typeface="돋움" pitchFamily="50" charset="-127"/>
              </a:rPr>
              <a:pPr algn="r" eaLnBrk="1" latinLnBrk="1" hangingPunct="1">
                <a:defRPr/>
              </a:pPr>
              <a:t>‹#›</a:t>
            </a:fld>
            <a:endParaRPr kumimoji="1" lang="ko-KR" altLang="ko-KR" sz="1400" b="1" dirty="0">
              <a:effectLst>
                <a:outerShdw blurRad="38100" dist="38100" dir="2700000" algn="tl">
                  <a:srgbClr val="C0C0C0"/>
                </a:outerShdw>
              </a:effectLst>
              <a:ea typeface="돋움" pitchFamily="50" charset="-127"/>
            </a:endParaRPr>
          </a:p>
        </p:txBody>
      </p:sp>
      <p:pic>
        <p:nvPicPr>
          <p:cNvPr id="1032" name="Picture 51" descr="D:\박병섭\기타\학교로고\0108_14.gif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2450" y="165100"/>
            <a:ext cx="6715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957" name="Rectangle 53"/>
          <p:cNvSpPr>
            <a:spLocks noChangeArrowheads="1"/>
          </p:cNvSpPr>
          <p:nvPr userDrawn="1"/>
        </p:nvSpPr>
        <p:spPr bwMode="auto">
          <a:xfrm>
            <a:off x="0" y="76200"/>
            <a:ext cx="9144000" cy="850900"/>
          </a:xfrm>
          <a:prstGeom prst="rect">
            <a:avLst/>
          </a:prstGeom>
          <a:gradFill rotWithShape="0">
            <a:gsLst>
              <a:gs pos="0">
                <a:srgbClr val="59ACFF">
                  <a:gamma/>
                  <a:shade val="45490"/>
                  <a:invGamma/>
                </a:srgbClr>
              </a:gs>
              <a:gs pos="100000">
                <a:srgbClr val="59ACFF"/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798513" y="6357938"/>
            <a:ext cx="1509712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1200" dirty="0"/>
              <a:t>인하공업전문대학</a:t>
            </a:r>
            <a:endParaRPr lang="en-US" altLang="ko-KR" sz="1200" dirty="0"/>
          </a:p>
          <a:p>
            <a:pPr algn="ctr">
              <a:defRPr/>
            </a:pPr>
            <a:r>
              <a:rPr lang="ko-KR" altLang="en-US" sz="1200" dirty="0"/>
              <a:t>컴퓨터정보과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3810000" y="6454775"/>
            <a:ext cx="15097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1200" dirty="0"/>
              <a:t>캡스톤디자인</a:t>
            </a:r>
          </a:p>
        </p:txBody>
      </p:sp>
      <p:pic>
        <p:nvPicPr>
          <p:cNvPr id="1036" name="그림 14" descr="학교상징_1958.jp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74638" y="6273800"/>
            <a:ext cx="6111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000" b="1">
          <a:solidFill>
            <a:srgbClr val="1964B7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000" b="1">
          <a:solidFill>
            <a:srgbClr val="1964B7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000" b="1">
          <a:solidFill>
            <a:srgbClr val="1964B7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000" b="1">
          <a:solidFill>
            <a:srgbClr val="1964B7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000" b="1">
          <a:solidFill>
            <a:srgbClr val="1964B7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000" b="1">
          <a:solidFill>
            <a:srgbClr val="1964B7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000" b="1">
          <a:solidFill>
            <a:srgbClr val="1964B7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000" b="1">
          <a:solidFill>
            <a:srgbClr val="1964B7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000" b="1">
          <a:solidFill>
            <a:srgbClr val="1964B7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2D2DB9"/>
        </a:buClr>
        <a:buSzPct val="80000"/>
        <a:buFont typeface="Monotype Sorts" pitchFamily="2" charset="2"/>
        <a:buChar char="q"/>
        <a:defRPr kumimoji="1"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2D2DB9"/>
        </a:buClr>
        <a:buSzPct val="80000"/>
        <a:buFont typeface="Wingdings" pitchFamily="2" charset="2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2D2DB9"/>
        </a:buClr>
        <a:buSzPct val="80000"/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2D2DB9"/>
        </a:buClr>
        <a:buSzPct val="80000"/>
        <a:buChar char="•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2D2DB9"/>
        </a:buClr>
        <a:buSzPct val="80000"/>
        <a:buChar char="–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FF0000"/>
        </a:buClr>
        <a:buSzPct val="80000"/>
        <a:buChar char="–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FF0000"/>
        </a:buClr>
        <a:buSzPct val="80000"/>
        <a:buChar char="–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FF0000"/>
        </a:buClr>
        <a:buSzPct val="80000"/>
        <a:buChar char="–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FF0000"/>
        </a:buClr>
        <a:buSzPct val="80000"/>
        <a:buChar char="–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3738" y="1001713"/>
            <a:ext cx="7772400" cy="1377950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6</a:t>
            </a:r>
            <a:r>
              <a:rPr lang="ko-KR" altLang="en-US" dirty="0"/>
              <a:t>주차 주간 보고</a:t>
            </a:r>
          </a:p>
        </p:txBody>
      </p:sp>
      <p:sp>
        <p:nvSpPr>
          <p:cNvPr id="3075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3624262"/>
          </a:xfrm>
        </p:spPr>
        <p:txBody>
          <a:bodyPr anchor="t"/>
          <a:lstStyle/>
          <a:p>
            <a:r>
              <a:rPr lang="ko-KR" altLang="en-US" dirty="0" err="1"/>
              <a:t>프로젝트명</a:t>
            </a:r>
            <a:r>
              <a:rPr lang="ko-KR" altLang="en-US" dirty="0"/>
              <a:t> </a:t>
            </a:r>
            <a:r>
              <a:rPr lang="en-US" altLang="ko-KR" dirty="0"/>
              <a:t>:  Stock-Prediction</a:t>
            </a:r>
          </a:p>
          <a:p>
            <a:r>
              <a:rPr lang="ko-KR" altLang="en-US" dirty="0"/>
              <a:t>캡스톤디자인 지도교수 </a:t>
            </a:r>
            <a:r>
              <a:rPr lang="en-US" altLang="ko-KR" dirty="0"/>
              <a:t>:  </a:t>
            </a:r>
            <a:r>
              <a:rPr lang="ko-KR" altLang="en-US" dirty="0"/>
              <a:t>최 효 현 교수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팀 구성원</a:t>
            </a:r>
            <a:r>
              <a:rPr lang="en-US" altLang="ko-KR" dirty="0"/>
              <a:t>:  </a:t>
            </a:r>
            <a:r>
              <a:rPr lang="ko-KR" altLang="en-US" dirty="0"/>
              <a:t>컴퓨터정보과 </a:t>
            </a:r>
            <a:r>
              <a:rPr lang="en-US" altLang="ko-KR" dirty="0"/>
              <a:t>201644048 </a:t>
            </a:r>
            <a:r>
              <a:rPr lang="ko-KR" altLang="en-US" dirty="0" err="1"/>
              <a:t>김응빈</a:t>
            </a:r>
            <a:endParaRPr lang="en-US" altLang="ko-KR" dirty="0"/>
          </a:p>
          <a:p>
            <a:r>
              <a:rPr lang="en-US" altLang="ko-KR" dirty="0"/>
              <a:t>                </a:t>
            </a:r>
          </a:p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첨부 </a:t>
            </a:r>
            <a:r>
              <a:rPr lang="en-US" altLang="ko-KR" dirty="0"/>
              <a:t>– </a:t>
            </a:r>
            <a:r>
              <a:rPr lang="ko-KR" altLang="en-US" sz="3200" dirty="0">
                <a:latin typeface="+mn-ea"/>
                <a:ea typeface="+mn-ea"/>
              </a:rPr>
              <a:t>개발</a:t>
            </a:r>
            <a:endParaRPr lang="ko-KR" altLang="en-US" dirty="0"/>
          </a:p>
        </p:txBody>
      </p:sp>
      <p:sp>
        <p:nvSpPr>
          <p:cNvPr id="512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Yahoo</a:t>
            </a:r>
            <a:r>
              <a:rPr lang="ko-KR" altLang="en-US" dirty="0"/>
              <a:t> </a:t>
            </a:r>
            <a:r>
              <a:rPr lang="en-US" altLang="ko-KR" dirty="0"/>
              <a:t>Finance API</a:t>
            </a:r>
            <a:r>
              <a:rPr lang="ko-KR" altLang="en-US" dirty="0"/>
              <a:t>를 이용하여 주가정보 갱신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Font typeface="Monotype Sorts" pitchFamily="2" charset="2"/>
              <a:buNone/>
            </a:pPr>
            <a:endParaRPr lang="en-US" altLang="ko-KR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903A42D-FD38-4577-8E1A-16F89E7D1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876589"/>
            <a:ext cx="6362700" cy="27238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updateDB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stock_code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`{0}`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1"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stock_code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cursor.fetchone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now.date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HY견고딕" panose="02030600000101010101" pitchFamily="18" charset="-127"/>
              </a:rPr>
              <a:t>이미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HY견고딕" panose="02030600000101010101" pitchFamily="18" charset="-127"/>
              </a:rPr>
              <a:t>최신화되어있는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HY견고딕" panose="02030600000101010101" pitchFamily="18" charset="-127"/>
              </a:rPr>
              <a:t> 상태입니다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next_row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datetime.timedelta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days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str_row_date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next_row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update_data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data.get_data_yahoo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(stock_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".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ks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str_row_date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now_str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update_data.index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update_data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zip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update_data.index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update_data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update_data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convert_date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datetime.datetime.strftime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"%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-%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-%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`{0}`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(%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, %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, %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stock_code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convert_date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"{0}  |  {1}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complete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stock_code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7C0EB8C-4043-4D18-8BAC-6C6630094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310" y="2530297"/>
            <a:ext cx="3504690" cy="948464"/>
          </a:xfrm>
          <a:prstGeom prst="rect">
            <a:avLst/>
          </a:prstGeom>
        </p:spPr>
      </p:pic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95CFB312-84E3-43EB-8B65-3021CB93C4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310" y="3924014"/>
            <a:ext cx="3504690" cy="150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277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첨부 </a:t>
            </a:r>
            <a:r>
              <a:rPr lang="en-US" altLang="ko-KR" dirty="0"/>
              <a:t>– </a:t>
            </a:r>
            <a:r>
              <a:rPr lang="ko-KR" altLang="en-US" sz="3200" dirty="0">
                <a:latin typeface="+mn-ea"/>
                <a:ea typeface="+mn-ea"/>
              </a:rPr>
              <a:t>개발</a:t>
            </a:r>
            <a:endParaRPr lang="ko-KR" altLang="en-US" dirty="0"/>
          </a:p>
        </p:txBody>
      </p:sp>
      <p:sp>
        <p:nvSpPr>
          <p:cNvPr id="512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r>
              <a:rPr lang="ko-KR" altLang="en-US" dirty="0"/>
              <a:t>모델 생성</a:t>
            </a:r>
            <a:r>
              <a:rPr lang="en-US" altLang="ko-KR" dirty="0"/>
              <a:t>, </a:t>
            </a:r>
            <a:r>
              <a:rPr lang="ko-KR" altLang="en-US" dirty="0"/>
              <a:t>훈련</a:t>
            </a:r>
            <a:r>
              <a:rPr lang="en-US" altLang="ko-KR" dirty="0"/>
              <a:t>, </a:t>
            </a:r>
            <a:r>
              <a:rPr lang="ko-KR" altLang="en-US" dirty="0"/>
              <a:t>예측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Font typeface="Monotype Sorts" pitchFamily="2" charset="2"/>
              <a:buNone/>
            </a:pPr>
            <a:endParaRPr lang="en-US" altLang="ko-KR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3D6D3CE-4A1A-40C6-8D12-50F178757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004937"/>
            <a:ext cx="4710260" cy="21236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---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에서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주가정보 불러오기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---#</a:t>
            </a:r>
            <a:b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load_db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`{0}`"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mid_prices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mid_prices.append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/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mid_prices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------------------------------#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C219896-1FD7-42AE-81AC-1A78A2C49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2471" y="2097270"/>
            <a:ext cx="3569616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배열에 모두저장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#</a:t>
            </a:r>
            <a:b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mid_prices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load_pickle.values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mid_prices.append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load_db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------------- #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455BDBC-5C70-48FE-A9A1-835AF1B9A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523" y="4509595"/>
            <a:ext cx="4949073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5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개 종목에 대한 모델 훈련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반복문</a:t>
            </a:r>
            <a:b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zip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load_pickle.values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mid_prices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model_create_and_run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071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첨부 </a:t>
            </a:r>
            <a:r>
              <a:rPr lang="en-US" altLang="ko-KR" dirty="0"/>
              <a:t>– </a:t>
            </a:r>
            <a:r>
              <a:rPr lang="ko-KR" altLang="en-US" sz="3200" dirty="0">
                <a:latin typeface="+mn-ea"/>
                <a:ea typeface="+mn-ea"/>
              </a:rPr>
              <a:t>개발</a:t>
            </a:r>
            <a:endParaRPr lang="ko-KR" altLang="en-US" dirty="0"/>
          </a:p>
        </p:txBody>
      </p:sp>
      <p:sp>
        <p:nvSpPr>
          <p:cNvPr id="512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r>
              <a:rPr lang="ko-KR" altLang="en-US" dirty="0"/>
              <a:t>모델 생성</a:t>
            </a:r>
            <a:r>
              <a:rPr lang="en-US" altLang="ko-KR" dirty="0"/>
              <a:t>, </a:t>
            </a:r>
            <a:r>
              <a:rPr lang="ko-KR" altLang="en-US" dirty="0"/>
              <a:t>훈련</a:t>
            </a:r>
            <a:r>
              <a:rPr lang="en-US" altLang="ko-KR" dirty="0"/>
              <a:t>, </a:t>
            </a:r>
            <a:r>
              <a:rPr lang="ko-KR" altLang="en-US" dirty="0"/>
              <a:t>예측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Font typeface="Monotype Sorts" pitchFamily="2" charset="2"/>
              <a:buNone/>
            </a:pPr>
            <a:endParaRPr lang="en-US" altLang="ko-KR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3408444-5964-4F0B-BF8A-C0C628EB5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66" y="1748641"/>
            <a:ext cx="5524107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model_create_and_run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seq_len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50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sequence_length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seq_len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-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sequence_length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result.append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sequence_length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데이터 정규화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normalized_data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normalized_window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[((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 -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normalized_data.append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normalized_window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normalized_data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데이터와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데이터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나누는 과정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round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result.shape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*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0.9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[: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:]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np.random.shuffle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[:, :-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np.reshape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x_train.shape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x_train.shape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[:, -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:, :-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np.reshape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x_test.shape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x_test.shape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:, -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D2B46AF-701F-46E5-87F7-1AF949ABE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0223" y="1748641"/>
            <a:ext cx="3280528" cy="24468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LSTM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모델 설계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Sequential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model.add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CuDNNLSTM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return_sequences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input_shape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model.add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CuDNNLSTM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return_sequences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model.add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Dense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activation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linear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model.compile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mse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optimizer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rmsprop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model.summary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모델 훈련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model.fit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validation_data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batch_size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epochs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가중치파일 저장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model.save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models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/{0}.h5'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591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첨부 </a:t>
            </a:r>
            <a:r>
              <a:rPr lang="en-US" altLang="ko-KR" dirty="0"/>
              <a:t>– </a:t>
            </a:r>
            <a:r>
              <a:rPr lang="ko-KR" altLang="en-US" sz="3200" dirty="0">
                <a:latin typeface="+mn-ea"/>
                <a:ea typeface="+mn-ea"/>
              </a:rPr>
              <a:t>개발 </a:t>
            </a:r>
            <a:r>
              <a:rPr lang="en-US" altLang="ko-KR" sz="2800" dirty="0">
                <a:latin typeface="+mn-ea"/>
                <a:ea typeface="+mn-ea"/>
                <a:hlinkClick r:id="rId2" action="ppaction://hlinksldjump"/>
              </a:rPr>
              <a:t>Home</a:t>
            </a:r>
            <a:endParaRPr lang="ko-KR" altLang="en-US" dirty="0"/>
          </a:p>
        </p:txBody>
      </p:sp>
      <p:sp>
        <p:nvSpPr>
          <p:cNvPr id="512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r>
              <a:rPr lang="ko-KR" altLang="en-US" dirty="0"/>
              <a:t>모델 생성</a:t>
            </a:r>
            <a:r>
              <a:rPr lang="en-US" altLang="ko-KR" dirty="0"/>
              <a:t>, </a:t>
            </a:r>
            <a:r>
              <a:rPr lang="ko-KR" altLang="en-US" dirty="0"/>
              <a:t>훈련</a:t>
            </a:r>
            <a:r>
              <a:rPr lang="en-US" altLang="ko-KR" dirty="0"/>
              <a:t>, </a:t>
            </a:r>
            <a:r>
              <a:rPr lang="ko-KR" altLang="en-US" dirty="0"/>
              <a:t>예측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Font typeface="Monotype Sorts" pitchFamily="2" charset="2"/>
              <a:buNone/>
            </a:pPr>
            <a:endParaRPr lang="en-US" altLang="ko-K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CF971FC-EDDF-4F3D-9FE5-0F463F8AD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918670"/>
            <a:ext cx="3996965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#--- DB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에서 주가정보 불러오기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---#</a:t>
            </a:r>
            <a:b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load_db(code):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sql =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"select high, low from `{0}` order by date desc limit 50"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.format(code)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cursor.execute(sql)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rows = cursor.fetchall()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mid_prices = []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rows: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mid_prices.append( (i[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'low'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i[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'high'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])/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mid_prices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#------------------------------#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5F8D1C0-D936-4AAA-9BF3-225A12922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902342"/>
            <a:ext cx="2271860" cy="5078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여기서 종목코드 지정해주면 됨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#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"005930"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-------------------------- #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7B11D2C-4621-46DF-B252-B5EBB7AD1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671510"/>
            <a:ext cx="1979629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mid_prices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load_db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0CC04A2-13CE-471F-AFCD-4D09127F5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2338" y="1918670"/>
            <a:ext cx="4383464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mid_prices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result.append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result.reverse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origin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normalized_data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normalized_window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-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normalized_data.append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normalized_window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normalized_data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[:]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np.reshape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x_test.shape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load_model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models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/{0}.h5'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model.summary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model.predict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: 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(pred+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)*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origin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7B75044-7227-4332-8F03-BB30907DC7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766633"/>
            <a:ext cx="3764179" cy="118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03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프로젝트명 </a:t>
            </a:r>
            <a:r>
              <a:rPr lang="en-US" altLang="ko-KR" dirty="0"/>
              <a:t>6</a:t>
            </a:r>
            <a:r>
              <a:rPr lang="ko-KR" altLang="en-US" dirty="0"/>
              <a:t>주차 주간 보고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451550"/>
              </p:ext>
            </p:extLst>
          </p:nvPr>
        </p:nvGraphicFramePr>
        <p:xfrm>
          <a:off x="319088" y="1117600"/>
          <a:ext cx="8592458" cy="5050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6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6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15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금주 보고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(20.09.30-20.10.06)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차주 계획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(20.10.07-20.10.13)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9428">
                <a:tc>
                  <a:txBody>
                    <a:bodyPr/>
                    <a:lstStyle/>
                    <a:p>
                      <a:pPr latinLnBrk="1"/>
                      <a:endParaRPr lang="en-US" altLang="ko-KR" sz="1600" dirty="0">
                        <a:latin typeface="+mn-ea"/>
                        <a:ea typeface="+mn-ea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진행 상황</a:t>
                      </a:r>
                      <a:endParaRPr lang="en-US" altLang="ko-KR" sz="1600" dirty="0">
                        <a:latin typeface="+mn-ea"/>
                        <a:ea typeface="+mn-ea"/>
                      </a:endParaRPr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   : 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개발환경 준비 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hlinkClick r:id="rId2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Go</a:t>
                      </a:r>
                      <a:endParaRPr lang="en-US" altLang="ko-KR" sz="16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       - </a:t>
                      </a:r>
                      <a:r>
                        <a:rPr lang="en-US" altLang="ko-KR" sz="1600" dirty="0" err="1">
                          <a:latin typeface="+mn-ea"/>
                          <a:ea typeface="+mn-ea"/>
                        </a:rPr>
                        <a:t>Pycharm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, VS-Code Set-up</a:t>
                      </a:r>
                      <a:endParaRPr lang="en-US" altLang="ko-KR" sz="1600" dirty="0">
                        <a:latin typeface="+mn-ea"/>
                        <a:ea typeface="+mn-ea"/>
                        <a:sym typeface="Wingdings" pitchFamily="2" charset="2"/>
                      </a:endParaRPr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600" dirty="0">
                          <a:latin typeface="+mn-ea"/>
                          <a:ea typeface="+mn-ea"/>
                          <a:sym typeface="Wingdings" pitchFamily="2" charset="2"/>
                        </a:rPr>
                        <a:t>       - React </a:t>
                      </a:r>
                      <a:r>
                        <a:rPr lang="ko-KR" altLang="en-US" sz="1600" dirty="0">
                          <a:latin typeface="+mn-ea"/>
                          <a:ea typeface="+mn-ea"/>
                          <a:sym typeface="Wingdings" pitchFamily="2" charset="2"/>
                        </a:rPr>
                        <a:t>프로젝트 생성</a:t>
                      </a:r>
                      <a:endParaRPr lang="en-US" altLang="ko-KR" sz="1600" dirty="0">
                        <a:latin typeface="+mn-ea"/>
                        <a:ea typeface="+mn-ea"/>
                        <a:sym typeface="Wingdings" pitchFamily="2" charset="2"/>
                      </a:endParaRPr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600" dirty="0">
                          <a:latin typeface="+mn-ea"/>
                          <a:ea typeface="+mn-ea"/>
                          <a:sym typeface="Wingdings" pitchFamily="2" charset="2"/>
                        </a:rPr>
                        <a:t>       - </a:t>
                      </a:r>
                      <a:r>
                        <a:rPr lang="en-US" altLang="ko-KR" sz="1600" dirty="0" err="1">
                          <a:latin typeface="+mn-ea"/>
                          <a:ea typeface="+mn-ea"/>
                          <a:sym typeface="Wingdings" pitchFamily="2" charset="2"/>
                        </a:rPr>
                        <a:t>Keras</a:t>
                      </a:r>
                      <a:r>
                        <a:rPr lang="en-US" altLang="ko-KR" sz="1600" dirty="0">
                          <a:latin typeface="+mn-ea"/>
                          <a:ea typeface="+mn-ea"/>
                          <a:sym typeface="Wingdings" pitchFamily="2" charset="2"/>
                        </a:rPr>
                        <a:t>, Yahoo Finance API </a:t>
                      </a:r>
                      <a:r>
                        <a:rPr lang="ko-KR" altLang="en-US" sz="1600" dirty="0">
                          <a:latin typeface="+mn-ea"/>
                          <a:ea typeface="+mn-ea"/>
                          <a:sym typeface="Wingdings" pitchFamily="2" charset="2"/>
                        </a:rPr>
                        <a:t>설치</a:t>
                      </a:r>
                      <a:endParaRPr lang="en-US" altLang="ko-KR" sz="1600" dirty="0">
                        <a:latin typeface="+mn-ea"/>
                        <a:ea typeface="+mn-ea"/>
                        <a:sym typeface="Wingdings" pitchFamily="2" charset="2"/>
                      </a:endParaRPr>
                    </a:p>
                    <a:p>
                      <a:pPr latinLnBrk="1">
                        <a:buFontTx/>
                        <a:buNone/>
                      </a:pPr>
                      <a:endParaRPr lang="en-US" altLang="ko-KR" sz="1600" dirty="0">
                        <a:latin typeface="+mn-ea"/>
                        <a:ea typeface="+mn-ea"/>
                        <a:sym typeface="Wingdings" pitchFamily="2" charset="2"/>
                      </a:endParaRPr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600" dirty="0">
                          <a:latin typeface="+mn-ea"/>
                          <a:ea typeface="+mn-ea"/>
                          <a:sym typeface="Wingdings" pitchFamily="2" charset="2"/>
                        </a:rPr>
                        <a:t>   : </a:t>
                      </a:r>
                      <a:r>
                        <a:rPr lang="ko-KR" altLang="en-US" sz="1600" dirty="0">
                          <a:latin typeface="+mn-ea"/>
                          <a:ea typeface="+mn-ea"/>
                          <a:sym typeface="Wingdings" pitchFamily="2" charset="2"/>
                        </a:rPr>
                        <a:t>개발 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sym typeface="Wingdings" pitchFamily="2" charset="2"/>
                          <a:hlinkClick r:id="rId3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Go</a:t>
                      </a:r>
                      <a:endParaRPr lang="en-US" altLang="ko-KR" sz="1600" dirty="0">
                        <a:solidFill>
                          <a:srgbClr val="FF0000"/>
                        </a:solidFill>
                        <a:latin typeface="+mn-ea"/>
                        <a:ea typeface="+mn-ea"/>
                        <a:sym typeface="Wingdings" pitchFamily="2" charset="2"/>
                      </a:endParaRPr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600" dirty="0">
                          <a:latin typeface="+mn-ea"/>
                          <a:ea typeface="+mn-ea"/>
                          <a:sym typeface="Wingdings" pitchFamily="2" charset="2"/>
                        </a:rPr>
                        <a:t>       - </a:t>
                      </a:r>
                      <a:r>
                        <a:rPr lang="ko-KR" altLang="en-US" sz="1600" dirty="0">
                          <a:latin typeface="+mn-ea"/>
                          <a:ea typeface="+mn-ea"/>
                          <a:sym typeface="Wingdings" pitchFamily="2" charset="2"/>
                        </a:rPr>
                        <a:t>초기 주가정보 </a:t>
                      </a:r>
                      <a:r>
                        <a:rPr lang="en-US" altLang="ko-KR" sz="1600" dirty="0">
                          <a:latin typeface="+mn-ea"/>
                          <a:ea typeface="+mn-ea"/>
                          <a:sym typeface="Wingdings" pitchFamily="2" charset="2"/>
                        </a:rPr>
                        <a:t>DB </a:t>
                      </a:r>
                      <a:r>
                        <a:rPr lang="ko-KR" altLang="en-US" sz="1600" dirty="0">
                          <a:latin typeface="+mn-ea"/>
                          <a:ea typeface="+mn-ea"/>
                          <a:sym typeface="Wingdings" pitchFamily="2" charset="2"/>
                        </a:rPr>
                        <a:t>저장</a:t>
                      </a:r>
                      <a:endParaRPr lang="en-US" altLang="ko-KR" sz="1600" dirty="0">
                        <a:latin typeface="+mn-ea"/>
                        <a:ea typeface="+mn-ea"/>
                        <a:sym typeface="Wingdings" pitchFamily="2" charset="2"/>
                      </a:endParaRPr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600" dirty="0">
                          <a:latin typeface="+mn-ea"/>
                          <a:ea typeface="+mn-ea"/>
                          <a:sym typeface="Wingdings" pitchFamily="2" charset="2"/>
                        </a:rPr>
                        <a:t>       - Yahoo Finance API </a:t>
                      </a:r>
                      <a:r>
                        <a:rPr lang="ko-KR" altLang="en-US" sz="1600" dirty="0">
                          <a:latin typeface="+mn-ea"/>
                          <a:ea typeface="+mn-ea"/>
                          <a:sym typeface="Wingdings" pitchFamily="2" charset="2"/>
                        </a:rPr>
                        <a:t>주가정보 갱신</a:t>
                      </a:r>
                      <a:endParaRPr lang="en-US" altLang="ko-KR" sz="1600" dirty="0">
                        <a:latin typeface="+mn-ea"/>
                        <a:ea typeface="+mn-ea"/>
                        <a:sym typeface="Wingdings" pitchFamily="2" charset="2"/>
                      </a:endParaRPr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600" dirty="0">
                          <a:latin typeface="+mn-ea"/>
                          <a:ea typeface="+mn-ea"/>
                          <a:sym typeface="Wingdings" pitchFamily="2" charset="2"/>
                        </a:rPr>
                        <a:t>          </a:t>
                      </a:r>
                      <a:r>
                        <a:rPr lang="ko-KR" altLang="en-US" sz="1600" dirty="0">
                          <a:latin typeface="+mn-ea"/>
                          <a:ea typeface="+mn-ea"/>
                          <a:sym typeface="Wingdings" pitchFamily="2" charset="2"/>
                        </a:rPr>
                        <a:t>하여 </a:t>
                      </a:r>
                      <a:r>
                        <a:rPr lang="en-US" altLang="ko-KR" sz="1600" dirty="0">
                          <a:latin typeface="+mn-ea"/>
                          <a:ea typeface="+mn-ea"/>
                          <a:sym typeface="Wingdings" pitchFamily="2" charset="2"/>
                        </a:rPr>
                        <a:t>DB</a:t>
                      </a:r>
                      <a:r>
                        <a:rPr lang="ko-KR" altLang="en-US" sz="1600" dirty="0">
                          <a:latin typeface="+mn-ea"/>
                          <a:ea typeface="+mn-ea"/>
                          <a:sym typeface="Wingdings" pitchFamily="2" charset="2"/>
                        </a:rPr>
                        <a:t>에 저장</a:t>
                      </a:r>
                      <a:endParaRPr lang="en-US" altLang="ko-KR" sz="1600" dirty="0">
                        <a:latin typeface="+mn-ea"/>
                        <a:ea typeface="+mn-ea"/>
                        <a:sym typeface="Wingdings" pitchFamily="2" charset="2"/>
                      </a:endParaRPr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600" dirty="0">
                          <a:latin typeface="+mn-ea"/>
                          <a:ea typeface="+mn-ea"/>
                          <a:sym typeface="Wingdings" pitchFamily="2" charset="2"/>
                        </a:rPr>
                        <a:t>       - LSTM</a:t>
                      </a:r>
                      <a:r>
                        <a:rPr lang="ko-KR" altLang="en-US" sz="1600" dirty="0">
                          <a:latin typeface="+mn-ea"/>
                          <a:ea typeface="+mn-ea"/>
                          <a:sym typeface="Wingdings" pitchFamily="2" charset="2"/>
                        </a:rPr>
                        <a:t> 모델 생성</a:t>
                      </a:r>
                      <a:r>
                        <a:rPr lang="en-US" altLang="ko-KR" sz="1600" dirty="0">
                          <a:latin typeface="+mn-ea"/>
                          <a:ea typeface="+mn-ea"/>
                          <a:sym typeface="Wingdings" pitchFamily="2" charset="2"/>
                        </a:rPr>
                        <a:t>, </a:t>
                      </a:r>
                      <a:r>
                        <a:rPr lang="ko-KR" altLang="en-US" sz="1600" dirty="0">
                          <a:latin typeface="+mn-ea"/>
                          <a:ea typeface="+mn-ea"/>
                          <a:sym typeface="Wingdings" pitchFamily="2" charset="2"/>
                        </a:rPr>
                        <a:t>예측</a:t>
                      </a:r>
                      <a:endParaRPr lang="en-US" altLang="ko-KR" sz="1600" dirty="0">
                        <a:latin typeface="+mn-ea"/>
                        <a:ea typeface="+mn-ea"/>
                        <a:sym typeface="Wingdings" pitchFamily="2" charset="2"/>
                      </a:endParaRPr>
                    </a:p>
                    <a:p>
                      <a:pPr latinLnBrk="1">
                        <a:buFontTx/>
                        <a:buNone/>
                      </a:pPr>
                      <a:endParaRPr lang="en-US" altLang="ko-KR" sz="1600" dirty="0">
                        <a:latin typeface="+mn-ea"/>
                        <a:ea typeface="+mn-ea"/>
                        <a:sym typeface="Wingdings" pitchFamily="2" charset="2"/>
                      </a:endParaRPr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600" baseline="0" dirty="0">
                          <a:latin typeface="+mn-ea"/>
                          <a:ea typeface="+mn-ea"/>
                          <a:sym typeface="Wingdings" pitchFamily="2" charset="2"/>
                        </a:rPr>
                        <a:t> - Issue</a:t>
                      </a:r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600" baseline="0" dirty="0">
                          <a:latin typeface="+mn-ea"/>
                          <a:ea typeface="+mn-ea"/>
                          <a:sym typeface="Wingdings" pitchFamily="2" charset="2"/>
                        </a:rPr>
                        <a:t>   :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dirty="0">
                        <a:latin typeface="+mn-ea"/>
                        <a:ea typeface="+mn-ea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진행 계획</a:t>
                      </a:r>
                      <a:endParaRPr lang="en-US" altLang="ko-KR" sz="1600" dirty="0">
                        <a:latin typeface="+mn-ea"/>
                        <a:ea typeface="+mn-ea"/>
                      </a:endParaRPr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  : 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개발환경 준비</a:t>
                      </a:r>
                      <a:endParaRPr lang="en-US" altLang="ko-KR" sz="1600" dirty="0">
                        <a:latin typeface="+mn-ea"/>
                        <a:ea typeface="+mn-ea"/>
                      </a:endParaRPr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      </a:t>
                      </a:r>
                      <a:r>
                        <a:rPr lang="en-US" altLang="ko-KR" sz="1600" dirty="0">
                          <a:latin typeface="+mn-ea"/>
                          <a:ea typeface="+mn-ea"/>
                          <a:sym typeface="Wingdings" pitchFamily="2" charset="2"/>
                        </a:rPr>
                        <a:t>- React, Node </a:t>
                      </a:r>
                      <a:r>
                        <a:rPr lang="ko-KR" altLang="en-US" sz="1600" dirty="0">
                          <a:latin typeface="+mn-ea"/>
                          <a:ea typeface="+mn-ea"/>
                          <a:sym typeface="Wingdings" pitchFamily="2" charset="2"/>
                        </a:rPr>
                        <a:t>연결</a:t>
                      </a:r>
                      <a:endParaRPr lang="en-US" altLang="ko-KR" sz="1600" dirty="0">
                        <a:latin typeface="+mn-ea"/>
                        <a:ea typeface="+mn-ea"/>
                        <a:sym typeface="Wingdings" pitchFamily="2" charset="2"/>
                      </a:endParaRPr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600" dirty="0">
                          <a:latin typeface="+mn-ea"/>
                          <a:ea typeface="+mn-ea"/>
                          <a:sym typeface="Wingdings" pitchFamily="2" charset="2"/>
                        </a:rPr>
                        <a:t>      - Node,</a:t>
                      </a:r>
                      <a:r>
                        <a:rPr lang="ko-KR" altLang="en-US" sz="1600" dirty="0">
                          <a:latin typeface="+mn-ea"/>
                          <a:ea typeface="+mn-ea"/>
                          <a:sym typeface="Wingdings" pitchFamily="2" charset="2"/>
                        </a:rPr>
                        <a:t> </a:t>
                      </a:r>
                      <a:r>
                        <a:rPr lang="en-US" altLang="ko-KR" sz="1600" dirty="0">
                          <a:latin typeface="+mn-ea"/>
                          <a:ea typeface="+mn-ea"/>
                          <a:sym typeface="Wingdings" pitchFamily="2" charset="2"/>
                        </a:rPr>
                        <a:t>MySQL</a:t>
                      </a:r>
                      <a:r>
                        <a:rPr lang="ko-KR" altLang="en-US" sz="1600" dirty="0">
                          <a:latin typeface="+mn-ea"/>
                          <a:ea typeface="+mn-ea"/>
                          <a:sym typeface="Wingdings" pitchFamily="2" charset="2"/>
                        </a:rPr>
                        <a:t> 연결</a:t>
                      </a:r>
                      <a:endParaRPr lang="en-US" altLang="ko-KR" sz="1600" dirty="0">
                        <a:latin typeface="+mn-ea"/>
                        <a:ea typeface="+mn-ea"/>
                        <a:sym typeface="Wingdings" pitchFamily="2" charset="2"/>
                      </a:endParaRPr>
                    </a:p>
                    <a:p>
                      <a:pPr latinLnBrk="1">
                        <a:buFontTx/>
                        <a:buNone/>
                      </a:pPr>
                      <a:endParaRPr lang="en-US" altLang="ko-KR" sz="1600" dirty="0">
                        <a:latin typeface="+mn-ea"/>
                        <a:ea typeface="+mn-ea"/>
                        <a:sym typeface="Wingdings" pitchFamily="2" charset="2"/>
                      </a:endParaRPr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600" dirty="0">
                          <a:latin typeface="+mn-ea"/>
                          <a:ea typeface="+mn-ea"/>
                          <a:sym typeface="Wingdings" pitchFamily="2" charset="2"/>
                        </a:rPr>
                        <a:t>  : </a:t>
                      </a:r>
                      <a:r>
                        <a:rPr lang="ko-KR" altLang="en-US" sz="1600" dirty="0">
                          <a:latin typeface="+mn-ea"/>
                          <a:ea typeface="+mn-ea"/>
                          <a:sym typeface="Wingdings" pitchFamily="2" charset="2"/>
                        </a:rPr>
                        <a:t>개발</a:t>
                      </a:r>
                      <a:endParaRPr lang="en-US" altLang="ko-KR" sz="1600" dirty="0">
                        <a:latin typeface="+mn-ea"/>
                        <a:ea typeface="+mn-ea"/>
                        <a:sym typeface="Wingdings" pitchFamily="2" charset="2"/>
                      </a:endParaRPr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600" dirty="0">
                          <a:latin typeface="+mn-ea"/>
                          <a:ea typeface="+mn-ea"/>
                          <a:sym typeface="Wingdings" pitchFamily="2" charset="2"/>
                        </a:rPr>
                        <a:t>      - </a:t>
                      </a:r>
                      <a:r>
                        <a:rPr lang="ko-KR" altLang="en-US" sz="1600" dirty="0" err="1">
                          <a:latin typeface="+mn-ea"/>
                          <a:ea typeface="+mn-ea"/>
                          <a:sym typeface="Wingdings" pitchFamily="2" charset="2"/>
                        </a:rPr>
                        <a:t>예측결과값</a:t>
                      </a:r>
                      <a:r>
                        <a:rPr lang="ko-KR" altLang="en-US" sz="1600" dirty="0">
                          <a:latin typeface="+mn-ea"/>
                          <a:ea typeface="+mn-ea"/>
                          <a:sym typeface="Wingdings" pitchFamily="2" charset="2"/>
                        </a:rPr>
                        <a:t> </a:t>
                      </a:r>
                      <a:r>
                        <a:rPr lang="en-US" altLang="ko-KR" sz="1600" dirty="0">
                          <a:latin typeface="+mn-ea"/>
                          <a:ea typeface="+mn-ea"/>
                          <a:sym typeface="Wingdings" pitchFamily="2" charset="2"/>
                        </a:rPr>
                        <a:t>DB</a:t>
                      </a:r>
                      <a:r>
                        <a:rPr lang="ko-KR" altLang="en-US" sz="1600" dirty="0">
                          <a:latin typeface="+mn-ea"/>
                          <a:ea typeface="+mn-ea"/>
                          <a:sym typeface="Wingdings" pitchFamily="2" charset="2"/>
                        </a:rPr>
                        <a:t>에 저장</a:t>
                      </a:r>
                      <a:endParaRPr lang="en-US" altLang="ko-KR" sz="1600" dirty="0">
                        <a:latin typeface="+mn-ea"/>
                        <a:ea typeface="+mn-ea"/>
                        <a:sym typeface="Wingdings" pitchFamily="2" charset="2"/>
                      </a:endParaRPr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600" dirty="0">
                          <a:latin typeface="+mn-ea"/>
                          <a:ea typeface="+mn-ea"/>
                          <a:sym typeface="Wingdings" pitchFamily="2" charset="2"/>
                        </a:rPr>
                        <a:t>      - </a:t>
                      </a:r>
                      <a:r>
                        <a:rPr lang="ko-KR" altLang="en-US" sz="1600" dirty="0">
                          <a:latin typeface="+mn-ea"/>
                          <a:ea typeface="+mn-ea"/>
                          <a:sym typeface="Wingdings" pitchFamily="2" charset="2"/>
                        </a:rPr>
                        <a:t>주가예측함수 고치기</a:t>
                      </a:r>
                      <a:endParaRPr lang="en-US" altLang="ko-KR" sz="1600" dirty="0">
                        <a:latin typeface="+mn-ea"/>
                        <a:ea typeface="+mn-ea"/>
                        <a:sym typeface="Wingdings" pitchFamily="2" charset="2"/>
                      </a:endParaRPr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600" dirty="0">
                          <a:latin typeface="+mn-ea"/>
                          <a:ea typeface="+mn-ea"/>
                          <a:sym typeface="Wingdings" pitchFamily="2" charset="2"/>
                        </a:rPr>
                        <a:t>      - React Chart</a:t>
                      </a:r>
                      <a:r>
                        <a:rPr lang="ko-KR" altLang="en-US" sz="1600" dirty="0">
                          <a:latin typeface="+mn-ea"/>
                          <a:ea typeface="+mn-ea"/>
                          <a:sym typeface="Wingdings" pitchFamily="2" charset="2"/>
                        </a:rPr>
                        <a:t> </a:t>
                      </a:r>
                      <a:r>
                        <a:rPr lang="ko-KR" altLang="en-US" sz="1600" dirty="0" err="1">
                          <a:latin typeface="+mn-ea"/>
                          <a:ea typeface="+mn-ea"/>
                          <a:sym typeface="Wingdings" pitchFamily="2" charset="2"/>
                        </a:rPr>
                        <a:t>그려보기</a:t>
                      </a:r>
                      <a:endParaRPr lang="en-US" altLang="ko-KR" sz="1600" dirty="0">
                        <a:latin typeface="+mn-ea"/>
                        <a:ea typeface="+mn-ea"/>
                        <a:sym typeface="Wingdings" pitchFamily="2" charset="2"/>
                      </a:endParaRPr>
                    </a:p>
                    <a:p>
                      <a:pPr latinLnBrk="1">
                        <a:buFontTx/>
                        <a:buNone/>
                      </a:pPr>
                      <a:endParaRPr lang="en-US" altLang="ko-KR" sz="1600" dirty="0">
                        <a:latin typeface="+mn-ea"/>
                        <a:ea typeface="+mn-ea"/>
                        <a:sym typeface="Wingdings" pitchFamily="2" charset="2"/>
                      </a:endParaRPr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600" dirty="0">
                          <a:latin typeface="+mn-ea"/>
                          <a:ea typeface="+mn-ea"/>
                          <a:sym typeface="Wingdings" pitchFamily="2" charset="2"/>
                        </a:rPr>
                        <a:t>   </a:t>
                      </a:r>
                      <a:r>
                        <a:rPr lang="ko-KR" altLang="en-US" sz="1600" baseline="0" dirty="0">
                          <a:latin typeface="+mn-ea"/>
                          <a:ea typeface="+mn-ea"/>
                          <a:sym typeface="Wingdings" pitchFamily="2" charset="2"/>
                        </a:rPr>
                        <a:t> </a:t>
                      </a:r>
                      <a:endParaRPr lang="en-US" altLang="ko-KR" sz="1600" dirty="0">
                        <a:latin typeface="+mn-ea"/>
                        <a:ea typeface="+mn-ea"/>
                        <a:sym typeface="Wingdings" pitchFamily="2" charset="2"/>
                      </a:endParaRPr>
                    </a:p>
                    <a:p>
                      <a:pPr latinLnBrk="1">
                        <a:buFontTx/>
                        <a:buNone/>
                      </a:pPr>
                      <a:endParaRPr lang="en-US" altLang="ko-KR" sz="1600" dirty="0">
                        <a:latin typeface="+mn-ea"/>
                        <a:ea typeface="+mn-ea"/>
                        <a:sym typeface="Wingdings" pitchFamily="2" charset="2"/>
                      </a:endParaRPr>
                    </a:p>
                    <a:p>
                      <a:pPr latinLnBrk="1">
                        <a:buFontTx/>
                        <a:buNone/>
                      </a:pPr>
                      <a:endParaRPr lang="en-US" altLang="ko-KR" sz="1600" dirty="0">
                        <a:latin typeface="+mn-ea"/>
                        <a:ea typeface="+mn-ea"/>
                        <a:sym typeface="Wingdings" pitchFamily="2" charset="2"/>
                      </a:endParaRPr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600" baseline="0" dirty="0">
                          <a:latin typeface="+mn-ea"/>
                          <a:ea typeface="+mn-ea"/>
                          <a:sym typeface="Wingdings" pitchFamily="2" charset="2"/>
                        </a:rPr>
                        <a:t> - Issue </a:t>
                      </a:r>
                      <a:r>
                        <a:rPr lang="ko-KR" altLang="en-US" sz="1600" baseline="0" dirty="0">
                          <a:latin typeface="+mn-ea"/>
                          <a:ea typeface="+mn-ea"/>
                          <a:sym typeface="Wingdings" pitchFamily="2" charset="2"/>
                        </a:rPr>
                        <a:t>해결 계획</a:t>
                      </a:r>
                      <a:endParaRPr lang="en-US" altLang="ko-KR" sz="1600" baseline="0" dirty="0">
                        <a:latin typeface="+mn-ea"/>
                        <a:ea typeface="+mn-ea"/>
                        <a:sym typeface="Wingdings" pitchFamily="2" charset="2"/>
                      </a:endParaRPr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600" baseline="0" dirty="0">
                          <a:latin typeface="+mn-ea"/>
                          <a:ea typeface="+mn-ea"/>
                          <a:sym typeface="Wingdings" pitchFamily="2" charset="2"/>
                        </a:rPr>
                        <a:t>   :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첨부 </a:t>
            </a:r>
            <a:r>
              <a:rPr lang="en-US" altLang="ko-KR" dirty="0"/>
              <a:t>– </a:t>
            </a:r>
            <a:r>
              <a:rPr lang="ko-KR" altLang="en-US" sz="3200" dirty="0">
                <a:latin typeface="+mn-ea"/>
                <a:ea typeface="+mn-ea"/>
              </a:rPr>
              <a:t>개발환경 준비</a:t>
            </a:r>
            <a:endParaRPr lang="ko-KR" altLang="en-US" dirty="0"/>
          </a:p>
        </p:txBody>
      </p:sp>
      <p:sp>
        <p:nvSpPr>
          <p:cNvPr id="512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PyCharm </a:t>
            </a:r>
            <a:r>
              <a:rPr lang="ko-KR" altLang="en-US" dirty="0"/>
              <a:t>설치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Font typeface="Monotype Sorts" pitchFamily="2" charset="2"/>
              <a:buNone/>
            </a:pPr>
            <a:endParaRPr lang="en-US" altLang="ko-KR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1F7DE049-78C6-4A73-8CBB-F2F015E57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821717"/>
            <a:ext cx="8122763" cy="433637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첨부 </a:t>
            </a:r>
            <a:r>
              <a:rPr lang="en-US" altLang="ko-KR" dirty="0"/>
              <a:t>– </a:t>
            </a:r>
            <a:r>
              <a:rPr lang="ko-KR" altLang="en-US" sz="3200" dirty="0">
                <a:latin typeface="+mn-ea"/>
                <a:ea typeface="+mn-ea"/>
              </a:rPr>
              <a:t>개발환경 준비</a:t>
            </a:r>
            <a:endParaRPr lang="ko-KR" altLang="en-US" dirty="0"/>
          </a:p>
        </p:txBody>
      </p:sp>
      <p:sp>
        <p:nvSpPr>
          <p:cNvPr id="512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VS-Code </a:t>
            </a:r>
            <a:r>
              <a:rPr lang="ko-KR" altLang="en-US" dirty="0"/>
              <a:t>설치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Font typeface="Monotype Sorts" pitchFamily="2" charset="2"/>
              <a:buNone/>
            </a:pPr>
            <a:endParaRPr lang="en-US" altLang="ko-KR" dirty="0"/>
          </a:p>
        </p:txBody>
      </p:sp>
      <p:pic>
        <p:nvPicPr>
          <p:cNvPr id="4" name="그림 3" descr="스크린샷, 앉아있는, 테이블, 모니터이(가) 표시된 사진&#10;&#10;자동 생성된 설명">
            <a:extLst>
              <a:ext uri="{FF2B5EF4-FFF2-40B4-BE49-F238E27FC236}">
                <a16:creationId xmlns:a16="http://schemas.microsoft.com/office/drawing/2014/main" id="{9FC3E611-2A0B-4DAC-907F-0E3E08B84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17" y="1758903"/>
            <a:ext cx="8264165" cy="477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695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첨부 </a:t>
            </a:r>
            <a:r>
              <a:rPr lang="en-US" altLang="ko-KR" dirty="0"/>
              <a:t>– </a:t>
            </a:r>
            <a:r>
              <a:rPr lang="ko-KR" altLang="en-US" sz="3200" dirty="0">
                <a:latin typeface="+mn-ea"/>
                <a:ea typeface="+mn-ea"/>
              </a:rPr>
              <a:t>개발환경 준비</a:t>
            </a:r>
            <a:endParaRPr lang="ko-KR" altLang="en-US" dirty="0"/>
          </a:p>
        </p:txBody>
      </p:sp>
      <p:sp>
        <p:nvSpPr>
          <p:cNvPr id="512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React </a:t>
            </a:r>
            <a:r>
              <a:rPr lang="ko-KR" altLang="en-US" dirty="0"/>
              <a:t>프로젝트 생성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Font typeface="Monotype Sorts" pitchFamily="2" charset="2"/>
              <a:buNone/>
            </a:pPr>
            <a:endParaRPr lang="en-US" altLang="ko-KR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C9FAC9B8-CC4C-44C2-A1CA-548A219D3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18564"/>
            <a:ext cx="4128195" cy="315675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9C13869-0396-4006-B173-C19007EE4E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018563"/>
            <a:ext cx="4415259" cy="315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481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첨부 </a:t>
            </a:r>
            <a:r>
              <a:rPr lang="en-US" altLang="ko-KR" dirty="0"/>
              <a:t>– </a:t>
            </a:r>
            <a:r>
              <a:rPr lang="ko-KR" altLang="en-US" sz="3200" dirty="0">
                <a:latin typeface="+mn-ea"/>
                <a:ea typeface="+mn-ea"/>
              </a:rPr>
              <a:t>개발환경 준비</a:t>
            </a:r>
            <a:endParaRPr lang="ko-KR" altLang="en-US" dirty="0"/>
          </a:p>
        </p:txBody>
      </p:sp>
      <p:sp>
        <p:nvSpPr>
          <p:cNvPr id="512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Keras</a:t>
            </a:r>
            <a:r>
              <a:rPr lang="en-US" altLang="ko-KR" dirty="0"/>
              <a:t>, Yahoo Finance API </a:t>
            </a:r>
            <a:r>
              <a:rPr lang="ko-KR" altLang="en-US" dirty="0"/>
              <a:t>설치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Font typeface="Monotype Sorts" pitchFamily="2" charset="2"/>
              <a:buNone/>
            </a:pPr>
            <a:endParaRPr lang="en-US" altLang="ko-KR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C594C50D-1062-4876-913A-688261F6B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88" y="1931022"/>
            <a:ext cx="5143892" cy="2292186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CDD5411-B501-4CA9-9C5B-5EBAE66B2C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88" y="4465722"/>
            <a:ext cx="6057622" cy="93861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4FE63F8-DE5F-4F81-BE58-A2A3B780A34C}"/>
              </a:ext>
            </a:extLst>
          </p:cNvPr>
          <p:cNvSpPr/>
          <p:nvPr/>
        </p:nvSpPr>
        <p:spPr bwMode="auto">
          <a:xfrm>
            <a:off x="259237" y="3503172"/>
            <a:ext cx="2683497" cy="58155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0804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BF74E75C-2DC3-4953-8C62-904F8E23D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44" y="1859144"/>
            <a:ext cx="7068968" cy="200856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첨부 </a:t>
            </a:r>
            <a:r>
              <a:rPr lang="en-US" altLang="ko-KR" dirty="0"/>
              <a:t>– </a:t>
            </a:r>
            <a:r>
              <a:rPr lang="ko-KR" altLang="en-US" sz="3200" dirty="0">
                <a:latin typeface="+mn-ea"/>
                <a:ea typeface="+mn-ea"/>
              </a:rPr>
              <a:t>개발환경 준비 </a:t>
            </a:r>
            <a:r>
              <a:rPr lang="en-US" altLang="ko-KR" dirty="0">
                <a:hlinkClick r:id="rId3" action="ppaction://hlinksldjump"/>
              </a:rPr>
              <a:t>Home</a:t>
            </a:r>
            <a:endParaRPr lang="ko-KR" altLang="en-US" dirty="0"/>
          </a:p>
        </p:txBody>
      </p:sp>
      <p:sp>
        <p:nvSpPr>
          <p:cNvPr id="512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Keras</a:t>
            </a:r>
            <a:r>
              <a:rPr lang="en-US" altLang="ko-KR" dirty="0"/>
              <a:t>, Yahoo Finance API </a:t>
            </a:r>
            <a:r>
              <a:rPr lang="ko-KR" altLang="en-US" dirty="0"/>
              <a:t>설치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Font typeface="Monotype Sorts" pitchFamily="2" charset="2"/>
              <a:buNone/>
            </a:pP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FE63F8-DE5F-4F81-BE58-A2A3B780A34C}"/>
              </a:ext>
            </a:extLst>
          </p:cNvPr>
          <p:cNvSpPr/>
          <p:nvPr/>
        </p:nvSpPr>
        <p:spPr bwMode="auto">
          <a:xfrm>
            <a:off x="124962" y="3516198"/>
            <a:ext cx="2486264" cy="21278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D5F1AD-FD69-4FF9-9078-FFAD2A819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44" y="3984843"/>
            <a:ext cx="5330528" cy="53887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DA4A253-EFF6-4048-B308-C6FCDB7B77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44" y="4759099"/>
            <a:ext cx="8018228" cy="35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215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첨부 </a:t>
            </a:r>
            <a:r>
              <a:rPr lang="en-US" altLang="ko-KR" dirty="0"/>
              <a:t>– </a:t>
            </a:r>
            <a:r>
              <a:rPr lang="ko-KR" altLang="en-US" sz="3200">
                <a:latin typeface="+mn-ea"/>
                <a:ea typeface="+mn-ea"/>
              </a:rPr>
              <a:t>개발</a:t>
            </a:r>
            <a:endParaRPr lang="ko-KR" altLang="en-US" dirty="0"/>
          </a:p>
        </p:txBody>
      </p:sp>
      <p:sp>
        <p:nvSpPr>
          <p:cNvPr id="512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초기 주가정보 저장 </a:t>
            </a:r>
            <a:r>
              <a:rPr lang="en-US" altLang="ko-KR" dirty="0"/>
              <a:t>(csv</a:t>
            </a:r>
            <a:r>
              <a:rPr lang="ko-KR" altLang="en-US" dirty="0"/>
              <a:t>파일 이용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Font typeface="Monotype Sorts" pitchFamily="2" charset="2"/>
              <a:buNone/>
            </a:pPr>
            <a:endParaRPr lang="en-US" altLang="ko-KR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544AA0D-4438-4434-B318-9F4B8567B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766250"/>
            <a:ext cx="1291472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kospi_array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[]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037069E-E30E-4F97-ADE0-F983F7415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291360"/>
            <a:ext cx="18288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kospi.values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kospi_array.append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095B274-5E0A-4F9F-A0BB-0BCFE27B9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522440"/>
            <a:ext cx="4572000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save_kospi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stock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kospi_array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ticker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stock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data.get_data_yahoo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ticker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'.KS'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start_date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now_str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df.to_csv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kospi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/{}.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csv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ticker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'{}.csv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saved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ticker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64ECD24-6B74-4F45-B11F-32AEB3BAF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249307"/>
            <a:ext cx="2771480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kospi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pd.read_pickle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kospi.pickle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8905F592-1212-42AD-98C9-D98AA01D3D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04315"/>
              </p:ext>
            </p:extLst>
          </p:nvPr>
        </p:nvGraphicFramePr>
        <p:xfrm>
          <a:off x="3218232" y="2217008"/>
          <a:ext cx="1730840" cy="1534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420">
                  <a:extLst>
                    <a:ext uri="{9D8B030D-6E8A-4147-A177-3AD203B41FA5}">
                      <a16:colId xmlns:a16="http://schemas.microsoft.com/office/drawing/2014/main" val="649924942"/>
                    </a:ext>
                  </a:extLst>
                </a:gridCol>
                <a:gridCol w="865420">
                  <a:extLst>
                    <a:ext uri="{9D8B030D-6E8A-4147-A177-3AD203B41FA5}">
                      <a16:colId xmlns:a16="http://schemas.microsoft.com/office/drawing/2014/main" val="2791242891"/>
                    </a:ext>
                  </a:extLst>
                </a:gridCol>
              </a:tblGrid>
              <a:tr h="3068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종목이름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종목코드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628232"/>
                  </a:ext>
                </a:extLst>
              </a:tr>
              <a:tr h="306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OO</a:t>
                      </a:r>
                      <a:r>
                        <a:rPr lang="ko-KR" altLang="en-US" sz="1100" dirty="0"/>
                        <a:t>제약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000050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279601"/>
                  </a:ext>
                </a:extLst>
              </a:tr>
              <a:tr h="306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OO</a:t>
                      </a:r>
                      <a:r>
                        <a:rPr lang="ko-KR" altLang="en-US" sz="1100" dirty="0"/>
                        <a:t>전자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000070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199125"/>
                  </a:ext>
                </a:extLst>
              </a:tr>
              <a:tr h="306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OO</a:t>
                      </a:r>
                      <a:r>
                        <a:rPr lang="ko-KR" altLang="en-US" sz="1100" dirty="0"/>
                        <a:t>물류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000090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207670"/>
                  </a:ext>
                </a:extLst>
              </a:tr>
              <a:tr h="306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OO</a:t>
                      </a:r>
                      <a:r>
                        <a:rPr lang="ko-KR" altLang="en-US" sz="1100" dirty="0"/>
                        <a:t>자동차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105070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346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F6BA147-1D15-4F98-9E56-8B68F2DD69B7}"/>
              </a:ext>
            </a:extLst>
          </p:cNvPr>
          <p:cNvSpPr txBox="1"/>
          <p:nvPr/>
        </p:nvSpPr>
        <p:spPr>
          <a:xfrm>
            <a:off x="3145096" y="1879490"/>
            <a:ext cx="16400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/>
              <a:t>kospi.pickle</a:t>
            </a:r>
            <a:r>
              <a:rPr lang="en-US" altLang="ko-KR" sz="1050" dirty="0"/>
              <a:t> </a:t>
            </a:r>
            <a:r>
              <a:rPr lang="ko-KR" altLang="en-US" sz="1050" dirty="0"/>
              <a:t>파일의 형태</a:t>
            </a:r>
          </a:p>
        </p:txBody>
      </p:sp>
      <p:pic>
        <p:nvPicPr>
          <p:cNvPr id="11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7940FD94-FDC9-40FC-AB20-1619AFB870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816" y="2185950"/>
            <a:ext cx="2962421" cy="1596536"/>
          </a:xfrm>
          <a:prstGeom prst="rect">
            <a:avLst/>
          </a:prstGeom>
        </p:spPr>
      </p:pic>
      <p:pic>
        <p:nvPicPr>
          <p:cNvPr id="13" name="그림 12" descr="테이블이(가) 표시된 사진&#10;&#10;자동 생성된 설명">
            <a:extLst>
              <a:ext uri="{FF2B5EF4-FFF2-40B4-BE49-F238E27FC236}">
                <a16:creationId xmlns:a16="http://schemas.microsoft.com/office/drawing/2014/main" id="{8C631160-ACAD-4D7F-A6FB-5869094D5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816" y="3956047"/>
            <a:ext cx="3048651" cy="168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4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첨부 </a:t>
            </a:r>
            <a:r>
              <a:rPr lang="en-US" altLang="ko-KR" dirty="0"/>
              <a:t>– </a:t>
            </a:r>
            <a:r>
              <a:rPr lang="ko-KR" altLang="en-US" sz="3200">
                <a:latin typeface="+mn-ea"/>
                <a:ea typeface="+mn-ea"/>
              </a:rPr>
              <a:t>개발</a:t>
            </a:r>
            <a:endParaRPr lang="ko-KR" altLang="en-US" dirty="0"/>
          </a:p>
        </p:txBody>
      </p:sp>
      <p:sp>
        <p:nvSpPr>
          <p:cNvPr id="512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초기 주가정보 저장 </a:t>
            </a:r>
            <a:r>
              <a:rPr lang="en-US" altLang="ko-KR" dirty="0"/>
              <a:t>(csv</a:t>
            </a:r>
            <a:r>
              <a:rPr lang="ko-KR" altLang="en-US" dirty="0"/>
              <a:t>파일 이용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Font typeface="Monotype Sorts" pitchFamily="2" charset="2"/>
              <a:buNone/>
            </a:pPr>
            <a:endParaRPr lang="en-US" altLang="ko-KR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B273CE2-54A8-409F-A0B2-2475B22B4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086293"/>
            <a:ext cx="5420412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init_insert_DB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market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file_list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glob.glob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'./{}/*.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csv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market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file_name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file_list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pd.read_csv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file_name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real_file_name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file_name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zip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integer_high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integer_low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convert_date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datetime.datetime.strptime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"%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-%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-%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`{0}`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(%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, %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, %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real_file_name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convert_date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integer_high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integer_low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"{0}.csv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completed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!!"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real_file_name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18FE9556-C6E7-43C6-B6DD-35E13DDC6F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64" y="3896292"/>
            <a:ext cx="2457656" cy="2296434"/>
          </a:xfrm>
          <a:prstGeom prst="rect">
            <a:avLst/>
          </a:prstGeom>
        </p:spPr>
      </p:pic>
      <p:pic>
        <p:nvPicPr>
          <p:cNvPr id="17" name="그림 16" descr="테이블이(가) 표시된 사진&#10;&#10;자동 생성된 설명">
            <a:extLst>
              <a:ext uri="{FF2B5EF4-FFF2-40B4-BE49-F238E27FC236}">
                <a16:creationId xmlns:a16="http://schemas.microsoft.com/office/drawing/2014/main" id="{F1D7501B-7159-4AE8-AA61-A8F9E327E7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967" y="3989203"/>
            <a:ext cx="3384490" cy="202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306662"/>
      </p:ext>
    </p:extLst>
  </p:cSld>
  <p:clrMapOvr>
    <a:masterClrMapping/>
  </p:clrMapOvr>
</p:sld>
</file>

<file path=ppt/theme/theme1.xml><?xml version="1.0" encoding="utf-8"?>
<a:theme xmlns:a="http://schemas.openxmlformats.org/drawingml/2006/main" name="lab서식">
  <a:themeElements>
    <a:clrScheme name="lab서식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b서식">
      <a:majorFont>
        <a:latin typeface="Times New Roman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charset="-127"/>
          </a:defRPr>
        </a:defPPr>
      </a:lstStyle>
    </a:lnDef>
  </a:objectDefaults>
  <a:extraClrSchemeLst>
    <a:extraClrScheme>
      <a:clrScheme name="lab서식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b서식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b서식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b서식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b서식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b서식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b서식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13030</TotalTime>
  <Words>1770</Words>
  <Application>Microsoft Office PowerPoint</Application>
  <PresentationFormat>화면 슬라이드 쇼(4:3)</PresentationFormat>
  <Paragraphs>111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Monotype Sorts</vt:lpstr>
      <vt:lpstr>굴림</vt:lpstr>
      <vt:lpstr>Arial</vt:lpstr>
      <vt:lpstr>Consolas</vt:lpstr>
      <vt:lpstr>Courier New</vt:lpstr>
      <vt:lpstr>Times New Roman</vt:lpstr>
      <vt:lpstr>Wingdings</vt:lpstr>
      <vt:lpstr>lab서식</vt:lpstr>
      <vt:lpstr>6주차 주간 보고</vt:lpstr>
      <vt:lpstr>프로젝트명 6주차 주간 보고</vt:lpstr>
      <vt:lpstr>첨부 – 개발환경 준비</vt:lpstr>
      <vt:lpstr>첨부 – 개발환경 준비</vt:lpstr>
      <vt:lpstr>첨부 – 개발환경 준비</vt:lpstr>
      <vt:lpstr>첨부 – 개발환경 준비</vt:lpstr>
      <vt:lpstr>첨부 – 개발환경 준비 Home</vt:lpstr>
      <vt:lpstr>첨부 – 개발</vt:lpstr>
      <vt:lpstr>첨부 – 개발</vt:lpstr>
      <vt:lpstr>첨부 – 개발</vt:lpstr>
      <vt:lpstr>첨부 – 개발</vt:lpstr>
      <vt:lpstr>첨부 – 개발</vt:lpstr>
      <vt:lpstr>첨부 – 개발 Home</vt:lpstr>
    </vt:vector>
  </TitlesOfParts>
  <Company>정보통신연구실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hchoi</dc:creator>
  <cp:lastModifiedBy>kim</cp:lastModifiedBy>
  <cp:revision>592</cp:revision>
  <cp:lastPrinted>1998-09-10T20:41:32Z</cp:lastPrinted>
  <dcterms:created xsi:type="dcterms:W3CDTF">1997-09-08T10:52:24Z</dcterms:created>
  <dcterms:modified xsi:type="dcterms:W3CDTF">2020-10-06T04:57:54Z</dcterms:modified>
</cp:coreProperties>
</file>