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3" r:id="rId18"/>
    <p:sldId id="264" r:id="rId19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20"/>
    </p:embeddedFont>
    <p:embeddedFont>
      <p:font typeface="KoPubWorld돋움체 Light" panose="00000300000000000000" pitchFamily="2" charset="-127"/>
      <p:regular r:id="rId21"/>
    </p:embeddedFont>
    <p:embeddedFont>
      <p:font typeface="KoPubWorld돋움체 Medium" panose="0000060000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2CE"/>
    <a:srgbClr val="DDF7F4"/>
    <a:srgbClr val="9BE9E0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187718" y="2922762"/>
            <a:ext cx="781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주가예측 및 매수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매도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추천사이트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D01A75-8A69-49FF-BE37-F12ACA4ACD52}"/>
              </a:ext>
            </a:extLst>
          </p:cNvPr>
          <p:cNvGrpSpPr/>
          <p:nvPr/>
        </p:nvGrpSpPr>
        <p:grpSpPr>
          <a:xfrm>
            <a:off x="4212293" y="2513503"/>
            <a:ext cx="3767411" cy="707886"/>
            <a:chOff x="2856097" y="2532214"/>
            <a:chExt cx="3092168" cy="70788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4B66E7-8E1B-4C68-8620-D941855A8802}"/>
                </a:ext>
              </a:extLst>
            </p:cNvPr>
            <p:cNvSpPr/>
            <p:nvPr/>
          </p:nvSpPr>
          <p:spPr>
            <a:xfrm>
              <a:off x="2926077" y="2541180"/>
              <a:ext cx="2952208" cy="29858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9D05D-F78A-4261-97DE-E6F70F97297A}"/>
                </a:ext>
              </a:extLst>
            </p:cNvPr>
            <p:cNvSpPr txBox="1"/>
            <p:nvPr/>
          </p:nvSpPr>
          <p:spPr>
            <a:xfrm>
              <a:off x="2856097" y="2532214"/>
              <a:ext cx="309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캡스톤</a:t>
              </a:r>
              <a:r>
                <a:rPr lang="ko-KR" altLang="en-US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디자인 프로젝트 계획서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3E6DC7-5674-4B51-9610-64A6B11F6717}"/>
              </a:ext>
            </a:extLst>
          </p:cNvPr>
          <p:cNvGrpSpPr/>
          <p:nvPr/>
        </p:nvGrpSpPr>
        <p:grpSpPr>
          <a:xfrm>
            <a:off x="2866454" y="3996681"/>
            <a:ext cx="1569099" cy="1545353"/>
            <a:chOff x="2866454" y="3996681"/>
            <a:chExt cx="1569099" cy="154535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A6C6692-0864-4F63-8470-FE061F3996F3}"/>
                </a:ext>
              </a:extLst>
            </p:cNvPr>
            <p:cNvCxnSpPr/>
            <p:nvPr/>
          </p:nvCxnSpPr>
          <p:spPr>
            <a:xfrm flipV="1">
              <a:off x="2895638" y="4428992"/>
              <a:ext cx="494376" cy="436442"/>
            </a:xfrm>
            <a:prstGeom prst="line">
              <a:avLst/>
            </a:prstGeom>
            <a:ln w="63500">
              <a:solidFill>
                <a:schemeClr val="tx1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4F9EE0A-D9B1-4E06-AC41-E401638A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60" y="4432977"/>
              <a:ext cx="236754" cy="223964"/>
            </a:xfrm>
            <a:prstGeom prst="line">
              <a:avLst/>
            </a:prstGeom>
            <a:ln w="63500">
              <a:solidFill>
                <a:schemeClr val="tx1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5022D53-648D-47A4-BB00-1BDF12A31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147" y="4121275"/>
              <a:ext cx="663719" cy="551220"/>
            </a:xfrm>
            <a:prstGeom prst="straightConnector1">
              <a:avLst/>
            </a:prstGeom>
            <a:ln w="6350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5AC2D9C-F82B-4DBF-AB28-102B1FDC07DC}"/>
                </a:ext>
              </a:extLst>
            </p:cNvPr>
            <p:cNvCxnSpPr>
              <a:cxnSpLocks/>
            </p:cNvCxnSpPr>
            <p:nvPr/>
          </p:nvCxnSpPr>
          <p:spPr>
            <a:xfrm>
              <a:off x="2890381" y="4089026"/>
              <a:ext cx="0" cy="145300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6EEC1D9-DD1E-453F-A31F-6744C19B9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454" y="5517671"/>
              <a:ext cx="1421389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57D4F7-9B99-4435-8992-6D473A8503A6}"/>
                </a:ext>
              </a:extLst>
            </p:cNvPr>
            <p:cNvGrpSpPr/>
            <p:nvPr/>
          </p:nvGrpSpPr>
          <p:grpSpPr>
            <a:xfrm>
              <a:off x="3939323" y="3996681"/>
              <a:ext cx="496230" cy="660260"/>
              <a:chOff x="5816782" y="4356369"/>
              <a:chExt cx="496230" cy="660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2DEE2D6-48EE-4A71-8D5E-56A27B777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6885" y="4708577"/>
                <a:ext cx="206127" cy="30805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5316336-4703-4E2E-9EF4-C33631BDDA23}"/>
                  </a:ext>
                </a:extLst>
              </p:cNvPr>
              <p:cNvSpPr/>
              <p:nvPr/>
            </p:nvSpPr>
            <p:spPr>
              <a:xfrm>
                <a:off x="5816782" y="4356369"/>
                <a:ext cx="374079" cy="391755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D5FFC-7BC7-47D8-BC64-D9BEF3A7132A}"/>
                  </a:ext>
                </a:extLst>
              </p:cNvPr>
              <p:cNvSpPr txBox="1"/>
              <p:nvPr/>
            </p:nvSpPr>
            <p:spPr>
              <a:xfrm>
                <a:off x="5881389" y="4359680"/>
                <a:ext cx="227957" cy="280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FDFEDB-0B8F-4C5F-AB72-F08B118BF8F3}"/>
              </a:ext>
            </a:extLst>
          </p:cNvPr>
          <p:cNvSpPr txBox="1"/>
          <p:nvPr/>
        </p:nvSpPr>
        <p:spPr>
          <a:xfrm>
            <a:off x="6678161" y="4098568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컴퓨터정보과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3-B 201644048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김응빈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주요 내용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주요 개발 내용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227174" y="1376395"/>
            <a:ext cx="373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주요 개발 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47EF5A-FDD4-4106-9C46-E94B1B344F53}"/>
              </a:ext>
            </a:extLst>
          </p:cNvPr>
          <p:cNvSpPr txBox="1"/>
          <p:nvPr/>
        </p:nvSpPr>
        <p:spPr>
          <a:xfrm>
            <a:off x="4347409" y="2179103"/>
            <a:ext cx="669285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[ReactJS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Node.js]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서비스하고 있는 종목에 대한 정보를 시각적으로 도식화 하여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형태로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렌더링하여 보여준다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기본적인 로그인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회원가입 기능을 구현한다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요청 게시판을 구현하여 시스템에서 사용자가 원하는 종목을 서비스하고 있지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않을 경우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관리자에게 요청할 수 있도록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종목 변경 페이지를 구현하여 사용자가 원하는 종목을 볼 수 있게끔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37C85-D104-42A8-B4A2-E9AAF351339A}"/>
              </a:ext>
            </a:extLst>
          </p:cNvPr>
          <p:cNvSpPr txBox="1"/>
          <p:nvPr/>
        </p:nvSpPr>
        <p:spPr>
          <a:xfrm>
            <a:off x="4342915" y="4326540"/>
            <a:ext cx="54825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[MySQL]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서비스하고 있는 종목에 대한 정보를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저장해둔다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모델을 사용하여 도출된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Output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 또한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저장해둔다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7E32-0F5F-41C9-A57D-AA99F7B48CCD}"/>
              </a:ext>
            </a:extLst>
          </p:cNvPr>
          <p:cNvSpPr txBox="1"/>
          <p:nvPr/>
        </p:nvSpPr>
        <p:spPr>
          <a:xfrm>
            <a:off x="4342915" y="5481605"/>
            <a:ext cx="66495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Model [Python +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Keras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모델을 설계하고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예측하는 기능을 담당한다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Yahoo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Finance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이용하여 최신 주가정보를 갱신하여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80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주요 내용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구상도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7BE94C-E333-42E7-8FEB-7936FB2DDCC7}"/>
              </a:ext>
            </a:extLst>
          </p:cNvPr>
          <p:cNvGrpSpPr/>
          <p:nvPr/>
        </p:nvGrpSpPr>
        <p:grpSpPr>
          <a:xfrm>
            <a:off x="1596957" y="2095205"/>
            <a:ext cx="8998085" cy="4374107"/>
            <a:chOff x="1536970" y="2431913"/>
            <a:chExt cx="8998085" cy="437410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43D1D9-34B9-4B34-B70B-8CA21CAFE4A7}"/>
                </a:ext>
              </a:extLst>
            </p:cNvPr>
            <p:cNvSpPr/>
            <p:nvPr/>
          </p:nvSpPr>
          <p:spPr>
            <a:xfrm>
              <a:off x="1536970" y="2431913"/>
              <a:ext cx="8998085" cy="4374107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DA99303-815F-4482-A595-2660986AD828}"/>
                </a:ext>
              </a:extLst>
            </p:cNvPr>
            <p:cNvCxnSpPr>
              <a:cxnSpLocks/>
            </p:cNvCxnSpPr>
            <p:nvPr/>
          </p:nvCxnSpPr>
          <p:spPr>
            <a:xfrm>
              <a:off x="1536970" y="3161487"/>
              <a:ext cx="8998085" cy="0"/>
            </a:xfrm>
            <a:prstGeom prst="line">
              <a:avLst/>
            </a:prstGeom>
            <a:ln w="19050">
              <a:solidFill>
                <a:srgbClr val="64DE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2BD42C-CF60-425E-94B4-5031C8B4B44E}"/>
                </a:ext>
              </a:extLst>
            </p:cNvPr>
            <p:cNvSpPr/>
            <p:nvPr/>
          </p:nvSpPr>
          <p:spPr>
            <a:xfrm>
              <a:off x="6368374" y="2561666"/>
              <a:ext cx="3845669" cy="470068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724305-267B-4446-87E7-92B381B8FE00}"/>
                </a:ext>
              </a:extLst>
            </p:cNvPr>
            <p:cNvSpPr/>
            <p:nvPr/>
          </p:nvSpPr>
          <p:spPr>
            <a:xfrm>
              <a:off x="7574603" y="2631624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메뉴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D585262-85AC-4BE1-B59B-0F9D3DB291D5}"/>
                </a:ext>
              </a:extLst>
            </p:cNvPr>
            <p:cNvGrpSpPr/>
            <p:nvPr/>
          </p:nvGrpSpPr>
          <p:grpSpPr>
            <a:xfrm>
              <a:off x="2561616" y="3565185"/>
              <a:ext cx="2540388" cy="2297240"/>
              <a:chOff x="2561617" y="3702444"/>
              <a:chExt cx="2540388" cy="229724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4BCD90C-E4E8-4243-903C-40E0A9754B09}"/>
                  </a:ext>
                </a:extLst>
              </p:cNvPr>
              <p:cNvGrpSpPr/>
              <p:nvPr/>
            </p:nvGrpSpPr>
            <p:grpSpPr>
              <a:xfrm>
                <a:off x="2569342" y="3832698"/>
                <a:ext cx="2532663" cy="1505363"/>
                <a:chOff x="8229600" y="2558503"/>
                <a:chExt cx="1961948" cy="1303378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055574A8-5B00-4D92-A822-4DF36B856145}"/>
                    </a:ext>
                  </a:extLst>
                </p:cNvPr>
                <p:cNvCxnSpPr/>
                <p:nvPr/>
              </p:nvCxnSpPr>
              <p:spPr>
                <a:xfrm flipV="1">
                  <a:off x="8229600" y="3122579"/>
                  <a:ext cx="749030" cy="7393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BC1CA51D-9136-4D6F-A03E-10427D46E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00806" y="3112851"/>
                  <a:ext cx="358706" cy="37937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89969AB3-C40A-4BE8-9CCB-B38C67793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85947" y="2558503"/>
                  <a:ext cx="1005601" cy="933727"/>
                </a:xfrm>
                <a:prstGeom prst="straightConnector1">
                  <a:avLst/>
                </a:prstGeom>
                <a:ln w="127000" cap="flat">
                  <a:solidFill>
                    <a:schemeClr val="tx1"/>
                  </a:solidFill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D53B1B4D-20D8-4FB4-BD99-74DB5C37CA05}"/>
                  </a:ext>
                </a:extLst>
              </p:cNvPr>
              <p:cNvGrpSpPr/>
              <p:nvPr/>
            </p:nvGrpSpPr>
            <p:grpSpPr>
              <a:xfrm>
                <a:off x="2561617" y="3702444"/>
                <a:ext cx="2455921" cy="2297240"/>
                <a:chOff x="4883023" y="2456329"/>
                <a:chExt cx="1990574" cy="1837765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9BD213BF-9547-4AA2-AF0E-25CF860E8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284" y="2456329"/>
                  <a:ext cx="0" cy="1837765"/>
                </a:xfrm>
                <a:prstGeom prst="line">
                  <a:avLst/>
                </a:prstGeom>
                <a:ln w="1270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5100AE7-D9A2-48F6-9EB1-F8DA416A0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83023" y="4238672"/>
                  <a:ext cx="1990574" cy="0"/>
                </a:xfrm>
                <a:prstGeom prst="line">
                  <a:avLst/>
                </a:prstGeom>
                <a:ln w="1270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2AEBD0-1692-4F7D-87A9-6FEA7A7ECFD1}"/>
                </a:ext>
              </a:extLst>
            </p:cNvPr>
            <p:cNvSpPr/>
            <p:nvPr/>
          </p:nvSpPr>
          <p:spPr>
            <a:xfrm>
              <a:off x="3019734" y="6006866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0BB09A-FF79-4F8B-B976-369C84C8199D}"/>
                </a:ext>
              </a:extLst>
            </p:cNvPr>
            <p:cNvSpPr/>
            <p:nvPr/>
          </p:nvSpPr>
          <p:spPr>
            <a:xfrm>
              <a:off x="6332858" y="4397209"/>
              <a:ext cx="3845669" cy="1737701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470791A-3963-4352-A60C-D7CF16FAF39D}"/>
                </a:ext>
              </a:extLst>
            </p:cNvPr>
            <p:cNvSpPr/>
            <p:nvPr/>
          </p:nvSpPr>
          <p:spPr>
            <a:xfrm>
              <a:off x="6958747" y="4912116"/>
              <a:ext cx="25938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해당 종목의 주가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Historical Data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D19B2B-777B-44AF-8317-ED74F788EE22}"/>
                </a:ext>
              </a:extLst>
            </p:cNvPr>
            <p:cNvSpPr/>
            <p:nvPr/>
          </p:nvSpPr>
          <p:spPr>
            <a:xfrm>
              <a:off x="6332859" y="3680347"/>
              <a:ext cx="3845669" cy="470068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640292-91D2-4C51-A7E4-8B0118961683}"/>
                </a:ext>
              </a:extLst>
            </p:cNvPr>
            <p:cNvSpPr/>
            <p:nvPr/>
          </p:nvSpPr>
          <p:spPr>
            <a:xfrm>
              <a:off x="6991075" y="3747398"/>
              <a:ext cx="25292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미래주가 예측 결과값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C0A028-F8B5-438B-AE1E-87648576F20F}"/>
                </a:ext>
              </a:extLst>
            </p:cNvPr>
            <p:cNvSpPr/>
            <p:nvPr/>
          </p:nvSpPr>
          <p:spPr>
            <a:xfrm>
              <a:off x="3017890" y="3292478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1. Chart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07BCCCA-4E96-4391-83AE-7651F139EB02}"/>
                </a:ext>
              </a:extLst>
            </p:cNvPr>
            <p:cNvSpPr/>
            <p:nvPr/>
          </p:nvSpPr>
          <p:spPr>
            <a:xfrm>
              <a:off x="7536016" y="4500901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2. List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8C757-CBB0-4AEE-BCCF-340869157D38}"/>
              </a:ext>
            </a:extLst>
          </p:cNvPr>
          <p:cNvSpPr/>
          <p:nvPr/>
        </p:nvSpPr>
        <p:spPr>
          <a:xfrm>
            <a:off x="4676069" y="1403614"/>
            <a:ext cx="2840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구성도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703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주요 내용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구상도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8C757-CBB0-4AEE-BCCF-340869157D38}"/>
              </a:ext>
            </a:extLst>
          </p:cNvPr>
          <p:cNvSpPr/>
          <p:nvPr/>
        </p:nvSpPr>
        <p:spPr>
          <a:xfrm>
            <a:off x="4567442" y="1432595"/>
            <a:ext cx="3067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구성도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37B830C-216B-41BC-9E8E-B22D946580FD}"/>
              </a:ext>
            </a:extLst>
          </p:cNvPr>
          <p:cNvCxnSpPr>
            <a:cxnSpLocks/>
          </p:cNvCxnSpPr>
          <p:nvPr/>
        </p:nvCxnSpPr>
        <p:spPr>
          <a:xfrm>
            <a:off x="1536970" y="3025302"/>
            <a:ext cx="8998085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E450AE7-24D7-4043-AE0B-E307C115B330}"/>
              </a:ext>
            </a:extLst>
          </p:cNvPr>
          <p:cNvGrpSpPr/>
          <p:nvPr/>
        </p:nvGrpSpPr>
        <p:grpSpPr>
          <a:xfrm>
            <a:off x="1536970" y="2295728"/>
            <a:ext cx="8998085" cy="4374107"/>
            <a:chOff x="1536970" y="2295728"/>
            <a:chExt cx="8998085" cy="437410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AC0249-F55C-4CC0-A1C5-D055A3026B97}"/>
                </a:ext>
              </a:extLst>
            </p:cNvPr>
            <p:cNvSpPr/>
            <p:nvPr/>
          </p:nvSpPr>
          <p:spPr>
            <a:xfrm>
              <a:off x="1536970" y="2295728"/>
              <a:ext cx="8998085" cy="4374107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04A8302-CD88-411F-8401-08FFD2C4E6B3}"/>
                </a:ext>
              </a:extLst>
            </p:cNvPr>
            <p:cNvSpPr/>
            <p:nvPr/>
          </p:nvSpPr>
          <p:spPr>
            <a:xfrm>
              <a:off x="1845012" y="2425481"/>
              <a:ext cx="1433209" cy="470068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5BB951E-93B6-47C1-94A2-457C46013BD6}"/>
                </a:ext>
              </a:extLst>
            </p:cNvPr>
            <p:cNvSpPr/>
            <p:nvPr/>
          </p:nvSpPr>
          <p:spPr>
            <a:xfrm>
              <a:off x="6368374" y="2425481"/>
              <a:ext cx="3845669" cy="470068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08B42C3-FA64-402E-9666-3C446536206A}"/>
                </a:ext>
              </a:extLst>
            </p:cNvPr>
            <p:cNvSpPr/>
            <p:nvPr/>
          </p:nvSpPr>
          <p:spPr>
            <a:xfrm>
              <a:off x="1845012" y="2495439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로고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or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이름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991CCB6-BAF4-4A08-A18B-3278DF1D9D3F}"/>
                </a:ext>
              </a:extLst>
            </p:cNvPr>
            <p:cNvSpPr/>
            <p:nvPr/>
          </p:nvSpPr>
          <p:spPr>
            <a:xfrm>
              <a:off x="7574603" y="2495439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메뉴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000F86-A96B-496A-BCF9-23CF3BB8D86A}"/>
              </a:ext>
            </a:extLst>
          </p:cNvPr>
          <p:cNvSpPr/>
          <p:nvPr/>
        </p:nvSpPr>
        <p:spPr>
          <a:xfrm>
            <a:off x="1846200" y="4005331"/>
            <a:ext cx="8367843" cy="2492746"/>
          </a:xfrm>
          <a:prstGeom prst="rect">
            <a:avLst/>
          </a:prstGeom>
          <a:noFill/>
          <a:ln w="254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98546F-29A3-45DE-86D8-013BDD44408C}"/>
              </a:ext>
            </a:extLst>
          </p:cNvPr>
          <p:cNvSpPr/>
          <p:nvPr/>
        </p:nvSpPr>
        <p:spPr>
          <a:xfrm>
            <a:off x="7481024" y="3568769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EA39A43-F000-469B-B644-D5BB0D38FF33}"/>
              </a:ext>
            </a:extLst>
          </p:cNvPr>
          <p:cNvSpPr/>
          <p:nvPr/>
        </p:nvSpPr>
        <p:spPr>
          <a:xfrm>
            <a:off x="1845012" y="3529567"/>
            <a:ext cx="8369031" cy="470068"/>
          </a:xfrm>
          <a:prstGeom prst="rect">
            <a:avLst/>
          </a:prstGeom>
          <a:noFill/>
          <a:ln w="254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D02F20D-B841-40B3-9571-F0525BEBD4AC}"/>
              </a:ext>
            </a:extLst>
          </p:cNvPr>
          <p:cNvSpPr/>
          <p:nvPr/>
        </p:nvSpPr>
        <p:spPr>
          <a:xfrm>
            <a:off x="8826230" y="3568769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작성일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4D4545-2385-41FF-90CB-7803919EE3D9}"/>
              </a:ext>
            </a:extLst>
          </p:cNvPr>
          <p:cNvSpPr/>
          <p:nvPr/>
        </p:nvSpPr>
        <p:spPr>
          <a:xfrm>
            <a:off x="1977957" y="3568769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D09CC0-6B05-49A6-AD62-809FF02A3BE3}"/>
              </a:ext>
            </a:extLst>
          </p:cNvPr>
          <p:cNvSpPr/>
          <p:nvPr/>
        </p:nvSpPr>
        <p:spPr>
          <a:xfrm>
            <a:off x="2767314" y="3568769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BFAC0B8-B061-4258-9EF9-C53A2F30D6B5}"/>
              </a:ext>
            </a:extLst>
          </p:cNvPr>
          <p:cNvCxnSpPr>
            <a:cxnSpLocks/>
          </p:cNvCxnSpPr>
          <p:nvPr/>
        </p:nvCxnSpPr>
        <p:spPr>
          <a:xfrm>
            <a:off x="1845012" y="4482781"/>
            <a:ext cx="8369031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2B2D8CF-90F7-4E08-BE6E-63303247B402}"/>
              </a:ext>
            </a:extLst>
          </p:cNvPr>
          <p:cNvCxnSpPr>
            <a:cxnSpLocks/>
          </p:cNvCxnSpPr>
          <p:nvPr/>
        </p:nvCxnSpPr>
        <p:spPr>
          <a:xfrm>
            <a:off x="1835287" y="4949708"/>
            <a:ext cx="8369031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BFA270-3BF2-4794-87C0-E530F4321D57}"/>
              </a:ext>
            </a:extLst>
          </p:cNvPr>
          <p:cNvCxnSpPr>
            <a:cxnSpLocks/>
          </p:cNvCxnSpPr>
          <p:nvPr/>
        </p:nvCxnSpPr>
        <p:spPr>
          <a:xfrm>
            <a:off x="1835286" y="5416636"/>
            <a:ext cx="8369031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7594C1-D25D-4299-92D4-1B26B6B0ACC7}"/>
              </a:ext>
            </a:extLst>
          </p:cNvPr>
          <p:cNvSpPr/>
          <p:nvPr/>
        </p:nvSpPr>
        <p:spPr>
          <a:xfrm>
            <a:off x="1977957" y="4045031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8FADF4-5AAD-4583-AFAF-AFF50DE98BB5}"/>
              </a:ext>
            </a:extLst>
          </p:cNvPr>
          <p:cNvSpPr/>
          <p:nvPr/>
        </p:nvSpPr>
        <p:spPr>
          <a:xfrm>
            <a:off x="1977957" y="4518842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18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B3C2C7-B09C-4E5F-AB65-199D2B25654E}"/>
              </a:ext>
            </a:extLst>
          </p:cNvPr>
          <p:cNvSpPr/>
          <p:nvPr/>
        </p:nvSpPr>
        <p:spPr>
          <a:xfrm>
            <a:off x="1977957" y="4995104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6A10FF4-95D1-444A-AB28-B8D6C2138E43}"/>
              </a:ext>
            </a:extLst>
          </p:cNvPr>
          <p:cNvSpPr/>
          <p:nvPr/>
        </p:nvSpPr>
        <p:spPr>
          <a:xfrm>
            <a:off x="2798437" y="4073337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6B09BBA-8DED-4291-BF2E-217FBB96022C}"/>
              </a:ext>
            </a:extLst>
          </p:cNvPr>
          <p:cNvSpPr/>
          <p:nvPr/>
        </p:nvSpPr>
        <p:spPr>
          <a:xfrm>
            <a:off x="2798437" y="4521399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1CA6F26-C02A-4F52-B4D4-5DF1030BDC8F}"/>
              </a:ext>
            </a:extLst>
          </p:cNvPr>
          <p:cNvSpPr/>
          <p:nvPr/>
        </p:nvSpPr>
        <p:spPr>
          <a:xfrm>
            <a:off x="2798437" y="4995794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7ED80B-D16A-464E-814C-39BA2888B425}"/>
              </a:ext>
            </a:extLst>
          </p:cNvPr>
          <p:cNvSpPr/>
          <p:nvPr/>
        </p:nvSpPr>
        <p:spPr>
          <a:xfrm>
            <a:off x="7481024" y="4073337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tester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76ABC2-0D6C-4981-A306-13793FCD8B71}"/>
              </a:ext>
            </a:extLst>
          </p:cNvPr>
          <p:cNvSpPr/>
          <p:nvPr/>
        </p:nvSpPr>
        <p:spPr>
          <a:xfrm>
            <a:off x="7481024" y="4518842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tester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BF2E3EE-D626-46F0-93B9-0AE4261C7B13}"/>
              </a:ext>
            </a:extLst>
          </p:cNvPr>
          <p:cNvSpPr/>
          <p:nvPr/>
        </p:nvSpPr>
        <p:spPr>
          <a:xfrm>
            <a:off x="7481024" y="4995104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BCB0A7-C197-4074-9031-3D2B1AA784E0}"/>
              </a:ext>
            </a:extLst>
          </p:cNvPr>
          <p:cNvSpPr/>
          <p:nvPr/>
        </p:nvSpPr>
        <p:spPr>
          <a:xfrm>
            <a:off x="8824948" y="4051915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날짜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89A448-6F39-499C-AE8C-D161F86D83B9}"/>
              </a:ext>
            </a:extLst>
          </p:cNvPr>
          <p:cNvSpPr/>
          <p:nvPr/>
        </p:nvSpPr>
        <p:spPr>
          <a:xfrm>
            <a:off x="8824948" y="4518842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날짜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9589E4-3AEF-4224-8731-C0E1ACD5DB8F}"/>
              </a:ext>
            </a:extLst>
          </p:cNvPr>
          <p:cNvSpPr/>
          <p:nvPr/>
        </p:nvSpPr>
        <p:spPr>
          <a:xfrm>
            <a:off x="8824948" y="4995104"/>
            <a:ext cx="95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날짜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3C3CAE-102A-46A8-B5B9-ACB7386CF016}"/>
              </a:ext>
            </a:extLst>
          </p:cNvPr>
          <p:cNvSpPr txBox="1"/>
          <p:nvPr/>
        </p:nvSpPr>
        <p:spPr>
          <a:xfrm>
            <a:off x="5588168" y="5598830"/>
            <a:ext cx="1015663" cy="7159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5400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  <a:endParaRPr lang="ko-KR" altLang="en-US" sz="5400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주요 내용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화면 구상도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582487-E752-4E07-A82B-2696B66C8B00}"/>
              </a:ext>
            </a:extLst>
          </p:cNvPr>
          <p:cNvSpPr/>
          <p:nvPr/>
        </p:nvSpPr>
        <p:spPr>
          <a:xfrm>
            <a:off x="4457042" y="1407721"/>
            <a:ext cx="3277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구성도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종목변경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A658CC-51B9-4F1A-A127-0EC4DD8ADC68}"/>
              </a:ext>
            </a:extLst>
          </p:cNvPr>
          <p:cNvCxnSpPr>
            <a:cxnSpLocks/>
          </p:cNvCxnSpPr>
          <p:nvPr/>
        </p:nvCxnSpPr>
        <p:spPr>
          <a:xfrm>
            <a:off x="1536970" y="3025302"/>
            <a:ext cx="8998085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ED9CC5-0C59-4EF8-9936-17F7129229C4}"/>
              </a:ext>
            </a:extLst>
          </p:cNvPr>
          <p:cNvGrpSpPr/>
          <p:nvPr/>
        </p:nvGrpSpPr>
        <p:grpSpPr>
          <a:xfrm>
            <a:off x="1536970" y="2295728"/>
            <a:ext cx="8998085" cy="4374107"/>
            <a:chOff x="1536970" y="2295728"/>
            <a:chExt cx="8998085" cy="437410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935AA1-B19F-43B9-911F-5317E95AABC3}"/>
                </a:ext>
              </a:extLst>
            </p:cNvPr>
            <p:cNvSpPr/>
            <p:nvPr/>
          </p:nvSpPr>
          <p:spPr>
            <a:xfrm>
              <a:off x="1536970" y="2295728"/>
              <a:ext cx="8998085" cy="4374107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390C90-546B-48BE-9A43-A70218C59A32}"/>
                </a:ext>
              </a:extLst>
            </p:cNvPr>
            <p:cNvSpPr/>
            <p:nvPr/>
          </p:nvSpPr>
          <p:spPr>
            <a:xfrm>
              <a:off x="1845012" y="2425481"/>
              <a:ext cx="1433209" cy="470068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4EC6B2-07C6-4041-AD7B-28C4285B9028}"/>
                </a:ext>
              </a:extLst>
            </p:cNvPr>
            <p:cNvSpPr/>
            <p:nvPr/>
          </p:nvSpPr>
          <p:spPr>
            <a:xfrm>
              <a:off x="6368374" y="2425481"/>
              <a:ext cx="3845669" cy="470068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A0EA21F-FE2C-4626-A12A-74F640ECE7D4}"/>
                </a:ext>
              </a:extLst>
            </p:cNvPr>
            <p:cNvSpPr/>
            <p:nvPr/>
          </p:nvSpPr>
          <p:spPr>
            <a:xfrm>
              <a:off x="1845012" y="2495439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로고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or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이름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E399F4-0F4D-4A8F-AC6F-F3CF5948A034}"/>
                </a:ext>
              </a:extLst>
            </p:cNvPr>
            <p:cNvSpPr/>
            <p:nvPr/>
          </p:nvSpPr>
          <p:spPr>
            <a:xfrm>
              <a:off x="7574603" y="2495439"/>
              <a:ext cx="14332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메뉴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061CADE-53C1-4DA8-9F77-E6528300F66E}"/>
              </a:ext>
            </a:extLst>
          </p:cNvPr>
          <p:cNvGrpSpPr/>
          <p:nvPr/>
        </p:nvGrpSpPr>
        <p:grpSpPr>
          <a:xfrm>
            <a:off x="2185304" y="3519921"/>
            <a:ext cx="1997768" cy="772302"/>
            <a:chOff x="1183531" y="1123782"/>
            <a:chExt cx="1997768" cy="77230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0BDB9B3-2AEB-420C-8E97-08FE071F0758}"/>
                </a:ext>
              </a:extLst>
            </p:cNvPr>
            <p:cNvSpPr/>
            <p:nvPr/>
          </p:nvSpPr>
          <p:spPr>
            <a:xfrm>
              <a:off x="1183531" y="1123782"/>
              <a:ext cx="1997768" cy="772302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6C821BC-AE71-48A9-8614-A8FFBA7507CA}"/>
                </a:ext>
              </a:extLst>
            </p:cNvPr>
            <p:cNvSpPr/>
            <p:nvPr/>
          </p:nvSpPr>
          <p:spPr>
            <a:xfrm>
              <a:off x="1261177" y="1294863"/>
              <a:ext cx="898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08A96F-4CA5-45B2-84D6-D7F5D18BE624}"/>
                </a:ext>
              </a:extLst>
            </p:cNvPr>
            <p:cNvSpPr/>
            <p:nvPr/>
          </p:nvSpPr>
          <p:spPr>
            <a:xfrm>
              <a:off x="2245644" y="1260834"/>
              <a:ext cx="849549" cy="433016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780F4B9-77BE-409A-AF49-553F915B18D0}"/>
                </a:ext>
              </a:extLst>
            </p:cNvPr>
            <p:cNvSpPr/>
            <p:nvPr/>
          </p:nvSpPr>
          <p:spPr>
            <a:xfrm>
              <a:off x="2245644" y="1293740"/>
              <a:ext cx="849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변경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1EE6C4-6570-4C2D-B739-C19C18A2F414}"/>
              </a:ext>
            </a:extLst>
          </p:cNvPr>
          <p:cNvSpPr/>
          <p:nvPr/>
        </p:nvSpPr>
        <p:spPr>
          <a:xfrm>
            <a:off x="1846200" y="3248942"/>
            <a:ext cx="8367843" cy="3249135"/>
          </a:xfrm>
          <a:prstGeom prst="rect">
            <a:avLst/>
          </a:prstGeom>
          <a:noFill/>
          <a:ln w="254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42441C-ADE5-4086-A672-D46E6337224D}"/>
              </a:ext>
            </a:extLst>
          </p:cNvPr>
          <p:cNvSpPr txBox="1"/>
          <p:nvPr/>
        </p:nvSpPr>
        <p:spPr>
          <a:xfrm>
            <a:off x="5588168" y="5598830"/>
            <a:ext cx="1015663" cy="7159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5400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  <a:endParaRPr lang="ko-KR" altLang="en-US" sz="5400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696B729-8527-4781-A3FC-3395145A4478}"/>
              </a:ext>
            </a:extLst>
          </p:cNvPr>
          <p:cNvGrpSpPr/>
          <p:nvPr/>
        </p:nvGrpSpPr>
        <p:grpSpPr>
          <a:xfrm>
            <a:off x="5058294" y="3527994"/>
            <a:ext cx="1997768" cy="772302"/>
            <a:chOff x="1183531" y="1123782"/>
            <a:chExt cx="1997768" cy="77230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5C107D4-AF26-4F6D-A97A-326A8FFF12A0}"/>
                </a:ext>
              </a:extLst>
            </p:cNvPr>
            <p:cNvSpPr/>
            <p:nvPr/>
          </p:nvSpPr>
          <p:spPr>
            <a:xfrm>
              <a:off x="1183531" y="1123782"/>
              <a:ext cx="1997768" cy="772302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02CCC77-403C-46E2-A34D-F26998E5B2C0}"/>
                </a:ext>
              </a:extLst>
            </p:cNvPr>
            <p:cNvSpPr/>
            <p:nvPr/>
          </p:nvSpPr>
          <p:spPr>
            <a:xfrm>
              <a:off x="1261177" y="1294863"/>
              <a:ext cx="898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EC8BA38-014B-4D33-AA60-45F161DEBC4F}"/>
                </a:ext>
              </a:extLst>
            </p:cNvPr>
            <p:cNvSpPr/>
            <p:nvPr/>
          </p:nvSpPr>
          <p:spPr>
            <a:xfrm>
              <a:off x="2245644" y="1260834"/>
              <a:ext cx="849549" cy="433016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D98482B-BF80-4351-9EE5-5AEA99C272B6}"/>
                </a:ext>
              </a:extLst>
            </p:cNvPr>
            <p:cNvSpPr/>
            <p:nvPr/>
          </p:nvSpPr>
          <p:spPr>
            <a:xfrm>
              <a:off x="2245644" y="1293740"/>
              <a:ext cx="849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변경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6CC9231-FFD3-48FE-AB7E-639573011A3B}"/>
              </a:ext>
            </a:extLst>
          </p:cNvPr>
          <p:cNvGrpSpPr/>
          <p:nvPr/>
        </p:nvGrpSpPr>
        <p:grpSpPr>
          <a:xfrm>
            <a:off x="8008928" y="3527994"/>
            <a:ext cx="1997768" cy="772302"/>
            <a:chOff x="1183531" y="1123782"/>
            <a:chExt cx="1997768" cy="77230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3434412-EE29-4AA9-8EFC-D387DBF8ADB7}"/>
                </a:ext>
              </a:extLst>
            </p:cNvPr>
            <p:cNvSpPr/>
            <p:nvPr/>
          </p:nvSpPr>
          <p:spPr>
            <a:xfrm>
              <a:off x="1183531" y="1123782"/>
              <a:ext cx="1997768" cy="772302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3F32B3B-23AA-4253-88E4-A49CC4152090}"/>
                </a:ext>
              </a:extLst>
            </p:cNvPr>
            <p:cNvSpPr/>
            <p:nvPr/>
          </p:nvSpPr>
          <p:spPr>
            <a:xfrm>
              <a:off x="1261177" y="1294863"/>
              <a:ext cx="898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2C9176B-9000-43EA-BA10-C07DBC4820F8}"/>
                </a:ext>
              </a:extLst>
            </p:cNvPr>
            <p:cNvSpPr/>
            <p:nvPr/>
          </p:nvSpPr>
          <p:spPr>
            <a:xfrm>
              <a:off x="2245644" y="1260834"/>
              <a:ext cx="849549" cy="433016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BFBBDC4-18EB-43BE-9155-258A606DDF68}"/>
                </a:ext>
              </a:extLst>
            </p:cNvPr>
            <p:cNvSpPr/>
            <p:nvPr/>
          </p:nvSpPr>
          <p:spPr>
            <a:xfrm>
              <a:off x="2245644" y="1293740"/>
              <a:ext cx="849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변경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CC4357D-B530-4FE7-A88D-5BEBCB48EAC3}"/>
              </a:ext>
            </a:extLst>
          </p:cNvPr>
          <p:cNvGrpSpPr/>
          <p:nvPr/>
        </p:nvGrpSpPr>
        <p:grpSpPr>
          <a:xfrm>
            <a:off x="2204760" y="4508670"/>
            <a:ext cx="1997768" cy="772302"/>
            <a:chOff x="1183531" y="1123782"/>
            <a:chExt cx="1997768" cy="77230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8B1F058-83DC-4C72-BDDC-42CCB8074693}"/>
                </a:ext>
              </a:extLst>
            </p:cNvPr>
            <p:cNvSpPr/>
            <p:nvPr/>
          </p:nvSpPr>
          <p:spPr>
            <a:xfrm>
              <a:off x="1183531" y="1123782"/>
              <a:ext cx="1997768" cy="772302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36228B-AE82-448D-AF62-A3F4EBF54BF5}"/>
                </a:ext>
              </a:extLst>
            </p:cNvPr>
            <p:cNvSpPr/>
            <p:nvPr/>
          </p:nvSpPr>
          <p:spPr>
            <a:xfrm>
              <a:off x="1261177" y="1294863"/>
              <a:ext cx="898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685DD9-7DED-4BEE-8957-31B6BD999FEF}"/>
                </a:ext>
              </a:extLst>
            </p:cNvPr>
            <p:cNvSpPr/>
            <p:nvPr/>
          </p:nvSpPr>
          <p:spPr>
            <a:xfrm>
              <a:off x="2245644" y="1260834"/>
              <a:ext cx="849549" cy="433016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0C7F23D-0568-4B7F-83EE-2CA6677908FC}"/>
                </a:ext>
              </a:extLst>
            </p:cNvPr>
            <p:cNvSpPr/>
            <p:nvPr/>
          </p:nvSpPr>
          <p:spPr>
            <a:xfrm>
              <a:off x="2245644" y="1293740"/>
              <a:ext cx="849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변경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924E503-C728-49B5-8745-ACEAE1E56CD7}"/>
              </a:ext>
            </a:extLst>
          </p:cNvPr>
          <p:cNvGrpSpPr/>
          <p:nvPr/>
        </p:nvGrpSpPr>
        <p:grpSpPr>
          <a:xfrm>
            <a:off x="5058294" y="4482781"/>
            <a:ext cx="1997768" cy="772302"/>
            <a:chOff x="1183531" y="1123782"/>
            <a:chExt cx="1997768" cy="77230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1FD2D1F-DBEC-4987-AF17-4502820120D0}"/>
                </a:ext>
              </a:extLst>
            </p:cNvPr>
            <p:cNvSpPr/>
            <p:nvPr/>
          </p:nvSpPr>
          <p:spPr>
            <a:xfrm>
              <a:off x="1183531" y="1123782"/>
              <a:ext cx="1997768" cy="772302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9BE198-FE88-4A12-85CB-68022824780D}"/>
                </a:ext>
              </a:extLst>
            </p:cNvPr>
            <p:cNvSpPr/>
            <p:nvPr/>
          </p:nvSpPr>
          <p:spPr>
            <a:xfrm>
              <a:off x="1261177" y="1294863"/>
              <a:ext cx="898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5118009-4069-4FF2-9BE0-648A50904978}"/>
                </a:ext>
              </a:extLst>
            </p:cNvPr>
            <p:cNvSpPr/>
            <p:nvPr/>
          </p:nvSpPr>
          <p:spPr>
            <a:xfrm>
              <a:off x="2245644" y="1260834"/>
              <a:ext cx="849549" cy="433016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3C7549-21E8-47CA-9C05-F6C30BB512DF}"/>
                </a:ext>
              </a:extLst>
            </p:cNvPr>
            <p:cNvSpPr/>
            <p:nvPr/>
          </p:nvSpPr>
          <p:spPr>
            <a:xfrm>
              <a:off x="2245644" y="1293740"/>
              <a:ext cx="849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변경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026D3FF-86CB-401C-AC60-67A18312F2FB}"/>
              </a:ext>
            </a:extLst>
          </p:cNvPr>
          <p:cNvGrpSpPr/>
          <p:nvPr/>
        </p:nvGrpSpPr>
        <p:grpSpPr>
          <a:xfrm>
            <a:off x="8008928" y="4471377"/>
            <a:ext cx="1997768" cy="772302"/>
            <a:chOff x="1183531" y="1123782"/>
            <a:chExt cx="1997768" cy="77230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8D08A8A-07CB-43D9-AEFE-3331C3804D9F}"/>
                </a:ext>
              </a:extLst>
            </p:cNvPr>
            <p:cNvSpPr/>
            <p:nvPr/>
          </p:nvSpPr>
          <p:spPr>
            <a:xfrm>
              <a:off x="1183531" y="1123782"/>
              <a:ext cx="1997768" cy="772302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2A18F27-B5D3-4828-9EAE-DFEEC4CAFC3F}"/>
                </a:ext>
              </a:extLst>
            </p:cNvPr>
            <p:cNvSpPr/>
            <p:nvPr/>
          </p:nvSpPr>
          <p:spPr>
            <a:xfrm>
              <a:off x="1261177" y="1294863"/>
              <a:ext cx="898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종목명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76865A3-1FF3-439D-9032-91ACBA7F5E6F}"/>
                </a:ext>
              </a:extLst>
            </p:cNvPr>
            <p:cNvSpPr/>
            <p:nvPr/>
          </p:nvSpPr>
          <p:spPr>
            <a:xfrm>
              <a:off x="2245644" y="1260834"/>
              <a:ext cx="849549" cy="433016"/>
            </a:xfrm>
            <a:prstGeom prst="rect">
              <a:avLst/>
            </a:prstGeom>
            <a:noFill/>
            <a:ln w="2540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3E130D2-DC42-4E0F-BD7A-4CDB1E6D6804}"/>
                </a:ext>
              </a:extLst>
            </p:cNvPr>
            <p:cNvSpPr/>
            <p:nvPr/>
          </p:nvSpPr>
          <p:spPr>
            <a:xfrm>
              <a:off x="2245644" y="1293740"/>
              <a:ext cx="8495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변경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69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주요 내용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개발환경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C6AD1-492C-4FA2-8679-FCDEEDE579C0}"/>
              </a:ext>
            </a:extLst>
          </p:cNvPr>
          <p:cNvSpPr/>
          <p:nvPr/>
        </p:nvSpPr>
        <p:spPr>
          <a:xfrm>
            <a:off x="4912776" y="1419115"/>
            <a:ext cx="236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3" name="그림 52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B4F5E727-4165-4EDC-8D78-CBF27BBB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14" y="3486546"/>
            <a:ext cx="1517800" cy="1517800"/>
          </a:xfrm>
          <a:prstGeom prst="rect">
            <a:avLst/>
          </a:prstGeom>
        </p:spPr>
      </p:pic>
      <p:pic>
        <p:nvPicPr>
          <p:cNvPr id="54" name="그림 53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D16510BC-678F-430D-B645-EAFC41F97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42" y="3486546"/>
            <a:ext cx="2676357" cy="15178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F1CD1B-7A44-4C5E-83E0-4192F15DC949}"/>
              </a:ext>
            </a:extLst>
          </p:cNvPr>
          <p:cNvSpPr txBox="1"/>
          <p:nvPr/>
        </p:nvSpPr>
        <p:spPr>
          <a:xfrm>
            <a:off x="1991372" y="3090388"/>
            <a:ext cx="12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Front-End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5FDA4-1AA0-4881-9456-FEB62CBE98D1}"/>
              </a:ext>
            </a:extLst>
          </p:cNvPr>
          <p:cNvSpPr txBox="1"/>
          <p:nvPr/>
        </p:nvSpPr>
        <p:spPr>
          <a:xfrm>
            <a:off x="4418385" y="305966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Back-End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7E15AC-739A-4DF7-B628-62E6A96C58A8}"/>
              </a:ext>
            </a:extLst>
          </p:cNvPr>
          <p:cNvSpPr txBox="1"/>
          <p:nvPr/>
        </p:nvSpPr>
        <p:spPr>
          <a:xfrm>
            <a:off x="2515128" y="2389110"/>
            <a:ext cx="97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6D972C-7589-4F76-80C4-53A712659BED}"/>
              </a:ext>
            </a:extLst>
          </p:cNvPr>
          <p:cNvCxnSpPr>
            <a:cxnSpLocks/>
          </p:cNvCxnSpPr>
          <p:nvPr/>
        </p:nvCxnSpPr>
        <p:spPr>
          <a:xfrm>
            <a:off x="3297374" y="2622286"/>
            <a:ext cx="2967238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D433F4A-1D43-45C1-9701-F1C1EF446149}"/>
              </a:ext>
            </a:extLst>
          </p:cNvPr>
          <p:cNvCxnSpPr>
            <a:cxnSpLocks/>
          </p:cNvCxnSpPr>
          <p:nvPr/>
        </p:nvCxnSpPr>
        <p:spPr>
          <a:xfrm flipV="1">
            <a:off x="803213" y="2614402"/>
            <a:ext cx="1730991" cy="5541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BDA1CB-9862-423A-AB19-39A82D96DC17}"/>
              </a:ext>
            </a:extLst>
          </p:cNvPr>
          <p:cNvCxnSpPr>
            <a:cxnSpLocks/>
          </p:cNvCxnSpPr>
          <p:nvPr/>
        </p:nvCxnSpPr>
        <p:spPr>
          <a:xfrm>
            <a:off x="6264612" y="2612554"/>
            <a:ext cx="0" cy="294194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A8B687-6ECB-4D7B-B809-63B87F022F7A}"/>
              </a:ext>
            </a:extLst>
          </p:cNvPr>
          <p:cNvCxnSpPr>
            <a:cxnSpLocks/>
          </p:cNvCxnSpPr>
          <p:nvPr/>
        </p:nvCxnSpPr>
        <p:spPr>
          <a:xfrm>
            <a:off x="807395" y="2612554"/>
            <a:ext cx="0" cy="294194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DD87267-5759-4A7C-B87C-014B3D5E7F20}"/>
              </a:ext>
            </a:extLst>
          </p:cNvPr>
          <p:cNvCxnSpPr>
            <a:cxnSpLocks/>
          </p:cNvCxnSpPr>
          <p:nvPr/>
        </p:nvCxnSpPr>
        <p:spPr>
          <a:xfrm>
            <a:off x="807395" y="5554494"/>
            <a:ext cx="5457217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F29676-51D2-4762-9378-55929A20CB42}"/>
              </a:ext>
            </a:extLst>
          </p:cNvPr>
          <p:cNvSpPr txBox="1"/>
          <p:nvPr/>
        </p:nvSpPr>
        <p:spPr>
          <a:xfrm>
            <a:off x="9233696" y="1832159"/>
            <a:ext cx="6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7C83BB6-1C19-4E34-AD83-DE7DD6F030EF}"/>
              </a:ext>
            </a:extLst>
          </p:cNvPr>
          <p:cNvCxnSpPr>
            <a:cxnSpLocks/>
          </p:cNvCxnSpPr>
          <p:nvPr/>
        </p:nvCxnSpPr>
        <p:spPr>
          <a:xfrm>
            <a:off x="8132321" y="2062991"/>
            <a:ext cx="1101375" cy="1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2B2816B-ABF1-47E5-907E-05AC7CC2B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15" y="2439504"/>
            <a:ext cx="1977065" cy="1020216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F5D2F8D-BED9-409E-8617-DB18951EA187}"/>
              </a:ext>
            </a:extLst>
          </p:cNvPr>
          <p:cNvCxnSpPr>
            <a:cxnSpLocks/>
          </p:cNvCxnSpPr>
          <p:nvPr/>
        </p:nvCxnSpPr>
        <p:spPr>
          <a:xfrm>
            <a:off x="8142048" y="2053566"/>
            <a:ext cx="0" cy="1895864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EF86AA4-CFAB-409E-A542-FE79E678679C}"/>
              </a:ext>
            </a:extLst>
          </p:cNvPr>
          <p:cNvCxnSpPr>
            <a:cxnSpLocks/>
          </p:cNvCxnSpPr>
          <p:nvPr/>
        </p:nvCxnSpPr>
        <p:spPr>
          <a:xfrm>
            <a:off x="8132321" y="3949430"/>
            <a:ext cx="2832897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9BE3074-0FAF-424F-A1CA-F9F190D6ED9F}"/>
              </a:ext>
            </a:extLst>
          </p:cNvPr>
          <p:cNvCxnSpPr>
            <a:cxnSpLocks/>
          </p:cNvCxnSpPr>
          <p:nvPr/>
        </p:nvCxnSpPr>
        <p:spPr>
          <a:xfrm>
            <a:off x="9863843" y="2063718"/>
            <a:ext cx="1101375" cy="1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4B318F8-8461-468C-97D3-5BD5FDB88DFA}"/>
              </a:ext>
            </a:extLst>
          </p:cNvPr>
          <p:cNvCxnSpPr>
            <a:cxnSpLocks/>
          </p:cNvCxnSpPr>
          <p:nvPr/>
        </p:nvCxnSpPr>
        <p:spPr>
          <a:xfrm>
            <a:off x="10965218" y="2053566"/>
            <a:ext cx="0" cy="1895864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5C4D84C-14CF-4549-A18E-B649DAB1FCF3}"/>
              </a:ext>
            </a:extLst>
          </p:cNvPr>
          <p:cNvGrpSpPr/>
          <p:nvPr/>
        </p:nvGrpSpPr>
        <p:grpSpPr>
          <a:xfrm>
            <a:off x="8270247" y="4245463"/>
            <a:ext cx="2557044" cy="1787306"/>
            <a:chOff x="1350490" y="3854509"/>
            <a:chExt cx="2557044" cy="176378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4853364-5505-41E1-A071-F594E350C67D}"/>
                </a:ext>
              </a:extLst>
            </p:cNvPr>
            <p:cNvGrpSpPr/>
            <p:nvPr/>
          </p:nvGrpSpPr>
          <p:grpSpPr>
            <a:xfrm>
              <a:off x="1350490" y="4339768"/>
              <a:ext cx="2557044" cy="1278522"/>
              <a:chOff x="386924" y="4029926"/>
              <a:chExt cx="2557044" cy="1278522"/>
            </a:xfrm>
          </p:grpSpPr>
          <p:pic>
            <p:nvPicPr>
              <p:cNvPr id="73" name="그림 72" descr="그리기, 표지판, 플레이트이(가) 표시된 사진&#10;&#10;자동 생성된 설명">
                <a:extLst>
                  <a:ext uri="{FF2B5EF4-FFF2-40B4-BE49-F238E27FC236}">
                    <a16:creationId xmlns:a16="http://schemas.microsoft.com/office/drawing/2014/main" id="{DCA95984-98DB-4C26-BE45-75CD1F653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24" y="4029926"/>
                <a:ext cx="1278522" cy="1278522"/>
              </a:xfrm>
              <a:prstGeom prst="rect">
                <a:avLst/>
              </a:prstGeom>
            </p:spPr>
          </p:pic>
          <p:pic>
            <p:nvPicPr>
              <p:cNvPr id="74" name="그림 7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A94F319-3C28-476A-900A-D3B50D40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446" y="4029926"/>
                <a:ext cx="1278522" cy="1278522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3391B7-AE80-44DF-877D-3D43B6E14C6A}"/>
                </a:ext>
              </a:extLst>
            </p:cNvPr>
            <p:cNvSpPr txBox="1"/>
            <p:nvPr/>
          </p:nvSpPr>
          <p:spPr>
            <a:xfrm>
              <a:off x="1721449" y="38545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F7F8B58-0574-4EFB-9287-FB5D2067D436}"/>
              </a:ext>
            </a:extLst>
          </p:cNvPr>
          <p:cNvSpPr txBox="1"/>
          <p:nvPr/>
        </p:nvSpPr>
        <p:spPr>
          <a:xfrm>
            <a:off x="8490291" y="4158056"/>
            <a:ext cx="211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D174D02-E68D-46CB-92F1-E604B85ABC11}"/>
              </a:ext>
            </a:extLst>
          </p:cNvPr>
          <p:cNvCxnSpPr>
            <a:cxnSpLocks/>
          </p:cNvCxnSpPr>
          <p:nvPr/>
        </p:nvCxnSpPr>
        <p:spPr>
          <a:xfrm>
            <a:off x="7587573" y="4388888"/>
            <a:ext cx="952689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EF04B5F-3453-445B-B641-5C44AC94BE9A}"/>
              </a:ext>
            </a:extLst>
          </p:cNvPr>
          <p:cNvCxnSpPr>
            <a:cxnSpLocks/>
          </p:cNvCxnSpPr>
          <p:nvPr/>
        </p:nvCxnSpPr>
        <p:spPr>
          <a:xfrm flipH="1">
            <a:off x="7581633" y="4381600"/>
            <a:ext cx="5940" cy="2196393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FBB8C9B-8184-4F4E-9B2B-901F64B7143E}"/>
              </a:ext>
            </a:extLst>
          </p:cNvPr>
          <p:cNvCxnSpPr>
            <a:cxnSpLocks/>
          </p:cNvCxnSpPr>
          <p:nvPr/>
        </p:nvCxnSpPr>
        <p:spPr>
          <a:xfrm>
            <a:off x="7581633" y="6566911"/>
            <a:ext cx="3908257" cy="11082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126E257-29B0-4E52-95BC-7EB05A6DA663}"/>
              </a:ext>
            </a:extLst>
          </p:cNvPr>
          <p:cNvCxnSpPr>
            <a:cxnSpLocks/>
          </p:cNvCxnSpPr>
          <p:nvPr/>
        </p:nvCxnSpPr>
        <p:spPr>
          <a:xfrm>
            <a:off x="10537201" y="4381600"/>
            <a:ext cx="952689" cy="0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353B6A5-7A08-40CE-9A1B-B756D5EF8A64}"/>
              </a:ext>
            </a:extLst>
          </p:cNvPr>
          <p:cNvCxnSpPr>
            <a:cxnSpLocks/>
          </p:cNvCxnSpPr>
          <p:nvPr/>
        </p:nvCxnSpPr>
        <p:spPr>
          <a:xfrm>
            <a:off x="11489890" y="4370518"/>
            <a:ext cx="0" cy="2207475"/>
          </a:xfrm>
          <a:prstGeom prst="line">
            <a:avLst/>
          </a:prstGeom>
          <a:ln w="19050">
            <a:solidFill>
              <a:srgbClr val="64D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F529C3E-7A80-4281-9AD5-4F2506BAF1EF}"/>
              </a:ext>
            </a:extLst>
          </p:cNvPr>
          <p:cNvSpPr txBox="1"/>
          <p:nvPr/>
        </p:nvSpPr>
        <p:spPr>
          <a:xfrm>
            <a:off x="1949053" y="50947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ReactJS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D517ED-65F8-46FF-90CF-1BA8DFC02651}"/>
              </a:ext>
            </a:extLst>
          </p:cNvPr>
          <p:cNvSpPr txBox="1"/>
          <p:nvPr/>
        </p:nvSpPr>
        <p:spPr>
          <a:xfrm>
            <a:off x="4495245" y="509475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Node.js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C3A07F-F3F2-4F81-B99D-AB6EE1388F5C}"/>
              </a:ext>
            </a:extLst>
          </p:cNvPr>
          <p:cNvSpPr txBox="1"/>
          <p:nvPr/>
        </p:nvSpPr>
        <p:spPr>
          <a:xfrm>
            <a:off x="9048287" y="351726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MySQL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9983CE7-C212-4433-8BED-29991505965D}"/>
              </a:ext>
            </a:extLst>
          </p:cNvPr>
          <p:cNvSpPr txBox="1"/>
          <p:nvPr/>
        </p:nvSpPr>
        <p:spPr>
          <a:xfrm>
            <a:off x="8519314" y="6067812"/>
            <a:ext cx="7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Keras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A5493C-91D4-4772-A3CF-1DE5E3FC6031}"/>
              </a:ext>
            </a:extLst>
          </p:cNvPr>
          <p:cNvSpPr txBox="1"/>
          <p:nvPr/>
        </p:nvSpPr>
        <p:spPr>
          <a:xfrm>
            <a:off x="9793176" y="608264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3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수행 일정 계획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수행 일정 계획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C6AD1-492C-4FA2-8679-FCDEEDE579C0}"/>
              </a:ext>
            </a:extLst>
          </p:cNvPr>
          <p:cNvSpPr/>
          <p:nvPr/>
        </p:nvSpPr>
        <p:spPr>
          <a:xfrm>
            <a:off x="4912776" y="1419115"/>
            <a:ext cx="236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수행 일정 계획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BCFD5ED-0718-4FC9-AC39-3163BA85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19926"/>
              </p:ext>
            </p:extLst>
          </p:nvPr>
        </p:nvGraphicFramePr>
        <p:xfrm>
          <a:off x="2031999" y="2169087"/>
          <a:ext cx="8128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90">
                  <a:extLst>
                    <a:ext uri="{9D8B030D-6E8A-4147-A177-3AD203B41FA5}">
                      <a16:colId xmlns:a16="http://schemas.microsoft.com/office/drawing/2014/main" val="1163181091"/>
                    </a:ext>
                  </a:extLst>
                </a:gridCol>
                <a:gridCol w="1673158">
                  <a:extLst>
                    <a:ext uri="{9D8B030D-6E8A-4147-A177-3AD203B41FA5}">
                      <a16:colId xmlns:a16="http://schemas.microsoft.com/office/drawing/2014/main" val="1677554973"/>
                    </a:ext>
                  </a:extLst>
                </a:gridCol>
                <a:gridCol w="642025">
                  <a:extLst>
                    <a:ext uri="{9D8B030D-6E8A-4147-A177-3AD203B41FA5}">
                      <a16:colId xmlns:a16="http://schemas.microsoft.com/office/drawing/2014/main" val="3274564210"/>
                    </a:ext>
                  </a:extLst>
                </a:gridCol>
                <a:gridCol w="680937">
                  <a:extLst>
                    <a:ext uri="{9D8B030D-6E8A-4147-A177-3AD203B41FA5}">
                      <a16:colId xmlns:a16="http://schemas.microsoft.com/office/drawing/2014/main" val="1017909356"/>
                    </a:ext>
                  </a:extLst>
                </a:gridCol>
                <a:gridCol w="690663">
                  <a:extLst>
                    <a:ext uri="{9D8B030D-6E8A-4147-A177-3AD203B41FA5}">
                      <a16:colId xmlns:a16="http://schemas.microsoft.com/office/drawing/2014/main" val="2336977075"/>
                    </a:ext>
                  </a:extLst>
                </a:gridCol>
                <a:gridCol w="719847">
                  <a:extLst>
                    <a:ext uri="{9D8B030D-6E8A-4147-A177-3AD203B41FA5}">
                      <a16:colId xmlns:a16="http://schemas.microsoft.com/office/drawing/2014/main" val="3235002202"/>
                    </a:ext>
                  </a:extLst>
                </a:gridCol>
                <a:gridCol w="763081">
                  <a:extLst>
                    <a:ext uri="{9D8B030D-6E8A-4147-A177-3AD203B41FA5}">
                      <a16:colId xmlns:a16="http://schemas.microsoft.com/office/drawing/2014/main" val="46316676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프로젝트 진행 계획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(2020.09.15 – 2020.12.15)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rgbClr val="64DEC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9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진행내용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책임자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비고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8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기존 사례 분석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요구사항 분석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설계</a:t>
                      </a: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0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주가 예측 모델 개발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0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Web-Site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개발</a:t>
                      </a: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2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매수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매도 추천 시스템 개발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5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단위시험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통합</a:t>
                      </a: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시스템 시험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프로젝트 완료</a:t>
                      </a: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김응빈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D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1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위험 관리 계획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위험 관리 계획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4C6AD1-492C-4FA2-8679-FCDEEDE579C0}"/>
              </a:ext>
            </a:extLst>
          </p:cNvPr>
          <p:cNvSpPr/>
          <p:nvPr/>
        </p:nvSpPr>
        <p:spPr>
          <a:xfrm>
            <a:off x="4912776" y="1419115"/>
            <a:ext cx="236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위험 관리 계획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A0E48D-B1FE-4D56-A67D-7F7627D9A3D0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39DD042-46C7-453B-A389-841B7C8AF601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512F12B-5194-47FF-B30A-0B8607934E38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2D9A5E7-9B1E-4451-8193-2E2FFBF9C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BC85924B-C36B-4B69-BFF0-4ED385532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8373147-03B9-42E3-AFAE-830D5381E187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7C0296F-DFEA-4EF3-82B3-157066E3A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9A4FF0-611B-4D7F-A7D7-63CC5A697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88690FC-1374-45A6-8123-8BDC70892B14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5E0D4DB-BE3A-44CA-9153-CC4E4403E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4EF1E70-3366-4132-8C22-B264009BEAFD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9E1DE6-4A52-4059-BF73-2CA903B19873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242DF27-98BD-40A4-8E69-60E02B704B06}"/>
              </a:ext>
            </a:extLst>
          </p:cNvPr>
          <p:cNvSpPr txBox="1"/>
          <p:nvPr/>
        </p:nvSpPr>
        <p:spPr>
          <a:xfrm>
            <a:off x="4347409" y="2179103"/>
            <a:ext cx="747993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위험요소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 과목의 시험 혹은 과제로 인하여 개발가능 시간이 줄어들 수 있음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위험 회피 계획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평소에 성실하게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해둔다면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그렇게 큰 문제는 발생하지 않을 듯함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기술에 대한 지식 부족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역량 부족 등의 능력부재의 위험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위험 회피 계획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최대한 많은 참고서와 검색을 이용하여 부족한 지식을 메꾸도록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DBPia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논문도 참고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23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88403" y="2922628"/>
            <a:ext cx="2815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8BCF9B-A1CE-4935-842D-996213962F6D}"/>
              </a:ext>
            </a:extLst>
          </p:cNvPr>
          <p:cNvGrpSpPr/>
          <p:nvPr/>
        </p:nvGrpSpPr>
        <p:grpSpPr>
          <a:xfrm>
            <a:off x="5187670" y="2522518"/>
            <a:ext cx="1838429" cy="400110"/>
            <a:chOff x="3274991" y="2522518"/>
            <a:chExt cx="1838429" cy="4001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4B66E7-8E1B-4C68-8620-D941855A8802}"/>
                </a:ext>
              </a:extLst>
            </p:cNvPr>
            <p:cNvSpPr/>
            <p:nvPr/>
          </p:nvSpPr>
          <p:spPr>
            <a:xfrm>
              <a:off x="3274992" y="2541180"/>
              <a:ext cx="1838428" cy="29858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9D05D-F78A-4261-97DE-E6F70F97297A}"/>
                </a:ext>
              </a:extLst>
            </p:cNvPr>
            <p:cNvSpPr txBox="1"/>
            <p:nvPr/>
          </p:nvSpPr>
          <p:spPr>
            <a:xfrm>
              <a:off x="3274991" y="2522518"/>
              <a:ext cx="1838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THANK YOU -</a:t>
              </a:r>
              <a:endPara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6453177" cy="830997"/>
            <a:chOff x="3403338" y="2598003"/>
            <a:chExt cx="6453177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프로젝트 목적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목표 및 기대효과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3402481" cy="830997"/>
              <a:chOff x="6454034" y="2598003"/>
              <a:chExt cx="3402481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6237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기존사례 분석 및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SWOT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분석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프로젝트 진행범위 및 방법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568961" cy="830997"/>
            <a:chOff x="3403338" y="2598003"/>
            <a:chExt cx="5568961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518265" cy="830997"/>
              <a:chOff x="3403338" y="2598003"/>
              <a:chExt cx="2518265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739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프로젝트 주요 내용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518265" cy="830997"/>
              <a:chOff x="6454034" y="2598003"/>
              <a:chExt cx="2518265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7395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프로젝트 수행 계획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위험요소 관리 계획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목적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목적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912776" y="1419826"/>
            <a:ext cx="236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목적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47272D3-EE2A-4317-A791-418A06BE7F3D}"/>
              </a:ext>
            </a:extLst>
          </p:cNvPr>
          <p:cNvSpPr txBox="1"/>
          <p:nvPr/>
        </p:nvSpPr>
        <p:spPr>
          <a:xfrm>
            <a:off x="4121501" y="2132937"/>
            <a:ext cx="725140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기술 향상 및 지식 축적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오픈소스 라이브러리와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능력 향상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LSTM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모델을 사용함으로써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모델에 대한 지식 축적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ReactJS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Node.js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플랫폼을 사용함으로써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 개발에 대한 지식 축적 및 기술 향상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2B95-B666-4583-9EEB-AE8C7FB5390F}"/>
              </a:ext>
            </a:extLst>
          </p:cNvPr>
          <p:cNvSpPr txBox="1"/>
          <p:nvPr/>
        </p:nvSpPr>
        <p:spPr>
          <a:xfrm>
            <a:off x="4105427" y="3616138"/>
            <a:ext cx="62247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경험 축적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직접 진행함으로써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개발에 대한 경험 축적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FC2FF-D192-4C98-8C11-3A52299C3099}"/>
              </a:ext>
            </a:extLst>
          </p:cNvPr>
          <p:cNvSpPr txBox="1"/>
          <p:nvPr/>
        </p:nvSpPr>
        <p:spPr>
          <a:xfrm>
            <a:off x="4121501" y="4702209"/>
            <a:ext cx="525656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포트폴리오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높은 학위로의 진학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혹은 취업에 대비한 포트폴리오 준비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목표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912776" y="1419826"/>
            <a:ext cx="236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255505-1D27-4CD7-8876-7A350272F572}"/>
              </a:ext>
            </a:extLst>
          </p:cNvPr>
          <p:cNvSpPr txBox="1"/>
          <p:nvPr/>
        </p:nvSpPr>
        <p:spPr>
          <a:xfrm>
            <a:off x="4105427" y="2397948"/>
            <a:ext cx="78117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프로젝트를 통해 원하는 주식 종목의 주가를 그래프로 표현하여 한 눈에 파악할 수 있고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미래의 주가를 예측하며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나아가 해당 종목에 대해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매도를 추천해주는 시스템의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목표로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시스템과 비슷한 부류의 다른 소프트웨어 들과의 차이점은 기존의 소프트웨어들은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종목의 거래량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전일대비 상승세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하락세 등을 분석하여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 추천을 해준다면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시스템은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Twitter API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활용하여 해당 기업에 대한 기사들을 수집하여 텍스트 감정 분석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매도를 추천해준다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77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기대효과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598952" y="1392506"/>
            <a:ext cx="299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기대효과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255505-1D27-4CD7-8876-7A350272F572}"/>
              </a:ext>
            </a:extLst>
          </p:cNvPr>
          <p:cNvSpPr txBox="1"/>
          <p:nvPr/>
        </p:nvSpPr>
        <p:spPr>
          <a:xfrm>
            <a:off x="4105427" y="2397948"/>
            <a:ext cx="7002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프로젝트를 통해 개발된 사이트로 인하여 사용자들이 원하는 종목의 주가정보를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눈에 파악할 수 있고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안정적인 투자를 진행할 수 있게끔 도움이 될 것이다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또한 기존의 시스템은 이전의 데이터들을 이용하여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 추천 신호를 보냈다면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프로젝트를 통하여 개발되는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 추천 시스템은 이전의 데이터와 현재 해당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기업에 대한 기사들을 수집하여 분석하므로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좀 더 높은 정확도의 추천 시스템을 개발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수 있지 않을까 기대해본다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3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기존사례 분석 및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SWOT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기존사례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598952" y="1392506"/>
            <a:ext cx="299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기존사례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255505-1D27-4CD7-8876-7A350272F572}"/>
              </a:ext>
            </a:extLst>
          </p:cNvPr>
          <p:cNvSpPr txBox="1"/>
          <p:nvPr/>
        </p:nvSpPr>
        <p:spPr>
          <a:xfrm>
            <a:off x="4105427" y="2397948"/>
            <a:ext cx="78390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기존의 소프트웨어들은 미래의 주가를 예측하고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종목에 대한 뉴스기사들을 같이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띄워주거나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인공지능 추천주식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알림기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실시간으로 받는 최고의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/Play Store)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누적수익률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평균수익률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승률 등을 분석하여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매도를 추천해주는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레이더스탁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/Play Store)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등의 기존 데이터들을 기반으로 분석하여 추천해주는 시스템이 대부분이다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프로젝트에서 개발하고자 하는 시스템은 기존의 데이터들을 기반으로 분석하여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추천해주는 기존의 소프트웨어들과는 달리 현재 게시되는 해당 종목 기업에 대한 기사들을 분석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하여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매도를 추천해주는 시스템이다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3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기존사례 분석 및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SWOT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SWOT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598952" y="1392506"/>
            <a:ext cx="299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SWOT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32FAB0C-FF85-4408-BE8D-22D34D5B7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7960"/>
              </p:ext>
            </p:extLst>
          </p:nvPr>
        </p:nvGraphicFramePr>
        <p:xfrm>
          <a:off x="4724617" y="2202419"/>
          <a:ext cx="6831828" cy="226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914">
                  <a:extLst>
                    <a:ext uri="{9D8B030D-6E8A-4147-A177-3AD203B41FA5}">
                      <a16:colId xmlns:a16="http://schemas.microsoft.com/office/drawing/2014/main" val="4035590269"/>
                    </a:ext>
                  </a:extLst>
                </a:gridCol>
                <a:gridCol w="3415914">
                  <a:extLst>
                    <a:ext uri="{9D8B030D-6E8A-4147-A177-3AD203B41FA5}">
                      <a16:colId xmlns:a16="http://schemas.microsoft.com/office/drawing/2014/main" val="3615684942"/>
                    </a:ext>
                  </a:extLst>
                </a:gridCol>
              </a:tblGrid>
              <a:tr h="1130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Strengths (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강점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장점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사용해 본 개발환경이 있음</a:t>
                      </a:r>
                      <a:endParaRPr lang="en-US" altLang="ko-KR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프로젝트에 대한 열정이 넘침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Weakness (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약점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전문지식이 부족함</a:t>
                      </a:r>
                      <a:endParaRPr lang="en-US" altLang="ko-KR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다루는 기술이 다소 어려운 축에 </a:t>
                      </a:r>
                      <a:endParaRPr lang="en-US" altLang="ko-KR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   </a:t>
                      </a:r>
                      <a:r>
                        <a:rPr lang="ko-KR" altLang="en-US" sz="16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속함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83647"/>
                  </a:ext>
                </a:extLst>
              </a:tr>
              <a:tr h="1130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Opportunities 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머신러닝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기반 시스템 개발 기회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자바스크립트 기반 웹페이지 구현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  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기회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Threats 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위협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 부족으로 인하여 미완성으로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    종료될 수 있음</a:t>
                      </a:r>
                    </a:p>
                  </a:txBody>
                  <a:tcPr>
                    <a:solidFill>
                      <a:srgbClr val="9BE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546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28FAD8-8DF4-4569-B6BA-805E81A3329B}"/>
              </a:ext>
            </a:extLst>
          </p:cNvPr>
          <p:cNvSpPr txBox="1"/>
          <p:nvPr/>
        </p:nvSpPr>
        <p:spPr>
          <a:xfrm>
            <a:off x="4544008" y="4687034"/>
            <a:ext cx="74783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전략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위험전략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개발환경을 설치하고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설정하고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사용하는 언어에 대한 공부도 필요하고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외에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 과목 학업과 과제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시험으로 인해 시간이 부족할 수도 있지만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 프로젝트에서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하는 개발환경 중 사용해본 것이 존재하기 때문에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경험을 토대로 프로젝트를 진행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한다면 시간에 쫓기는 상황을 많이 줄일 수 있을 것이라고 생각한다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54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진행범위 및 방법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진행범위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598952" y="1392506"/>
            <a:ext cx="299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진행범위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47EF5A-FDD4-4106-9C46-E94B1B344F53}"/>
              </a:ext>
            </a:extLst>
          </p:cNvPr>
          <p:cNvSpPr txBox="1"/>
          <p:nvPr/>
        </p:nvSpPr>
        <p:spPr>
          <a:xfrm>
            <a:off x="4347409" y="2179103"/>
            <a:ext cx="67778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시스템의 개발은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GUI,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즉 웹사이트 개발까지의 완전한 것을 목표로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Python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 작성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ReactJS, Node.js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 웹 사이트 개발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B7163-F4CC-48E3-BE67-C884B617B213}"/>
              </a:ext>
            </a:extLst>
          </p:cNvPr>
          <p:cNvSpPr txBox="1"/>
          <p:nvPr/>
        </p:nvSpPr>
        <p:spPr>
          <a:xfrm>
            <a:off x="4347409" y="3488920"/>
            <a:ext cx="7124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 B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LSTM(Long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Short-Term Memory)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 주가예측모델 작성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ReactJS,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Node.js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 사이트 개발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종목별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Historical 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차트화해서 렌더링 및 예측 주가 렌더링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요청 게시판 구현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사용자가 원하는 종목이 존재하지 않을 경우 관리자에게 요청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종목변경 페이지 구현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사용자가 원하는 종목을 볼 수 있게끔 변경하는 페이지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회원가입 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7352C-BAB4-433F-9AF1-445808B096E6}"/>
              </a:ext>
            </a:extLst>
          </p:cNvPr>
          <p:cNvSpPr txBox="1"/>
          <p:nvPr/>
        </p:nvSpPr>
        <p:spPr>
          <a:xfrm>
            <a:off x="4347409" y="5783622"/>
            <a:ext cx="58416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 A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Plan B +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 감정 분석 기반 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 추천 시스템 개발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05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진행범위 및 방법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진행방법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6F787-404B-41AC-8DF9-66A13F8932C2}"/>
              </a:ext>
            </a:extLst>
          </p:cNvPr>
          <p:cNvSpPr/>
          <p:nvPr/>
        </p:nvSpPr>
        <p:spPr>
          <a:xfrm>
            <a:off x="4598952" y="1392506"/>
            <a:ext cx="2994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진행방법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781B29-EA36-4761-AAB2-B5AA2F65CC21}"/>
              </a:ext>
            </a:extLst>
          </p:cNvPr>
          <p:cNvGrpSpPr/>
          <p:nvPr/>
        </p:nvGrpSpPr>
        <p:grpSpPr>
          <a:xfrm>
            <a:off x="707777" y="2204459"/>
            <a:ext cx="2757015" cy="2304231"/>
            <a:chOff x="1134649" y="2609750"/>
            <a:chExt cx="2757015" cy="23042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DC8E97-4DFB-435E-9EA0-4E972A65DA07}"/>
                </a:ext>
              </a:extLst>
            </p:cNvPr>
            <p:cNvGrpSpPr/>
            <p:nvPr/>
          </p:nvGrpSpPr>
          <p:grpSpPr>
            <a:xfrm>
              <a:off x="1134649" y="2722290"/>
              <a:ext cx="2532663" cy="1505363"/>
              <a:chOff x="8229600" y="2558503"/>
              <a:chExt cx="1961948" cy="1303378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BC75B-7634-435E-AA8D-C6FAE1B91D14}"/>
                  </a:ext>
                </a:extLst>
              </p:cNvPr>
              <p:cNvCxnSpPr/>
              <p:nvPr/>
            </p:nvCxnSpPr>
            <p:spPr>
              <a:xfrm flipV="1">
                <a:off x="8229600" y="3122579"/>
                <a:ext cx="749030" cy="73930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6EA42C-3363-4C90-91BE-95DC86A88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0806" y="3112851"/>
                <a:ext cx="358706" cy="37937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67E9510-FD14-47C3-B3B1-8EDFB7D6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5947" y="2558503"/>
                <a:ext cx="1005601" cy="933727"/>
              </a:xfrm>
              <a:prstGeom prst="straightConnector1">
                <a:avLst/>
              </a:prstGeom>
              <a:ln w="127000" cap="flat">
                <a:solidFill>
                  <a:schemeClr val="tx1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725D9E1-B3FD-4367-8A26-8EA471A3D01E}"/>
                </a:ext>
              </a:extLst>
            </p:cNvPr>
            <p:cNvGrpSpPr/>
            <p:nvPr/>
          </p:nvGrpSpPr>
          <p:grpSpPr>
            <a:xfrm>
              <a:off x="1134650" y="2616741"/>
              <a:ext cx="2455921" cy="2297240"/>
              <a:chOff x="4883023" y="2456329"/>
              <a:chExt cx="1990574" cy="1837765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ADA8596-3A2B-44F7-A0F4-35519BE2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284" y="2456329"/>
                <a:ext cx="0" cy="1837765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12F1EC8-490E-4D0D-86C9-8C4B48493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3023" y="4238672"/>
                <a:ext cx="1990574" cy="0"/>
              </a:xfrm>
              <a:prstGeom prst="line">
                <a:avLst/>
              </a:prstGeom>
              <a:ln w="1270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1837E7-1CB0-493D-ABA9-EEAC840B6A33}"/>
                </a:ext>
              </a:extLst>
            </p:cNvPr>
            <p:cNvGrpSpPr/>
            <p:nvPr/>
          </p:nvGrpSpPr>
          <p:grpSpPr>
            <a:xfrm>
              <a:off x="3152362" y="2609750"/>
              <a:ext cx="739302" cy="1013656"/>
              <a:chOff x="5318403" y="2751705"/>
              <a:chExt cx="739302" cy="101365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4806CAD-0189-42C7-91C7-568F396EE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057" y="3359536"/>
                <a:ext cx="262648" cy="405825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6B65EDD-59DC-4E94-B810-3B5C6153B0A0}"/>
                  </a:ext>
                </a:extLst>
              </p:cNvPr>
              <p:cNvSpPr/>
              <p:nvPr/>
            </p:nvSpPr>
            <p:spPr>
              <a:xfrm>
                <a:off x="5318403" y="2751705"/>
                <a:ext cx="612839" cy="644762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65601D-6933-47D7-9B51-A6DBC63D2CC5}"/>
                  </a:ext>
                </a:extLst>
              </p:cNvPr>
              <p:cNvSpPr txBox="1"/>
              <p:nvPr/>
            </p:nvSpPr>
            <p:spPr>
              <a:xfrm>
                <a:off x="5437912" y="2781698"/>
                <a:ext cx="3738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?</a:t>
                </a:r>
                <a:endParaRPr lang="ko-KR" altLang="en-US" sz="3200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47EF5A-FDD4-4106-9C46-E94B1B344F53}"/>
              </a:ext>
            </a:extLst>
          </p:cNvPr>
          <p:cNvSpPr txBox="1"/>
          <p:nvPr/>
        </p:nvSpPr>
        <p:spPr>
          <a:xfrm>
            <a:off x="4347409" y="2179103"/>
            <a:ext cx="71559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기본적으로 구글링을 통한 공부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참고를 기반으로 진행한다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주가예측 모델의 경우 널리 알려진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LSTM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모델을 그대로 사용하여 구현할 예정이다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매도 추천 시스템의 경우에는 참고를 하되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똑같이 구현된 시스템이 거의 없다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고 봐도 무방하기에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참고하며 직접 구현하는 방법으로 진행한다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ReactJS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Node.js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디자인적인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부분은 다른 웹사이트를 참고하고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다른 기능들의 경우에는 직접 개발한다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49969-5758-4FBD-83D7-FBACCEE47178}"/>
              </a:ext>
            </a:extLst>
          </p:cNvPr>
          <p:cNvSpPr txBox="1"/>
          <p:nvPr/>
        </p:nvSpPr>
        <p:spPr>
          <a:xfrm>
            <a:off x="4347408" y="4242317"/>
            <a:ext cx="585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 프로젝트는 아래와 같이 진행될 예정이다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 사례 분석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요구사항 분석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코딩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단위 시험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-&gt;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통합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 시험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5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1103</Words>
  <Application>Microsoft Office PowerPoint</Application>
  <PresentationFormat>와이드스크린</PresentationFormat>
  <Paragraphs>265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KoPubWorld돋움체 Bold</vt:lpstr>
      <vt:lpstr>KoPubWorld돋움체 Medium</vt:lpstr>
      <vt:lpstr>맑은 고딕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kim</cp:lastModifiedBy>
  <cp:revision>59</cp:revision>
  <dcterms:created xsi:type="dcterms:W3CDTF">2020-01-03T14:16:53Z</dcterms:created>
  <dcterms:modified xsi:type="dcterms:W3CDTF">2020-10-10T19:26:03Z</dcterms:modified>
</cp:coreProperties>
</file>