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6" r:id="rId2"/>
    <p:sldId id="317" r:id="rId3"/>
    <p:sldId id="290" r:id="rId4"/>
    <p:sldId id="318" r:id="rId5"/>
    <p:sldId id="319" r:id="rId6"/>
    <p:sldId id="320" r:id="rId7"/>
    <p:sldId id="321" r:id="rId8"/>
    <p:sldId id="323" r:id="rId9"/>
    <p:sldId id="336" r:id="rId10"/>
    <p:sldId id="326" r:id="rId11"/>
    <p:sldId id="328" r:id="rId12"/>
    <p:sldId id="337" r:id="rId13"/>
    <p:sldId id="330" r:id="rId14"/>
    <p:sldId id="332" r:id="rId15"/>
    <p:sldId id="338" r:id="rId16"/>
    <p:sldId id="333" r:id="rId17"/>
    <p:sldId id="334" r:id="rId18"/>
    <p:sldId id="339" r:id="rId19"/>
    <p:sldId id="341" r:id="rId20"/>
    <p:sldId id="340" r:id="rId21"/>
    <p:sldId id="342" r:id="rId22"/>
    <p:sldId id="344" r:id="rId23"/>
    <p:sldId id="345" r:id="rId24"/>
    <p:sldId id="346" r:id="rId25"/>
    <p:sldId id="347" r:id="rId26"/>
    <p:sldId id="348" r:id="rId27"/>
    <p:sldId id="349" r:id="rId28"/>
    <p:sldId id="343" r:id="rId29"/>
    <p:sldId id="286" r:id="rId30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0" autoAdjust="0"/>
  </p:normalViewPr>
  <p:slideViewPr>
    <p:cSldViewPr>
      <p:cViewPr varScale="1">
        <p:scale>
          <a:sx n="74" d="100"/>
          <a:sy n="74" d="100"/>
        </p:scale>
        <p:origin x="66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44" y="-86"/>
      </p:cViewPr>
      <p:guideLst>
        <p:guide orient="horz" pos="2380"/>
        <p:guide pos="33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BFD6-B704-4D8C-9CE2-9E029C44E1F2}" type="datetimeFigureOut">
              <a:rPr lang="ko-KR" altLang="en-US" smtClean="0"/>
              <a:pPr/>
              <a:t>2020-08-08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B05-0B38-438D-8464-95A6229C60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51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B782-D322-4A94-ABFD-AC32FFFD678B}" type="datetimeFigureOut">
              <a:rPr lang="ko-KR" altLang="en-US" smtClean="0"/>
              <a:pPr/>
              <a:t>2020-08-08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566738"/>
            <a:ext cx="4006850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589338"/>
            <a:ext cx="854392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674AE-9371-46A9-9AD9-C1D7E44614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1432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7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4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6750-EB60-4293-8927-C25174F1683A}" type="datetime1">
              <a:rPr lang="en-US" altLang="ko-KR" smtClean="0"/>
              <a:t>8/8/2020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292388"/>
          </a:xfrm>
        </p:spPr>
        <p:txBody>
          <a:bodyPr lIns="0" tIns="0" rIns="0" bIns="0"/>
          <a:lstStyle>
            <a:lvl1pPr>
              <a:defRPr sz="9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sz="850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sz="1050" i="0" spc="-55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sz="1050" i="0" spc="-5" smtClean="0">
                <a:solidFill>
                  <a:prstClr val="black"/>
                </a:solidFill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sz="1050" i="0" spc="-114" dirty="0">
                <a:solidFill>
                  <a:prstClr val="black"/>
                </a:solidFill>
                <a:latin typeface="Trebuchet MS"/>
                <a:cs typeface="Trebuchet MS"/>
              </a:rPr>
              <a:t>/</a:t>
            </a:r>
            <a:r>
              <a:rPr lang="en-US" altLang="ko-KR" sz="1050" i="0" spc="-5" dirty="0">
                <a:solidFill>
                  <a:prstClr val="black"/>
                </a:solidFill>
                <a:latin typeface="Trebuchet MS"/>
                <a:cs typeface="Trebuchet MS"/>
              </a:rPr>
              <a:t>29</a:t>
            </a:r>
            <a:r>
              <a:rPr lang="en-US" altLang="ko-KR" sz="1050" i="0" spc="-50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endParaRPr lang="en-US" altLang="ko-KR" sz="1050" i="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807726" y="965861"/>
            <a:ext cx="9065247" cy="484748"/>
          </a:xfrm>
        </p:spPr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/>
              </a:defRPr>
            </a:lvl1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807725" y="1699124"/>
            <a:ext cx="9564369" cy="754053"/>
          </a:xfrm>
        </p:spPr>
        <p:txBody>
          <a:bodyPr lIns="0" tIns="0" rIns="0" bIns="0"/>
          <a:lstStyle>
            <a:lvl1pPr marL="0" indent="0">
              <a:buNone/>
              <a:defRPr sz="2450" b="0" i="0" u="none">
                <a:solidFill>
                  <a:srgbClr val="0462C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휴먼매직체" panose="02030504000101010101" pitchFamily="18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D905-75E1-46D6-8BEA-C9A92C5D1C26}" type="datetime1">
              <a:rPr lang="en-US" altLang="ko-KR" smtClean="0"/>
              <a:t>8/8/2020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20C4-FAE2-4A75-B14F-7B5E4CD96252}" type="datetime1">
              <a:rPr lang="en-US" altLang="ko-KR" smtClean="0"/>
              <a:t>8/8/2020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3987" y="1367815"/>
            <a:ext cx="10275760" cy="4430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" y="1167129"/>
            <a:ext cx="10674985" cy="4831080"/>
          </a:xfrm>
          <a:custGeom>
            <a:avLst/>
            <a:gdLst/>
            <a:ahLst/>
            <a:cxnLst/>
            <a:rect l="l" t="t" r="r" b="b"/>
            <a:pathLst>
              <a:path w="10674985" h="4831080">
                <a:moveTo>
                  <a:pt x="10514762" y="4631690"/>
                </a:moveTo>
                <a:lnTo>
                  <a:pt x="199415" y="4631690"/>
                </a:lnTo>
                <a:lnTo>
                  <a:pt x="199415" y="200672"/>
                </a:lnTo>
                <a:lnTo>
                  <a:pt x="159842" y="200672"/>
                </a:lnTo>
                <a:lnTo>
                  <a:pt x="159842" y="4631690"/>
                </a:lnTo>
                <a:lnTo>
                  <a:pt x="159842" y="4671060"/>
                </a:lnTo>
                <a:lnTo>
                  <a:pt x="10514762" y="4671060"/>
                </a:lnTo>
                <a:lnTo>
                  <a:pt x="10514762" y="4631690"/>
                </a:lnTo>
                <a:close/>
              </a:path>
              <a:path w="10674985" h="4831080">
                <a:moveTo>
                  <a:pt x="10514762" y="200685"/>
                </a:moveTo>
                <a:lnTo>
                  <a:pt x="10475176" y="200685"/>
                </a:lnTo>
                <a:lnTo>
                  <a:pt x="10475176" y="4631614"/>
                </a:lnTo>
                <a:lnTo>
                  <a:pt x="10514762" y="4631614"/>
                </a:lnTo>
                <a:lnTo>
                  <a:pt x="10514762" y="200685"/>
                </a:lnTo>
                <a:close/>
              </a:path>
              <a:path w="10674985" h="4831080">
                <a:moveTo>
                  <a:pt x="10514762" y="161290"/>
                </a:moveTo>
                <a:lnTo>
                  <a:pt x="159842" y="161290"/>
                </a:lnTo>
                <a:lnTo>
                  <a:pt x="159842" y="200660"/>
                </a:lnTo>
                <a:lnTo>
                  <a:pt x="10514762" y="200660"/>
                </a:lnTo>
                <a:lnTo>
                  <a:pt x="10514762" y="161290"/>
                </a:lnTo>
                <a:close/>
              </a:path>
              <a:path w="10674985" h="4831080">
                <a:moveTo>
                  <a:pt x="10674604" y="0"/>
                </a:moveTo>
                <a:lnTo>
                  <a:pt x="0" y="0"/>
                </a:lnTo>
                <a:lnTo>
                  <a:pt x="0" y="119380"/>
                </a:lnTo>
                <a:lnTo>
                  <a:pt x="0" y="4710430"/>
                </a:lnTo>
                <a:lnTo>
                  <a:pt x="0" y="4831080"/>
                </a:lnTo>
                <a:lnTo>
                  <a:pt x="10674604" y="4831080"/>
                </a:lnTo>
                <a:lnTo>
                  <a:pt x="10674604" y="4710836"/>
                </a:lnTo>
                <a:lnTo>
                  <a:pt x="10674604" y="4710430"/>
                </a:lnTo>
                <a:lnTo>
                  <a:pt x="10674604" y="119951"/>
                </a:lnTo>
                <a:lnTo>
                  <a:pt x="10554335" y="119951"/>
                </a:lnTo>
                <a:lnTo>
                  <a:pt x="10554335" y="4710430"/>
                </a:lnTo>
                <a:lnTo>
                  <a:pt x="120256" y="4710430"/>
                </a:lnTo>
                <a:lnTo>
                  <a:pt x="120256" y="119380"/>
                </a:lnTo>
                <a:lnTo>
                  <a:pt x="10674604" y="119380"/>
                </a:lnTo>
                <a:lnTo>
                  <a:pt x="10674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95943" y="772261"/>
            <a:ext cx="1534699" cy="27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459" y="6101086"/>
            <a:ext cx="2625141" cy="598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E285-833A-4E3F-8083-8DADA4D88FDE}" type="datetime1">
              <a:rPr lang="en-US" altLang="ko-KR" smtClean="0"/>
              <a:t>8/8/2020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161583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36979" y="772261"/>
            <a:ext cx="200025" cy="6012180"/>
          </a:xfrm>
          <a:custGeom>
            <a:avLst/>
            <a:gdLst/>
            <a:ahLst/>
            <a:cxnLst/>
            <a:rect l="l" t="t" r="r" b="b"/>
            <a:pathLst>
              <a:path w="200025" h="6012180">
                <a:moveTo>
                  <a:pt x="199428" y="0"/>
                </a:moveTo>
                <a:lnTo>
                  <a:pt x="0" y="0"/>
                </a:lnTo>
                <a:lnTo>
                  <a:pt x="0" y="6011989"/>
                </a:lnTo>
                <a:lnTo>
                  <a:pt x="199428" y="6011989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936407" y="6456768"/>
            <a:ext cx="1534699" cy="27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936407" y="6433921"/>
            <a:ext cx="8670290" cy="0"/>
          </a:xfrm>
          <a:custGeom>
            <a:avLst/>
            <a:gdLst/>
            <a:ahLst/>
            <a:cxnLst/>
            <a:rect l="l" t="t" r="r" b="b"/>
            <a:pathLst>
              <a:path w="8670290">
                <a:moveTo>
                  <a:pt x="0" y="0"/>
                </a:moveTo>
                <a:lnTo>
                  <a:pt x="8669693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06744" y="3596559"/>
            <a:ext cx="1296213" cy="399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107438" y="3529917"/>
            <a:ext cx="67943" cy="499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2FF5-8123-4136-A623-6F10BE63A902}" type="datetime1">
              <a:rPr lang="en-US" altLang="ko-KR" smtClean="0"/>
              <a:t>8/8/2020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166" y="773785"/>
            <a:ext cx="200025" cy="6010910"/>
          </a:xfrm>
          <a:custGeom>
            <a:avLst/>
            <a:gdLst/>
            <a:ahLst/>
            <a:cxnLst/>
            <a:rect l="l" t="t" r="r" b="b"/>
            <a:pathLst>
              <a:path w="200025" h="6010909">
                <a:moveTo>
                  <a:pt x="199428" y="0"/>
                </a:moveTo>
                <a:lnTo>
                  <a:pt x="0" y="0"/>
                </a:lnTo>
                <a:lnTo>
                  <a:pt x="0" y="6010465"/>
                </a:lnTo>
                <a:lnTo>
                  <a:pt x="199428" y="6010465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9594" y="6433921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9594" y="1680070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9594" y="6462852"/>
            <a:ext cx="1536175" cy="277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748689" y="898080"/>
            <a:ext cx="392760" cy="105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13192" y="1003782"/>
            <a:ext cx="615022" cy="2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613192" y="1220076"/>
            <a:ext cx="631774" cy="108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93875" y="1328216"/>
            <a:ext cx="564781" cy="1081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30413" y="1436369"/>
            <a:ext cx="411035" cy="108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479408" y="884123"/>
            <a:ext cx="427774" cy="104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72843" y="988555"/>
            <a:ext cx="659168" cy="4264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6361" y="1415046"/>
            <a:ext cx="452132" cy="10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32963" y="773061"/>
            <a:ext cx="301421" cy="76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972638" y="849934"/>
            <a:ext cx="685050" cy="3533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972638" y="1203312"/>
            <a:ext cx="715492" cy="883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086812" y="1291666"/>
            <a:ext cx="618070" cy="883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117266" y="1380007"/>
            <a:ext cx="616534" cy="883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137053" y="1468348"/>
            <a:ext cx="596747" cy="88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173590" y="1556689"/>
            <a:ext cx="304469" cy="837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785565" y="806373"/>
            <a:ext cx="490194" cy="938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758159" y="900201"/>
            <a:ext cx="689622" cy="959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745992" y="996162"/>
            <a:ext cx="701789" cy="959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726193" y="1092123"/>
            <a:ext cx="701801" cy="959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674440" y="1188084"/>
            <a:ext cx="723099" cy="9596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674440" y="1284046"/>
            <a:ext cx="707885" cy="1919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840366" y="1475955"/>
            <a:ext cx="499325" cy="898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726" y="965861"/>
            <a:ext cx="906524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4369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 u="heavy">
                <a:solidFill>
                  <a:srgbClr val="0462C1"/>
                </a:solidFill>
                <a:latin typeface="Noto Sans CJK JP Regular"/>
                <a:cs typeface="Noto Sans CJK JP Regular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86B6F-10FD-4E61-BE37-D82B6DB2F04B}" type="datetime1">
              <a:rPr lang="en-US" altLang="ko-KR" smtClean="0"/>
              <a:t>8/8/2020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>
              <a:spcBef>
                <a:spcPts val="25"/>
              </a:spcBef>
            </a:pPr>
            <a:endParaRPr lang="en-US" i="0" dirty="0">
              <a:latin typeface="MV Boli" pitchFamily="2" charset="0"/>
              <a:cs typeface="MV Boli" pitchFamily="2" charset="0"/>
            </a:endParaRPr>
          </a:p>
          <a:p>
            <a:pPr marR="36195" algn="r">
              <a:spcBef>
                <a:spcPts val="25"/>
              </a:spcBef>
            </a:pPr>
            <a:r>
              <a:rPr lang="en-US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i="0" spc="-114" dirty="0">
                <a:latin typeface="Trebuchet MS"/>
                <a:cs typeface="Trebuchet MS"/>
              </a:rPr>
              <a:t>/</a:t>
            </a:r>
            <a:r>
              <a:rPr lang="en-US" i="0" spc="-5" dirty="0">
                <a:latin typeface="Trebuchet MS"/>
                <a:cs typeface="Trebuchet MS"/>
              </a:rPr>
              <a:t>29</a:t>
            </a:r>
            <a:r>
              <a:rPr lang="en-US" i="0" spc="-50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휴먼둥근헤드라인" panose="02030504000101010101" pitchFamily="18" charset="-127"/>
          <a:ea typeface="휴먼둥근헤드라인" panose="02030504000101010101" pitchFamily="18" charset="-127"/>
          <a:cs typeface="+mj-cs"/>
        </a:defRPr>
      </a:lvl1pPr>
    </p:titleStyle>
    <p:bodyStyle>
      <a:lvl1pPr marL="0">
        <a:defRPr>
          <a:latin typeface="휴먼매직체" panose="02030504000101010101" pitchFamily="18" charset="-127"/>
          <a:ea typeface="휴먼매직체" panose="02030504000101010101" pitchFamily="18" charset="-127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5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33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9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3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6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5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0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7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8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9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5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5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5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53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55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57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0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jpe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3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6F5753-ED4E-4AE4-AB70-48E0D0C881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85D1CF3-7485-49AE-A799-BAF72B17E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4987" y="2675730"/>
            <a:ext cx="6970395" cy="1804981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 algn="ctr">
              <a:lnSpc>
                <a:spcPts val="5670"/>
              </a:lnSpc>
              <a:spcBef>
                <a:spcPts val="815"/>
              </a:spcBef>
              <a:tabLst>
                <a:tab pos="2239645" algn="l"/>
                <a:tab pos="2388870" algn="l"/>
                <a:tab pos="5678170" algn="l"/>
              </a:tabLst>
            </a:pPr>
            <a:r>
              <a:rPr lang="en-US" altLang="ko-KR" sz="3500" spc="-65" dirty="0">
                <a:solidFill>
                  <a:srgbClr val="2E74B5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Motion Test</a:t>
            </a:r>
            <a:endParaRPr lang="ko-KR" altLang="en-US" sz="350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  <a:t>IISL 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2020.08.07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ko-KR" altLang="en-US" sz="2100" spc="-20" dirty="0" err="1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이소윤</a:t>
            </a: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, </a:t>
            </a:r>
            <a:r>
              <a:rPr lang="ko-KR" altLang="en-US" sz="2100" spc="-20" dirty="0" err="1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이언주</a:t>
            </a: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, </a:t>
            </a:r>
            <a:r>
              <a:rPr lang="ko-KR" alt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유승희</a:t>
            </a: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, </a:t>
            </a:r>
            <a:r>
              <a:rPr lang="ko-KR" alt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박은화</a:t>
            </a: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, </a:t>
            </a:r>
            <a:r>
              <a:rPr lang="ko-KR" alt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전성윤</a:t>
            </a:r>
            <a:endParaRPr lang="en-US" sz="2100" dirty="0">
              <a:latin typeface="휴먼매직체" panose="02030504000101010101" pitchFamily="18" charset="-127"/>
              <a:ea typeface="휴먼매직체" panose="02030504000101010101" pitchFamily="18" charset="-127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0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2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‘O’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가속도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)/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각속도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),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꺾은선 그래프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10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7D5941E-2C42-403E-9B2E-55829278D6F9}"/>
              </a:ext>
            </a:extLst>
          </p:cNvPr>
          <p:cNvPicPr/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4"/>
          <a:stretch/>
        </p:blipFill>
        <p:spPr bwMode="auto">
          <a:xfrm>
            <a:off x="1062636" y="2472777"/>
            <a:ext cx="4275036" cy="3505592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3D9039-85D7-4E03-ABCD-B0BE4529ECC9}"/>
              </a:ext>
            </a:extLst>
          </p:cNvPr>
          <p:cNvPicPr/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7"/>
          <a:stretch/>
        </p:blipFill>
        <p:spPr bwMode="auto">
          <a:xfrm>
            <a:off x="5638588" y="2384624"/>
            <a:ext cx="4177204" cy="3791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78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2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‘O’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가속도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)/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각속도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방사형 그래프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, 5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회 동작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858FBE0-98D5-403C-830E-7503E4C1D220}"/>
              </a:ext>
            </a:extLst>
          </p:cNvPr>
          <p:cNvPicPr/>
          <p:nvPr/>
        </p:nvPicPr>
        <p:blipFill rotWithShape="1">
          <a:blip r:embed="rId25"/>
          <a:srcRect l="16214" t="-277" r="15009" b="277"/>
          <a:stretch/>
        </p:blipFill>
        <p:spPr>
          <a:xfrm>
            <a:off x="1588651" y="2231579"/>
            <a:ext cx="4024564" cy="418081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D8BD789-3055-4BB6-8B6A-80168099664E}"/>
              </a:ext>
            </a:extLst>
          </p:cNvPr>
          <p:cNvPicPr/>
          <p:nvPr/>
        </p:nvPicPr>
        <p:blipFill rotWithShape="1">
          <a:blip r:embed="rId26"/>
          <a:srcRect l="21609" t="227" r="20014" b="-227"/>
          <a:stretch/>
        </p:blipFill>
        <p:spPr>
          <a:xfrm>
            <a:off x="5800584" y="2259714"/>
            <a:ext cx="3733800" cy="408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2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54978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2 – ‘O’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분석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가속도 그래프에서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X, Z, Y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순으로 변화율이 높게 나타나는 것을 확인할 수 있었다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한 축의 값이 튀게 나왔던 ‘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I’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와 다르게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축과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 방향 모두에서 뚜렷한 변화가 있었다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O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은 사용자 기준 시계 반대 방향으로 모션을 취했다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F49385B-3C00-4B81-BB31-2380960B445D}"/>
              </a:ext>
            </a:extLst>
          </p:cNvPr>
          <p:cNvPicPr/>
          <p:nvPr/>
        </p:nvPicPr>
        <p:blipFill rotWithShape="1">
          <a:blip r:embed="rId26"/>
          <a:srcRect l="24212" t="-348" r="23098" b="348"/>
          <a:stretch/>
        </p:blipFill>
        <p:spPr>
          <a:xfrm>
            <a:off x="5755492" y="3247909"/>
            <a:ext cx="2733551" cy="311022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021999D-2803-40BF-86AC-D22C759801EF}"/>
              </a:ext>
            </a:extLst>
          </p:cNvPr>
          <p:cNvPicPr/>
          <p:nvPr/>
        </p:nvPicPr>
        <p:blipFill rotWithShape="1">
          <a:blip r:embed="rId27"/>
          <a:srcRect l="16214" t="-277" r="15009" b="277"/>
          <a:stretch/>
        </p:blipFill>
        <p:spPr>
          <a:xfrm>
            <a:off x="2619689" y="3247909"/>
            <a:ext cx="2989699" cy="31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3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‘S’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가속도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)/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각속도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),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꺾은선 그래프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F67B514-9733-43E2-BE0D-29C9213B7DB3}"/>
              </a:ext>
            </a:extLst>
          </p:cNvPr>
          <p:cNvPicPr/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5"/>
          <a:stretch/>
        </p:blipFill>
        <p:spPr bwMode="auto">
          <a:xfrm>
            <a:off x="1201667" y="2240554"/>
            <a:ext cx="4150895" cy="3930883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6A4E843-31A9-4992-9A96-395036E254BD}"/>
              </a:ext>
            </a:extLst>
          </p:cNvPr>
          <p:cNvPicPr/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63"/>
          <a:stretch/>
        </p:blipFill>
        <p:spPr bwMode="auto">
          <a:xfrm>
            <a:off x="5421600" y="2246855"/>
            <a:ext cx="5014957" cy="3894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046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3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‘S’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가속도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)/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각속도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방사형 그래프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, 5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회 동작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6D55994-48DE-4405-9A07-B5AA040F4F98}"/>
              </a:ext>
            </a:extLst>
          </p:cNvPr>
          <p:cNvPicPr/>
          <p:nvPr/>
        </p:nvPicPr>
        <p:blipFill rotWithShape="1">
          <a:blip r:embed="rId25"/>
          <a:srcRect l="19027" r="19648"/>
          <a:stretch/>
        </p:blipFill>
        <p:spPr>
          <a:xfrm>
            <a:off x="1721795" y="2472777"/>
            <a:ext cx="3489382" cy="357222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758F998-2FC0-4690-B15E-DA1AA7134F3A}"/>
              </a:ext>
            </a:extLst>
          </p:cNvPr>
          <p:cNvPicPr/>
          <p:nvPr/>
        </p:nvPicPr>
        <p:blipFill rotWithShape="1">
          <a:blip r:embed="rId26"/>
          <a:srcRect l="19645" r="19605"/>
          <a:stretch/>
        </p:blipFill>
        <p:spPr>
          <a:xfrm>
            <a:off x="5773265" y="2476882"/>
            <a:ext cx="3884423" cy="37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54978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3 – ‘S’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분석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알파벳의 모양이 다르더라도 ‘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S’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와 ‘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O’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가속도 결과가 유사함을 알 수 있었다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축과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축이 가속도와 각속도 값에서 변화가 뚜렷함을 확인할 수 있었다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2755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4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‘Z’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가속도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)/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각속도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),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꺾은선 그래프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8025E88-B79A-4866-BEB5-CB904D4E3B39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0" y="2774193"/>
            <a:ext cx="4677114" cy="2543910"/>
          </a:xfrm>
          <a:prstGeom prst="rect">
            <a:avLst/>
          </a:prstGeom>
          <a:noFill/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14F56BC-4019-43D6-80A4-71BEDEED136B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55" y="2743515"/>
            <a:ext cx="4710428" cy="2603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44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4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‘Z’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가속도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)/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각속도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방사형 그래프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, 5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회 동작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17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DC93CC9-522C-451E-85EE-CC5C277D71AF}"/>
              </a:ext>
            </a:extLst>
          </p:cNvPr>
          <p:cNvPicPr/>
          <p:nvPr/>
        </p:nvPicPr>
        <p:blipFill rotWithShape="1">
          <a:blip r:embed="rId25"/>
          <a:srcRect l="25415" t="217" r="23625" b="-217"/>
          <a:stretch/>
        </p:blipFill>
        <p:spPr>
          <a:xfrm>
            <a:off x="1558072" y="2301706"/>
            <a:ext cx="3813246" cy="409924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3C4106F-DCFE-4DE6-B84A-332E56C86C09}"/>
              </a:ext>
            </a:extLst>
          </p:cNvPr>
          <p:cNvPicPr/>
          <p:nvPr/>
        </p:nvPicPr>
        <p:blipFill rotWithShape="1">
          <a:blip r:embed="rId26"/>
          <a:srcRect l="19972" t="-370" r="19270" b="370"/>
          <a:stretch/>
        </p:blipFill>
        <p:spPr>
          <a:xfrm>
            <a:off x="5603343" y="2256371"/>
            <a:ext cx="4084787" cy="41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18045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4 – ‘Z’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분석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‘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Z’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는 가속도에서는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값이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각속도는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값에서 뚜렷한 변화가 나타나는 것을 확인할 수 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18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9417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381707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분석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(1)</a:t>
            </a: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이번 실험에서 우리가 정의한 모션들은 각속도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가속도 정보를 데이터 그대로 활용하는 것이 아닌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특정 평면에서의 궤적을 모션으로 정의해 그에 따른 데이터를 확인하려 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위 점에서 기기를 어떻게 잡고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어떤 방향을 향하게 하고 하는지에 따라 결과가 달라졌다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축에 상관없이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 각속도와 가속도의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대표값을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구해서 모션을 구분할 수도 있겠지만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보다 정확하게 방향을 인식하기 위해 폰을 쥐는 방법을 하나로 정하여 이후 실험을 진행하기로 하였다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본 보고서의 실험 방법에서 첨부한 사진처럼 기기를 쥐기로 하였다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19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11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8DD9BC-8D46-4F8A-A270-02DAA93225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BC9CB40-81DF-4FDF-9BFB-96A1589627F0}"/>
              </a:ext>
            </a:extLst>
          </p:cNvPr>
          <p:cNvSpPr txBox="1"/>
          <p:nvPr/>
        </p:nvSpPr>
        <p:spPr>
          <a:xfrm>
            <a:off x="2029349" y="2612225"/>
            <a:ext cx="7310070" cy="186525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Noto Sans CJK JP Regular"/>
              </a:rPr>
              <a:t>Lab</a:t>
            </a:r>
          </a:p>
          <a:p>
            <a:pPr marL="670560" lvl="1" indent="-201295"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Noto Sans CJK JP Regular"/>
              </a:rPr>
              <a:t>Motion Test</a:t>
            </a:r>
          </a:p>
          <a:p>
            <a:pPr marL="469265" lvl="1">
              <a:spcBef>
                <a:spcPts val="685"/>
              </a:spcBef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	</a:t>
            </a:r>
            <a:endParaRPr lang="en-US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05273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94476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분석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(2)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센서 갱신 속도와 파일 출력 속도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센서 갱신 속도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(200ms)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보다 파일 출력 속도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(50ms)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 더 빨라 같은 값이 여러 번 기록되는 문제점이 발견되었다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이 부분은 안드로이드 센서 갱신 속도를 더 빠른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GAME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으로 설정하여 해결하고자 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20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6038A3B-2E3E-4495-A2F7-C1CC1CC06D60}"/>
              </a:ext>
            </a:extLst>
          </p:cNvPr>
          <p:cNvPicPr/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5"/>
          <a:stretch/>
        </p:blipFill>
        <p:spPr bwMode="auto">
          <a:xfrm>
            <a:off x="3950791" y="3522932"/>
            <a:ext cx="3528320" cy="2725071"/>
          </a:xfrm>
          <a:prstGeom prst="rect">
            <a:avLst/>
          </a:prstGeom>
          <a:noFill/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EECE887-3485-4D45-B745-EA84105C3E93}"/>
              </a:ext>
            </a:extLst>
          </p:cNvPr>
          <p:cNvCxnSpPr>
            <a:cxnSpLocks/>
          </p:cNvCxnSpPr>
          <p:nvPr/>
        </p:nvCxnSpPr>
        <p:spPr>
          <a:xfrm>
            <a:off x="5554819" y="4351340"/>
            <a:ext cx="3370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B6ABE7-C947-4680-ACD0-203FE53DEF25}"/>
              </a:ext>
            </a:extLst>
          </p:cNvPr>
          <p:cNvSpPr txBox="1"/>
          <p:nvPr/>
        </p:nvSpPr>
        <p:spPr>
          <a:xfrm>
            <a:off x="7805842" y="4388798"/>
            <a:ext cx="287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여러번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기록된 같은 값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ECE82A6-FB45-4E1B-AB94-7CC576D3FAA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834700" y="4351339"/>
            <a:ext cx="1971142" cy="268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233974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분석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(3)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그래프 종합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모션 인식 방법을 위의 방식으로 결정했기 때문에 전체 그래프에서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x, 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축에서 눈에 띄는 편화를 보였다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하지만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‘I’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를 제외한 나머지 알파벳은 가속도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각속도 그래프 모양이 유사해 눈으로 구분하기에는 한계가 있었다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5770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ko-KR" altLang="en-US" sz="2800" dirty="0">
                <a:latin typeface="휴먼둥근헤드라인" pitchFamily="18" charset="-127"/>
                <a:ea typeface="휴먼둥근헤드라인" pitchFamily="18" charset="-127"/>
              </a:rPr>
              <a:t>기타 실험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흔들기 모션에 대한 가속도 그래프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CA3A854-3DD3-45D9-80CC-5EFA894E7686}"/>
              </a:ext>
            </a:extLst>
          </p:cNvPr>
          <p:cNvPicPr/>
          <p:nvPr/>
        </p:nvPicPr>
        <p:blipFill>
          <a:blip r:embed="rId25"/>
          <a:stretch>
            <a:fillRect/>
          </a:stretch>
        </p:blipFill>
        <p:spPr>
          <a:xfrm>
            <a:off x="1662544" y="2165446"/>
            <a:ext cx="7871840" cy="40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12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ko-KR" altLang="en-US" sz="2800" dirty="0">
                <a:latin typeface="휴먼둥근헤드라인" pitchFamily="18" charset="-127"/>
                <a:ea typeface="휴먼둥근헤드라인" pitchFamily="18" charset="-127"/>
              </a:rPr>
              <a:t>기타 실험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흔들기 모션에 대한 각속도 그래프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77D6B62-18DD-4558-A175-581FEB528839}"/>
              </a:ext>
            </a:extLst>
          </p:cNvPr>
          <p:cNvPicPr/>
          <p:nvPr/>
        </p:nvPicPr>
        <p:blipFill>
          <a:blip r:embed="rId25"/>
          <a:stretch>
            <a:fillRect/>
          </a:stretch>
        </p:blipFill>
        <p:spPr>
          <a:xfrm>
            <a:off x="1800716" y="2133401"/>
            <a:ext cx="7521853" cy="41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6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ko-KR" altLang="en-US" sz="2800" dirty="0">
                <a:latin typeface="휴먼둥근헤드라인" pitchFamily="18" charset="-127"/>
                <a:ea typeface="휴먼둥근헤드라인" pitchFamily="18" charset="-127"/>
              </a:rPr>
              <a:t>기타 실험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알파벳 별 적분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</a:t>
            </a:r>
            <a:r>
              <a:rPr lang="en-US" altLang="ko-KR" sz="2450" spc="35" dirty="0" err="1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I’raw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data(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적분 데이터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1904F87-B79B-4745-8B17-328DF4F220F2}"/>
              </a:ext>
            </a:extLst>
          </p:cNvPr>
          <p:cNvPicPr/>
          <p:nvPr/>
        </p:nvPicPr>
        <p:blipFill rotWithShape="1">
          <a:blip r:embed="rId25"/>
          <a:srcRect l="25866" t="-678" r="26051" b="678"/>
          <a:stretch/>
        </p:blipFill>
        <p:spPr>
          <a:xfrm>
            <a:off x="2264649" y="2144158"/>
            <a:ext cx="3348566" cy="416222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A17B5A7-B5FB-4718-9198-80F1153D9CE9}"/>
              </a:ext>
            </a:extLst>
          </p:cNvPr>
          <p:cNvPicPr/>
          <p:nvPr/>
        </p:nvPicPr>
        <p:blipFill rotWithShape="1">
          <a:blip r:embed="rId26"/>
          <a:srcRect l="27757" r="26485"/>
          <a:stretch/>
        </p:blipFill>
        <p:spPr>
          <a:xfrm>
            <a:off x="5580342" y="2151951"/>
            <a:ext cx="3485945" cy="42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ko-KR" altLang="en-US" sz="2800" dirty="0">
                <a:latin typeface="휴먼둥근헤드라인" pitchFamily="18" charset="-127"/>
                <a:ea typeface="휴먼둥근헤드라인" pitchFamily="18" charset="-127"/>
              </a:rPr>
              <a:t>기타 실험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알파벳 별 적분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</a:t>
            </a:r>
            <a:r>
              <a:rPr lang="en-US" altLang="ko-KR" sz="2450" spc="35" dirty="0" err="1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O’raw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data(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적분 데이터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B9CA8B9-54C6-4E2A-9E2E-66DCE2E3509A}"/>
              </a:ext>
            </a:extLst>
          </p:cNvPr>
          <p:cNvPicPr/>
          <p:nvPr/>
        </p:nvPicPr>
        <p:blipFill rotWithShape="1">
          <a:blip r:embed="rId25"/>
          <a:srcRect l="27290" r="26599"/>
          <a:stretch/>
        </p:blipFill>
        <p:spPr>
          <a:xfrm>
            <a:off x="5624072" y="2268018"/>
            <a:ext cx="3348566" cy="40699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EB06FAD-E580-41DB-91D8-50C16CADB0F8}"/>
              </a:ext>
            </a:extLst>
          </p:cNvPr>
          <p:cNvPicPr/>
          <p:nvPr/>
        </p:nvPicPr>
        <p:blipFill rotWithShape="1">
          <a:blip r:embed="rId26"/>
          <a:srcRect l="27740" t="-917" r="27674" b="917"/>
          <a:stretch/>
        </p:blipFill>
        <p:spPr>
          <a:xfrm>
            <a:off x="2216002" y="2264475"/>
            <a:ext cx="3240711" cy="40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82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ko-KR" altLang="en-US" sz="2800" dirty="0">
                <a:latin typeface="휴먼둥근헤드라인" pitchFamily="18" charset="-127"/>
                <a:ea typeface="휴먼둥근헤드라인" pitchFamily="18" charset="-127"/>
              </a:rPr>
              <a:t>기타 실험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알파벳 별 적분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</a:t>
            </a:r>
            <a:r>
              <a:rPr lang="en-US" altLang="ko-KR" sz="2450" spc="35" dirty="0" err="1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S’raw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data(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적분 데이터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9863D1F-6D92-47EA-896F-C988EC72DEB9}"/>
              </a:ext>
            </a:extLst>
          </p:cNvPr>
          <p:cNvPicPr/>
          <p:nvPr/>
        </p:nvPicPr>
        <p:blipFill rotWithShape="1">
          <a:blip r:embed="rId25"/>
          <a:srcRect l="27326" r="27401"/>
          <a:stretch/>
        </p:blipFill>
        <p:spPr>
          <a:xfrm>
            <a:off x="1994683" y="2142564"/>
            <a:ext cx="3485945" cy="431534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F111FA-9842-4A7F-A3E0-9B50658D8AC3}"/>
              </a:ext>
            </a:extLst>
          </p:cNvPr>
          <p:cNvPicPr/>
          <p:nvPr/>
        </p:nvPicPr>
        <p:blipFill rotWithShape="1">
          <a:blip r:embed="rId26"/>
          <a:srcRect l="28306" r="26421"/>
          <a:stretch/>
        </p:blipFill>
        <p:spPr>
          <a:xfrm>
            <a:off x="5532487" y="2079000"/>
            <a:ext cx="3485945" cy="43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0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ko-KR" altLang="en-US" sz="2800" dirty="0">
                <a:latin typeface="휴먼둥근헤드라인" pitchFamily="18" charset="-127"/>
                <a:ea typeface="휴먼둥근헤드라인" pitchFamily="18" charset="-127"/>
              </a:rPr>
              <a:t>기타 실험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알파벳 별 적분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</a:t>
            </a:r>
            <a:r>
              <a:rPr lang="en-US" altLang="ko-KR" sz="2450" spc="35" dirty="0" err="1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Z’raw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data(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적분 데이터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27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F3F852-9DE1-4B6C-964E-88BCBEAFA94F}"/>
              </a:ext>
            </a:extLst>
          </p:cNvPr>
          <p:cNvPicPr/>
          <p:nvPr/>
        </p:nvPicPr>
        <p:blipFill rotWithShape="1">
          <a:blip r:embed="rId25"/>
          <a:srcRect l="26728" r="26285"/>
          <a:stretch/>
        </p:blipFill>
        <p:spPr>
          <a:xfrm>
            <a:off x="5492870" y="2167828"/>
            <a:ext cx="3479768" cy="41505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3B8B69F-9ECF-4428-8622-BADA1AB96820}"/>
              </a:ext>
            </a:extLst>
          </p:cNvPr>
          <p:cNvPicPr/>
          <p:nvPr/>
        </p:nvPicPr>
        <p:blipFill rotWithShape="1">
          <a:blip r:embed="rId26"/>
          <a:srcRect l="27376" r="25684"/>
          <a:stretch/>
        </p:blipFill>
        <p:spPr>
          <a:xfrm>
            <a:off x="1999523" y="2184747"/>
            <a:ext cx="3479768" cy="41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75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/>
              <a:t>Future Work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31040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Future Work</a:t>
            </a: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이번 실험을 통해 구분 가능하다고 생각한 ‘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I’, ‘O’, ‘S’, ‘Z’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알파벳 모션 결과를 그래프로 나타내고 유효한 축 성분을 정리하였다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하지만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각 알파벳을 구분할 수 있는 차이를 조금 더 실험을 통해 확인해야 할 것으로 보인다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각 알파벳 별 실험 결과를 비교하여 차이점을 분석하고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DWT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알고리즘을 이용하여 모션을 인식해본다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28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84142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History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561824" cy="44121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Test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environment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-</a:t>
            </a:r>
            <a:r>
              <a:rPr lang="ko-KR" altLang="en-US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컴퓨터 개발환경</a:t>
            </a:r>
            <a:endParaRPr lang="en-US" altLang="ko-KR" sz="23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-</a:t>
            </a:r>
            <a:r>
              <a:rPr lang="ko-KR" altLang="en-US" sz="23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안드로이드</a:t>
            </a:r>
            <a:r>
              <a:rPr lang="ko-KR" altLang="en-US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스튜디오 버전 </a:t>
            </a:r>
            <a:r>
              <a:rPr lang="en-US" altLang="ko-KR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version 3.5.3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 Minimum API level : API 15:Android 4.0.3(</a:t>
            </a:r>
            <a:r>
              <a:rPr lang="en-US" altLang="ko-KR" sz="23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IceCreamSandWich</a:t>
            </a:r>
            <a:r>
              <a:rPr lang="en-US" altLang="ko-KR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)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endParaRPr lang="en-US" altLang="ko-KR" sz="210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29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69370" y="2549843"/>
            <a:ext cx="51339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268342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개요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사용자가 휴대폰을 쥐고 특정 모션을 취했을 때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센서 데이터를 바탕으로 그 모션을 인식하고자 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이번 실험에서는 영어 대문자 알파벳을 그리는 것을 모션으로 정하였다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총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26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개의 영어 대문자 알파벳 중에서 모션 인식의 정확도를 높일 수 아래 두 가지 기준을 정해 최종적으로 ‘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I’, ‘O’, ‘S’, ‘Z’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네 가지를 이용해 실험을 진행하였다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5" name="텍스트 상자 2">
            <a:extLst>
              <a:ext uri="{FF2B5EF4-FFF2-40B4-BE49-F238E27FC236}">
                <a16:creationId xmlns:a16="http://schemas.microsoft.com/office/drawing/2014/main" id="{92E046C7-2BE1-42A7-B073-609F137B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523" y="4732191"/>
            <a:ext cx="8722570" cy="895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latinLnBrk="1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1. 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한붓그리기가 가능하다</a:t>
            </a:r>
          </a:p>
          <a:p>
            <a:pPr latinLnBrk="1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2. 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다른 알파벳과 모양 및 쓰는 방법이 유사하지 않다</a:t>
            </a:r>
          </a:p>
        </p:txBody>
      </p:sp>
    </p:spTree>
    <p:extLst>
      <p:ext uri="{BB962C8B-B14F-4D97-AF65-F5344CB8AC3E}">
        <p14:creationId xmlns:p14="http://schemas.microsoft.com/office/powerpoint/2010/main" val="14450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268342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개요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아래 두 가지 기준으로 선별한 이유는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우선 모션이 복잡할 경우 노이즈 등 방해요소에 의한 모션 인식률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오작동률이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높아진다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때문에 한 붓 그리기가 가능한 알파벳을 뽑았다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또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‘I’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‘J’, ‘U’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‘V’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처럼 한붓그리기가 가능하더라도 알파벳의 모양이 유사하거나 그리는 순서가 비슷한 경우를 모션 인식 대상에서 제외하였다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5" name="텍스트 상자 2">
            <a:extLst>
              <a:ext uri="{FF2B5EF4-FFF2-40B4-BE49-F238E27FC236}">
                <a16:creationId xmlns:a16="http://schemas.microsoft.com/office/drawing/2014/main" id="{92E046C7-2BE1-42A7-B073-609F137B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523" y="4732191"/>
            <a:ext cx="8722570" cy="895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latinLnBrk="1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1. 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한붓그리기가 가능하다</a:t>
            </a:r>
          </a:p>
          <a:p>
            <a:pPr latinLnBrk="1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2. 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다른 알파벳과 모양 및 쓰는 방법이 유사하지 않다</a:t>
            </a:r>
          </a:p>
        </p:txBody>
      </p:sp>
    </p:spTree>
    <p:extLst>
      <p:ext uri="{BB962C8B-B14F-4D97-AF65-F5344CB8AC3E}">
        <p14:creationId xmlns:p14="http://schemas.microsoft.com/office/powerpoint/2010/main" val="321554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94476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방법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결과 분석에 초점을 두고 실험을 진행했다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알파벳 그리기 모션을 취할 때 가속도 센서에서 얻을 수 있는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 가속도 값과 자이로스코프 센서에서 얻을 수 있는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 각속도 값을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50ms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단위로 출력하여 얻은 데이터를 분석한다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4" name="텍스트 상자 2">
            <a:extLst>
              <a:ext uri="{FF2B5EF4-FFF2-40B4-BE49-F238E27FC236}">
                <a16:creationId xmlns:a16="http://schemas.microsoft.com/office/drawing/2014/main" id="{9E4B6DE5-75CB-4186-B25F-C186BB78B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180" y="4099057"/>
            <a:ext cx="8498186" cy="20069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latinLnBrk="1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1. 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휴대폰을 손에 쥐고 알파벳을 그린다</a:t>
            </a:r>
            <a:r>
              <a:rPr lang="en-US" alt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.</a:t>
            </a:r>
            <a:endParaRPr lang="ko-KR" sz="24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2. 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가속도와 각속도 값을 </a:t>
            </a: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50ms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로 출력한다</a:t>
            </a:r>
            <a:r>
              <a:rPr lang="en-US" alt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.</a:t>
            </a:r>
            <a:endParaRPr lang="ko-KR" sz="24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3. 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출력된 데이터를 바탕으로 그래프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방사형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꺾은선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)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를 그려 분석한다</a:t>
            </a:r>
            <a:r>
              <a:rPr lang="en-US" alt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107000"/>
              </a:lnSpc>
              <a:spcAft>
                <a:spcPts val="0"/>
              </a:spcAft>
            </a:pPr>
            <a:endParaRPr lang="ko-KR" sz="24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</a:pP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앞서 선정한</a:t>
            </a:r>
            <a:r>
              <a:rPr 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‘</a:t>
            </a: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I’, ‘O’, ‘S’, ‘Z’ </a:t>
            </a:r>
            <a:r>
              <a:rPr lang="ko-KR" alt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에 대해 </a:t>
            </a:r>
            <a:r>
              <a:rPr 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1-3</a:t>
            </a:r>
            <a:r>
              <a:rPr 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을 반복</a:t>
            </a:r>
            <a:r>
              <a:rPr lang="ko-KR" altLang="en-US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했다</a:t>
            </a:r>
            <a:r>
              <a:rPr lang="en-US" altLang="ko-KR" sz="24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.</a:t>
            </a:r>
            <a:endParaRPr lang="ko-KR" sz="24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0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57543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휴대폰을 어떻게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잡느냐에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따라 결과가 달랐다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아래와 같이 휴대폰을 잡았을 때 결과를 정리했다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A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는 알파벳을 그릴 가상 평면이다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A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평면은 기기의 가속도 축 중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축을 두 축으로 가지는 평면이다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35E3E44-4FA2-44D7-AC46-D5AF0EFACABD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41" y="3283251"/>
            <a:ext cx="2251073" cy="3024568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B229DA-0DBB-4ADB-815A-E8AF1B81658C}"/>
              </a:ext>
            </a:extLst>
          </p:cNvPr>
          <p:cNvGrpSpPr/>
          <p:nvPr/>
        </p:nvGrpSpPr>
        <p:grpSpPr>
          <a:xfrm>
            <a:off x="5189846" y="3278331"/>
            <a:ext cx="4484594" cy="3029488"/>
            <a:chOff x="0" y="0"/>
            <a:chExt cx="2879725" cy="2159635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5C0029A-03C8-43EE-86C4-666FA9316CAE}"/>
                </a:ext>
              </a:extLst>
            </p:cNvPr>
            <p:cNvPicPr/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879725" cy="2159635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A736A3-35EB-4B96-A19A-EEBA451E9AEC}"/>
                </a:ext>
              </a:extLst>
            </p:cNvPr>
            <p:cNvSpPr/>
            <p:nvPr/>
          </p:nvSpPr>
          <p:spPr>
            <a:xfrm>
              <a:off x="423863" y="134375"/>
              <a:ext cx="90311" cy="18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TextBox 5">
              <a:extLst>
                <a:ext uri="{FF2B5EF4-FFF2-40B4-BE49-F238E27FC236}">
                  <a16:creationId xmlns:a16="http://schemas.microsoft.com/office/drawing/2014/main" id="{6905E58A-AB83-4D49-8CCF-D2CA219C0897}"/>
                </a:ext>
              </a:extLst>
            </p:cNvPr>
            <p:cNvSpPr txBox="1"/>
            <p:nvPr/>
          </p:nvSpPr>
          <p:spPr>
            <a:xfrm>
              <a:off x="514174" y="134375"/>
              <a:ext cx="508000" cy="619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</a:t>
              </a:r>
              <a:endParaRPr lang="ko-KR" sz="1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6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 – ‘I’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가속도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)/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각속도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),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꺾은선 그래프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7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FCAE624-7765-44CD-A08B-8A21F0838C29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20" y="2774193"/>
            <a:ext cx="4290108" cy="2824106"/>
          </a:xfrm>
          <a:prstGeom prst="rect">
            <a:avLst/>
          </a:prstGeom>
          <a:noFill/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89A4391-0AB4-43B9-8808-90665179F8E4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32" y="2753460"/>
            <a:ext cx="4852793" cy="2918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634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‘I’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가속도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좌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)/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각속도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우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방사형 그래프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, 5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회 동작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8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78AC90-7C49-4E33-A2FF-CE13B5EEBCE0}"/>
              </a:ext>
            </a:extLst>
          </p:cNvPr>
          <p:cNvPicPr/>
          <p:nvPr/>
        </p:nvPicPr>
        <p:blipFill rotWithShape="1">
          <a:blip r:embed="rId25"/>
          <a:srcRect l="24212" t="-348" r="23098" b="348"/>
          <a:stretch/>
        </p:blipFill>
        <p:spPr>
          <a:xfrm>
            <a:off x="1604892" y="2227481"/>
            <a:ext cx="3727740" cy="406924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51E6509-E94C-47F3-A6FD-EBBDEE89818E}"/>
              </a:ext>
            </a:extLst>
          </p:cNvPr>
          <p:cNvPicPr/>
          <p:nvPr/>
        </p:nvPicPr>
        <p:blipFill rotWithShape="1">
          <a:blip r:embed="rId26"/>
          <a:srcRect l="23077" r="24463"/>
          <a:stretch/>
        </p:blipFill>
        <p:spPr>
          <a:xfrm>
            <a:off x="5947996" y="2261988"/>
            <a:ext cx="3796843" cy="41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6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en-US" altLang="ko-KR" sz="2800" dirty="0"/>
              <a:t>Motion Test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18045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 – ‘I’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분석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시간에 따른 가속도와 각속도 변화를 나타내는 그래프를 그렸을 때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‘I’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는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 각속도 값과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 가속도 값에서 유효한 변화를 보였다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9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0E1624C-FF06-4EE3-B879-5A3C8ABF804D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86" y="3258206"/>
            <a:ext cx="4560863" cy="3014239"/>
          </a:xfrm>
          <a:prstGeom prst="rect">
            <a:avLst/>
          </a:prstGeom>
          <a:noFill/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AE2F6A8-B2A6-4E6D-A5A9-5DB8FFC497C2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32" y="3267756"/>
            <a:ext cx="4918249" cy="3014235"/>
          </a:xfrm>
          <a:prstGeom prst="rect">
            <a:avLst/>
          </a:prstGeom>
          <a:noFill/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C836D03D-82F5-4803-A858-495AE79ED605}"/>
              </a:ext>
            </a:extLst>
          </p:cNvPr>
          <p:cNvSpPr/>
          <p:nvPr/>
        </p:nvSpPr>
        <p:spPr>
          <a:xfrm>
            <a:off x="1606550" y="3891523"/>
            <a:ext cx="549219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C4F70C9-EC9A-4EA8-9C15-FB85309B311D}"/>
              </a:ext>
            </a:extLst>
          </p:cNvPr>
          <p:cNvSpPr/>
          <p:nvPr/>
        </p:nvSpPr>
        <p:spPr>
          <a:xfrm>
            <a:off x="5917446" y="3995531"/>
            <a:ext cx="549219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65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1143</Words>
  <Application>Microsoft Office PowerPoint</Application>
  <PresentationFormat>사용자 지정</PresentationFormat>
  <Paragraphs>161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Noto Sans CJK JP Regular</vt:lpstr>
      <vt:lpstr>맑은 고딕</vt:lpstr>
      <vt:lpstr>휴먼둥근헤드라인</vt:lpstr>
      <vt:lpstr>휴먼매직체</vt:lpstr>
      <vt:lpstr>Arial</vt:lpstr>
      <vt:lpstr>Calibri</vt:lpstr>
      <vt:lpstr>MV Boli</vt:lpstr>
      <vt:lpstr>Times New Roman</vt:lpstr>
      <vt:lpstr>Trebuchet MS</vt:lpstr>
      <vt:lpstr>Wingdings</vt:lpstr>
      <vt:lpstr>Office Theme</vt:lpstr>
      <vt:lpstr>Motion Test IISL  2020.08.07 이소윤, 이언주, 유승희, 박은화, 전성윤</vt:lpstr>
      <vt:lpstr>PowerPoint 프레젠테이션</vt:lpstr>
      <vt:lpstr>Lab</vt:lpstr>
      <vt:lpstr>Lab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Motion Test</vt:lpstr>
      <vt:lpstr>Lab – 기타 실험</vt:lpstr>
      <vt:lpstr>Lab – 기타 실험</vt:lpstr>
      <vt:lpstr>Lab – 기타 실험</vt:lpstr>
      <vt:lpstr>Lab – 기타 실험</vt:lpstr>
      <vt:lpstr>Lab – 기타 실험</vt:lpstr>
      <vt:lpstr>Lab – 기타 실험</vt:lpstr>
      <vt:lpstr>Future Work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the Sensors in Our Smartphones IISL</dc:title>
  <dc:creator>iisl</dc:creator>
  <cp:lastModifiedBy>박 은화</cp:lastModifiedBy>
  <cp:revision>75</cp:revision>
  <dcterms:created xsi:type="dcterms:W3CDTF">2020-01-01T11:50:31Z</dcterms:created>
  <dcterms:modified xsi:type="dcterms:W3CDTF">2020-08-08T14:04:45Z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2019-12-04T00:00:00Z</vt:filetime>
  </property>
  <property fmtid="{D5CDD505-2E9C-101B-9397-08002B2CF9AE}" pid="3" name="Creator">
    <vt:lpwstr>Hancom PDF 1.3.0.534</vt:lpwstr>
  </property>
  <property fmtid="{D5CDD505-2E9C-101B-9397-08002B2CF9AE}" pid="4" name="LastSaved">
    <vt:filetime>2020-01-01T00:00:00Z</vt:filetime>
  </property>
</Properties>
</file>