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316" r:id="rId2"/>
    <p:sldId id="317" r:id="rId3"/>
    <p:sldId id="290" r:id="rId4"/>
    <p:sldId id="350" r:id="rId5"/>
    <p:sldId id="318" r:id="rId6"/>
    <p:sldId id="319" r:id="rId7"/>
    <p:sldId id="320" r:id="rId8"/>
    <p:sldId id="321" r:id="rId9"/>
    <p:sldId id="323" r:id="rId10"/>
    <p:sldId id="326" r:id="rId11"/>
    <p:sldId id="330" r:id="rId12"/>
    <p:sldId id="333" r:id="rId13"/>
    <p:sldId id="341" r:id="rId14"/>
    <p:sldId id="340" r:id="rId15"/>
    <p:sldId id="347" r:id="rId16"/>
    <p:sldId id="346" r:id="rId17"/>
    <p:sldId id="343" r:id="rId18"/>
    <p:sldId id="286" r:id="rId19"/>
  </p:sldIdLst>
  <p:sldSz cx="10680700" cy="7556500"/>
  <p:notesSz cx="10680700" cy="75565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80">
          <p15:clr>
            <a:srgbClr val="A4A3A4"/>
          </p15:clr>
        </p15:guide>
        <p15:guide id="2" pos="336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박 은화" initials="박은" lastIdx="2" clrIdx="0">
    <p:extLst>
      <p:ext uri="{19B8F6BF-5375-455C-9EA6-DF929625EA0E}">
        <p15:presenceInfo xmlns:p15="http://schemas.microsoft.com/office/powerpoint/2012/main" userId="625698016691d81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700" autoAdjust="0"/>
  </p:normalViewPr>
  <p:slideViewPr>
    <p:cSldViewPr>
      <p:cViewPr>
        <p:scale>
          <a:sx n="98" d="100"/>
          <a:sy n="98" d="100"/>
        </p:scale>
        <p:origin x="1500" y="84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79" d="100"/>
          <a:sy n="79" d="100"/>
        </p:scale>
        <p:origin x="-1944" y="-86"/>
      </p:cViewPr>
      <p:guideLst>
        <p:guide orient="horz" pos="2380"/>
        <p:guide pos="336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f1aab69135fd09aa/&#48148;&#53461;%20&#54868;&#47732;/2020&#50672;&#44396;&#49892;&#50672;&#49688;&#49373;/0812%20&#49892;&#54744;&#44208;&#44284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f1aab69135fd09aa/&#48148;&#53461;%20&#54868;&#47732;/2020&#50672;&#44396;&#49892;&#50672;&#49688;&#49373;/0812%20&#49892;&#54744;&#44208;&#44284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acc x </a:t>
            </a:r>
            <a:r>
              <a:rPr lang="ko-KR" altLang="en-US"/>
              <a:t>비교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Sheet10!$A$1</c:f>
              <c:strCache>
                <c:ptCount val="1"/>
                <c:pt idx="0">
                  <c:v>accI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Sheet10!$A$2:$A$46</c:f>
              <c:numCache>
                <c:formatCode>General</c:formatCode>
                <c:ptCount val="45"/>
                <c:pt idx="0">
                  <c:v>-0.13465562462806699</c:v>
                </c:pt>
                <c:pt idx="1">
                  <c:v>-0.150053605437278</c:v>
                </c:pt>
                <c:pt idx="2">
                  <c:v>2.8011158108711201E-2</c:v>
                </c:pt>
                <c:pt idx="3">
                  <c:v>-9.04510617256164E-2</c:v>
                </c:pt>
                <c:pt idx="4">
                  <c:v>0.27075320482254001</c:v>
                </c:pt>
                <c:pt idx="5">
                  <c:v>-0.13962709903716999</c:v>
                </c:pt>
                <c:pt idx="6">
                  <c:v>-0.22686176002025599</c:v>
                </c:pt>
                <c:pt idx="7">
                  <c:v>-8.3841904997825595E-2</c:v>
                </c:pt>
                <c:pt idx="8">
                  <c:v>0.329807758331298</c:v>
                </c:pt>
                <c:pt idx="9">
                  <c:v>0.15087153017520899</c:v>
                </c:pt>
                <c:pt idx="10">
                  <c:v>0.138567775487899</c:v>
                </c:pt>
                <c:pt idx="11">
                  <c:v>1.5037178993225001E-2</c:v>
                </c:pt>
                <c:pt idx="12">
                  <c:v>2.98575758934021E-2</c:v>
                </c:pt>
                <c:pt idx="13">
                  <c:v>-3.2179057598114E-2</c:v>
                </c:pt>
                <c:pt idx="14">
                  <c:v>8.9651733636855996E-2</c:v>
                </c:pt>
                <c:pt idx="15">
                  <c:v>-0.58658599853515603</c:v>
                </c:pt>
                <c:pt idx="16">
                  <c:v>-4.90916073322296E-2</c:v>
                </c:pt>
                <c:pt idx="17">
                  <c:v>-0.123029321432113</c:v>
                </c:pt>
                <c:pt idx="18">
                  <c:v>0.354642033576965</c:v>
                </c:pt>
                <c:pt idx="19">
                  <c:v>0.52343356609344405</c:v>
                </c:pt>
                <c:pt idx="20">
                  <c:v>-7.5532972812652505E-2</c:v>
                </c:pt>
                <c:pt idx="21">
                  <c:v>-0.137635052204132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3A9-4F29-A8CA-69FEE0478FE3}"/>
            </c:ext>
          </c:extLst>
        </c:ser>
        <c:ser>
          <c:idx val="1"/>
          <c:order val="1"/>
          <c:tx>
            <c:strRef>
              <c:f>Sheet10!$B$1</c:f>
              <c:strCache>
                <c:ptCount val="1"/>
                <c:pt idx="0">
                  <c:v>accO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Sheet10!$B$2:$B$46</c:f>
              <c:numCache>
                <c:formatCode>General</c:formatCode>
                <c:ptCount val="45"/>
                <c:pt idx="0">
                  <c:v>-0.49993842840194702</c:v>
                </c:pt>
                <c:pt idx="1">
                  <c:v>-0.33009725809097201</c:v>
                </c:pt>
                <c:pt idx="2">
                  <c:v>-0.60563576221465998</c:v>
                </c:pt>
                <c:pt idx="3">
                  <c:v>-0.56302416324615401</c:v>
                </c:pt>
                <c:pt idx="4">
                  <c:v>-0.71310579776763905</c:v>
                </c:pt>
                <c:pt idx="5">
                  <c:v>-6.53707981109619E-2</c:v>
                </c:pt>
                <c:pt idx="6">
                  <c:v>1.35868835449218</c:v>
                </c:pt>
                <c:pt idx="7">
                  <c:v>2.7865211963653498</c:v>
                </c:pt>
                <c:pt idx="8">
                  <c:v>4.2609915733337402</c:v>
                </c:pt>
                <c:pt idx="9">
                  <c:v>5.4553165435790998</c:v>
                </c:pt>
                <c:pt idx="10">
                  <c:v>6.0901012420654297</c:v>
                </c:pt>
                <c:pt idx="11">
                  <c:v>7.2299766540527299</c:v>
                </c:pt>
                <c:pt idx="12">
                  <c:v>6.9737014770507804</c:v>
                </c:pt>
                <c:pt idx="13">
                  <c:v>5.5206718444824201</c:v>
                </c:pt>
                <c:pt idx="14">
                  <c:v>5.3963985443115199</c:v>
                </c:pt>
                <c:pt idx="15">
                  <c:v>4.2872858047485298</c:v>
                </c:pt>
                <c:pt idx="16">
                  <c:v>2.7193255424499498</c:v>
                </c:pt>
                <c:pt idx="17">
                  <c:v>1.0486912727355899</c:v>
                </c:pt>
                <c:pt idx="18">
                  <c:v>-1.00913345813751</c:v>
                </c:pt>
                <c:pt idx="19">
                  <c:v>-1.4354113340377801</c:v>
                </c:pt>
                <c:pt idx="20">
                  <c:v>-1.6484282016754099</c:v>
                </c:pt>
                <c:pt idx="21">
                  <c:v>-0.97996640205383301</c:v>
                </c:pt>
                <c:pt idx="22">
                  <c:v>-1.38261795043945</c:v>
                </c:pt>
                <c:pt idx="23">
                  <c:v>0.31699115037918002</c:v>
                </c:pt>
                <c:pt idx="24">
                  <c:v>0.167177498340606</c:v>
                </c:pt>
                <c:pt idx="25">
                  <c:v>2.07891416549682</c:v>
                </c:pt>
                <c:pt idx="26">
                  <c:v>1.91018962860107</c:v>
                </c:pt>
                <c:pt idx="27">
                  <c:v>3.1566607952117902</c:v>
                </c:pt>
                <c:pt idx="28">
                  <c:v>3.8813939094543399</c:v>
                </c:pt>
                <c:pt idx="29">
                  <c:v>4.5200347900390598</c:v>
                </c:pt>
                <c:pt idx="30">
                  <c:v>3.8719727993011399</c:v>
                </c:pt>
                <c:pt idx="31">
                  <c:v>3.7223603725433301</c:v>
                </c:pt>
                <c:pt idx="32">
                  <c:v>3.0398819446563698</c:v>
                </c:pt>
                <c:pt idx="33">
                  <c:v>2.6496376991271902</c:v>
                </c:pt>
                <c:pt idx="34">
                  <c:v>2.72906017303466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3A9-4F29-A8CA-69FEE0478FE3}"/>
            </c:ext>
          </c:extLst>
        </c:ser>
        <c:ser>
          <c:idx val="2"/>
          <c:order val="2"/>
          <c:tx>
            <c:strRef>
              <c:f>Sheet10!$C$1</c:f>
              <c:strCache>
                <c:ptCount val="1"/>
                <c:pt idx="0">
                  <c:v>accS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val>
            <c:numRef>
              <c:f>Sheet10!$C$2:$C$46</c:f>
              <c:numCache>
                <c:formatCode>General</c:formatCode>
                <c:ptCount val="45"/>
                <c:pt idx="0">
                  <c:v>6.4931333065032903E-2</c:v>
                </c:pt>
                <c:pt idx="1">
                  <c:v>-7.3897540569305406E-2</c:v>
                </c:pt>
                <c:pt idx="2">
                  <c:v>0.69513577222824097</c:v>
                </c:pt>
                <c:pt idx="3">
                  <c:v>-4.6632766723632799E-2</c:v>
                </c:pt>
                <c:pt idx="4">
                  <c:v>-0.82067364454269398</c:v>
                </c:pt>
                <c:pt idx="5">
                  <c:v>-1.71360623836517</c:v>
                </c:pt>
                <c:pt idx="6">
                  <c:v>-1.4386739730834901</c:v>
                </c:pt>
                <c:pt idx="7">
                  <c:v>-2.8914370536804199</c:v>
                </c:pt>
                <c:pt idx="8">
                  <c:v>-2.4486832618713299</c:v>
                </c:pt>
                <c:pt idx="9">
                  <c:v>-3.0897190570831299</c:v>
                </c:pt>
                <c:pt idx="10">
                  <c:v>-2.4920778274536102</c:v>
                </c:pt>
                <c:pt idx="11">
                  <c:v>-1.94403612613677</c:v>
                </c:pt>
                <c:pt idx="12">
                  <c:v>-0.429773449897766</c:v>
                </c:pt>
                <c:pt idx="13">
                  <c:v>1.8845852613448999</c:v>
                </c:pt>
                <c:pt idx="14">
                  <c:v>2.22064161300659</c:v>
                </c:pt>
                <c:pt idx="15">
                  <c:v>2.93585753440856</c:v>
                </c:pt>
                <c:pt idx="16">
                  <c:v>3.2047257423400799</c:v>
                </c:pt>
                <c:pt idx="17">
                  <c:v>3.2817211151122998</c:v>
                </c:pt>
                <c:pt idx="18">
                  <c:v>2.8721177577972399</c:v>
                </c:pt>
                <c:pt idx="19">
                  <c:v>2.1136724948882999</c:v>
                </c:pt>
                <c:pt idx="20">
                  <c:v>1.41694271564483</c:v>
                </c:pt>
                <c:pt idx="21">
                  <c:v>-1.0093076229095399</c:v>
                </c:pt>
                <c:pt idx="22">
                  <c:v>-2.19033646583557</c:v>
                </c:pt>
                <c:pt idx="23">
                  <c:v>-3.49410772323608</c:v>
                </c:pt>
                <c:pt idx="24">
                  <c:v>-4.5950198173522896</c:v>
                </c:pt>
                <c:pt idx="25">
                  <c:v>-4.6377081871032697</c:v>
                </c:pt>
                <c:pt idx="26">
                  <c:v>-3.73753333091735</c:v>
                </c:pt>
                <c:pt idx="27">
                  <c:v>-2.4018459320068302</c:v>
                </c:pt>
                <c:pt idx="28">
                  <c:v>-2.1915817260742099</c:v>
                </c:pt>
                <c:pt idx="29">
                  <c:v>-0.67879164218902499</c:v>
                </c:pt>
                <c:pt idx="30">
                  <c:v>6.8313501775264698E-2</c:v>
                </c:pt>
                <c:pt idx="31">
                  <c:v>0.67854636907577504</c:v>
                </c:pt>
                <c:pt idx="32">
                  <c:v>1.1526393890380799</c:v>
                </c:pt>
                <c:pt idx="33">
                  <c:v>1.93983173370361</c:v>
                </c:pt>
                <c:pt idx="34">
                  <c:v>0.47788816690444902</c:v>
                </c:pt>
                <c:pt idx="35">
                  <c:v>0.83848482370376498</c:v>
                </c:pt>
                <c:pt idx="36">
                  <c:v>-0.515885889530181</c:v>
                </c:pt>
                <c:pt idx="37">
                  <c:v>8.1680446863174397E-2</c:v>
                </c:pt>
                <c:pt idx="38">
                  <c:v>-0.303726255893707</c:v>
                </c:pt>
                <c:pt idx="39">
                  <c:v>-0.46971184015273998</c:v>
                </c:pt>
                <c:pt idx="40">
                  <c:v>-0.77437657117843595</c:v>
                </c:pt>
                <c:pt idx="41">
                  <c:v>-0.67925322055816595</c:v>
                </c:pt>
                <c:pt idx="42">
                  <c:v>-0.52433228492736805</c:v>
                </c:pt>
                <c:pt idx="43">
                  <c:v>-0.74883860349655096</c:v>
                </c:pt>
                <c:pt idx="44">
                  <c:v>-0.47757312655448902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3A9-4F29-A8CA-69FEE0478FE3}"/>
            </c:ext>
          </c:extLst>
        </c:ser>
        <c:ser>
          <c:idx val="3"/>
          <c:order val="3"/>
          <c:tx>
            <c:strRef>
              <c:f>Sheet10!$D$1</c:f>
              <c:strCache>
                <c:ptCount val="1"/>
                <c:pt idx="0">
                  <c:v>accZ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val>
            <c:numRef>
              <c:f>Sheet10!$D$2:$D$46</c:f>
              <c:numCache>
                <c:formatCode>General</c:formatCode>
                <c:ptCount val="45"/>
                <c:pt idx="0">
                  <c:v>-0.154298275709152</c:v>
                </c:pt>
                <c:pt idx="1">
                  <c:v>0.69658690690994196</c:v>
                </c:pt>
                <c:pt idx="2">
                  <c:v>1.19613468647003</c:v>
                </c:pt>
                <c:pt idx="3">
                  <c:v>1.5238080024719201</c:v>
                </c:pt>
                <c:pt idx="4">
                  <c:v>2.16048836708068</c:v>
                </c:pt>
                <c:pt idx="5">
                  <c:v>2.9525563716888401</c:v>
                </c:pt>
                <c:pt idx="6">
                  <c:v>3.31259989738464</c:v>
                </c:pt>
                <c:pt idx="7">
                  <c:v>2.2073619365692099</c:v>
                </c:pt>
                <c:pt idx="8">
                  <c:v>0.39299303293228099</c:v>
                </c:pt>
                <c:pt idx="9">
                  <c:v>-3.4797399044036799</c:v>
                </c:pt>
                <c:pt idx="10">
                  <c:v>-3.27541923522949</c:v>
                </c:pt>
                <c:pt idx="11">
                  <c:v>-3.9486670494079501</c:v>
                </c:pt>
                <c:pt idx="12">
                  <c:v>-4.0775251388549796</c:v>
                </c:pt>
                <c:pt idx="13">
                  <c:v>-3.7665798664093</c:v>
                </c:pt>
                <c:pt idx="14">
                  <c:v>-2.4139456748962398</c:v>
                </c:pt>
                <c:pt idx="15">
                  <c:v>-2.0511515140533398</c:v>
                </c:pt>
                <c:pt idx="16">
                  <c:v>0.85709601640701205</c:v>
                </c:pt>
                <c:pt idx="17">
                  <c:v>2.1548948287963801</c:v>
                </c:pt>
                <c:pt idx="18">
                  <c:v>4.2505774497985804</c:v>
                </c:pt>
                <c:pt idx="19">
                  <c:v>4.3221082687377903</c:v>
                </c:pt>
                <c:pt idx="20">
                  <c:v>3.9002487659454301</c:v>
                </c:pt>
                <c:pt idx="21">
                  <c:v>4.13691806793212</c:v>
                </c:pt>
                <c:pt idx="22">
                  <c:v>3.55127525329589</c:v>
                </c:pt>
                <c:pt idx="23">
                  <c:v>2.0033376216888401</c:v>
                </c:pt>
                <c:pt idx="24">
                  <c:v>1.38557684421539</c:v>
                </c:pt>
                <c:pt idx="25">
                  <c:v>-0.46407645940780601</c:v>
                </c:pt>
                <c:pt idx="26">
                  <c:v>-2.2445154190063401</c:v>
                </c:pt>
                <c:pt idx="27">
                  <c:v>-3.4158756732940598</c:v>
                </c:pt>
                <c:pt idx="28">
                  <c:v>-2.8495101928710902</c:v>
                </c:pt>
                <c:pt idx="29">
                  <c:v>-1.43988156318664</c:v>
                </c:pt>
                <c:pt idx="30">
                  <c:v>-0.79326200485229403</c:v>
                </c:pt>
                <c:pt idx="31">
                  <c:v>-0.30447876453399603</c:v>
                </c:pt>
                <c:pt idx="32">
                  <c:v>0.156657755374908</c:v>
                </c:pt>
                <c:pt idx="33">
                  <c:v>0.160738766193389</c:v>
                </c:pt>
                <c:pt idx="34">
                  <c:v>0.35754612088203402</c:v>
                </c:pt>
                <c:pt idx="35">
                  <c:v>0.17498548328876401</c:v>
                </c:pt>
                <c:pt idx="36">
                  <c:v>0.260764271020889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3A9-4F29-A8CA-69FEE0478F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7796016"/>
        <c:axId val="329043472"/>
      </c:lineChart>
      <c:catAx>
        <c:axId val="14779601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29043472"/>
        <c:crosses val="autoZero"/>
        <c:auto val="1"/>
        <c:lblAlgn val="ctr"/>
        <c:lblOffset val="100"/>
        <c:noMultiLvlLbl val="0"/>
      </c:catAx>
      <c:valAx>
        <c:axId val="329043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77960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S, Z accx </a:t>
            </a:r>
            <a:r>
              <a:rPr lang="ko-KR" altLang="en-US"/>
              <a:t>값 비교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Sheet10!$C$1</c:f>
              <c:strCache>
                <c:ptCount val="1"/>
                <c:pt idx="0">
                  <c:v>accS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Sheet10!$C$2:$C$46</c:f>
              <c:numCache>
                <c:formatCode>General</c:formatCode>
                <c:ptCount val="45"/>
                <c:pt idx="0">
                  <c:v>6.4931333065032903E-2</c:v>
                </c:pt>
                <c:pt idx="1">
                  <c:v>-7.3897540569305406E-2</c:v>
                </c:pt>
                <c:pt idx="2">
                  <c:v>0.69513577222824097</c:v>
                </c:pt>
                <c:pt idx="3">
                  <c:v>-4.6632766723632799E-2</c:v>
                </c:pt>
                <c:pt idx="4">
                  <c:v>-0.82067364454269398</c:v>
                </c:pt>
                <c:pt idx="5">
                  <c:v>-1.71360623836517</c:v>
                </c:pt>
                <c:pt idx="6">
                  <c:v>-1.4386739730834901</c:v>
                </c:pt>
                <c:pt idx="7">
                  <c:v>-2.8914370536804199</c:v>
                </c:pt>
                <c:pt idx="8">
                  <c:v>-2.4486832618713299</c:v>
                </c:pt>
                <c:pt idx="9">
                  <c:v>-3.0897190570831299</c:v>
                </c:pt>
                <c:pt idx="10">
                  <c:v>-2.4920778274536102</c:v>
                </c:pt>
                <c:pt idx="11">
                  <c:v>-1.94403612613677</c:v>
                </c:pt>
                <c:pt idx="12">
                  <c:v>-0.429773449897766</c:v>
                </c:pt>
                <c:pt idx="13">
                  <c:v>1.8845852613448999</c:v>
                </c:pt>
                <c:pt idx="14">
                  <c:v>2.22064161300659</c:v>
                </c:pt>
                <c:pt idx="15">
                  <c:v>2.93585753440856</c:v>
                </c:pt>
                <c:pt idx="16">
                  <c:v>3.2047257423400799</c:v>
                </c:pt>
                <c:pt idx="17">
                  <c:v>3.2817211151122998</c:v>
                </c:pt>
                <c:pt idx="18">
                  <c:v>2.8721177577972399</c:v>
                </c:pt>
                <c:pt idx="19">
                  <c:v>2.1136724948882999</c:v>
                </c:pt>
                <c:pt idx="20">
                  <c:v>1.41694271564483</c:v>
                </c:pt>
                <c:pt idx="21">
                  <c:v>-1.0093076229095399</c:v>
                </c:pt>
                <c:pt idx="22">
                  <c:v>-2.19033646583557</c:v>
                </c:pt>
                <c:pt idx="23">
                  <c:v>-3.49410772323608</c:v>
                </c:pt>
                <c:pt idx="24">
                  <c:v>-4.5950198173522896</c:v>
                </c:pt>
                <c:pt idx="25">
                  <c:v>-4.6377081871032697</c:v>
                </c:pt>
                <c:pt idx="26">
                  <c:v>-3.73753333091735</c:v>
                </c:pt>
                <c:pt idx="27">
                  <c:v>-2.4018459320068302</c:v>
                </c:pt>
                <c:pt idx="28">
                  <c:v>-2.1915817260742099</c:v>
                </c:pt>
                <c:pt idx="29">
                  <c:v>-0.67879164218902499</c:v>
                </c:pt>
                <c:pt idx="30">
                  <c:v>6.8313501775264698E-2</c:v>
                </c:pt>
                <c:pt idx="31">
                  <c:v>0.67854636907577504</c:v>
                </c:pt>
                <c:pt idx="32">
                  <c:v>1.1526393890380799</c:v>
                </c:pt>
                <c:pt idx="33">
                  <c:v>1.93983173370361</c:v>
                </c:pt>
                <c:pt idx="34">
                  <c:v>0.47788816690444902</c:v>
                </c:pt>
                <c:pt idx="35">
                  <c:v>0.83848482370376498</c:v>
                </c:pt>
                <c:pt idx="36">
                  <c:v>-0.515885889530181</c:v>
                </c:pt>
                <c:pt idx="37">
                  <c:v>8.1680446863174397E-2</c:v>
                </c:pt>
                <c:pt idx="38">
                  <c:v>-0.303726255893707</c:v>
                </c:pt>
                <c:pt idx="39">
                  <c:v>-0.46971184015273998</c:v>
                </c:pt>
                <c:pt idx="40">
                  <c:v>-0.77437657117843595</c:v>
                </c:pt>
                <c:pt idx="41">
                  <c:v>-0.67925322055816595</c:v>
                </c:pt>
                <c:pt idx="42">
                  <c:v>-0.52433228492736805</c:v>
                </c:pt>
                <c:pt idx="43">
                  <c:v>-0.74883860349655096</c:v>
                </c:pt>
                <c:pt idx="44">
                  <c:v>-0.47757312655448902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4DF-478A-A619-E0CC9302454A}"/>
            </c:ext>
          </c:extLst>
        </c:ser>
        <c:ser>
          <c:idx val="1"/>
          <c:order val="1"/>
          <c:tx>
            <c:strRef>
              <c:f>Sheet10!$D$1</c:f>
              <c:strCache>
                <c:ptCount val="1"/>
                <c:pt idx="0">
                  <c:v>accZ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Sheet10!$D$2:$D$46</c:f>
              <c:numCache>
                <c:formatCode>General</c:formatCode>
                <c:ptCount val="45"/>
                <c:pt idx="0">
                  <c:v>-0.154298275709152</c:v>
                </c:pt>
                <c:pt idx="1">
                  <c:v>0.69658690690994196</c:v>
                </c:pt>
                <c:pt idx="2">
                  <c:v>1.19613468647003</c:v>
                </c:pt>
                <c:pt idx="3">
                  <c:v>1.5238080024719201</c:v>
                </c:pt>
                <c:pt idx="4">
                  <c:v>2.16048836708068</c:v>
                </c:pt>
                <c:pt idx="5">
                  <c:v>2.9525563716888401</c:v>
                </c:pt>
                <c:pt idx="6">
                  <c:v>3.31259989738464</c:v>
                </c:pt>
                <c:pt idx="7">
                  <c:v>2.2073619365692099</c:v>
                </c:pt>
                <c:pt idx="8">
                  <c:v>0.39299303293228099</c:v>
                </c:pt>
                <c:pt idx="9">
                  <c:v>-3.4797399044036799</c:v>
                </c:pt>
                <c:pt idx="10">
                  <c:v>-3.27541923522949</c:v>
                </c:pt>
                <c:pt idx="11">
                  <c:v>-3.9486670494079501</c:v>
                </c:pt>
                <c:pt idx="12">
                  <c:v>-4.0775251388549796</c:v>
                </c:pt>
                <c:pt idx="13">
                  <c:v>-3.7665798664093</c:v>
                </c:pt>
                <c:pt idx="14">
                  <c:v>-2.4139456748962398</c:v>
                </c:pt>
                <c:pt idx="15">
                  <c:v>-2.0511515140533398</c:v>
                </c:pt>
                <c:pt idx="16">
                  <c:v>0.85709601640701205</c:v>
                </c:pt>
                <c:pt idx="17">
                  <c:v>2.1548948287963801</c:v>
                </c:pt>
                <c:pt idx="18">
                  <c:v>4.2505774497985804</c:v>
                </c:pt>
                <c:pt idx="19">
                  <c:v>4.3221082687377903</c:v>
                </c:pt>
                <c:pt idx="20">
                  <c:v>3.9002487659454301</c:v>
                </c:pt>
                <c:pt idx="21">
                  <c:v>4.13691806793212</c:v>
                </c:pt>
                <c:pt idx="22">
                  <c:v>3.55127525329589</c:v>
                </c:pt>
                <c:pt idx="23">
                  <c:v>2.0033376216888401</c:v>
                </c:pt>
                <c:pt idx="24">
                  <c:v>1.38557684421539</c:v>
                </c:pt>
                <c:pt idx="25">
                  <c:v>-0.46407645940780601</c:v>
                </c:pt>
                <c:pt idx="26">
                  <c:v>-2.2445154190063401</c:v>
                </c:pt>
                <c:pt idx="27">
                  <c:v>-3.4158756732940598</c:v>
                </c:pt>
                <c:pt idx="28">
                  <c:v>-2.8495101928710902</c:v>
                </c:pt>
                <c:pt idx="29">
                  <c:v>-1.43988156318664</c:v>
                </c:pt>
                <c:pt idx="30">
                  <c:v>-0.79326200485229403</c:v>
                </c:pt>
                <c:pt idx="31">
                  <c:v>-0.30447876453399603</c:v>
                </c:pt>
                <c:pt idx="32">
                  <c:v>0.156657755374908</c:v>
                </c:pt>
                <c:pt idx="33">
                  <c:v>0.160738766193389</c:v>
                </c:pt>
                <c:pt idx="34">
                  <c:v>0.35754612088203402</c:v>
                </c:pt>
                <c:pt idx="35">
                  <c:v>0.17498548328876401</c:v>
                </c:pt>
                <c:pt idx="36">
                  <c:v>0.260764271020889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4DF-478A-A619-E0CC930245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38550672"/>
        <c:axId val="490692560"/>
      </c:lineChart>
      <c:catAx>
        <c:axId val="53855067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90692560"/>
        <c:crosses val="autoZero"/>
        <c:auto val="1"/>
        <c:lblAlgn val="ctr"/>
        <c:lblOffset val="100"/>
        <c:noMultiLvlLbl val="0"/>
      </c:catAx>
      <c:valAx>
        <c:axId val="490692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385506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8-12T14:20:26.896" idx="2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27563" cy="377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6049963" y="0"/>
            <a:ext cx="4627562" cy="377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79BFD6-B704-4D8C-9CE2-9E029C44E1F2}" type="datetimeFigureOut">
              <a:rPr lang="ko-KR" altLang="en-US" smtClean="0"/>
              <a:pPr/>
              <a:t>2020-08-12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7177088"/>
            <a:ext cx="4627563" cy="377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6049963" y="7177088"/>
            <a:ext cx="4627562" cy="377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8EBB05-0B38-438D-8464-95A6229C60A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15176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27563" cy="377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6049963" y="0"/>
            <a:ext cx="4627562" cy="377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65B782-D322-4A94-ABFD-AC32FFFD678B}" type="datetimeFigureOut">
              <a:rPr lang="ko-KR" altLang="en-US" smtClean="0"/>
              <a:pPr/>
              <a:t>2020-08-12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336925" y="566738"/>
            <a:ext cx="4006850" cy="2833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68388" y="3589338"/>
            <a:ext cx="8543925" cy="3400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7177088"/>
            <a:ext cx="4627563" cy="377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6049963" y="7177088"/>
            <a:ext cx="4627562" cy="377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6674AE-9371-46A9-9AD9-C1D7E44614F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414328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940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5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1052" y="2342515"/>
            <a:ext cx="9078595" cy="1586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2105" y="4231640"/>
            <a:ext cx="747649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B6750-EB60-4293-8927-C25174F1683A}" type="datetime1">
              <a:rPr lang="en-US" altLang="ko-KR" smtClean="0"/>
              <a:t>8/12/2020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069571" y="6457903"/>
            <a:ext cx="2580004" cy="292388"/>
          </a:xfrm>
        </p:spPr>
        <p:txBody>
          <a:bodyPr lIns="0" tIns="0" rIns="0" bIns="0"/>
          <a:lstStyle>
            <a:lvl1pPr>
              <a:defRPr sz="900" b="0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R="36195" algn="r">
              <a:spcBef>
                <a:spcPts val="25"/>
              </a:spcBef>
            </a:pPr>
            <a:endParaRPr lang="en-US" sz="850" i="0" spc="-55" dirty="0">
              <a:latin typeface="Trebuchet MS"/>
              <a:cs typeface="Trebuchet MS"/>
            </a:endParaRPr>
          </a:p>
          <a:p>
            <a:pPr marR="36195" algn="r">
              <a:spcBef>
                <a:spcPts val="25"/>
              </a:spcBef>
            </a:pPr>
            <a:r>
              <a:rPr lang="en-US" altLang="ko-KR" sz="1050" i="0" spc="-55" dirty="0">
                <a:solidFill>
                  <a:prstClr val="black"/>
                </a:solidFill>
                <a:latin typeface="Trebuchet MS"/>
                <a:cs typeface="Trebuchet MS"/>
              </a:rPr>
              <a:t>(</a:t>
            </a:r>
            <a:fld id="{81D60167-4931-47E6-BA6A-407CBD079E47}" type="slidenum">
              <a:rPr lang="en-US" altLang="ko-KR" sz="1050" i="0" spc="-5" smtClean="0">
                <a:solidFill>
                  <a:prstClr val="black"/>
                </a:solidFill>
                <a:latin typeface="Trebuchet MS"/>
                <a:cs typeface="Trebuchet MS"/>
              </a:rPr>
              <a:pPr marR="36195" algn="r">
                <a:spcBef>
                  <a:spcPts val="25"/>
                </a:spcBef>
              </a:pPr>
              <a:t>‹#›</a:t>
            </a:fld>
            <a:r>
              <a:rPr lang="en-US" altLang="ko-KR" sz="1050" i="0" spc="-114" dirty="0">
                <a:solidFill>
                  <a:prstClr val="black"/>
                </a:solidFill>
                <a:latin typeface="Trebuchet MS"/>
                <a:cs typeface="Trebuchet MS"/>
              </a:rPr>
              <a:t>/</a:t>
            </a:r>
            <a:r>
              <a:rPr lang="en-US" altLang="ko-KR" sz="1050" i="0" spc="-5" dirty="0">
                <a:solidFill>
                  <a:prstClr val="black"/>
                </a:solidFill>
                <a:latin typeface="Trebuchet MS"/>
                <a:cs typeface="Trebuchet MS"/>
              </a:rPr>
              <a:t>29</a:t>
            </a:r>
            <a:r>
              <a:rPr lang="en-US" altLang="ko-KR" sz="1050" i="0" spc="-50" dirty="0">
                <a:solidFill>
                  <a:prstClr val="black"/>
                </a:solidFill>
                <a:latin typeface="Trebuchet MS"/>
                <a:cs typeface="Trebuchet MS"/>
              </a:rPr>
              <a:t>)</a:t>
            </a:r>
            <a:endParaRPr lang="en-US" altLang="ko-KR" sz="1050" i="0" dirty="0">
              <a:solidFill>
                <a:prstClr val="black"/>
              </a:solidFill>
              <a:latin typeface="Trebuchet MS"/>
              <a:cs typeface="Trebuchet M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 hasCustomPrompt="1"/>
          </p:nvPr>
        </p:nvSpPr>
        <p:spPr>
          <a:xfrm>
            <a:off x="807726" y="965861"/>
            <a:ext cx="9065247" cy="484748"/>
          </a:xfrm>
        </p:spPr>
        <p:txBody>
          <a:bodyPr lIns="0" tIns="0" rIns="0" bIns="0"/>
          <a:lstStyle>
            <a:lvl1pPr>
              <a:defRPr sz="3150" b="0" i="0">
                <a:solidFill>
                  <a:schemeClr val="tx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Arial"/>
              </a:defRPr>
            </a:lvl1pPr>
          </a:lstStyle>
          <a:p>
            <a:r>
              <a:rPr lang="ko-KR" altLang="en-US" dirty="0"/>
              <a:t>제목</a:t>
            </a:r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 hasCustomPrompt="1"/>
          </p:nvPr>
        </p:nvSpPr>
        <p:spPr>
          <a:xfrm>
            <a:off x="807725" y="1699124"/>
            <a:ext cx="9564369" cy="754053"/>
          </a:xfrm>
        </p:spPr>
        <p:txBody>
          <a:bodyPr lIns="0" tIns="0" rIns="0" bIns="0"/>
          <a:lstStyle>
            <a:lvl1pPr marL="0" indent="0">
              <a:buNone/>
              <a:defRPr sz="2450" b="0" i="0" u="none">
                <a:solidFill>
                  <a:srgbClr val="0462C1"/>
                </a:solidFill>
                <a:latin typeface="휴먼매직체" panose="02030504000101010101" pitchFamily="18" charset="-127"/>
                <a:ea typeface="휴먼매직체" panose="02030504000101010101" pitchFamily="18" charset="-127"/>
                <a:cs typeface="휴먼매직체" panose="02030504000101010101" pitchFamily="18" charset="-127"/>
              </a:defRPr>
            </a:lvl1pPr>
          </a:lstStyle>
          <a:p>
            <a:r>
              <a:rPr lang="ko-KR" altLang="en-US" dirty="0"/>
              <a:t>제목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19D905-75E1-46D6-8BEA-C9A92C5D1C26}" type="datetime1">
              <a:rPr lang="en-US" altLang="ko-KR" smtClean="0"/>
              <a:t>8/12/2020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069571" y="6457903"/>
            <a:ext cx="2580004" cy="323165"/>
          </a:xfrm>
        </p:spPr>
        <p:txBody>
          <a:bodyPr lIns="0" tIns="0" rIns="0" bIns="0"/>
          <a:lstStyle>
            <a:lvl1pPr>
              <a:defRPr sz="1050" b="0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R="36195" algn="r">
              <a:spcBef>
                <a:spcPts val="25"/>
              </a:spcBef>
            </a:pPr>
            <a:endParaRPr lang="en-US" i="0" spc="-55" dirty="0">
              <a:latin typeface="Trebuchet MS"/>
              <a:cs typeface="Trebuchet MS"/>
            </a:endParaRPr>
          </a:p>
          <a:p>
            <a:pPr marR="36195" algn="r">
              <a:spcBef>
                <a:spcPts val="25"/>
              </a:spcBef>
            </a:pPr>
            <a:r>
              <a:rPr lang="en-US" altLang="ko-KR" i="0" spc="-55" dirty="0">
                <a:latin typeface="Trebuchet MS"/>
                <a:cs typeface="Trebuchet MS"/>
              </a:rPr>
              <a:t>(</a:t>
            </a:r>
            <a:fld id="{81D60167-4931-47E6-BA6A-407CBD079E47}" type="slidenum">
              <a:rPr lang="en-US" altLang="ko-KR" i="0" spc="-5" smtClean="0">
                <a:latin typeface="Trebuchet MS"/>
                <a:cs typeface="Trebuchet MS"/>
              </a:rPr>
              <a:pPr marR="36195" algn="r">
                <a:spcBef>
                  <a:spcPts val="25"/>
                </a:spcBef>
              </a:pPr>
              <a:t>‹#›</a:t>
            </a:fld>
            <a:r>
              <a:rPr lang="en-US" altLang="ko-KR" i="0" spc="-114" dirty="0">
                <a:latin typeface="Trebuchet MS"/>
                <a:cs typeface="Trebuchet MS"/>
              </a:rPr>
              <a:t>/</a:t>
            </a:r>
            <a:r>
              <a:rPr lang="en-US" altLang="ko-KR" i="0" spc="-5" dirty="0">
                <a:latin typeface="Trebuchet MS"/>
                <a:cs typeface="Trebuchet MS"/>
              </a:rPr>
              <a:t>29</a:t>
            </a:r>
            <a:r>
              <a:rPr lang="en-US" altLang="ko-KR" i="0" spc="-50" dirty="0">
                <a:latin typeface="Trebuchet MS"/>
                <a:cs typeface="Trebuchet MS"/>
              </a:rPr>
              <a:t>)</a:t>
            </a:r>
            <a:endParaRPr lang="en-US" altLang="ko-KR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035" y="1737995"/>
            <a:ext cx="4646104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0560" y="1737995"/>
            <a:ext cx="4646104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DD20C4-FAE2-4A75-B14F-7B5E4CD96252}" type="datetime1">
              <a:rPr lang="en-US" altLang="ko-KR" smtClean="0"/>
              <a:t>8/12/2020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8069571" y="6457903"/>
            <a:ext cx="2580004" cy="323165"/>
          </a:xfrm>
        </p:spPr>
        <p:txBody>
          <a:bodyPr lIns="0" tIns="0" rIns="0" bIns="0"/>
          <a:lstStyle>
            <a:lvl1pPr>
              <a:defRPr sz="1050" b="0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R="36195" algn="r">
              <a:spcBef>
                <a:spcPts val="25"/>
              </a:spcBef>
            </a:pPr>
            <a:endParaRPr lang="en-US" i="0" spc="-55" dirty="0">
              <a:latin typeface="Trebuchet MS"/>
              <a:cs typeface="Trebuchet MS"/>
            </a:endParaRPr>
          </a:p>
          <a:p>
            <a:pPr marR="36195" algn="r">
              <a:spcBef>
                <a:spcPts val="25"/>
              </a:spcBef>
            </a:pPr>
            <a:r>
              <a:rPr lang="en-US" altLang="ko-KR" i="0" spc="-55" dirty="0">
                <a:latin typeface="Trebuchet MS"/>
                <a:cs typeface="Trebuchet MS"/>
              </a:rPr>
              <a:t>(</a:t>
            </a:r>
            <a:fld id="{81D60167-4931-47E6-BA6A-407CBD079E47}" type="slidenum">
              <a:rPr lang="en-US" altLang="ko-KR" i="0" spc="-5" smtClean="0">
                <a:latin typeface="Trebuchet MS"/>
                <a:cs typeface="Trebuchet MS"/>
              </a:rPr>
              <a:pPr marR="36195" algn="r">
                <a:spcBef>
                  <a:spcPts val="25"/>
                </a:spcBef>
              </a:pPr>
              <a:t>‹#›</a:t>
            </a:fld>
            <a:r>
              <a:rPr lang="en-US" altLang="ko-KR" i="0" spc="-114" dirty="0">
                <a:latin typeface="Trebuchet MS"/>
                <a:cs typeface="Trebuchet MS"/>
              </a:rPr>
              <a:t>/</a:t>
            </a:r>
            <a:r>
              <a:rPr lang="en-US" altLang="ko-KR" i="0" spc="-5" dirty="0">
                <a:latin typeface="Trebuchet MS"/>
                <a:cs typeface="Trebuchet MS"/>
              </a:rPr>
              <a:t>29</a:t>
            </a:r>
            <a:r>
              <a:rPr lang="en-US" altLang="ko-KR" i="0" spc="-50" dirty="0">
                <a:latin typeface="Trebuchet MS"/>
                <a:cs typeface="Trebuchet MS"/>
              </a:rPr>
              <a:t>)</a:t>
            </a:r>
            <a:endParaRPr lang="en-US" altLang="ko-KR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03987" y="1367815"/>
            <a:ext cx="10275760" cy="4430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572" y="1167129"/>
            <a:ext cx="10674985" cy="4831080"/>
          </a:xfrm>
          <a:custGeom>
            <a:avLst/>
            <a:gdLst/>
            <a:ahLst/>
            <a:cxnLst/>
            <a:rect l="l" t="t" r="r" b="b"/>
            <a:pathLst>
              <a:path w="10674985" h="4831080">
                <a:moveTo>
                  <a:pt x="10514762" y="4631690"/>
                </a:moveTo>
                <a:lnTo>
                  <a:pt x="199415" y="4631690"/>
                </a:lnTo>
                <a:lnTo>
                  <a:pt x="199415" y="200672"/>
                </a:lnTo>
                <a:lnTo>
                  <a:pt x="159842" y="200672"/>
                </a:lnTo>
                <a:lnTo>
                  <a:pt x="159842" y="4631690"/>
                </a:lnTo>
                <a:lnTo>
                  <a:pt x="159842" y="4671060"/>
                </a:lnTo>
                <a:lnTo>
                  <a:pt x="10514762" y="4671060"/>
                </a:lnTo>
                <a:lnTo>
                  <a:pt x="10514762" y="4631690"/>
                </a:lnTo>
                <a:close/>
              </a:path>
              <a:path w="10674985" h="4831080">
                <a:moveTo>
                  <a:pt x="10514762" y="200685"/>
                </a:moveTo>
                <a:lnTo>
                  <a:pt x="10475176" y="200685"/>
                </a:lnTo>
                <a:lnTo>
                  <a:pt x="10475176" y="4631614"/>
                </a:lnTo>
                <a:lnTo>
                  <a:pt x="10514762" y="4631614"/>
                </a:lnTo>
                <a:lnTo>
                  <a:pt x="10514762" y="200685"/>
                </a:lnTo>
                <a:close/>
              </a:path>
              <a:path w="10674985" h="4831080">
                <a:moveTo>
                  <a:pt x="10514762" y="161290"/>
                </a:moveTo>
                <a:lnTo>
                  <a:pt x="159842" y="161290"/>
                </a:lnTo>
                <a:lnTo>
                  <a:pt x="159842" y="200660"/>
                </a:lnTo>
                <a:lnTo>
                  <a:pt x="10514762" y="200660"/>
                </a:lnTo>
                <a:lnTo>
                  <a:pt x="10514762" y="161290"/>
                </a:lnTo>
                <a:close/>
              </a:path>
              <a:path w="10674985" h="4831080">
                <a:moveTo>
                  <a:pt x="10674604" y="0"/>
                </a:moveTo>
                <a:lnTo>
                  <a:pt x="0" y="0"/>
                </a:lnTo>
                <a:lnTo>
                  <a:pt x="0" y="119380"/>
                </a:lnTo>
                <a:lnTo>
                  <a:pt x="0" y="4710430"/>
                </a:lnTo>
                <a:lnTo>
                  <a:pt x="0" y="4831080"/>
                </a:lnTo>
                <a:lnTo>
                  <a:pt x="10674604" y="4831080"/>
                </a:lnTo>
                <a:lnTo>
                  <a:pt x="10674604" y="4710836"/>
                </a:lnTo>
                <a:lnTo>
                  <a:pt x="10674604" y="4710430"/>
                </a:lnTo>
                <a:lnTo>
                  <a:pt x="10674604" y="119951"/>
                </a:lnTo>
                <a:lnTo>
                  <a:pt x="10554335" y="119951"/>
                </a:lnTo>
                <a:lnTo>
                  <a:pt x="10554335" y="4710430"/>
                </a:lnTo>
                <a:lnTo>
                  <a:pt x="120256" y="4710430"/>
                </a:lnTo>
                <a:lnTo>
                  <a:pt x="120256" y="119380"/>
                </a:lnTo>
                <a:lnTo>
                  <a:pt x="10674604" y="119380"/>
                </a:lnTo>
                <a:lnTo>
                  <a:pt x="106746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095943" y="772261"/>
            <a:ext cx="1534699" cy="2758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66459" y="6101086"/>
            <a:ext cx="2625141" cy="5985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8E285-833A-4E3F-8083-8DADA4D88FDE}" type="datetime1">
              <a:rPr lang="en-US" altLang="ko-KR" smtClean="0"/>
              <a:t>8/12/2020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8069571" y="6457903"/>
            <a:ext cx="2580004" cy="161583"/>
          </a:xfrm>
        </p:spPr>
        <p:txBody>
          <a:bodyPr lIns="0" tIns="0" rIns="0" bIns="0"/>
          <a:lstStyle>
            <a:lvl1pPr>
              <a:defRPr sz="1050" b="0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R="36195" algn="r">
              <a:spcBef>
                <a:spcPts val="25"/>
              </a:spcBef>
            </a:pPr>
            <a:r>
              <a:rPr lang="en-US" b="1" spc="-220" dirty="0">
                <a:latin typeface="Times New Roman"/>
                <a:cs typeface="Times New Roman"/>
              </a:rPr>
              <a:t>		</a:t>
            </a:r>
            <a:r>
              <a:rPr lang="en-US" altLang="ko-KR" i="0" spc="-55" dirty="0">
                <a:latin typeface="Trebuchet MS"/>
                <a:cs typeface="Trebuchet MS"/>
              </a:rPr>
              <a:t>(</a:t>
            </a:r>
            <a:fld id="{81D60167-4931-47E6-BA6A-407CBD079E47}" type="slidenum">
              <a:rPr lang="en-US" altLang="ko-KR" i="0" spc="-5" smtClean="0">
                <a:latin typeface="Trebuchet MS"/>
                <a:cs typeface="Trebuchet MS"/>
              </a:rPr>
              <a:pPr marR="36195" algn="r">
                <a:spcBef>
                  <a:spcPts val="25"/>
                </a:spcBef>
              </a:pPr>
              <a:t>‹#›</a:t>
            </a:fld>
            <a:r>
              <a:rPr lang="en-US" altLang="ko-KR" i="0" spc="-114" dirty="0">
                <a:latin typeface="Trebuchet MS"/>
                <a:cs typeface="Trebuchet MS"/>
              </a:rPr>
              <a:t>/</a:t>
            </a:r>
            <a:r>
              <a:rPr lang="en-US" altLang="ko-KR" i="0" spc="-5" dirty="0">
                <a:latin typeface="Trebuchet MS"/>
                <a:cs typeface="Trebuchet MS"/>
              </a:rPr>
              <a:t>29</a:t>
            </a:r>
            <a:r>
              <a:rPr lang="en-US" altLang="ko-KR" i="0" spc="-50" dirty="0">
                <a:latin typeface="Trebuchet MS"/>
                <a:cs typeface="Trebuchet MS"/>
              </a:rPr>
              <a:t>)</a:t>
            </a:r>
            <a:endParaRPr lang="en-US" altLang="ko-KR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736979" y="772261"/>
            <a:ext cx="200025" cy="6012180"/>
          </a:xfrm>
          <a:custGeom>
            <a:avLst/>
            <a:gdLst/>
            <a:ahLst/>
            <a:cxnLst/>
            <a:rect l="l" t="t" r="r" b="b"/>
            <a:pathLst>
              <a:path w="200025" h="6012180">
                <a:moveTo>
                  <a:pt x="199428" y="0"/>
                </a:moveTo>
                <a:lnTo>
                  <a:pt x="0" y="0"/>
                </a:lnTo>
                <a:lnTo>
                  <a:pt x="0" y="6011989"/>
                </a:lnTo>
                <a:lnTo>
                  <a:pt x="199428" y="6011989"/>
                </a:lnTo>
                <a:lnTo>
                  <a:pt x="199428" y="0"/>
                </a:lnTo>
                <a:close/>
              </a:path>
            </a:pathLst>
          </a:custGeom>
          <a:solidFill>
            <a:srgbClr val="44536A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g object 17"/>
          <p:cNvSpPr/>
          <p:nvPr/>
        </p:nvSpPr>
        <p:spPr>
          <a:xfrm>
            <a:off x="1936407" y="6456768"/>
            <a:ext cx="1534699" cy="2745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bg object 18"/>
          <p:cNvSpPr/>
          <p:nvPr/>
        </p:nvSpPr>
        <p:spPr>
          <a:xfrm>
            <a:off x="1936407" y="6433921"/>
            <a:ext cx="8670290" cy="0"/>
          </a:xfrm>
          <a:custGeom>
            <a:avLst/>
            <a:gdLst/>
            <a:ahLst/>
            <a:cxnLst/>
            <a:rect l="l" t="t" r="r" b="b"/>
            <a:pathLst>
              <a:path w="8670290">
                <a:moveTo>
                  <a:pt x="0" y="0"/>
                </a:moveTo>
                <a:lnTo>
                  <a:pt x="8669693" y="0"/>
                </a:lnTo>
              </a:path>
            </a:pathLst>
          </a:custGeom>
          <a:ln w="60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bg object 19"/>
          <p:cNvSpPr/>
          <p:nvPr/>
        </p:nvSpPr>
        <p:spPr>
          <a:xfrm>
            <a:off x="306744" y="3596559"/>
            <a:ext cx="1296213" cy="3992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bg object 20"/>
          <p:cNvSpPr/>
          <p:nvPr/>
        </p:nvSpPr>
        <p:spPr>
          <a:xfrm>
            <a:off x="107438" y="3529917"/>
            <a:ext cx="67943" cy="49930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22FF5-8123-4136-A623-6F10BE63A902}" type="datetime1">
              <a:rPr lang="en-US" altLang="ko-KR" smtClean="0"/>
              <a:t>8/12/2020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8069571" y="6457903"/>
            <a:ext cx="2580004" cy="323165"/>
          </a:xfrm>
        </p:spPr>
        <p:txBody>
          <a:bodyPr lIns="0" tIns="0" rIns="0" bIns="0"/>
          <a:lstStyle>
            <a:lvl1pPr>
              <a:defRPr sz="1050" b="0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R="36195" algn="r">
              <a:spcBef>
                <a:spcPts val="25"/>
              </a:spcBef>
            </a:pPr>
            <a:endParaRPr lang="en-US" i="0" spc="-55" dirty="0">
              <a:latin typeface="Trebuchet MS"/>
              <a:cs typeface="Trebuchet MS"/>
            </a:endParaRPr>
          </a:p>
          <a:p>
            <a:pPr marR="36195" algn="r">
              <a:spcBef>
                <a:spcPts val="25"/>
              </a:spcBef>
            </a:pPr>
            <a:r>
              <a:rPr lang="en-US" altLang="ko-KR" i="0" spc="-55" dirty="0">
                <a:latin typeface="Trebuchet MS"/>
                <a:cs typeface="Trebuchet MS"/>
              </a:rPr>
              <a:t>(</a:t>
            </a:r>
            <a:fld id="{81D60167-4931-47E6-BA6A-407CBD079E47}" type="slidenum">
              <a:rPr lang="en-US" altLang="ko-KR" i="0" spc="-5" smtClean="0">
                <a:latin typeface="Trebuchet MS"/>
                <a:cs typeface="Trebuchet MS"/>
              </a:rPr>
              <a:pPr marR="36195" algn="r">
                <a:spcBef>
                  <a:spcPts val="25"/>
                </a:spcBef>
              </a:pPr>
              <a:t>‹#›</a:t>
            </a:fld>
            <a:r>
              <a:rPr lang="en-US" altLang="ko-KR" i="0" spc="-114" dirty="0">
                <a:latin typeface="Trebuchet MS"/>
                <a:cs typeface="Trebuchet MS"/>
              </a:rPr>
              <a:t>/</a:t>
            </a:r>
            <a:r>
              <a:rPr lang="en-US" altLang="ko-KR" i="0" spc="-5" dirty="0">
                <a:latin typeface="Trebuchet MS"/>
                <a:cs typeface="Trebuchet MS"/>
              </a:rPr>
              <a:t>24</a:t>
            </a:r>
            <a:r>
              <a:rPr lang="en-US" altLang="ko-KR" i="0" spc="-50" dirty="0">
                <a:latin typeface="Trebuchet MS"/>
                <a:cs typeface="Trebuchet MS"/>
              </a:rPr>
              <a:t>)</a:t>
            </a:r>
            <a:endParaRPr lang="en-US" altLang="ko-KR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18" Type="http://schemas.openxmlformats.org/officeDocument/2006/relationships/image" Target="../media/image12.png"/><Relationship Id="rId26" Type="http://schemas.openxmlformats.org/officeDocument/2006/relationships/image" Target="../media/image20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5.png"/><Relationship Id="rId7" Type="http://schemas.openxmlformats.org/officeDocument/2006/relationships/image" Target="../media/image1.jpeg"/><Relationship Id="rId12" Type="http://schemas.openxmlformats.org/officeDocument/2006/relationships/image" Target="../media/image6.png"/><Relationship Id="rId17" Type="http://schemas.openxmlformats.org/officeDocument/2006/relationships/image" Target="../media/image11.png"/><Relationship Id="rId25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.png"/><Relationship Id="rId20" Type="http://schemas.openxmlformats.org/officeDocument/2006/relationships/image" Target="../media/image14.png"/><Relationship Id="rId29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24" Type="http://schemas.openxmlformats.org/officeDocument/2006/relationships/image" Target="../media/image18.png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9.png"/><Relationship Id="rId23" Type="http://schemas.openxmlformats.org/officeDocument/2006/relationships/image" Target="../media/image17.png"/><Relationship Id="rId28" Type="http://schemas.openxmlformats.org/officeDocument/2006/relationships/image" Target="../media/image22.png"/><Relationship Id="rId10" Type="http://schemas.openxmlformats.org/officeDocument/2006/relationships/image" Target="../media/image4.png"/><Relationship Id="rId19" Type="http://schemas.openxmlformats.org/officeDocument/2006/relationships/image" Target="../media/image1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Relationship Id="rId14" Type="http://schemas.openxmlformats.org/officeDocument/2006/relationships/image" Target="../media/image8.png"/><Relationship Id="rId22" Type="http://schemas.openxmlformats.org/officeDocument/2006/relationships/image" Target="../media/image16.png"/><Relationship Id="rId27" Type="http://schemas.openxmlformats.org/officeDocument/2006/relationships/image" Target="../media/image2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20166" y="773785"/>
            <a:ext cx="200025" cy="6010910"/>
          </a:xfrm>
          <a:custGeom>
            <a:avLst/>
            <a:gdLst/>
            <a:ahLst/>
            <a:cxnLst/>
            <a:rect l="l" t="t" r="r" b="b"/>
            <a:pathLst>
              <a:path w="200025" h="6010909">
                <a:moveTo>
                  <a:pt x="199428" y="0"/>
                </a:moveTo>
                <a:lnTo>
                  <a:pt x="0" y="0"/>
                </a:lnTo>
                <a:lnTo>
                  <a:pt x="0" y="6010465"/>
                </a:lnTo>
                <a:lnTo>
                  <a:pt x="199428" y="6010465"/>
                </a:lnTo>
                <a:lnTo>
                  <a:pt x="199428" y="0"/>
                </a:lnTo>
                <a:close/>
              </a:path>
            </a:pathLst>
          </a:custGeom>
          <a:solidFill>
            <a:srgbClr val="445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19594" y="6433921"/>
            <a:ext cx="9986645" cy="0"/>
          </a:xfrm>
          <a:custGeom>
            <a:avLst/>
            <a:gdLst/>
            <a:ahLst/>
            <a:cxnLst/>
            <a:rect l="l" t="t" r="r" b="b"/>
            <a:pathLst>
              <a:path w="9986645">
                <a:moveTo>
                  <a:pt x="0" y="0"/>
                </a:moveTo>
                <a:lnTo>
                  <a:pt x="9986505" y="0"/>
                </a:lnTo>
              </a:path>
            </a:pathLst>
          </a:custGeom>
          <a:ln w="60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619594" y="1680070"/>
            <a:ext cx="9986645" cy="0"/>
          </a:xfrm>
          <a:custGeom>
            <a:avLst/>
            <a:gdLst/>
            <a:ahLst/>
            <a:cxnLst/>
            <a:rect l="l" t="t" r="r" b="b"/>
            <a:pathLst>
              <a:path w="9986645">
                <a:moveTo>
                  <a:pt x="0" y="0"/>
                </a:moveTo>
                <a:lnTo>
                  <a:pt x="9986505" y="0"/>
                </a:lnTo>
              </a:path>
            </a:pathLst>
          </a:custGeom>
          <a:ln w="106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619594" y="6462852"/>
            <a:ext cx="1536175" cy="27778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7748689" y="898080"/>
            <a:ext cx="392760" cy="10568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7613192" y="1003782"/>
            <a:ext cx="615022" cy="21628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7613192" y="1220076"/>
            <a:ext cx="631774" cy="10814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7693875" y="1328216"/>
            <a:ext cx="564781" cy="10814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7730413" y="1436369"/>
            <a:ext cx="411035" cy="10814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8479408" y="884123"/>
            <a:ext cx="427774" cy="10441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8372843" y="988555"/>
            <a:ext cx="659168" cy="42647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8476361" y="1415046"/>
            <a:ext cx="452132" cy="10661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9232963" y="773061"/>
            <a:ext cx="301421" cy="7687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8972638" y="849934"/>
            <a:ext cx="685050" cy="35337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8972638" y="1203312"/>
            <a:ext cx="715492" cy="8834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9086812" y="1291666"/>
            <a:ext cx="618070" cy="88341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9117266" y="1380007"/>
            <a:ext cx="616534" cy="88341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9137053" y="1468348"/>
            <a:ext cx="596747" cy="88341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9173590" y="1556689"/>
            <a:ext cx="304469" cy="83781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9785565" y="806373"/>
            <a:ext cx="490194" cy="93827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9758159" y="900201"/>
            <a:ext cx="689622" cy="95961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9745992" y="996162"/>
            <a:ext cx="701789" cy="95961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9726193" y="1092123"/>
            <a:ext cx="701801" cy="95961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9674440" y="1188084"/>
            <a:ext cx="723099" cy="95961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9674440" y="1284046"/>
            <a:ext cx="707885" cy="191909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9840366" y="1475955"/>
            <a:ext cx="499325" cy="89877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07726" y="965861"/>
            <a:ext cx="9065247" cy="48474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07725" y="1699124"/>
            <a:ext cx="9564369" cy="37702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50" b="0" i="0" u="heavy">
                <a:solidFill>
                  <a:srgbClr val="0462C1"/>
                </a:solidFill>
                <a:latin typeface="Noto Sans CJK JP Regular"/>
                <a:cs typeface="Noto Sans CJK JP Regular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1438" y="7027545"/>
            <a:ext cx="3417824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035" y="7027545"/>
            <a:ext cx="2456561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86B6F-10FD-4E61-BE37-D82B6DB2F04B}" type="datetime1">
              <a:rPr lang="en-US" altLang="ko-KR" smtClean="0"/>
              <a:t>8/12/2020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069571" y="6457903"/>
            <a:ext cx="2580004" cy="3231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R="36195">
              <a:spcBef>
                <a:spcPts val="25"/>
              </a:spcBef>
            </a:pPr>
            <a:endParaRPr lang="en-US" i="0" dirty="0">
              <a:latin typeface="MV Boli" pitchFamily="2" charset="0"/>
              <a:cs typeface="MV Boli" pitchFamily="2" charset="0"/>
            </a:endParaRPr>
          </a:p>
          <a:p>
            <a:pPr marR="36195" algn="r">
              <a:spcBef>
                <a:spcPts val="25"/>
              </a:spcBef>
            </a:pPr>
            <a:r>
              <a:rPr lang="en-US" i="0" spc="-55" dirty="0">
                <a:latin typeface="Trebuchet MS"/>
                <a:cs typeface="Trebuchet MS"/>
              </a:rPr>
              <a:t>(</a:t>
            </a:r>
            <a:fld id="{81D60167-4931-47E6-BA6A-407CBD079E47}" type="slidenum">
              <a:rPr lang="en-US" i="0" spc="-5" smtClean="0">
                <a:latin typeface="Trebuchet MS"/>
                <a:cs typeface="Trebuchet MS"/>
              </a:rPr>
              <a:pPr marR="36195" algn="r">
                <a:spcBef>
                  <a:spcPts val="25"/>
                </a:spcBef>
              </a:pPr>
              <a:t>‹#›</a:t>
            </a:fld>
            <a:r>
              <a:rPr lang="en-US" i="0" spc="-114" dirty="0">
                <a:latin typeface="Trebuchet MS"/>
                <a:cs typeface="Trebuchet MS"/>
              </a:rPr>
              <a:t>/</a:t>
            </a:r>
            <a:r>
              <a:rPr lang="en-US" i="0" spc="-5" dirty="0">
                <a:latin typeface="Trebuchet MS"/>
                <a:cs typeface="Trebuchet MS"/>
              </a:rPr>
              <a:t>29</a:t>
            </a:r>
            <a:r>
              <a:rPr lang="en-US" i="0" spc="-50" dirty="0">
                <a:latin typeface="Trebuchet MS"/>
                <a:cs typeface="Trebuchet MS"/>
              </a:rPr>
              <a:t>)</a:t>
            </a:r>
            <a:endParaRPr lang="en-US" dirty="0">
              <a:latin typeface="Trebuchet MS"/>
              <a:cs typeface="Trebuchet M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휴먼둥근헤드라인" panose="02030504000101010101" pitchFamily="18" charset="-127"/>
          <a:ea typeface="휴먼둥근헤드라인" panose="02030504000101010101" pitchFamily="18" charset="-127"/>
          <a:cs typeface="+mj-cs"/>
        </a:defRPr>
      </a:lvl1pPr>
    </p:titleStyle>
    <p:bodyStyle>
      <a:lvl1pPr marL="0">
        <a:defRPr>
          <a:latin typeface="휴먼매직체" panose="02030504000101010101" pitchFamily="18" charset="-127"/>
          <a:ea typeface="휴먼매직체" panose="02030504000101010101" pitchFamily="18" charset="-127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34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33.png"/><Relationship Id="rId2" Type="http://schemas.openxmlformats.org/officeDocument/2006/relationships/image" Target="../media/image1.jpe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28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36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35.png"/><Relationship Id="rId2" Type="http://schemas.openxmlformats.org/officeDocument/2006/relationships/image" Target="../media/image1.jpe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28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38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37.png"/><Relationship Id="rId2" Type="http://schemas.openxmlformats.org/officeDocument/2006/relationships/image" Target="../media/image1.jpe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28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40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39.png"/><Relationship Id="rId2" Type="http://schemas.openxmlformats.org/officeDocument/2006/relationships/image" Target="../media/image1.jpe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28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jpe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28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42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41.png"/><Relationship Id="rId2" Type="http://schemas.openxmlformats.org/officeDocument/2006/relationships/image" Target="../media/image1.jpe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28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comments" Target="../comments/commen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44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43.png"/><Relationship Id="rId2" Type="http://schemas.openxmlformats.org/officeDocument/2006/relationships/image" Target="../media/image1.jpe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28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jpe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28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45.png"/><Relationship Id="rId3" Type="http://schemas.openxmlformats.org/officeDocument/2006/relationships/image" Target="../media/image1.jpe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28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jpe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28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9.png"/><Relationship Id="rId2" Type="http://schemas.openxmlformats.org/officeDocument/2006/relationships/image" Target="../media/image1.jpe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28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chart" Target="../charts/chart2.xml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chart" Target="../charts/chart1.xml"/><Relationship Id="rId2" Type="http://schemas.openxmlformats.org/officeDocument/2006/relationships/image" Target="../media/image1.jpe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28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30.png"/><Relationship Id="rId2" Type="http://schemas.openxmlformats.org/officeDocument/2006/relationships/image" Target="../media/image1.jpe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28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jpe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28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32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31.png"/><Relationship Id="rId2" Type="http://schemas.openxmlformats.org/officeDocument/2006/relationships/image" Target="../media/image1.jpe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28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66F5753-ED4E-4AE4-AB70-48E0D0C8815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R="36195" algn="r">
              <a:spcBef>
                <a:spcPts val="25"/>
              </a:spcBef>
            </a:pPr>
            <a:r>
              <a:rPr lang="en-US" b="1" spc="-220" dirty="0">
                <a:latin typeface="Times New Roman"/>
                <a:cs typeface="Times New Roman"/>
              </a:rPr>
              <a:t>		</a:t>
            </a:r>
            <a:r>
              <a:rPr lang="en-US" altLang="ko-KR" i="0" spc="-55" dirty="0">
                <a:latin typeface="Trebuchet MS"/>
                <a:cs typeface="Trebuchet MS"/>
              </a:rPr>
              <a:t>(</a:t>
            </a:r>
            <a:fld id="{81D60167-4931-47E6-BA6A-407CBD079E47}" type="slidenum">
              <a:rPr lang="en-US" altLang="ko-KR" i="0" spc="-5" smtClean="0">
                <a:latin typeface="Trebuchet MS"/>
                <a:cs typeface="Trebuchet MS"/>
              </a:rPr>
              <a:pPr marR="36195" algn="r">
                <a:spcBef>
                  <a:spcPts val="25"/>
                </a:spcBef>
              </a:pPr>
              <a:t>1</a:t>
            </a:fld>
            <a:r>
              <a:rPr lang="en-US" altLang="ko-KR" i="0" spc="-114" dirty="0">
                <a:latin typeface="Trebuchet MS"/>
                <a:cs typeface="Trebuchet MS"/>
              </a:rPr>
              <a:t>/</a:t>
            </a:r>
            <a:r>
              <a:rPr lang="en-US" altLang="ko-KR" i="0" spc="-5" dirty="0">
                <a:latin typeface="Trebuchet MS"/>
                <a:cs typeface="Trebuchet MS"/>
              </a:rPr>
              <a:t>18</a:t>
            </a:r>
            <a:r>
              <a:rPr lang="en-US" altLang="ko-KR" i="0" spc="-50" dirty="0">
                <a:latin typeface="Trebuchet MS"/>
                <a:cs typeface="Trebuchet MS"/>
              </a:rPr>
              <a:t>)</a:t>
            </a:r>
            <a:endParaRPr lang="en-US" altLang="ko-KR" dirty="0">
              <a:latin typeface="Trebuchet MS"/>
              <a:cs typeface="Trebuchet MS"/>
            </a:endParaRP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D85D1CF3-7485-49AE-A799-BAF72B17EC9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54987" y="2675730"/>
            <a:ext cx="6970395" cy="1804981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12700" marR="5080" algn="ctr">
              <a:lnSpc>
                <a:spcPts val="5670"/>
              </a:lnSpc>
              <a:spcBef>
                <a:spcPts val="815"/>
              </a:spcBef>
              <a:tabLst>
                <a:tab pos="2239645" algn="l"/>
                <a:tab pos="2388870" algn="l"/>
                <a:tab pos="5678170" algn="l"/>
              </a:tabLst>
            </a:pPr>
            <a:r>
              <a:rPr lang="en-US" altLang="ko-KR" sz="3500" spc="-65" dirty="0">
                <a:solidFill>
                  <a:srgbClr val="2E74B5"/>
                </a:solidFill>
                <a:latin typeface="휴먼매직체" pitchFamily="18" charset="-127"/>
                <a:ea typeface="휴먼매직체" pitchFamily="18" charset="-127"/>
                <a:cs typeface="Noto Sans CJK JP Regular"/>
              </a:rPr>
              <a:t>Motion Test</a:t>
            </a:r>
            <a:endParaRPr lang="ko-KR" altLang="en-US" sz="3500" dirty="0">
              <a:latin typeface="휴먼매직체" pitchFamily="18" charset="-127"/>
              <a:ea typeface="휴먼매직체" pitchFamily="18" charset="-127"/>
              <a:cs typeface="Noto Sans CJK JP Regular"/>
            </a:endParaRPr>
          </a:p>
          <a:p>
            <a:pPr marL="635" algn="ctr">
              <a:lnSpc>
                <a:spcPct val="100000"/>
              </a:lnSpc>
              <a:spcBef>
                <a:spcPts val="5"/>
              </a:spcBef>
            </a:pPr>
            <a:r>
              <a:rPr lang="en-US" sz="2100" b="1" spc="-20" dirty="0">
                <a:solidFill>
                  <a:srgbClr val="404040"/>
                </a:solidFill>
                <a:latin typeface="MV Boli" pitchFamily="2" charset="0"/>
                <a:cs typeface="MV Boli" pitchFamily="2" charset="0"/>
              </a:rPr>
              <a:t>IISL </a:t>
            </a:r>
            <a:br>
              <a:rPr lang="en-US" sz="2100" b="1" spc="-20" dirty="0">
                <a:solidFill>
                  <a:srgbClr val="404040"/>
                </a:solidFill>
                <a:latin typeface="MV Boli" pitchFamily="2" charset="0"/>
                <a:cs typeface="MV Boli" pitchFamily="2" charset="0"/>
              </a:rPr>
            </a:br>
            <a:r>
              <a:rPr lang="en-US" sz="2100" spc="-20" dirty="0">
                <a:solidFill>
                  <a:srgbClr val="404040"/>
                </a:solidFill>
                <a:latin typeface="휴먼매직체" panose="02030504000101010101" pitchFamily="18" charset="-127"/>
                <a:ea typeface="휴먼매직체" panose="02030504000101010101" pitchFamily="18" charset="-127"/>
                <a:cs typeface="MV Boli" pitchFamily="2" charset="0"/>
              </a:rPr>
              <a:t>2020.08.12</a:t>
            </a:r>
            <a:br>
              <a:rPr lang="en-US" sz="2100" b="1" spc="-20" dirty="0">
                <a:solidFill>
                  <a:srgbClr val="404040"/>
                </a:solidFill>
                <a:latin typeface="MV Boli" pitchFamily="2" charset="0"/>
                <a:cs typeface="MV Boli" pitchFamily="2" charset="0"/>
              </a:rPr>
            </a:br>
            <a:r>
              <a:rPr lang="ko-KR" altLang="en-US" sz="2100" spc="-20" dirty="0" err="1">
                <a:solidFill>
                  <a:srgbClr val="404040"/>
                </a:solidFill>
                <a:latin typeface="휴먼매직체" panose="02030504000101010101" pitchFamily="18" charset="-127"/>
                <a:ea typeface="휴먼매직체" panose="02030504000101010101" pitchFamily="18" charset="-127"/>
                <a:cs typeface="MV Boli" pitchFamily="2" charset="0"/>
              </a:rPr>
              <a:t>이소윤</a:t>
            </a:r>
            <a:r>
              <a:rPr lang="en-US" altLang="ko-KR" sz="2100" spc="-20" dirty="0">
                <a:solidFill>
                  <a:srgbClr val="404040"/>
                </a:solidFill>
                <a:latin typeface="휴먼매직체" panose="02030504000101010101" pitchFamily="18" charset="-127"/>
                <a:ea typeface="휴먼매직체" panose="02030504000101010101" pitchFamily="18" charset="-127"/>
                <a:cs typeface="MV Boli" pitchFamily="2" charset="0"/>
              </a:rPr>
              <a:t>, </a:t>
            </a:r>
            <a:r>
              <a:rPr lang="ko-KR" altLang="en-US" sz="2100" spc="-20" dirty="0" err="1">
                <a:solidFill>
                  <a:srgbClr val="404040"/>
                </a:solidFill>
                <a:latin typeface="휴먼매직체" panose="02030504000101010101" pitchFamily="18" charset="-127"/>
                <a:ea typeface="휴먼매직체" panose="02030504000101010101" pitchFamily="18" charset="-127"/>
                <a:cs typeface="MV Boli" pitchFamily="2" charset="0"/>
              </a:rPr>
              <a:t>이언주</a:t>
            </a:r>
            <a:r>
              <a:rPr lang="en-US" altLang="ko-KR" sz="2100" spc="-20" dirty="0">
                <a:solidFill>
                  <a:srgbClr val="404040"/>
                </a:solidFill>
                <a:latin typeface="휴먼매직체" panose="02030504000101010101" pitchFamily="18" charset="-127"/>
                <a:ea typeface="휴먼매직체" panose="02030504000101010101" pitchFamily="18" charset="-127"/>
                <a:cs typeface="MV Boli" pitchFamily="2" charset="0"/>
              </a:rPr>
              <a:t>, </a:t>
            </a:r>
            <a:r>
              <a:rPr lang="ko-KR" altLang="en-US" sz="2100" spc="-20" dirty="0">
                <a:solidFill>
                  <a:srgbClr val="404040"/>
                </a:solidFill>
                <a:latin typeface="휴먼매직체" panose="02030504000101010101" pitchFamily="18" charset="-127"/>
                <a:ea typeface="휴먼매직체" panose="02030504000101010101" pitchFamily="18" charset="-127"/>
                <a:cs typeface="MV Boli" pitchFamily="2" charset="0"/>
              </a:rPr>
              <a:t>유승희</a:t>
            </a:r>
            <a:r>
              <a:rPr lang="en-US" altLang="ko-KR" sz="2100" spc="-20" dirty="0">
                <a:solidFill>
                  <a:srgbClr val="404040"/>
                </a:solidFill>
                <a:latin typeface="휴먼매직체" panose="02030504000101010101" pitchFamily="18" charset="-127"/>
                <a:ea typeface="휴먼매직체" panose="02030504000101010101" pitchFamily="18" charset="-127"/>
                <a:cs typeface="MV Boli" pitchFamily="2" charset="0"/>
              </a:rPr>
              <a:t>, </a:t>
            </a:r>
            <a:r>
              <a:rPr lang="ko-KR" altLang="en-US" sz="2100" spc="-20" dirty="0">
                <a:solidFill>
                  <a:srgbClr val="404040"/>
                </a:solidFill>
                <a:latin typeface="휴먼매직체" panose="02030504000101010101" pitchFamily="18" charset="-127"/>
                <a:ea typeface="휴먼매직체" panose="02030504000101010101" pitchFamily="18" charset="-127"/>
                <a:cs typeface="MV Boli" pitchFamily="2" charset="0"/>
              </a:rPr>
              <a:t>박은화</a:t>
            </a:r>
            <a:r>
              <a:rPr lang="en-US" altLang="ko-KR" sz="2100" spc="-20" dirty="0">
                <a:solidFill>
                  <a:srgbClr val="404040"/>
                </a:solidFill>
                <a:latin typeface="휴먼매직체" panose="02030504000101010101" pitchFamily="18" charset="-127"/>
                <a:ea typeface="휴먼매직체" panose="02030504000101010101" pitchFamily="18" charset="-127"/>
                <a:cs typeface="MV Boli" pitchFamily="2" charset="0"/>
              </a:rPr>
              <a:t>, </a:t>
            </a:r>
            <a:r>
              <a:rPr lang="ko-KR" altLang="en-US" sz="2100" spc="-20" dirty="0">
                <a:solidFill>
                  <a:srgbClr val="404040"/>
                </a:solidFill>
                <a:latin typeface="휴먼매직체" panose="02030504000101010101" pitchFamily="18" charset="-127"/>
                <a:ea typeface="휴먼매직체" panose="02030504000101010101" pitchFamily="18" charset="-127"/>
                <a:cs typeface="MV Boli" pitchFamily="2" charset="0"/>
              </a:rPr>
              <a:t>전성윤</a:t>
            </a:r>
            <a:endParaRPr lang="en-US" sz="2100" dirty="0">
              <a:latin typeface="휴먼매직체" panose="02030504000101010101" pitchFamily="18" charset="-127"/>
              <a:ea typeface="휴먼매직체" panose="02030504000101010101" pitchFamily="18" charset="-127"/>
              <a:cs typeface="MV Bol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2107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20166" y="773061"/>
            <a:ext cx="10191750" cy="6011545"/>
            <a:chOff x="420166" y="773061"/>
            <a:chExt cx="10191750" cy="6011545"/>
          </a:xfrm>
        </p:grpSpPr>
        <p:sp>
          <p:nvSpPr>
            <p:cNvPr id="3" name="object 3"/>
            <p:cNvSpPr/>
            <p:nvPr/>
          </p:nvSpPr>
          <p:spPr>
            <a:xfrm>
              <a:off x="420166" y="773785"/>
              <a:ext cx="200025" cy="6010910"/>
            </a:xfrm>
            <a:custGeom>
              <a:avLst/>
              <a:gdLst/>
              <a:ahLst/>
              <a:cxnLst/>
              <a:rect l="l" t="t" r="r" b="b"/>
              <a:pathLst>
                <a:path w="200025" h="6010909">
                  <a:moveTo>
                    <a:pt x="199428" y="0"/>
                  </a:moveTo>
                  <a:lnTo>
                    <a:pt x="0" y="0"/>
                  </a:lnTo>
                  <a:lnTo>
                    <a:pt x="0" y="6010465"/>
                  </a:lnTo>
                  <a:lnTo>
                    <a:pt x="199428" y="6010465"/>
                  </a:lnTo>
                  <a:lnTo>
                    <a:pt x="199428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19594" y="6433921"/>
              <a:ext cx="9986645" cy="0"/>
            </a:xfrm>
            <a:custGeom>
              <a:avLst/>
              <a:gdLst/>
              <a:ahLst/>
              <a:cxnLst/>
              <a:rect l="l" t="t" r="r" b="b"/>
              <a:pathLst>
                <a:path w="9986645">
                  <a:moveTo>
                    <a:pt x="0" y="0"/>
                  </a:moveTo>
                  <a:lnTo>
                    <a:pt x="9986505" y="0"/>
                  </a:lnTo>
                </a:path>
              </a:pathLst>
            </a:custGeom>
            <a:ln w="60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19594" y="1680070"/>
              <a:ext cx="9986645" cy="0"/>
            </a:xfrm>
            <a:custGeom>
              <a:avLst/>
              <a:gdLst/>
              <a:ahLst/>
              <a:cxnLst/>
              <a:rect l="l" t="t" r="r" b="b"/>
              <a:pathLst>
                <a:path w="9986645">
                  <a:moveTo>
                    <a:pt x="0" y="0"/>
                  </a:moveTo>
                  <a:lnTo>
                    <a:pt x="9986505" y="0"/>
                  </a:lnTo>
                </a:path>
              </a:pathLst>
            </a:custGeom>
            <a:ln w="106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19594" y="6462852"/>
              <a:ext cx="1536175" cy="27778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748689" y="898080"/>
              <a:ext cx="392760" cy="10568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613192" y="1003782"/>
              <a:ext cx="615022" cy="21628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613192" y="1220076"/>
              <a:ext cx="631774" cy="10814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693875" y="1328216"/>
              <a:ext cx="564781" cy="108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730413" y="1436369"/>
              <a:ext cx="411035" cy="10814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479408" y="884123"/>
              <a:ext cx="427774" cy="10441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372843" y="988555"/>
              <a:ext cx="659168" cy="42647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476361" y="1415046"/>
              <a:ext cx="452132" cy="10661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232963" y="773061"/>
              <a:ext cx="301421" cy="76873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972638" y="849934"/>
              <a:ext cx="685050" cy="35337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972638" y="1203312"/>
              <a:ext cx="715492" cy="88341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086812" y="1291666"/>
              <a:ext cx="618070" cy="88341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117266" y="1380007"/>
              <a:ext cx="616534" cy="88341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137053" y="1468348"/>
              <a:ext cx="596747" cy="88341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173590" y="1556689"/>
              <a:ext cx="304469" cy="83781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785565" y="806373"/>
              <a:ext cx="490194" cy="93827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758159" y="900201"/>
              <a:ext cx="689622" cy="95961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745992" y="996162"/>
              <a:ext cx="701789" cy="9596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726193" y="1092123"/>
              <a:ext cx="701801" cy="9596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674440" y="1188084"/>
              <a:ext cx="723099" cy="95961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674440" y="1284046"/>
              <a:ext cx="707885" cy="191909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840366" y="1475955"/>
              <a:ext cx="499325" cy="89877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xfrm>
            <a:off x="807726" y="996000"/>
            <a:ext cx="6057265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301875" algn="l"/>
                <a:tab pos="3816985" algn="l"/>
                <a:tab pos="5022215" algn="l"/>
              </a:tabLst>
            </a:pPr>
            <a:r>
              <a:rPr lang="en-US" altLang="ko-KR" sz="2800" dirty="0">
                <a:latin typeface="휴먼둥근헤드라인" pitchFamily="18" charset="-127"/>
                <a:ea typeface="휴먼둥근헤드라인" pitchFamily="18" charset="-127"/>
              </a:rPr>
              <a:t>Lab</a:t>
            </a:r>
            <a:endParaRPr sz="2800" dirty="0">
              <a:latin typeface="휴먼둥근헤드라인" pitchFamily="18" charset="-127"/>
              <a:ea typeface="휴먼둥근헤드라인" pitchFamily="18" charset="-127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07725" y="1674145"/>
            <a:ext cx="9620269" cy="41614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213360" indent="-201295">
              <a:lnSpc>
                <a:spcPct val="100000"/>
              </a:lnSpc>
              <a:spcBef>
                <a:spcPts val="305"/>
              </a:spcBef>
              <a:buFont typeface="Wingdings"/>
              <a:buChar char=""/>
              <a:tabLst>
                <a:tab pos="213995" algn="l"/>
              </a:tabLst>
            </a:pPr>
            <a:r>
              <a:rPr lang="ko-KR" altLang="en-US" sz="245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  <a:cs typeface="Noto Sans CJK JP Regular"/>
              </a:rPr>
              <a:t>실험 결과 </a:t>
            </a:r>
            <a:r>
              <a:rPr lang="en-US" altLang="ko-KR" sz="245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  <a:cs typeface="Noto Sans CJK JP Regular"/>
              </a:rPr>
              <a:t>2</a:t>
            </a:r>
            <a:r>
              <a:rPr lang="ko-KR" altLang="en-US" sz="245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  <a:cs typeface="Noto Sans CJK JP Regular"/>
              </a:rPr>
              <a:t> </a:t>
            </a:r>
            <a:r>
              <a:rPr lang="en-US" altLang="ko-KR" sz="245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  <a:cs typeface="Noto Sans CJK JP Regular"/>
              </a:rPr>
              <a:t>– ‘O’(</a:t>
            </a:r>
            <a:r>
              <a:rPr lang="ko-KR" altLang="en-US" sz="245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  <a:cs typeface="Noto Sans CJK JP Regular"/>
              </a:rPr>
              <a:t>계열 </a:t>
            </a:r>
            <a:r>
              <a:rPr lang="en-US" altLang="ko-KR" sz="245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  <a:cs typeface="Noto Sans CJK JP Regular"/>
              </a:rPr>
              <a:t>1: accel X, </a:t>
            </a:r>
            <a:r>
              <a:rPr lang="ko-KR" altLang="en-US" sz="245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  <a:cs typeface="Noto Sans CJK JP Regular"/>
              </a:rPr>
              <a:t>계열</a:t>
            </a:r>
            <a:r>
              <a:rPr lang="en-US" altLang="ko-KR" sz="245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  <a:cs typeface="Noto Sans CJK JP Regular"/>
              </a:rPr>
              <a:t> 2: accel Z)</a:t>
            </a:r>
            <a:endParaRPr lang="ko-KR" altLang="en-US" sz="2450" spc="35" dirty="0">
              <a:solidFill>
                <a:srgbClr val="006FBF"/>
              </a:solidFill>
              <a:latin typeface="휴먼매직체" pitchFamily="18" charset="-127"/>
              <a:ea typeface="휴먼매직체" pitchFamily="18" charset="-127"/>
              <a:cs typeface="Noto Sans CJK JP Regular"/>
            </a:endParaRPr>
          </a:p>
        </p:txBody>
      </p:sp>
      <p:sp>
        <p:nvSpPr>
          <p:cNvPr id="33" name="슬라이드 번호 개체 틀 3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R="36195" algn="r">
              <a:spcBef>
                <a:spcPts val="25"/>
              </a:spcBef>
            </a:pPr>
            <a:endParaRPr lang="en-US" i="0" spc="-55" dirty="0">
              <a:latin typeface="Trebuchet MS"/>
              <a:cs typeface="Trebuchet MS"/>
            </a:endParaRPr>
          </a:p>
          <a:p>
            <a:pPr marR="36195" algn="r">
              <a:spcBef>
                <a:spcPts val="25"/>
              </a:spcBef>
            </a:pPr>
            <a:r>
              <a:rPr lang="en-US" altLang="ko-KR" i="0" spc="-55" dirty="0">
                <a:latin typeface="Trebuchet MS"/>
                <a:cs typeface="Trebuchet MS"/>
              </a:rPr>
              <a:t>(</a:t>
            </a:r>
            <a:fld id="{81D60167-4931-47E6-BA6A-407CBD079E47}" type="slidenum">
              <a:rPr lang="en-US" altLang="ko-KR" i="0" spc="-5" smtClean="0">
                <a:latin typeface="Trebuchet MS"/>
                <a:cs typeface="Trebuchet MS"/>
              </a:rPr>
              <a:pPr marR="36195" algn="r">
                <a:spcBef>
                  <a:spcPts val="25"/>
                </a:spcBef>
              </a:pPr>
              <a:t>10</a:t>
            </a:fld>
            <a:r>
              <a:rPr lang="en-US" altLang="ko-KR" i="0" spc="-114" dirty="0">
                <a:latin typeface="Trebuchet MS"/>
                <a:cs typeface="Trebuchet MS"/>
              </a:rPr>
              <a:t>/</a:t>
            </a:r>
            <a:r>
              <a:rPr lang="en-US" altLang="ko-KR" i="0" spc="-5" dirty="0">
                <a:latin typeface="Trebuchet MS"/>
                <a:cs typeface="Trebuchet MS"/>
              </a:rPr>
              <a:t>18</a:t>
            </a:r>
            <a:r>
              <a:rPr lang="en-US" altLang="ko-KR" i="0" spc="-50" dirty="0">
                <a:latin typeface="Trebuchet MS"/>
                <a:cs typeface="Trebuchet MS"/>
              </a:rPr>
              <a:t>)</a:t>
            </a:r>
            <a:endParaRPr lang="en-US" altLang="ko-KR" dirty="0">
              <a:latin typeface="Trebuchet MS"/>
              <a:cs typeface="Trebuchet MS"/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D8434F25-8517-4612-A63E-5902D4AC1604}"/>
              </a:ext>
            </a:extLst>
          </p:cNvPr>
          <p:cNvPicPr/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5" y="2436215"/>
            <a:ext cx="4416705" cy="3347770"/>
          </a:xfrm>
          <a:prstGeom prst="rect">
            <a:avLst/>
          </a:prstGeom>
          <a:noFill/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49456EFE-7725-4CCF-AB4C-82BEFE8380B8}"/>
              </a:ext>
            </a:extLst>
          </p:cNvPr>
          <p:cNvPicPr/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431" y="2421521"/>
            <a:ext cx="4463699" cy="34535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7780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20166" y="773061"/>
            <a:ext cx="10191750" cy="6011545"/>
            <a:chOff x="420166" y="773061"/>
            <a:chExt cx="10191750" cy="6011545"/>
          </a:xfrm>
        </p:grpSpPr>
        <p:sp>
          <p:nvSpPr>
            <p:cNvPr id="3" name="object 3"/>
            <p:cNvSpPr/>
            <p:nvPr/>
          </p:nvSpPr>
          <p:spPr>
            <a:xfrm>
              <a:off x="420166" y="773785"/>
              <a:ext cx="200025" cy="6010910"/>
            </a:xfrm>
            <a:custGeom>
              <a:avLst/>
              <a:gdLst/>
              <a:ahLst/>
              <a:cxnLst/>
              <a:rect l="l" t="t" r="r" b="b"/>
              <a:pathLst>
                <a:path w="200025" h="6010909">
                  <a:moveTo>
                    <a:pt x="199428" y="0"/>
                  </a:moveTo>
                  <a:lnTo>
                    <a:pt x="0" y="0"/>
                  </a:lnTo>
                  <a:lnTo>
                    <a:pt x="0" y="6010465"/>
                  </a:lnTo>
                  <a:lnTo>
                    <a:pt x="199428" y="6010465"/>
                  </a:lnTo>
                  <a:lnTo>
                    <a:pt x="199428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19594" y="6433921"/>
              <a:ext cx="9986645" cy="0"/>
            </a:xfrm>
            <a:custGeom>
              <a:avLst/>
              <a:gdLst/>
              <a:ahLst/>
              <a:cxnLst/>
              <a:rect l="l" t="t" r="r" b="b"/>
              <a:pathLst>
                <a:path w="9986645">
                  <a:moveTo>
                    <a:pt x="0" y="0"/>
                  </a:moveTo>
                  <a:lnTo>
                    <a:pt x="9986505" y="0"/>
                  </a:lnTo>
                </a:path>
              </a:pathLst>
            </a:custGeom>
            <a:ln w="60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19594" y="1680070"/>
              <a:ext cx="9986645" cy="0"/>
            </a:xfrm>
            <a:custGeom>
              <a:avLst/>
              <a:gdLst/>
              <a:ahLst/>
              <a:cxnLst/>
              <a:rect l="l" t="t" r="r" b="b"/>
              <a:pathLst>
                <a:path w="9986645">
                  <a:moveTo>
                    <a:pt x="0" y="0"/>
                  </a:moveTo>
                  <a:lnTo>
                    <a:pt x="9986505" y="0"/>
                  </a:lnTo>
                </a:path>
              </a:pathLst>
            </a:custGeom>
            <a:ln w="106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19594" y="6462852"/>
              <a:ext cx="1536175" cy="27778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748689" y="898080"/>
              <a:ext cx="392760" cy="10568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613192" y="1003782"/>
              <a:ext cx="615022" cy="21628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613192" y="1220076"/>
              <a:ext cx="631774" cy="10814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693875" y="1328216"/>
              <a:ext cx="564781" cy="108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730413" y="1436369"/>
              <a:ext cx="411035" cy="10814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479408" y="884123"/>
              <a:ext cx="427774" cy="10441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372843" y="988555"/>
              <a:ext cx="659168" cy="42647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476361" y="1415046"/>
              <a:ext cx="452132" cy="10661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232963" y="773061"/>
              <a:ext cx="301421" cy="76873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972638" y="849934"/>
              <a:ext cx="685050" cy="35337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972638" y="1203312"/>
              <a:ext cx="715492" cy="88341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086812" y="1291666"/>
              <a:ext cx="618070" cy="88341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117266" y="1380007"/>
              <a:ext cx="616534" cy="88341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137053" y="1468348"/>
              <a:ext cx="596747" cy="88341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173590" y="1556689"/>
              <a:ext cx="304469" cy="83781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785565" y="806373"/>
              <a:ext cx="490194" cy="93827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758159" y="900201"/>
              <a:ext cx="689622" cy="95961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745992" y="996162"/>
              <a:ext cx="701789" cy="9596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726193" y="1092123"/>
              <a:ext cx="701801" cy="9596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674440" y="1188084"/>
              <a:ext cx="723099" cy="95961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674440" y="1284046"/>
              <a:ext cx="707885" cy="191909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840366" y="1475955"/>
              <a:ext cx="499325" cy="89877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xfrm>
            <a:off x="807726" y="996000"/>
            <a:ext cx="6057265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301875" algn="l"/>
                <a:tab pos="3816985" algn="l"/>
                <a:tab pos="5022215" algn="l"/>
              </a:tabLst>
            </a:pPr>
            <a:r>
              <a:rPr lang="en-US" altLang="ko-KR" sz="2800" dirty="0">
                <a:latin typeface="휴먼둥근헤드라인" pitchFamily="18" charset="-127"/>
                <a:ea typeface="휴먼둥근헤드라인" pitchFamily="18" charset="-127"/>
              </a:rPr>
              <a:t>Lab</a:t>
            </a:r>
            <a:endParaRPr sz="2800" dirty="0">
              <a:latin typeface="휴먼둥근헤드라인" pitchFamily="18" charset="-127"/>
              <a:ea typeface="휴먼둥근헤드라인" pitchFamily="18" charset="-127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07725" y="1674145"/>
            <a:ext cx="9620269" cy="41614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213360" indent="-201295">
              <a:lnSpc>
                <a:spcPct val="100000"/>
              </a:lnSpc>
              <a:spcBef>
                <a:spcPts val="305"/>
              </a:spcBef>
              <a:buFont typeface="Wingdings"/>
              <a:buChar char=""/>
              <a:tabLst>
                <a:tab pos="213995" algn="l"/>
              </a:tabLst>
            </a:pPr>
            <a:r>
              <a:rPr lang="ko-KR" altLang="en-US" sz="245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  <a:cs typeface="Noto Sans CJK JP Regular"/>
              </a:rPr>
              <a:t>실험 결과 </a:t>
            </a:r>
            <a:r>
              <a:rPr lang="en-US" altLang="ko-KR" sz="245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  <a:cs typeface="Noto Sans CJK JP Regular"/>
              </a:rPr>
              <a:t>3</a:t>
            </a:r>
            <a:r>
              <a:rPr lang="ko-KR" altLang="en-US" sz="245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  <a:cs typeface="Noto Sans CJK JP Regular"/>
              </a:rPr>
              <a:t> </a:t>
            </a:r>
            <a:r>
              <a:rPr lang="en-US" altLang="ko-KR" sz="245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  <a:cs typeface="Noto Sans CJK JP Regular"/>
              </a:rPr>
              <a:t>– ‘S’</a:t>
            </a:r>
            <a:r>
              <a:rPr lang="ko-KR" altLang="en-US" sz="245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  <a:cs typeface="Noto Sans CJK JP Regular"/>
              </a:rPr>
              <a:t>계열 </a:t>
            </a:r>
            <a:r>
              <a:rPr lang="en-US" altLang="ko-KR" sz="245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  <a:cs typeface="Noto Sans CJK JP Regular"/>
              </a:rPr>
              <a:t>1: accel X, </a:t>
            </a:r>
            <a:r>
              <a:rPr lang="ko-KR" altLang="en-US" sz="245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  <a:cs typeface="Noto Sans CJK JP Regular"/>
              </a:rPr>
              <a:t>계열 </a:t>
            </a:r>
            <a:r>
              <a:rPr lang="en-US" altLang="ko-KR" sz="245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  <a:cs typeface="Noto Sans CJK JP Regular"/>
              </a:rPr>
              <a:t>2: accel Z</a:t>
            </a:r>
            <a:endParaRPr lang="ko-KR" altLang="en-US" sz="2450" spc="35" dirty="0">
              <a:solidFill>
                <a:srgbClr val="006FBF"/>
              </a:solidFill>
              <a:latin typeface="휴먼매직체" pitchFamily="18" charset="-127"/>
              <a:ea typeface="휴먼매직체" pitchFamily="18" charset="-127"/>
              <a:cs typeface="Noto Sans CJK JP Regular"/>
            </a:endParaRPr>
          </a:p>
        </p:txBody>
      </p:sp>
      <p:sp>
        <p:nvSpPr>
          <p:cNvPr id="33" name="슬라이드 번호 개체 틀 3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R="36195" algn="r">
              <a:spcBef>
                <a:spcPts val="25"/>
              </a:spcBef>
            </a:pPr>
            <a:endParaRPr lang="en-US" i="0" spc="-55" dirty="0">
              <a:latin typeface="Trebuchet MS"/>
              <a:cs typeface="Trebuchet MS"/>
            </a:endParaRPr>
          </a:p>
          <a:p>
            <a:pPr marR="36195" algn="r">
              <a:spcBef>
                <a:spcPts val="25"/>
              </a:spcBef>
            </a:pPr>
            <a:r>
              <a:rPr lang="en-US" altLang="ko-KR" i="0" spc="-55" dirty="0">
                <a:latin typeface="Trebuchet MS"/>
                <a:cs typeface="Trebuchet MS"/>
              </a:rPr>
              <a:t>(</a:t>
            </a:r>
            <a:fld id="{81D60167-4931-47E6-BA6A-407CBD079E47}" type="slidenum">
              <a:rPr lang="en-US" altLang="ko-KR" i="0" spc="-5" smtClean="0">
                <a:latin typeface="Trebuchet MS"/>
                <a:cs typeface="Trebuchet MS"/>
              </a:rPr>
              <a:pPr marR="36195" algn="r">
                <a:spcBef>
                  <a:spcPts val="25"/>
                </a:spcBef>
              </a:pPr>
              <a:t>11</a:t>
            </a:fld>
            <a:r>
              <a:rPr lang="en-US" altLang="ko-KR" i="0" spc="-114" dirty="0">
                <a:latin typeface="Trebuchet MS"/>
                <a:cs typeface="Trebuchet MS"/>
              </a:rPr>
              <a:t>/</a:t>
            </a:r>
            <a:r>
              <a:rPr lang="en-US" altLang="ko-KR" i="0" spc="-5" dirty="0">
                <a:latin typeface="Trebuchet MS"/>
                <a:cs typeface="Trebuchet MS"/>
              </a:rPr>
              <a:t>18</a:t>
            </a:r>
            <a:r>
              <a:rPr lang="en-US" altLang="ko-KR" i="0" spc="-50" dirty="0">
                <a:latin typeface="Trebuchet MS"/>
                <a:cs typeface="Trebuchet MS"/>
              </a:rPr>
              <a:t>)</a:t>
            </a:r>
            <a:endParaRPr lang="en-US" altLang="ko-KR" dirty="0">
              <a:latin typeface="Trebuchet MS"/>
              <a:cs typeface="Trebuchet MS"/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37D047C2-C50C-4A22-9576-F137E8306D21}"/>
              </a:ext>
            </a:extLst>
          </p:cNvPr>
          <p:cNvPicPr/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057" y="2544368"/>
            <a:ext cx="4193293" cy="3525117"/>
          </a:xfrm>
          <a:prstGeom prst="rect">
            <a:avLst/>
          </a:prstGeom>
          <a:noFill/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89C77A80-FDF0-40EE-82EC-A509CFE5F46A}"/>
              </a:ext>
            </a:extLst>
          </p:cNvPr>
          <p:cNvPicPr/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4404" y="2544368"/>
            <a:ext cx="4405962" cy="359708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30468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20166" y="773061"/>
            <a:ext cx="10191750" cy="6011545"/>
            <a:chOff x="420166" y="773061"/>
            <a:chExt cx="10191750" cy="6011545"/>
          </a:xfrm>
        </p:grpSpPr>
        <p:sp>
          <p:nvSpPr>
            <p:cNvPr id="3" name="object 3"/>
            <p:cNvSpPr/>
            <p:nvPr/>
          </p:nvSpPr>
          <p:spPr>
            <a:xfrm>
              <a:off x="420166" y="773785"/>
              <a:ext cx="200025" cy="6010910"/>
            </a:xfrm>
            <a:custGeom>
              <a:avLst/>
              <a:gdLst/>
              <a:ahLst/>
              <a:cxnLst/>
              <a:rect l="l" t="t" r="r" b="b"/>
              <a:pathLst>
                <a:path w="200025" h="6010909">
                  <a:moveTo>
                    <a:pt x="199428" y="0"/>
                  </a:moveTo>
                  <a:lnTo>
                    <a:pt x="0" y="0"/>
                  </a:lnTo>
                  <a:lnTo>
                    <a:pt x="0" y="6010465"/>
                  </a:lnTo>
                  <a:lnTo>
                    <a:pt x="199428" y="6010465"/>
                  </a:lnTo>
                  <a:lnTo>
                    <a:pt x="199428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19594" y="6433921"/>
              <a:ext cx="9986645" cy="0"/>
            </a:xfrm>
            <a:custGeom>
              <a:avLst/>
              <a:gdLst/>
              <a:ahLst/>
              <a:cxnLst/>
              <a:rect l="l" t="t" r="r" b="b"/>
              <a:pathLst>
                <a:path w="9986645">
                  <a:moveTo>
                    <a:pt x="0" y="0"/>
                  </a:moveTo>
                  <a:lnTo>
                    <a:pt x="9986505" y="0"/>
                  </a:lnTo>
                </a:path>
              </a:pathLst>
            </a:custGeom>
            <a:ln w="60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19594" y="1680070"/>
              <a:ext cx="9986645" cy="0"/>
            </a:xfrm>
            <a:custGeom>
              <a:avLst/>
              <a:gdLst/>
              <a:ahLst/>
              <a:cxnLst/>
              <a:rect l="l" t="t" r="r" b="b"/>
              <a:pathLst>
                <a:path w="9986645">
                  <a:moveTo>
                    <a:pt x="0" y="0"/>
                  </a:moveTo>
                  <a:lnTo>
                    <a:pt x="9986505" y="0"/>
                  </a:lnTo>
                </a:path>
              </a:pathLst>
            </a:custGeom>
            <a:ln w="106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19594" y="6462852"/>
              <a:ext cx="1536175" cy="27778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748689" y="898080"/>
              <a:ext cx="392760" cy="10568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613192" y="1003782"/>
              <a:ext cx="615022" cy="21628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613192" y="1220076"/>
              <a:ext cx="631774" cy="10814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693875" y="1328216"/>
              <a:ext cx="564781" cy="108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730413" y="1436369"/>
              <a:ext cx="411035" cy="10814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479408" y="884123"/>
              <a:ext cx="427774" cy="10441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372843" y="988555"/>
              <a:ext cx="659168" cy="42647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476361" y="1415046"/>
              <a:ext cx="452132" cy="10661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232963" y="773061"/>
              <a:ext cx="301421" cy="76873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972638" y="849934"/>
              <a:ext cx="685050" cy="35337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972638" y="1203312"/>
              <a:ext cx="715492" cy="88341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086812" y="1291666"/>
              <a:ext cx="618070" cy="88341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117266" y="1380007"/>
              <a:ext cx="616534" cy="88341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137053" y="1468348"/>
              <a:ext cx="596747" cy="88341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173590" y="1556689"/>
              <a:ext cx="304469" cy="83781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785565" y="806373"/>
              <a:ext cx="490194" cy="93827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758159" y="900201"/>
              <a:ext cx="689622" cy="95961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745992" y="996162"/>
              <a:ext cx="701789" cy="9596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726193" y="1092123"/>
              <a:ext cx="701801" cy="9596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674440" y="1188084"/>
              <a:ext cx="723099" cy="95961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674440" y="1284046"/>
              <a:ext cx="707885" cy="191909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840366" y="1475955"/>
              <a:ext cx="499325" cy="89877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xfrm>
            <a:off x="807726" y="996000"/>
            <a:ext cx="6057265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301875" algn="l"/>
                <a:tab pos="3816985" algn="l"/>
                <a:tab pos="5022215" algn="l"/>
              </a:tabLst>
            </a:pPr>
            <a:r>
              <a:rPr lang="en-US" altLang="ko-KR" sz="2800" dirty="0">
                <a:latin typeface="휴먼둥근헤드라인" pitchFamily="18" charset="-127"/>
                <a:ea typeface="휴먼둥근헤드라인" pitchFamily="18" charset="-127"/>
              </a:rPr>
              <a:t>Lab</a:t>
            </a:r>
            <a:endParaRPr sz="2800" dirty="0">
              <a:latin typeface="휴먼둥근헤드라인" pitchFamily="18" charset="-127"/>
              <a:ea typeface="휴먼둥근헤드라인" pitchFamily="18" charset="-127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07725" y="1674145"/>
            <a:ext cx="9620269" cy="41614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213360" indent="-201295">
              <a:lnSpc>
                <a:spcPct val="100000"/>
              </a:lnSpc>
              <a:spcBef>
                <a:spcPts val="305"/>
              </a:spcBef>
              <a:buFont typeface="Wingdings"/>
              <a:buChar char=""/>
              <a:tabLst>
                <a:tab pos="213995" algn="l"/>
              </a:tabLst>
            </a:pPr>
            <a:r>
              <a:rPr lang="ko-KR" altLang="en-US" sz="245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  <a:cs typeface="Noto Sans CJK JP Regular"/>
              </a:rPr>
              <a:t>실험 결과 </a:t>
            </a:r>
            <a:r>
              <a:rPr lang="en-US" altLang="ko-KR" sz="245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  <a:cs typeface="Noto Sans CJK JP Regular"/>
              </a:rPr>
              <a:t>4</a:t>
            </a:r>
            <a:r>
              <a:rPr lang="ko-KR" altLang="en-US" sz="245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  <a:cs typeface="Noto Sans CJK JP Regular"/>
              </a:rPr>
              <a:t> </a:t>
            </a:r>
            <a:r>
              <a:rPr lang="en-US" altLang="ko-KR" sz="245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  <a:cs typeface="Noto Sans CJK JP Regular"/>
              </a:rPr>
              <a:t>– ‘Z’(</a:t>
            </a:r>
            <a:r>
              <a:rPr lang="ko-KR" altLang="en-US" sz="245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  <a:cs typeface="Noto Sans CJK JP Regular"/>
              </a:rPr>
              <a:t>계열 </a:t>
            </a:r>
            <a:r>
              <a:rPr lang="en-US" altLang="ko-KR" sz="245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  <a:cs typeface="Noto Sans CJK JP Regular"/>
              </a:rPr>
              <a:t>1: accel X, </a:t>
            </a:r>
            <a:r>
              <a:rPr lang="ko-KR" altLang="en-US" sz="245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  <a:cs typeface="Noto Sans CJK JP Regular"/>
              </a:rPr>
              <a:t>계열 </a:t>
            </a:r>
            <a:r>
              <a:rPr lang="en-US" altLang="ko-KR" sz="245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  <a:cs typeface="Noto Sans CJK JP Regular"/>
              </a:rPr>
              <a:t>2: accel Z)s</a:t>
            </a:r>
            <a:endParaRPr lang="ko-KR" altLang="en-US" sz="2450" spc="35" dirty="0">
              <a:solidFill>
                <a:srgbClr val="006FBF"/>
              </a:solidFill>
              <a:latin typeface="휴먼매직체" pitchFamily="18" charset="-127"/>
              <a:ea typeface="휴먼매직체" pitchFamily="18" charset="-127"/>
              <a:cs typeface="Noto Sans CJK JP Regular"/>
            </a:endParaRPr>
          </a:p>
        </p:txBody>
      </p:sp>
      <p:sp>
        <p:nvSpPr>
          <p:cNvPr id="33" name="슬라이드 번호 개체 틀 3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R="36195" algn="r">
              <a:spcBef>
                <a:spcPts val="25"/>
              </a:spcBef>
            </a:pPr>
            <a:endParaRPr lang="en-US" i="0" spc="-55" dirty="0">
              <a:latin typeface="Trebuchet MS"/>
              <a:cs typeface="Trebuchet MS"/>
            </a:endParaRPr>
          </a:p>
          <a:p>
            <a:pPr marR="36195" algn="r">
              <a:spcBef>
                <a:spcPts val="25"/>
              </a:spcBef>
            </a:pPr>
            <a:r>
              <a:rPr lang="en-US" altLang="ko-KR" i="0" spc="-55" dirty="0">
                <a:latin typeface="Trebuchet MS"/>
                <a:cs typeface="Trebuchet MS"/>
              </a:rPr>
              <a:t>(</a:t>
            </a:r>
            <a:fld id="{81D60167-4931-47E6-BA6A-407CBD079E47}" type="slidenum">
              <a:rPr lang="en-US" altLang="ko-KR" i="0" spc="-5" smtClean="0">
                <a:latin typeface="Trebuchet MS"/>
                <a:cs typeface="Trebuchet MS"/>
              </a:rPr>
              <a:pPr marR="36195" algn="r">
                <a:spcBef>
                  <a:spcPts val="25"/>
                </a:spcBef>
              </a:pPr>
              <a:t>12</a:t>
            </a:fld>
            <a:r>
              <a:rPr lang="en-US" altLang="ko-KR" i="0" spc="-114" dirty="0">
                <a:latin typeface="Trebuchet MS"/>
                <a:cs typeface="Trebuchet MS"/>
              </a:rPr>
              <a:t>/</a:t>
            </a:r>
            <a:r>
              <a:rPr lang="en-US" altLang="ko-KR" i="0" spc="-5" dirty="0">
                <a:latin typeface="Trebuchet MS"/>
                <a:cs typeface="Trebuchet MS"/>
              </a:rPr>
              <a:t>18</a:t>
            </a:r>
            <a:r>
              <a:rPr lang="en-US" altLang="ko-KR" i="0" spc="-50" dirty="0">
                <a:latin typeface="Trebuchet MS"/>
                <a:cs typeface="Trebuchet MS"/>
              </a:rPr>
              <a:t>)</a:t>
            </a:r>
            <a:endParaRPr lang="en-US" altLang="ko-KR" dirty="0">
              <a:latin typeface="Trebuchet MS"/>
              <a:cs typeface="Trebuchet MS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71839DA9-FE0C-4778-80E2-865729B56E0A}"/>
              </a:ext>
            </a:extLst>
          </p:cNvPr>
          <p:cNvPicPr/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400" y="2678232"/>
            <a:ext cx="4495800" cy="3437351"/>
          </a:xfrm>
          <a:prstGeom prst="rect">
            <a:avLst/>
          </a:prstGeom>
          <a:noFill/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58915B0F-A4BF-40B9-A6FE-C403BDDDB808}"/>
              </a:ext>
            </a:extLst>
          </p:cNvPr>
          <p:cNvPicPr/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5912" y="2658502"/>
            <a:ext cx="4772082" cy="331541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18449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20166" y="773061"/>
            <a:ext cx="10191750" cy="6011545"/>
            <a:chOff x="420166" y="773061"/>
            <a:chExt cx="10191750" cy="6011545"/>
          </a:xfrm>
        </p:grpSpPr>
        <p:sp>
          <p:nvSpPr>
            <p:cNvPr id="3" name="object 3"/>
            <p:cNvSpPr/>
            <p:nvPr/>
          </p:nvSpPr>
          <p:spPr>
            <a:xfrm>
              <a:off x="420166" y="773785"/>
              <a:ext cx="200025" cy="6010910"/>
            </a:xfrm>
            <a:custGeom>
              <a:avLst/>
              <a:gdLst/>
              <a:ahLst/>
              <a:cxnLst/>
              <a:rect l="l" t="t" r="r" b="b"/>
              <a:pathLst>
                <a:path w="200025" h="6010909">
                  <a:moveTo>
                    <a:pt x="199428" y="0"/>
                  </a:moveTo>
                  <a:lnTo>
                    <a:pt x="0" y="0"/>
                  </a:lnTo>
                  <a:lnTo>
                    <a:pt x="0" y="6010465"/>
                  </a:lnTo>
                  <a:lnTo>
                    <a:pt x="199428" y="6010465"/>
                  </a:lnTo>
                  <a:lnTo>
                    <a:pt x="199428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19594" y="6433921"/>
              <a:ext cx="9986645" cy="0"/>
            </a:xfrm>
            <a:custGeom>
              <a:avLst/>
              <a:gdLst/>
              <a:ahLst/>
              <a:cxnLst/>
              <a:rect l="l" t="t" r="r" b="b"/>
              <a:pathLst>
                <a:path w="9986645">
                  <a:moveTo>
                    <a:pt x="0" y="0"/>
                  </a:moveTo>
                  <a:lnTo>
                    <a:pt x="9986505" y="0"/>
                  </a:lnTo>
                </a:path>
              </a:pathLst>
            </a:custGeom>
            <a:ln w="60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19594" y="1680070"/>
              <a:ext cx="9986645" cy="0"/>
            </a:xfrm>
            <a:custGeom>
              <a:avLst/>
              <a:gdLst/>
              <a:ahLst/>
              <a:cxnLst/>
              <a:rect l="l" t="t" r="r" b="b"/>
              <a:pathLst>
                <a:path w="9986645">
                  <a:moveTo>
                    <a:pt x="0" y="0"/>
                  </a:moveTo>
                  <a:lnTo>
                    <a:pt x="9986505" y="0"/>
                  </a:lnTo>
                </a:path>
              </a:pathLst>
            </a:custGeom>
            <a:ln w="106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19594" y="6462852"/>
              <a:ext cx="1536175" cy="27778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748689" y="898080"/>
              <a:ext cx="392760" cy="10568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613192" y="1003782"/>
              <a:ext cx="615022" cy="21628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613192" y="1220076"/>
              <a:ext cx="631774" cy="10814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693875" y="1328216"/>
              <a:ext cx="564781" cy="108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730413" y="1436369"/>
              <a:ext cx="411035" cy="10814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479408" y="884123"/>
              <a:ext cx="427774" cy="10441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372843" y="988555"/>
              <a:ext cx="659168" cy="42647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476361" y="1415046"/>
              <a:ext cx="452132" cy="10661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232963" y="773061"/>
              <a:ext cx="301421" cy="76873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972638" y="849934"/>
              <a:ext cx="685050" cy="35337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972638" y="1203312"/>
              <a:ext cx="715492" cy="88341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086812" y="1291666"/>
              <a:ext cx="618070" cy="88341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117266" y="1380007"/>
              <a:ext cx="616534" cy="88341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137053" y="1468348"/>
              <a:ext cx="596747" cy="88341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173590" y="1556689"/>
              <a:ext cx="304469" cy="83781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785565" y="806373"/>
              <a:ext cx="490194" cy="93827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758159" y="900201"/>
              <a:ext cx="689622" cy="95961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745992" y="996162"/>
              <a:ext cx="701789" cy="9596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726193" y="1092123"/>
              <a:ext cx="701801" cy="9596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674440" y="1188084"/>
              <a:ext cx="723099" cy="95961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674440" y="1284046"/>
              <a:ext cx="707885" cy="191909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840366" y="1475955"/>
              <a:ext cx="499325" cy="89877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xfrm>
            <a:off x="807726" y="996000"/>
            <a:ext cx="6057265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301875" algn="l"/>
                <a:tab pos="3816985" algn="l"/>
                <a:tab pos="5022215" algn="l"/>
              </a:tabLst>
            </a:pPr>
            <a:r>
              <a:rPr lang="en-US" altLang="ko-KR" sz="2800" dirty="0">
                <a:latin typeface="휴먼둥근헤드라인" pitchFamily="18" charset="-127"/>
                <a:ea typeface="휴먼둥근헤드라인" pitchFamily="18" charset="-127"/>
              </a:rPr>
              <a:t>Lab</a:t>
            </a:r>
            <a:endParaRPr sz="2800" dirty="0">
              <a:latin typeface="휴먼둥근헤드라인" pitchFamily="18" charset="-127"/>
              <a:ea typeface="휴먼둥근헤드라인" pitchFamily="18" charset="-127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07725" y="1674145"/>
            <a:ext cx="9620269" cy="4427494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213360" indent="-201295">
              <a:lnSpc>
                <a:spcPct val="100000"/>
              </a:lnSpc>
              <a:spcBef>
                <a:spcPts val="305"/>
              </a:spcBef>
              <a:buFont typeface="Wingdings"/>
              <a:buChar char=""/>
              <a:tabLst>
                <a:tab pos="213995" algn="l"/>
              </a:tabLst>
            </a:pPr>
            <a:r>
              <a:rPr lang="ko-KR" altLang="en-US" sz="245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  <a:cs typeface="Noto Sans CJK JP Regular"/>
              </a:rPr>
              <a:t>실험 결과 분석 </a:t>
            </a:r>
            <a:r>
              <a:rPr lang="en-US" altLang="ko-KR" sz="245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  <a:cs typeface="Noto Sans CJK JP Regular"/>
              </a:rPr>
              <a:t>(1)</a:t>
            </a:r>
          </a:p>
          <a:p>
            <a:pPr marL="626110" lvl="1" indent="-213995">
              <a:lnSpc>
                <a:spcPct val="100000"/>
              </a:lnSpc>
              <a:spcBef>
                <a:spcPts val="165"/>
              </a:spcBef>
              <a:buSzPct val="95238"/>
              <a:buFont typeface="Wingdings"/>
              <a:buChar char=""/>
              <a:tabLst>
                <a:tab pos="626745" algn="l"/>
              </a:tabLst>
            </a:pPr>
            <a:r>
              <a:rPr lang="ko-KR" altLang="en-US" sz="2000" dirty="0">
                <a:latin typeface="휴먼매직체" pitchFamily="18" charset="-127"/>
                <a:ea typeface="휴먼매직체" pitchFamily="18" charset="-127"/>
              </a:rPr>
              <a:t>절댓값 합을 그대로 쓴 이유는 평균을 구하는 것 보다 훨씬 값 차이가 뚜렷할 것이라고 생각했다</a:t>
            </a:r>
            <a:r>
              <a:rPr lang="en-US" altLang="ko-KR" sz="2000" dirty="0">
                <a:latin typeface="휴먼매직체" pitchFamily="18" charset="-127"/>
                <a:ea typeface="휴먼매직체" pitchFamily="18" charset="-127"/>
              </a:rPr>
              <a:t>.</a:t>
            </a:r>
          </a:p>
          <a:p>
            <a:pPr marL="412115" lvl="1">
              <a:lnSpc>
                <a:spcPct val="100000"/>
              </a:lnSpc>
              <a:spcBef>
                <a:spcPts val="165"/>
              </a:spcBef>
              <a:buSzPct val="95238"/>
              <a:tabLst>
                <a:tab pos="626745" algn="l"/>
              </a:tabLst>
            </a:pPr>
            <a:r>
              <a:rPr lang="en-US" altLang="ko-KR" sz="2000" dirty="0">
                <a:latin typeface="휴먼매직체" pitchFamily="18" charset="-127"/>
                <a:ea typeface="휴먼매직체" pitchFamily="18" charset="-127"/>
              </a:rPr>
              <a:t>&lt;</a:t>
            </a:r>
            <a:r>
              <a:rPr lang="ko-KR" altLang="en-US" sz="2000" dirty="0">
                <a:latin typeface="휴먼매직체" pitchFamily="18" charset="-127"/>
                <a:ea typeface="휴먼매직체" pitchFamily="18" charset="-127"/>
              </a:rPr>
              <a:t>절댓값 합</a:t>
            </a:r>
            <a:r>
              <a:rPr lang="en-US" altLang="ko-KR" sz="2000" dirty="0">
                <a:latin typeface="휴먼매직체" pitchFamily="18" charset="-127"/>
                <a:ea typeface="휴먼매직체" pitchFamily="18" charset="-127"/>
              </a:rPr>
              <a:t>&gt;</a:t>
            </a:r>
          </a:p>
          <a:p>
            <a:pPr marL="412115" lvl="1">
              <a:lnSpc>
                <a:spcPct val="100000"/>
              </a:lnSpc>
              <a:spcBef>
                <a:spcPts val="165"/>
              </a:spcBef>
              <a:buSzPct val="95238"/>
              <a:tabLst>
                <a:tab pos="626745" algn="l"/>
              </a:tabLst>
            </a:pPr>
            <a:endParaRPr lang="en-US" altLang="ko-KR" sz="2400" dirty="0">
              <a:latin typeface="휴먼매직체" pitchFamily="18" charset="-127"/>
              <a:ea typeface="휴먼매직체" pitchFamily="18" charset="-127"/>
            </a:endParaRPr>
          </a:p>
          <a:p>
            <a:pPr marL="412115" lvl="1">
              <a:lnSpc>
                <a:spcPct val="100000"/>
              </a:lnSpc>
              <a:spcBef>
                <a:spcPts val="165"/>
              </a:spcBef>
              <a:buSzPct val="95238"/>
              <a:tabLst>
                <a:tab pos="626745" algn="l"/>
              </a:tabLst>
            </a:pPr>
            <a:endParaRPr lang="en-US" altLang="ko-KR" sz="2400" dirty="0">
              <a:latin typeface="휴먼매직체" pitchFamily="18" charset="-127"/>
              <a:ea typeface="휴먼매직체" pitchFamily="18" charset="-127"/>
            </a:endParaRPr>
          </a:p>
          <a:p>
            <a:pPr marL="412115" lvl="1">
              <a:lnSpc>
                <a:spcPct val="100000"/>
              </a:lnSpc>
              <a:spcBef>
                <a:spcPts val="165"/>
              </a:spcBef>
              <a:buSzPct val="95238"/>
              <a:tabLst>
                <a:tab pos="626745" algn="l"/>
              </a:tabLst>
            </a:pPr>
            <a:endParaRPr lang="en-US" altLang="ko-KR" sz="2400" dirty="0">
              <a:latin typeface="휴먼매직체" pitchFamily="18" charset="-127"/>
              <a:ea typeface="휴먼매직체" pitchFamily="18" charset="-127"/>
            </a:endParaRPr>
          </a:p>
          <a:p>
            <a:pPr marL="412115" lvl="1">
              <a:lnSpc>
                <a:spcPct val="100000"/>
              </a:lnSpc>
              <a:spcBef>
                <a:spcPts val="165"/>
              </a:spcBef>
              <a:buSzPct val="95238"/>
              <a:tabLst>
                <a:tab pos="626745" algn="l"/>
              </a:tabLst>
            </a:pPr>
            <a:endParaRPr lang="en-US" altLang="ko-KR" sz="2000" dirty="0">
              <a:latin typeface="휴먼매직체" pitchFamily="18" charset="-127"/>
              <a:ea typeface="휴먼매직체" pitchFamily="18" charset="-127"/>
            </a:endParaRPr>
          </a:p>
          <a:p>
            <a:pPr marL="412115" lvl="1">
              <a:lnSpc>
                <a:spcPct val="100000"/>
              </a:lnSpc>
              <a:spcBef>
                <a:spcPts val="165"/>
              </a:spcBef>
              <a:buSzPct val="95238"/>
              <a:tabLst>
                <a:tab pos="626745" algn="l"/>
              </a:tabLst>
            </a:pPr>
            <a:r>
              <a:rPr lang="en-US" altLang="ko-KR" sz="2000" dirty="0">
                <a:latin typeface="휴먼매직체" pitchFamily="18" charset="-127"/>
                <a:ea typeface="휴먼매직체" pitchFamily="18" charset="-127"/>
              </a:rPr>
              <a:t>&lt;</a:t>
            </a:r>
            <a:r>
              <a:rPr lang="ko-KR" altLang="en-US" sz="2000" dirty="0">
                <a:latin typeface="휴먼매직체" pitchFamily="18" charset="-127"/>
                <a:ea typeface="휴먼매직체" pitchFamily="18" charset="-127"/>
              </a:rPr>
              <a:t>절댓값 평균</a:t>
            </a:r>
            <a:r>
              <a:rPr lang="en-US" altLang="ko-KR" sz="2000" dirty="0">
                <a:latin typeface="휴먼매직체" pitchFamily="18" charset="-127"/>
                <a:ea typeface="휴먼매직체" pitchFamily="18" charset="-127"/>
              </a:rPr>
              <a:t>&gt;</a:t>
            </a:r>
          </a:p>
          <a:p>
            <a:pPr marL="412115" lvl="1">
              <a:lnSpc>
                <a:spcPct val="100000"/>
              </a:lnSpc>
              <a:spcBef>
                <a:spcPts val="165"/>
              </a:spcBef>
              <a:buSzPct val="95238"/>
              <a:tabLst>
                <a:tab pos="626745" algn="l"/>
              </a:tabLst>
            </a:pPr>
            <a:endParaRPr lang="en-US" altLang="ko-KR" sz="2400" dirty="0">
              <a:latin typeface="휴먼매직체" pitchFamily="18" charset="-127"/>
              <a:ea typeface="휴먼매직체" pitchFamily="18" charset="-127"/>
            </a:endParaRPr>
          </a:p>
          <a:p>
            <a:pPr marL="626110" lvl="1" indent="-213995">
              <a:lnSpc>
                <a:spcPct val="100000"/>
              </a:lnSpc>
              <a:spcBef>
                <a:spcPts val="165"/>
              </a:spcBef>
              <a:buSzPct val="95238"/>
              <a:buFont typeface="Wingdings"/>
              <a:buChar char=""/>
              <a:tabLst>
                <a:tab pos="626745" algn="l"/>
              </a:tabLst>
            </a:pPr>
            <a:endParaRPr lang="en-US" altLang="ko-KR" sz="2400" dirty="0">
              <a:latin typeface="휴먼매직체" pitchFamily="18" charset="-127"/>
              <a:ea typeface="휴먼매직체" pitchFamily="18" charset="-127"/>
            </a:endParaRPr>
          </a:p>
          <a:p>
            <a:pPr marL="626110" lvl="1" indent="-213995">
              <a:lnSpc>
                <a:spcPct val="100000"/>
              </a:lnSpc>
              <a:spcBef>
                <a:spcPts val="165"/>
              </a:spcBef>
              <a:buSzPct val="95238"/>
              <a:buFont typeface="Wingdings"/>
              <a:buChar char=""/>
              <a:tabLst>
                <a:tab pos="626745" algn="l"/>
              </a:tabLst>
            </a:pPr>
            <a:endParaRPr lang="en-US" altLang="ko-KR" sz="2400" dirty="0"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33" name="슬라이드 번호 개체 틀 3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R="36195" algn="r">
              <a:spcBef>
                <a:spcPts val="25"/>
              </a:spcBef>
            </a:pPr>
            <a:endParaRPr lang="en-US" i="0" spc="-55" dirty="0">
              <a:latin typeface="Trebuchet MS"/>
              <a:cs typeface="Trebuchet MS"/>
            </a:endParaRPr>
          </a:p>
          <a:p>
            <a:pPr marR="36195" algn="r">
              <a:spcBef>
                <a:spcPts val="25"/>
              </a:spcBef>
            </a:pPr>
            <a:r>
              <a:rPr lang="en-US" altLang="ko-KR" i="0" spc="-55" dirty="0">
                <a:latin typeface="Trebuchet MS"/>
                <a:cs typeface="Trebuchet MS"/>
              </a:rPr>
              <a:t>(</a:t>
            </a:r>
            <a:fld id="{81D60167-4931-47E6-BA6A-407CBD079E47}" type="slidenum">
              <a:rPr lang="en-US" altLang="ko-KR" i="0" spc="-5" smtClean="0">
                <a:latin typeface="Trebuchet MS"/>
                <a:cs typeface="Trebuchet MS"/>
              </a:rPr>
              <a:pPr marR="36195" algn="r">
                <a:spcBef>
                  <a:spcPts val="25"/>
                </a:spcBef>
              </a:pPr>
              <a:t>13</a:t>
            </a:fld>
            <a:r>
              <a:rPr lang="en-US" altLang="ko-KR" i="0" spc="-114" dirty="0">
                <a:latin typeface="Trebuchet MS"/>
                <a:cs typeface="Trebuchet MS"/>
              </a:rPr>
              <a:t>/</a:t>
            </a:r>
            <a:r>
              <a:rPr lang="en-US" altLang="ko-KR" i="0" spc="-5" dirty="0">
                <a:latin typeface="Trebuchet MS"/>
                <a:cs typeface="Trebuchet MS"/>
              </a:rPr>
              <a:t>18</a:t>
            </a:r>
            <a:r>
              <a:rPr lang="en-US" altLang="ko-KR" i="0" spc="-50" dirty="0">
                <a:latin typeface="Trebuchet MS"/>
                <a:cs typeface="Trebuchet MS"/>
              </a:rPr>
              <a:t>)</a:t>
            </a:r>
            <a:endParaRPr lang="en-US" altLang="ko-KR" dirty="0">
              <a:latin typeface="Trebuchet MS"/>
              <a:cs typeface="Trebuchet MS"/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24B5379D-E09B-4834-A484-5351C2BC9D72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2621795" y="3013246"/>
            <a:ext cx="7638739" cy="1282854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0E0300A6-0D73-46C1-AE45-C46C1B2B439E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2684174" y="4589541"/>
            <a:ext cx="7576360" cy="147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17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20166" y="773061"/>
            <a:ext cx="10191750" cy="6011545"/>
            <a:chOff x="420166" y="773061"/>
            <a:chExt cx="10191750" cy="6011545"/>
          </a:xfrm>
        </p:grpSpPr>
        <p:sp>
          <p:nvSpPr>
            <p:cNvPr id="3" name="object 3"/>
            <p:cNvSpPr/>
            <p:nvPr/>
          </p:nvSpPr>
          <p:spPr>
            <a:xfrm>
              <a:off x="420166" y="773785"/>
              <a:ext cx="200025" cy="6010910"/>
            </a:xfrm>
            <a:custGeom>
              <a:avLst/>
              <a:gdLst/>
              <a:ahLst/>
              <a:cxnLst/>
              <a:rect l="l" t="t" r="r" b="b"/>
              <a:pathLst>
                <a:path w="200025" h="6010909">
                  <a:moveTo>
                    <a:pt x="199428" y="0"/>
                  </a:moveTo>
                  <a:lnTo>
                    <a:pt x="0" y="0"/>
                  </a:lnTo>
                  <a:lnTo>
                    <a:pt x="0" y="6010465"/>
                  </a:lnTo>
                  <a:lnTo>
                    <a:pt x="199428" y="6010465"/>
                  </a:lnTo>
                  <a:lnTo>
                    <a:pt x="199428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19594" y="6433921"/>
              <a:ext cx="9986645" cy="0"/>
            </a:xfrm>
            <a:custGeom>
              <a:avLst/>
              <a:gdLst/>
              <a:ahLst/>
              <a:cxnLst/>
              <a:rect l="l" t="t" r="r" b="b"/>
              <a:pathLst>
                <a:path w="9986645">
                  <a:moveTo>
                    <a:pt x="0" y="0"/>
                  </a:moveTo>
                  <a:lnTo>
                    <a:pt x="9986505" y="0"/>
                  </a:lnTo>
                </a:path>
              </a:pathLst>
            </a:custGeom>
            <a:ln w="60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19594" y="1680070"/>
              <a:ext cx="9986645" cy="0"/>
            </a:xfrm>
            <a:custGeom>
              <a:avLst/>
              <a:gdLst/>
              <a:ahLst/>
              <a:cxnLst/>
              <a:rect l="l" t="t" r="r" b="b"/>
              <a:pathLst>
                <a:path w="9986645">
                  <a:moveTo>
                    <a:pt x="0" y="0"/>
                  </a:moveTo>
                  <a:lnTo>
                    <a:pt x="9986505" y="0"/>
                  </a:lnTo>
                </a:path>
              </a:pathLst>
            </a:custGeom>
            <a:ln w="106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19594" y="6462852"/>
              <a:ext cx="1536175" cy="27778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748689" y="898080"/>
              <a:ext cx="392760" cy="10568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613192" y="1003782"/>
              <a:ext cx="615022" cy="21628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613192" y="1220076"/>
              <a:ext cx="631774" cy="10814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693875" y="1328216"/>
              <a:ext cx="564781" cy="108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730413" y="1436369"/>
              <a:ext cx="411035" cy="10814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479408" y="884123"/>
              <a:ext cx="427774" cy="10441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372843" y="988555"/>
              <a:ext cx="659168" cy="42647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476361" y="1415046"/>
              <a:ext cx="452132" cy="10661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232963" y="773061"/>
              <a:ext cx="301421" cy="76873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972638" y="849934"/>
              <a:ext cx="685050" cy="35337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972638" y="1203312"/>
              <a:ext cx="715492" cy="88341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086812" y="1291666"/>
              <a:ext cx="618070" cy="88341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117266" y="1380007"/>
              <a:ext cx="616534" cy="88341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137053" y="1468348"/>
              <a:ext cx="596747" cy="88341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173590" y="1556689"/>
              <a:ext cx="304469" cy="83781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785565" y="806373"/>
              <a:ext cx="490194" cy="93827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758159" y="900201"/>
              <a:ext cx="689622" cy="95961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745992" y="996162"/>
              <a:ext cx="701789" cy="9596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726193" y="1092123"/>
              <a:ext cx="701801" cy="9596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674440" y="1188084"/>
              <a:ext cx="723099" cy="95961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674440" y="1284046"/>
              <a:ext cx="707885" cy="191909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840366" y="1475955"/>
              <a:ext cx="499325" cy="89877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xfrm>
            <a:off x="807726" y="996000"/>
            <a:ext cx="6057265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301875" algn="l"/>
                <a:tab pos="3816985" algn="l"/>
                <a:tab pos="5022215" algn="l"/>
              </a:tabLst>
            </a:pPr>
            <a:r>
              <a:rPr lang="en-US" altLang="ko-KR" sz="2800" dirty="0">
                <a:latin typeface="휴먼둥근헤드라인" pitchFamily="18" charset="-127"/>
                <a:ea typeface="휴먼둥근헤드라인" pitchFamily="18" charset="-127"/>
              </a:rPr>
              <a:t>Lab</a:t>
            </a:r>
            <a:endParaRPr sz="2800" dirty="0">
              <a:latin typeface="휴먼둥근헤드라인" pitchFamily="18" charset="-127"/>
              <a:ea typeface="휴먼둥근헤드라인" pitchFamily="18" charset="-127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07725" y="1674145"/>
            <a:ext cx="9620269" cy="460703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213360" indent="-201295">
              <a:lnSpc>
                <a:spcPct val="100000"/>
              </a:lnSpc>
              <a:spcBef>
                <a:spcPts val="305"/>
              </a:spcBef>
              <a:buFont typeface="Wingdings"/>
              <a:buChar char=""/>
              <a:tabLst>
                <a:tab pos="213995" algn="l"/>
              </a:tabLst>
            </a:pPr>
            <a:r>
              <a:rPr lang="ko-KR" altLang="en-US" sz="245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  <a:cs typeface="Noto Sans CJK JP Regular"/>
              </a:rPr>
              <a:t>실험 결과 분석 </a:t>
            </a:r>
            <a:r>
              <a:rPr lang="en-US" altLang="ko-KR" sz="245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  <a:cs typeface="Noto Sans CJK JP Regular"/>
              </a:rPr>
              <a:t>(2)</a:t>
            </a:r>
            <a:endParaRPr lang="ko-KR" altLang="en-US" sz="2450" spc="35" dirty="0">
              <a:solidFill>
                <a:srgbClr val="006FBF"/>
              </a:solidFill>
              <a:latin typeface="휴먼매직체" pitchFamily="18" charset="-127"/>
              <a:ea typeface="휴먼매직체" pitchFamily="18" charset="-127"/>
              <a:cs typeface="Noto Sans CJK JP Regular"/>
            </a:endParaRPr>
          </a:p>
          <a:p>
            <a:pPr marL="626110" lvl="1" indent="-213995">
              <a:lnSpc>
                <a:spcPct val="100000"/>
              </a:lnSpc>
              <a:spcBef>
                <a:spcPts val="165"/>
              </a:spcBef>
              <a:buSzPct val="95238"/>
              <a:buFont typeface="Wingdings"/>
              <a:buChar char=""/>
              <a:tabLst>
                <a:tab pos="626745" algn="l"/>
              </a:tabLst>
            </a:pPr>
            <a:r>
              <a:rPr lang="ko-KR" altLang="en-US" sz="2400" dirty="0">
                <a:latin typeface="휴먼매직체" pitchFamily="18" charset="-127"/>
                <a:ea typeface="휴먼매직체" pitchFamily="18" charset="-127"/>
              </a:rPr>
              <a:t>결과를 분석하면 </a:t>
            </a:r>
            <a:r>
              <a:rPr lang="en-US" altLang="ko-KR" sz="2400" dirty="0">
                <a:latin typeface="휴먼매직체" pitchFamily="18" charset="-127"/>
                <a:ea typeface="휴먼매직체" pitchFamily="18" charset="-127"/>
              </a:rPr>
              <a:t>I</a:t>
            </a:r>
            <a:r>
              <a:rPr lang="ko-KR" altLang="en-US" sz="2400" dirty="0">
                <a:latin typeface="휴먼매직체" pitchFamily="18" charset="-127"/>
                <a:ea typeface="휴먼매직체" pitchFamily="18" charset="-127"/>
              </a:rPr>
              <a:t>의 </a:t>
            </a:r>
            <a:r>
              <a:rPr lang="en-US" altLang="ko-KR" sz="2400" dirty="0">
                <a:latin typeface="휴먼매직체" pitchFamily="18" charset="-127"/>
                <a:ea typeface="휴먼매직체" pitchFamily="18" charset="-127"/>
              </a:rPr>
              <a:t>accel X</a:t>
            </a:r>
            <a:r>
              <a:rPr lang="ko-KR" altLang="en-US" sz="2400" dirty="0">
                <a:latin typeface="휴먼매직체" pitchFamily="18" charset="-127"/>
                <a:ea typeface="휴먼매직체" pitchFamily="18" charset="-127"/>
              </a:rPr>
              <a:t>의 절댓값 합은 다른 알파벳과 다르게 움직임이 거의 없고</a:t>
            </a:r>
            <a:r>
              <a:rPr lang="en-US" altLang="ko-KR" sz="2400" dirty="0">
                <a:latin typeface="휴먼매직체" pitchFamily="18" charset="-127"/>
                <a:ea typeface="휴먼매직체" pitchFamily="18" charset="-127"/>
              </a:rPr>
              <a:t>(0</a:t>
            </a:r>
            <a:r>
              <a:rPr lang="ko-KR" altLang="en-US" sz="2400" dirty="0">
                <a:latin typeface="휴먼매직체" pitchFamily="18" charset="-127"/>
                <a:ea typeface="휴먼매직체" pitchFamily="18" charset="-127"/>
              </a:rPr>
              <a:t>에 근접</a:t>
            </a:r>
            <a:r>
              <a:rPr lang="en-US" altLang="ko-KR" sz="2400" dirty="0">
                <a:latin typeface="휴먼매직체" pitchFamily="18" charset="-127"/>
                <a:ea typeface="휴먼매직체" pitchFamily="18" charset="-127"/>
              </a:rPr>
              <a:t>), accel Z</a:t>
            </a:r>
            <a:r>
              <a:rPr lang="ko-KR" altLang="en-US" sz="2400" dirty="0">
                <a:latin typeface="휴먼매직체" pitchFamily="18" charset="-127"/>
                <a:ea typeface="휴먼매직체" pitchFamily="18" charset="-127"/>
              </a:rPr>
              <a:t>의 움직임이 크므로 </a:t>
            </a:r>
            <a:r>
              <a:rPr lang="en-US" altLang="ko-KR" sz="2400" dirty="0">
                <a:latin typeface="휴먼매직체" pitchFamily="18" charset="-127"/>
                <a:ea typeface="휴먼매직체" pitchFamily="18" charset="-127"/>
              </a:rPr>
              <a:t>Z</a:t>
            </a:r>
            <a:r>
              <a:rPr lang="ko-KR" altLang="en-US" sz="2400" dirty="0">
                <a:latin typeface="휴먼매직체" pitchFamily="18" charset="-127"/>
                <a:ea typeface="휴먼매직체" pitchFamily="18" charset="-127"/>
              </a:rPr>
              <a:t>의 절댓값이 항상 크다</a:t>
            </a:r>
            <a:r>
              <a:rPr lang="en-US" altLang="ko-KR" sz="2400" dirty="0">
                <a:latin typeface="휴먼매직체" pitchFamily="18" charset="-127"/>
                <a:ea typeface="휴먼매직체" pitchFamily="18" charset="-127"/>
              </a:rPr>
              <a:t>. </a:t>
            </a:r>
            <a:r>
              <a:rPr lang="ko-KR" altLang="en-US" sz="2400" dirty="0">
                <a:latin typeface="휴먼매직체" pitchFamily="18" charset="-127"/>
                <a:ea typeface="휴먼매직체" pitchFamily="18" charset="-127"/>
              </a:rPr>
              <a:t>따라서 </a:t>
            </a:r>
            <a:r>
              <a:rPr lang="en-US" altLang="ko-KR" sz="2400" dirty="0">
                <a:latin typeface="휴먼매직체" pitchFamily="18" charset="-127"/>
                <a:ea typeface="휴먼매직체" pitchFamily="18" charset="-127"/>
              </a:rPr>
              <a:t>(X</a:t>
            </a:r>
            <a:r>
              <a:rPr lang="ko-KR" altLang="en-US" sz="2400" dirty="0">
                <a:latin typeface="휴먼매직체" pitchFamily="18" charset="-127"/>
                <a:ea typeface="휴먼매직체" pitchFamily="18" charset="-127"/>
              </a:rPr>
              <a:t>의 절댓값 합</a:t>
            </a:r>
            <a:r>
              <a:rPr lang="en-US" altLang="ko-KR" sz="2400" dirty="0">
                <a:latin typeface="휴먼매직체" pitchFamily="18" charset="-127"/>
                <a:ea typeface="휴먼매직체" pitchFamily="18" charset="-127"/>
              </a:rPr>
              <a:t>)&lt;(Z</a:t>
            </a:r>
            <a:r>
              <a:rPr lang="ko-KR" altLang="en-US" sz="2400" dirty="0">
                <a:latin typeface="휴먼매직체" pitchFamily="18" charset="-127"/>
                <a:ea typeface="휴먼매직체" pitchFamily="18" charset="-127"/>
              </a:rPr>
              <a:t>의 절댓값 합</a:t>
            </a:r>
            <a:r>
              <a:rPr lang="en-US" altLang="ko-KR" sz="2400" dirty="0">
                <a:latin typeface="휴먼매직체" pitchFamily="18" charset="-127"/>
                <a:ea typeface="휴먼매직체" pitchFamily="18" charset="-127"/>
              </a:rPr>
              <a:t>) </a:t>
            </a:r>
            <a:r>
              <a:rPr lang="ko-KR" altLang="en-US" sz="2400" dirty="0">
                <a:latin typeface="휴먼매직체" pitchFamily="18" charset="-127"/>
                <a:ea typeface="휴먼매직체" pitchFamily="18" charset="-127"/>
              </a:rPr>
              <a:t>인지를 통해 </a:t>
            </a:r>
            <a:r>
              <a:rPr lang="en-US" altLang="ko-KR" sz="2400" dirty="0">
                <a:latin typeface="휴먼매직체" pitchFamily="18" charset="-127"/>
                <a:ea typeface="휴먼매직체" pitchFamily="18" charset="-127"/>
              </a:rPr>
              <a:t>I</a:t>
            </a:r>
            <a:r>
              <a:rPr lang="ko-KR" altLang="en-US" sz="2400" dirty="0">
                <a:latin typeface="휴먼매직체" pitchFamily="18" charset="-127"/>
                <a:ea typeface="휴먼매직체" pitchFamily="18" charset="-127"/>
              </a:rPr>
              <a:t>를 구분할 수 있다</a:t>
            </a:r>
            <a:r>
              <a:rPr lang="en-US" altLang="ko-KR" sz="2400" dirty="0">
                <a:latin typeface="휴먼매직체" pitchFamily="18" charset="-127"/>
                <a:ea typeface="휴먼매직체" pitchFamily="18" charset="-127"/>
              </a:rPr>
              <a:t>.</a:t>
            </a:r>
          </a:p>
          <a:p>
            <a:pPr marL="626110" lvl="1" indent="-213995">
              <a:lnSpc>
                <a:spcPct val="100000"/>
              </a:lnSpc>
              <a:spcBef>
                <a:spcPts val="165"/>
              </a:spcBef>
              <a:buSzPct val="95238"/>
              <a:buFont typeface="Wingdings"/>
              <a:buChar char=""/>
              <a:tabLst>
                <a:tab pos="626745" algn="l"/>
              </a:tabLst>
            </a:pPr>
            <a:endParaRPr lang="en-US" altLang="ko-KR" sz="2400" dirty="0">
              <a:latin typeface="휴먼매직체" pitchFamily="18" charset="-127"/>
              <a:ea typeface="휴먼매직체" pitchFamily="18" charset="-127"/>
            </a:endParaRPr>
          </a:p>
          <a:p>
            <a:pPr marL="626110" lvl="1" indent="-213995">
              <a:lnSpc>
                <a:spcPct val="100000"/>
              </a:lnSpc>
              <a:spcBef>
                <a:spcPts val="165"/>
              </a:spcBef>
              <a:buSzPct val="95238"/>
              <a:buFont typeface="Wingdings"/>
              <a:buChar char=""/>
              <a:tabLst>
                <a:tab pos="626745" algn="l"/>
              </a:tabLst>
            </a:pPr>
            <a:r>
              <a:rPr lang="en-US" altLang="ko-KR" sz="2400" dirty="0">
                <a:latin typeface="휴먼매직체" pitchFamily="18" charset="-127"/>
                <a:ea typeface="휴먼매직체" pitchFamily="18" charset="-127"/>
              </a:rPr>
              <a:t>O</a:t>
            </a:r>
            <a:r>
              <a:rPr lang="ko-KR" altLang="en-US" sz="2400" dirty="0">
                <a:latin typeface="휴먼매직체" pitchFamily="18" charset="-127"/>
                <a:ea typeface="휴먼매직체" pitchFamily="18" charset="-127"/>
              </a:rPr>
              <a:t>와 </a:t>
            </a:r>
            <a:r>
              <a:rPr lang="en-US" altLang="ko-KR" sz="2400" dirty="0">
                <a:latin typeface="휴먼매직체" pitchFamily="18" charset="-127"/>
                <a:ea typeface="휴먼매직체" pitchFamily="18" charset="-127"/>
              </a:rPr>
              <a:t>S</a:t>
            </a:r>
            <a:r>
              <a:rPr lang="ko-KR" altLang="en-US" sz="2400" dirty="0">
                <a:latin typeface="휴먼매직체" pitchFamily="18" charset="-127"/>
                <a:ea typeface="휴먼매직체" pitchFamily="18" charset="-127"/>
              </a:rPr>
              <a:t>는 </a:t>
            </a:r>
            <a:r>
              <a:rPr lang="en-US" altLang="ko-KR" sz="2400" dirty="0">
                <a:latin typeface="휴먼매직체" pitchFamily="18" charset="-127"/>
                <a:ea typeface="휴먼매직체" pitchFamily="18" charset="-127"/>
              </a:rPr>
              <a:t>X</a:t>
            </a:r>
            <a:r>
              <a:rPr lang="ko-KR" altLang="en-US" sz="2400" dirty="0">
                <a:latin typeface="휴먼매직체" pitchFamily="18" charset="-127"/>
                <a:ea typeface="휴먼매직체" pitchFamily="18" charset="-127"/>
              </a:rPr>
              <a:t>의 움직임과 </a:t>
            </a:r>
            <a:r>
              <a:rPr lang="en-US" altLang="ko-KR" sz="2400" dirty="0">
                <a:latin typeface="휴먼매직체" pitchFamily="18" charset="-127"/>
                <a:ea typeface="휴먼매직체" pitchFamily="18" charset="-127"/>
              </a:rPr>
              <a:t>Z</a:t>
            </a:r>
            <a:r>
              <a:rPr lang="ko-KR" altLang="en-US" sz="2400" dirty="0">
                <a:latin typeface="휴먼매직체" pitchFamily="18" charset="-127"/>
                <a:ea typeface="휴먼매직체" pitchFamily="18" charset="-127"/>
              </a:rPr>
              <a:t>의 움직임이 시간의 흐름만 다르고 비슷하게 흘러가는 모습이다</a:t>
            </a:r>
            <a:r>
              <a:rPr lang="en-US" altLang="ko-KR" sz="2400" dirty="0">
                <a:latin typeface="휴먼매직체" pitchFamily="18" charset="-127"/>
                <a:ea typeface="휴먼매직체" pitchFamily="18" charset="-127"/>
              </a:rPr>
              <a:t>. </a:t>
            </a:r>
            <a:r>
              <a:rPr lang="ko-KR" altLang="en-US" sz="2400" dirty="0">
                <a:latin typeface="휴먼매직체" pitchFamily="18" charset="-127"/>
                <a:ea typeface="휴먼매직체" pitchFamily="18" charset="-127"/>
              </a:rPr>
              <a:t>따라서 </a:t>
            </a:r>
            <a:r>
              <a:rPr lang="en-US" altLang="ko-KR" sz="2400" dirty="0">
                <a:latin typeface="휴먼매직체" pitchFamily="18" charset="-127"/>
                <a:ea typeface="휴먼매직체" pitchFamily="18" charset="-127"/>
              </a:rPr>
              <a:t>X</a:t>
            </a:r>
            <a:r>
              <a:rPr lang="ko-KR" altLang="en-US" sz="2400" dirty="0">
                <a:latin typeface="휴먼매직체" pitchFamily="18" charset="-127"/>
                <a:ea typeface="휴먼매직체" pitchFamily="18" charset="-127"/>
              </a:rPr>
              <a:t>와 </a:t>
            </a:r>
            <a:r>
              <a:rPr lang="en-US" altLang="ko-KR" sz="2400" dirty="0">
                <a:latin typeface="휴먼매직체" pitchFamily="18" charset="-127"/>
                <a:ea typeface="휴먼매직체" pitchFamily="18" charset="-127"/>
              </a:rPr>
              <a:t>Z</a:t>
            </a:r>
            <a:r>
              <a:rPr lang="ko-KR" altLang="en-US" sz="2400" dirty="0">
                <a:latin typeface="휴먼매직체" pitchFamily="18" charset="-127"/>
                <a:ea typeface="휴먼매직체" pitchFamily="18" charset="-127"/>
              </a:rPr>
              <a:t>의 절댓값의 합의 최종 값이 유사한 모습을 보인다</a:t>
            </a:r>
            <a:r>
              <a:rPr lang="en-US" altLang="ko-KR" sz="2400" dirty="0">
                <a:latin typeface="휴먼매직체" pitchFamily="18" charset="-127"/>
                <a:ea typeface="휴먼매직체" pitchFamily="18" charset="-127"/>
              </a:rPr>
              <a:t>. </a:t>
            </a:r>
            <a:r>
              <a:rPr lang="ko-KR" altLang="en-US" sz="2400" dirty="0">
                <a:latin typeface="휴먼매직체" pitchFamily="18" charset="-127"/>
                <a:ea typeface="휴먼매직체" pitchFamily="18" charset="-127"/>
              </a:rPr>
              <a:t>둘의 그래프 차이를 조금 더 살펴보거나 다른 방법을 이용해야 한다는 생각이 든다</a:t>
            </a:r>
            <a:r>
              <a:rPr lang="en-US" altLang="ko-KR" sz="2400" dirty="0">
                <a:latin typeface="휴먼매직체" pitchFamily="18" charset="-127"/>
                <a:ea typeface="휴먼매직체" pitchFamily="18" charset="-127"/>
              </a:rPr>
              <a:t>.</a:t>
            </a:r>
          </a:p>
          <a:p>
            <a:pPr marL="626110" lvl="1" indent="-213995">
              <a:lnSpc>
                <a:spcPct val="100000"/>
              </a:lnSpc>
              <a:spcBef>
                <a:spcPts val="165"/>
              </a:spcBef>
              <a:buSzPct val="95238"/>
              <a:buFont typeface="Wingdings"/>
              <a:buChar char=""/>
              <a:tabLst>
                <a:tab pos="626745" algn="l"/>
              </a:tabLst>
            </a:pPr>
            <a:endParaRPr lang="en-US" altLang="ko-KR" sz="2400" dirty="0">
              <a:latin typeface="휴먼매직체" pitchFamily="18" charset="-127"/>
              <a:ea typeface="휴먼매직체" pitchFamily="18" charset="-127"/>
            </a:endParaRPr>
          </a:p>
          <a:p>
            <a:pPr marL="626110" lvl="1" indent="-213995">
              <a:lnSpc>
                <a:spcPct val="100000"/>
              </a:lnSpc>
              <a:spcBef>
                <a:spcPts val="165"/>
              </a:spcBef>
              <a:buSzPct val="95238"/>
              <a:buFont typeface="Wingdings"/>
              <a:buChar char=""/>
              <a:tabLst>
                <a:tab pos="626745" algn="l"/>
              </a:tabLst>
            </a:pPr>
            <a:r>
              <a:rPr lang="en-US" altLang="ko-KR" sz="2400" dirty="0">
                <a:latin typeface="휴먼매직체" pitchFamily="18" charset="-127"/>
                <a:ea typeface="휴먼매직체" pitchFamily="18" charset="-127"/>
              </a:rPr>
              <a:t>Z</a:t>
            </a:r>
            <a:r>
              <a:rPr lang="ko-KR" altLang="en-US" sz="2400" dirty="0">
                <a:latin typeface="휴먼매직체" pitchFamily="18" charset="-127"/>
                <a:ea typeface="휴먼매직체" pitchFamily="18" charset="-127"/>
              </a:rPr>
              <a:t>의 움직임은 </a:t>
            </a:r>
            <a:r>
              <a:rPr lang="en-US" altLang="ko-KR" sz="2400" dirty="0">
                <a:latin typeface="휴먼매직체" pitchFamily="18" charset="-127"/>
                <a:ea typeface="휴먼매직체" pitchFamily="18" charset="-127"/>
              </a:rPr>
              <a:t>X</a:t>
            </a:r>
            <a:r>
              <a:rPr lang="ko-KR" altLang="en-US" sz="2400" dirty="0">
                <a:latin typeface="휴먼매직체" pitchFamily="18" charset="-127"/>
                <a:ea typeface="휴먼매직체" pitchFamily="18" charset="-127"/>
              </a:rPr>
              <a:t>축 움직임의 절댓값 합에서 </a:t>
            </a:r>
            <a:r>
              <a:rPr lang="en-US" altLang="ko-KR" sz="2400" dirty="0">
                <a:latin typeface="휴먼매직체" pitchFamily="18" charset="-127"/>
                <a:ea typeface="휴먼매직체" pitchFamily="18" charset="-127"/>
              </a:rPr>
              <a:t>I</a:t>
            </a:r>
            <a:r>
              <a:rPr lang="ko-KR" altLang="en-US" sz="2400" dirty="0">
                <a:latin typeface="휴먼매직체" pitchFamily="18" charset="-127"/>
                <a:ea typeface="휴먼매직체" pitchFamily="18" charset="-127"/>
              </a:rPr>
              <a:t>와 반대로 된 모습이다</a:t>
            </a:r>
            <a:r>
              <a:rPr lang="en-US" altLang="ko-KR" sz="2400" dirty="0">
                <a:latin typeface="휴먼매직체" pitchFamily="18" charset="-127"/>
                <a:ea typeface="휴먼매직체" pitchFamily="18" charset="-127"/>
              </a:rPr>
              <a:t>. </a:t>
            </a:r>
            <a:r>
              <a:rPr lang="ko-KR" altLang="en-US" sz="2400" dirty="0">
                <a:latin typeface="휴먼매직체" pitchFamily="18" charset="-127"/>
                <a:ea typeface="휴먼매직체" pitchFamily="18" charset="-127"/>
              </a:rPr>
              <a:t>따라서 </a:t>
            </a:r>
            <a:r>
              <a:rPr lang="en-US" altLang="ko-KR" sz="2400" dirty="0">
                <a:latin typeface="휴먼매직체" pitchFamily="18" charset="-127"/>
                <a:ea typeface="휴먼매직체" pitchFamily="18" charset="-127"/>
              </a:rPr>
              <a:t>(X</a:t>
            </a:r>
            <a:r>
              <a:rPr lang="ko-KR" altLang="en-US" sz="2400" dirty="0">
                <a:latin typeface="휴먼매직체" pitchFamily="18" charset="-127"/>
                <a:ea typeface="휴먼매직체" pitchFamily="18" charset="-127"/>
              </a:rPr>
              <a:t>의 절댓값 합</a:t>
            </a:r>
            <a:r>
              <a:rPr lang="en-US" altLang="ko-KR" sz="2400" dirty="0">
                <a:latin typeface="휴먼매직체" pitchFamily="18" charset="-127"/>
                <a:ea typeface="휴먼매직체" pitchFamily="18" charset="-127"/>
              </a:rPr>
              <a:t>)&gt;(Z</a:t>
            </a:r>
            <a:r>
              <a:rPr lang="ko-KR" altLang="en-US" sz="2400" dirty="0">
                <a:latin typeface="휴먼매직체" pitchFamily="18" charset="-127"/>
                <a:ea typeface="휴먼매직체" pitchFamily="18" charset="-127"/>
              </a:rPr>
              <a:t>의 절댓값 합</a:t>
            </a:r>
            <a:r>
              <a:rPr lang="en-US" altLang="ko-KR" sz="2400" dirty="0">
                <a:latin typeface="휴먼매직체" pitchFamily="18" charset="-127"/>
                <a:ea typeface="휴먼매직체" pitchFamily="18" charset="-127"/>
              </a:rPr>
              <a:t>) </a:t>
            </a:r>
            <a:r>
              <a:rPr lang="ko-KR" altLang="en-US" sz="2400" dirty="0">
                <a:latin typeface="휴먼매직체" pitchFamily="18" charset="-127"/>
                <a:ea typeface="휴먼매직체" pitchFamily="18" charset="-127"/>
              </a:rPr>
              <a:t>인지를 통해 </a:t>
            </a:r>
            <a:r>
              <a:rPr lang="en-US" altLang="ko-KR" sz="2400" dirty="0">
                <a:latin typeface="휴먼매직체" pitchFamily="18" charset="-127"/>
                <a:ea typeface="휴먼매직체" pitchFamily="18" charset="-127"/>
              </a:rPr>
              <a:t>Z</a:t>
            </a:r>
            <a:r>
              <a:rPr lang="ko-KR" altLang="en-US" sz="2400" dirty="0">
                <a:latin typeface="휴먼매직체" pitchFamily="18" charset="-127"/>
                <a:ea typeface="휴먼매직체" pitchFamily="18" charset="-127"/>
              </a:rPr>
              <a:t>를 구분할 수 있다</a:t>
            </a:r>
            <a:r>
              <a:rPr lang="en-US" altLang="ko-KR" sz="2400" dirty="0">
                <a:latin typeface="휴먼매직체" pitchFamily="18" charset="-127"/>
                <a:ea typeface="휴먼매직체" pitchFamily="18" charset="-127"/>
              </a:rPr>
              <a:t>.</a:t>
            </a:r>
            <a:r>
              <a:rPr lang="ko-KR" altLang="en-US" sz="2400" dirty="0">
                <a:latin typeface="휴먼매직체" pitchFamily="18" charset="-127"/>
                <a:ea typeface="휴먼매직체" pitchFamily="18" charset="-127"/>
              </a:rPr>
              <a:t> </a:t>
            </a:r>
            <a:endParaRPr lang="en-US" altLang="ko-KR" sz="2400" dirty="0"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33" name="슬라이드 번호 개체 틀 3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R="36195" algn="r">
              <a:spcBef>
                <a:spcPts val="25"/>
              </a:spcBef>
            </a:pPr>
            <a:endParaRPr lang="en-US" i="0" spc="-55" dirty="0">
              <a:latin typeface="Trebuchet MS"/>
              <a:cs typeface="Trebuchet MS"/>
            </a:endParaRPr>
          </a:p>
          <a:p>
            <a:pPr marR="36195" algn="r">
              <a:spcBef>
                <a:spcPts val="25"/>
              </a:spcBef>
            </a:pPr>
            <a:r>
              <a:rPr lang="en-US" altLang="ko-KR" i="0" spc="-55" dirty="0">
                <a:latin typeface="Trebuchet MS"/>
                <a:cs typeface="Trebuchet MS"/>
              </a:rPr>
              <a:t>(</a:t>
            </a:r>
            <a:fld id="{81D60167-4931-47E6-BA6A-407CBD079E47}" type="slidenum">
              <a:rPr lang="en-US" altLang="ko-KR" i="0" spc="-5" smtClean="0">
                <a:latin typeface="Trebuchet MS"/>
                <a:cs typeface="Trebuchet MS"/>
              </a:rPr>
              <a:pPr marR="36195" algn="r">
                <a:spcBef>
                  <a:spcPts val="25"/>
                </a:spcBef>
              </a:pPr>
              <a:t>14</a:t>
            </a:fld>
            <a:r>
              <a:rPr lang="en-US" altLang="ko-KR" i="0" spc="-114" dirty="0">
                <a:latin typeface="Trebuchet MS"/>
                <a:cs typeface="Trebuchet MS"/>
              </a:rPr>
              <a:t>/</a:t>
            </a:r>
            <a:r>
              <a:rPr lang="en-US" altLang="ko-KR" i="0" spc="-5" dirty="0">
                <a:latin typeface="Trebuchet MS"/>
                <a:cs typeface="Trebuchet MS"/>
              </a:rPr>
              <a:t>18</a:t>
            </a:r>
            <a:r>
              <a:rPr lang="en-US" altLang="ko-KR" i="0" spc="-50" dirty="0">
                <a:latin typeface="Trebuchet MS"/>
                <a:cs typeface="Trebuchet MS"/>
              </a:rPr>
              <a:t>)</a:t>
            </a:r>
            <a:endParaRPr lang="en-US" altLang="ko-KR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0130100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20166" y="773061"/>
            <a:ext cx="10191750" cy="6011545"/>
            <a:chOff x="420166" y="773061"/>
            <a:chExt cx="10191750" cy="6011545"/>
          </a:xfrm>
        </p:grpSpPr>
        <p:sp>
          <p:nvSpPr>
            <p:cNvPr id="3" name="object 3"/>
            <p:cNvSpPr/>
            <p:nvPr/>
          </p:nvSpPr>
          <p:spPr>
            <a:xfrm>
              <a:off x="420166" y="773785"/>
              <a:ext cx="200025" cy="6010910"/>
            </a:xfrm>
            <a:custGeom>
              <a:avLst/>
              <a:gdLst/>
              <a:ahLst/>
              <a:cxnLst/>
              <a:rect l="l" t="t" r="r" b="b"/>
              <a:pathLst>
                <a:path w="200025" h="6010909">
                  <a:moveTo>
                    <a:pt x="199428" y="0"/>
                  </a:moveTo>
                  <a:lnTo>
                    <a:pt x="0" y="0"/>
                  </a:lnTo>
                  <a:lnTo>
                    <a:pt x="0" y="6010465"/>
                  </a:lnTo>
                  <a:lnTo>
                    <a:pt x="199428" y="6010465"/>
                  </a:lnTo>
                  <a:lnTo>
                    <a:pt x="199428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19594" y="6433921"/>
              <a:ext cx="9986645" cy="0"/>
            </a:xfrm>
            <a:custGeom>
              <a:avLst/>
              <a:gdLst/>
              <a:ahLst/>
              <a:cxnLst/>
              <a:rect l="l" t="t" r="r" b="b"/>
              <a:pathLst>
                <a:path w="9986645">
                  <a:moveTo>
                    <a:pt x="0" y="0"/>
                  </a:moveTo>
                  <a:lnTo>
                    <a:pt x="9986505" y="0"/>
                  </a:lnTo>
                </a:path>
              </a:pathLst>
            </a:custGeom>
            <a:ln w="60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19594" y="1680070"/>
              <a:ext cx="9986645" cy="0"/>
            </a:xfrm>
            <a:custGeom>
              <a:avLst/>
              <a:gdLst/>
              <a:ahLst/>
              <a:cxnLst/>
              <a:rect l="l" t="t" r="r" b="b"/>
              <a:pathLst>
                <a:path w="9986645">
                  <a:moveTo>
                    <a:pt x="0" y="0"/>
                  </a:moveTo>
                  <a:lnTo>
                    <a:pt x="9986505" y="0"/>
                  </a:lnTo>
                </a:path>
              </a:pathLst>
            </a:custGeom>
            <a:ln w="106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19594" y="6462852"/>
              <a:ext cx="1536175" cy="27778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748689" y="898080"/>
              <a:ext cx="392760" cy="10568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613192" y="1003782"/>
              <a:ext cx="615022" cy="21628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613192" y="1220076"/>
              <a:ext cx="631774" cy="10814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693875" y="1328216"/>
              <a:ext cx="564781" cy="108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730413" y="1436369"/>
              <a:ext cx="411035" cy="10814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479408" y="884123"/>
              <a:ext cx="427774" cy="10441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372843" y="988555"/>
              <a:ext cx="659168" cy="42647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476361" y="1415046"/>
              <a:ext cx="452132" cy="10661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232963" y="773061"/>
              <a:ext cx="301421" cy="76873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972638" y="849934"/>
              <a:ext cx="685050" cy="35337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972638" y="1203312"/>
              <a:ext cx="715492" cy="88341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086812" y="1291666"/>
              <a:ext cx="618070" cy="88341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117266" y="1380007"/>
              <a:ext cx="616534" cy="88341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137053" y="1468348"/>
              <a:ext cx="596747" cy="88341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173590" y="1556689"/>
              <a:ext cx="304469" cy="83781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785565" y="806373"/>
              <a:ext cx="490194" cy="93827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758159" y="900201"/>
              <a:ext cx="689622" cy="95961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745992" y="996162"/>
              <a:ext cx="701789" cy="9596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726193" y="1092123"/>
              <a:ext cx="701801" cy="9596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674440" y="1188084"/>
              <a:ext cx="723099" cy="95961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674440" y="1284046"/>
              <a:ext cx="707885" cy="191909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840366" y="1475955"/>
              <a:ext cx="499325" cy="89877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xfrm>
            <a:off x="807726" y="996000"/>
            <a:ext cx="6057265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301875" algn="l"/>
                <a:tab pos="3816985" algn="l"/>
                <a:tab pos="5022215" algn="l"/>
              </a:tabLst>
            </a:pPr>
            <a:r>
              <a:rPr lang="en-US" altLang="ko-KR" sz="2800" dirty="0">
                <a:latin typeface="휴먼둥근헤드라인" pitchFamily="18" charset="-127"/>
                <a:ea typeface="휴먼둥근헤드라인" pitchFamily="18" charset="-127"/>
              </a:rPr>
              <a:t>Lab – </a:t>
            </a:r>
            <a:endParaRPr sz="2800" dirty="0">
              <a:latin typeface="휴먼둥근헤드라인" pitchFamily="18" charset="-127"/>
              <a:ea typeface="휴먼둥근헤드라인" pitchFamily="18" charset="-127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07725" y="1674145"/>
            <a:ext cx="9620269" cy="41614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213360" indent="-201295">
              <a:lnSpc>
                <a:spcPct val="100000"/>
              </a:lnSpc>
              <a:spcBef>
                <a:spcPts val="305"/>
              </a:spcBef>
              <a:buFont typeface="Wingdings"/>
              <a:buChar char=""/>
              <a:tabLst>
                <a:tab pos="213995" algn="l"/>
              </a:tabLst>
            </a:pPr>
            <a:r>
              <a:rPr lang="ko-KR" altLang="en-US" sz="245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</a:rPr>
              <a:t>실험 결과 </a:t>
            </a:r>
            <a:r>
              <a:rPr lang="en-US" altLang="ko-KR" sz="245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</a:rPr>
              <a:t>(3)</a:t>
            </a:r>
            <a:endParaRPr lang="en-US" altLang="ko-KR" sz="2400" dirty="0"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33" name="슬라이드 번호 개체 틀 3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R="36195" algn="r">
              <a:spcBef>
                <a:spcPts val="25"/>
              </a:spcBef>
            </a:pPr>
            <a:endParaRPr lang="en-US" i="0" spc="-55" dirty="0">
              <a:latin typeface="Trebuchet MS"/>
              <a:cs typeface="Trebuchet MS"/>
            </a:endParaRPr>
          </a:p>
          <a:p>
            <a:pPr marR="36195" algn="r">
              <a:spcBef>
                <a:spcPts val="25"/>
              </a:spcBef>
            </a:pPr>
            <a:r>
              <a:rPr lang="en-US" altLang="ko-KR" i="0" spc="-55" dirty="0">
                <a:latin typeface="Trebuchet MS"/>
                <a:cs typeface="Trebuchet MS"/>
              </a:rPr>
              <a:t>(</a:t>
            </a:r>
            <a:fld id="{81D60167-4931-47E6-BA6A-407CBD079E47}" type="slidenum">
              <a:rPr lang="en-US" altLang="ko-KR" i="0" spc="-5" smtClean="0">
                <a:latin typeface="Trebuchet MS"/>
                <a:cs typeface="Trebuchet MS"/>
              </a:rPr>
              <a:pPr marR="36195" algn="r">
                <a:spcBef>
                  <a:spcPts val="25"/>
                </a:spcBef>
              </a:pPr>
              <a:t>15</a:t>
            </a:fld>
            <a:r>
              <a:rPr lang="en-US" altLang="ko-KR" i="0" spc="-114" dirty="0">
                <a:latin typeface="Trebuchet MS"/>
                <a:cs typeface="Trebuchet MS"/>
              </a:rPr>
              <a:t>/</a:t>
            </a:r>
            <a:r>
              <a:rPr lang="en-US" altLang="ko-KR" i="0" spc="-5" dirty="0">
                <a:latin typeface="Trebuchet MS"/>
                <a:cs typeface="Trebuchet MS"/>
              </a:rPr>
              <a:t>18</a:t>
            </a:r>
            <a:r>
              <a:rPr lang="en-US" altLang="ko-KR" i="0" spc="-50" dirty="0">
                <a:latin typeface="Trebuchet MS"/>
                <a:cs typeface="Trebuchet MS"/>
              </a:rPr>
              <a:t>)</a:t>
            </a:r>
            <a:endParaRPr lang="en-US" altLang="ko-KR" dirty="0">
              <a:latin typeface="Trebuchet MS"/>
              <a:cs typeface="Trebuchet MS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92E2F252-E8A4-4763-8D9B-CFC62438F233}"/>
              </a:ext>
            </a:extLst>
          </p:cNvPr>
          <p:cNvPicPr/>
          <p:nvPr/>
        </p:nvPicPr>
        <p:blipFill>
          <a:blip r:embed="rId25"/>
          <a:stretch>
            <a:fillRect/>
          </a:stretch>
        </p:blipFill>
        <p:spPr>
          <a:xfrm>
            <a:off x="850690" y="2209636"/>
            <a:ext cx="3803860" cy="2209800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6DE2B0CD-20B4-4AAD-BE7A-65E27BF3B914}"/>
              </a:ext>
            </a:extLst>
          </p:cNvPr>
          <p:cNvPicPr/>
          <p:nvPr/>
        </p:nvPicPr>
        <p:blipFill>
          <a:blip r:embed="rId26"/>
          <a:stretch>
            <a:fillRect/>
          </a:stretch>
        </p:blipFill>
        <p:spPr>
          <a:xfrm>
            <a:off x="770384" y="4702778"/>
            <a:ext cx="4140052" cy="144780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FF75CB29-20AB-42F6-93BB-CDDAAB00F00C}"/>
              </a:ext>
            </a:extLst>
          </p:cNvPr>
          <p:cNvSpPr txBox="1"/>
          <p:nvPr/>
        </p:nvSpPr>
        <p:spPr>
          <a:xfrm>
            <a:off x="4910436" y="2443874"/>
            <a:ext cx="39091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If</a:t>
            </a:r>
            <a:r>
              <a:rPr lang="ko-KR" altLang="en-US" sz="2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문을 사용한 전문가 시스템 형식으로 구현 중</a:t>
            </a:r>
            <a:r>
              <a:rPr lang="en-US" altLang="ko-KR" sz="2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, </a:t>
            </a:r>
            <a:r>
              <a:rPr lang="ko-KR" altLang="en-US" sz="2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현재 </a:t>
            </a:r>
            <a:r>
              <a:rPr lang="en-US" altLang="ko-KR" sz="2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I</a:t>
            </a:r>
            <a:r>
              <a:rPr lang="ko-KR" altLang="en-US" sz="2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를  걸러내는 부분까지 작성하였음</a:t>
            </a:r>
            <a:r>
              <a:rPr lang="en-US" altLang="ko-KR" sz="20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.</a:t>
            </a:r>
            <a:endParaRPr lang="ko-KR" altLang="en-US" sz="20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29820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20166" y="773061"/>
            <a:ext cx="10191750" cy="6011545"/>
            <a:chOff x="420166" y="773061"/>
            <a:chExt cx="10191750" cy="6011545"/>
          </a:xfrm>
        </p:grpSpPr>
        <p:sp>
          <p:nvSpPr>
            <p:cNvPr id="3" name="object 3"/>
            <p:cNvSpPr/>
            <p:nvPr/>
          </p:nvSpPr>
          <p:spPr>
            <a:xfrm>
              <a:off x="420166" y="773785"/>
              <a:ext cx="200025" cy="6010910"/>
            </a:xfrm>
            <a:custGeom>
              <a:avLst/>
              <a:gdLst/>
              <a:ahLst/>
              <a:cxnLst/>
              <a:rect l="l" t="t" r="r" b="b"/>
              <a:pathLst>
                <a:path w="200025" h="6010909">
                  <a:moveTo>
                    <a:pt x="199428" y="0"/>
                  </a:moveTo>
                  <a:lnTo>
                    <a:pt x="0" y="0"/>
                  </a:lnTo>
                  <a:lnTo>
                    <a:pt x="0" y="6010465"/>
                  </a:lnTo>
                  <a:lnTo>
                    <a:pt x="199428" y="6010465"/>
                  </a:lnTo>
                  <a:lnTo>
                    <a:pt x="199428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19594" y="6433921"/>
              <a:ext cx="9986645" cy="0"/>
            </a:xfrm>
            <a:custGeom>
              <a:avLst/>
              <a:gdLst/>
              <a:ahLst/>
              <a:cxnLst/>
              <a:rect l="l" t="t" r="r" b="b"/>
              <a:pathLst>
                <a:path w="9986645">
                  <a:moveTo>
                    <a:pt x="0" y="0"/>
                  </a:moveTo>
                  <a:lnTo>
                    <a:pt x="9986505" y="0"/>
                  </a:lnTo>
                </a:path>
              </a:pathLst>
            </a:custGeom>
            <a:ln w="60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19594" y="1680070"/>
              <a:ext cx="9986645" cy="0"/>
            </a:xfrm>
            <a:custGeom>
              <a:avLst/>
              <a:gdLst/>
              <a:ahLst/>
              <a:cxnLst/>
              <a:rect l="l" t="t" r="r" b="b"/>
              <a:pathLst>
                <a:path w="9986645">
                  <a:moveTo>
                    <a:pt x="0" y="0"/>
                  </a:moveTo>
                  <a:lnTo>
                    <a:pt x="9986505" y="0"/>
                  </a:lnTo>
                </a:path>
              </a:pathLst>
            </a:custGeom>
            <a:ln w="106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19594" y="6462852"/>
              <a:ext cx="1536175" cy="27778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748689" y="898080"/>
              <a:ext cx="392760" cy="10568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613192" y="1003782"/>
              <a:ext cx="615022" cy="21628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613192" y="1220076"/>
              <a:ext cx="631774" cy="10814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693875" y="1328216"/>
              <a:ext cx="564781" cy="108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730413" y="1436369"/>
              <a:ext cx="411035" cy="10814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479408" y="884123"/>
              <a:ext cx="427774" cy="10441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372843" y="988555"/>
              <a:ext cx="659168" cy="42647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476361" y="1415046"/>
              <a:ext cx="452132" cy="10661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232963" y="773061"/>
              <a:ext cx="301421" cy="76873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972638" y="849934"/>
              <a:ext cx="685050" cy="35337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972638" y="1203312"/>
              <a:ext cx="715492" cy="88341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086812" y="1291666"/>
              <a:ext cx="618070" cy="88341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117266" y="1380007"/>
              <a:ext cx="616534" cy="88341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137053" y="1468348"/>
              <a:ext cx="596747" cy="88341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173590" y="1556689"/>
              <a:ext cx="304469" cy="83781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785565" y="806373"/>
              <a:ext cx="490194" cy="93827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758159" y="900201"/>
              <a:ext cx="689622" cy="95961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745992" y="996162"/>
              <a:ext cx="701789" cy="9596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726193" y="1092123"/>
              <a:ext cx="701801" cy="9596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674440" y="1188084"/>
              <a:ext cx="723099" cy="95961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674440" y="1284046"/>
              <a:ext cx="707885" cy="191909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840366" y="1475955"/>
              <a:ext cx="499325" cy="89877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xfrm>
            <a:off x="807726" y="996000"/>
            <a:ext cx="6057265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301875" algn="l"/>
                <a:tab pos="3816985" algn="l"/>
                <a:tab pos="5022215" algn="l"/>
              </a:tabLst>
            </a:pPr>
            <a:r>
              <a:rPr lang="en-US" altLang="ko-KR" sz="2800" dirty="0">
                <a:latin typeface="휴먼둥근헤드라인" pitchFamily="18" charset="-127"/>
                <a:ea typeface="휴먼둥근헤드라인" pitchFamily="18" charset="-127"/>
              </a:rPr>
              <a:t>Lab – </a:t>
            </a:r>
            <a:r>
              <a:rPr lang="ko-KR" altLang="en-US" sz="2800" dirty="0">
                <a:latin typeface="휴먼둥근헤드라인" pitchFamily="18" charset="-127"/>
                <a:ea typeface="휴먼둥근헤드라인" pitchFamily="18" charset="-127"/>
              </a:rPr>
              <a:t>참고 그래프</a:t>
            </a:r>
            <a:endParaRPr sz="2800" dirty="0">
              <a:latin typeface="휴먼둥근헤드라인" pitchFamily="18" charset="-127"/>
              <a:ea typeface="휴먼둥근헤드라인" pitchFamily="18" charset="-127"/>
            </a:endParaRPr>
          </a:p>
        </p:txBody>
      </p:sp>
      <p:sp>
        <p:nvSpPr>
          <p:cNvPr id="33" name="슬라이드 번호 개체 틀 3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R="36195" algn="r">
              <a:spcBef>
                <a:spcPts val="25"/>
              </a:spcBef>
            </a:pPr>
            <a:endParaRPr lang="en-US" i="0" spc="-55" dirty="0">
              <a:latin typeface="Trebuchet MS"/>
              <a:cs typeface="Trebuchet MS"/>
            </a:endParaRPr>
          </a:p>
          <a:p>
            <a:pPr marR="36195" algn="r">
              <a:spcBef>
                <a:spcPts val="25"/>
              </a:spcBef>
            </a:pPr>
            <a:r>
              <a:rPr lang="en-US" altLang="ko-KR" i="0" spc="-55" dirty="0">
                <a:latin typeface="Trebuchet MS"/>
                <a:cs typeface="Trebuchet MS"/>
              </a:rPr>
              <a:t>(</a:t>
            </a:r>
            <a:fld id="{81D60167-4931-47E6-BA6A-407CBD079E47}" type="slidenum">
              <a:rPr lang="en-US" altLang="ko-KR" i="0" spc="-5" smtClean="0">
                <a:latin typeface="Trebuchet MS"/>
                <a:cs typeface="Trebuchet MS"/>
              </a:rPr>
              <a:pPr marR="36195" algn="r">
                <a:spcBef>
                  <a:spcPts val="25"/>
                </a:spcBef>
              </a:pPr>
              <a:t>16</a:t>
            </a:fld>
            <a:r>
              <a:rPr lang="en-US" altLang="ko-KR" i="0" spc="-114" dirty="0">
                <a:latin typeface="Trebuchet MS"/>
                <a:cs typeface="Trebuchet MS"/>
              </a:rPr>
              <a:t>/</a:t>
            </a:r>
            <a:r>
              <a:rPr lang="en-US" altLang="ko-KR" i="0" spc="-5" dirty="0">
                <a:latin typeface="Trebuchet MS"/>
                <a:cs typeface="Trebuchet MS"/>
              </a:rPr>
              <a:t>18</a:t>
            </a:r>
            <a:r>
              <a:rPr lang="en-US" altLang="ko-KR" i="0" spc="-50" dirty="0">
                <a:latin typeface="Trebuchet MS"/>
                <a:cs typeface="Trebuchet MS"/>
              </a:rPr>
              <a:t>)</a:t>
            </a:r>
            <a:endParaRPr lang="en-US" altLang="ko-KR" dirty="0">
              <a:latin typeface="Trebuchet MS"/>
              <a:cs typeface="Trebuchet MS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D135B0EC-884E-4F1F-81BF-ABE8975C02CE}"/>
              </a:ext>
            </a:extLst>
          </p:cNvPr>
          <p:cNvPicPr/>
          <p:nvPr/>
        </p:nvPicPr>
        <p:blipFill rotWithShape="1">
          <a:blip r:embed="rId25"/>
          <a:srcRect b="1624"/>
          <a:stretch/>
        </p:blipFill>
        <p:spPr bwMode="auto">
          <a:xfrm>
            <a:off x="781250" y="1883787"/>
            <a:ext cx="4366040" cy="390019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FDCF51B4-AF10-4FE3-9006-CA3A53B16052}"/>
              </a:ext>
            </a:extLst>
          </p:cNvPr>
          <p:cNvPicPr/>
          <p:nvPr/>
        </p:nvPicPr>
        <p:blipFill rotWithShape="1">
          <a:blip r:embed="rId26"/>
          <a:srcRect b="10325"/>
          <a:stretch/>
        </p:blipFill>
        <p:spPr bwMode="auto">
          <a:xfrm>
            <a:off x="5279296" y="1858447"/>
            <a:ext cx="5016692" cy="398752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8694391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20166" y="773061"/>
            <a:ext cx="10191750" cy="6011545"/>
            <a:chOff x="420166" y="773061"/>
            <a:chExt cx="10191750" cy="6011545"/>
          </a:xfrm>
        </p:grpSpPr>
        <p:sp>
          <p:nvSpPr>
            <p:cNvPr id="3" name="object 3"/>
            <p:cNvSpPr/>
            <p:nvPr/>
          </p:nvSpPr>
          <p:spPr>
            <a:xfrm>
              <a:off x="420166" y="773785"/>
              <a:ext cx="200025" cy="6010910"/>
            </a:xfrm>
            <a:custGeom>
              <a:avLst/>
              <a:gdLst/>
              <a:ahLst/>
              <a:cxnLst/>
              <a:rect l="l" t="t" r="r" b="b"/>
              <a:pathLst>
                <a:path w="200025" h="6010909">
                  <a:moveTo>
                    <a:pt x="199428" y="0"/>
                  </a:moveTo>
                  <a:lnTo>
                    <a:pt x="0" y="0"/>
                  </a:lnTo>
                  <a:lnTo>
                    <a:pt x="0" y="6010465"/>
                  </a:lnTo>
                  <a:lnTo>
                    <a:pt x="199428" y="6010465"/>
                  </a:lnTo>
                  <a:lnTo>
                    <a:pt x="199428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19594" y="6433921"/>
              <a:ext cx="9986645" cy="0"/>
            </a:xfrm>
            <a:custGeom>
              <a:avLst/>
              <a:gdLst/>
              <a:ahLst/>
              <a:cxnLst/>
              <a:rect l="l" t="t" r="r" b="b"/>
              <a:pathLst>
                <a:path w="9986645">
                  <a:moveTo>
                    <a:pt x="0" y="0"/>
                  </a:moveTo>
                  <a:lnTo>
                    <a:pt x="9986505" y="0"/>
                  </a:lnTo>
                </a:path>
              </a:pathLst>
            </a:custGeom>
            <a:ln w="60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19594" y="1680070"/>
              <a:ext cx="9986645" cy="0"/>
            </a:xfrm>
            <a:custGeom>
              <a:avLst/>
              <a:gdLst/>
              <a:ahLst/>
              <a:cxnLst/>
              <a:rect l="l" t="t" r="r" b="b"/>
              <a:pathLst>
                <a:path w="9986645">
                  <a:moveTo>
                    <a:pt x="0" y="0"/>
                  </a:moveTo>
                  <a:lnTo>
                    <a:pt x="9986505" y="0"/>
                  </a:lnTo>
                </a:path>
              </a:pathLst>
            </a:custGeom>
            <a:ln w="106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19594" y="6462852"/>
              <a:ext cx="1536175" cy="27778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748689" y="898080"/>
              <a:ext cx="392760" cy="10568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613192" y="1003782"/>
              <a:ext cx="615022" cy="21628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613192" y="1220076"/>
              <a:ext cx="631774" cy="10814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693875" y="1328216"/>
              <a:ext cx="564781" cy="108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730413" y="1436369"/>
              <a:ext cx="411035" cy="10814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479408" y="884123"/>
              <a:ext cx="427774" cy="10441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372843" y="988555"/>
              <a:ext cx="659168" cy="42647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476361" y="1415046"/>
              <a:ext cx="452132" cy="10661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232963" y="773061"/>
              <a:ext cx="301421" cy="76873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972638" y="849934"/>
              <a:ext cx="685050" cy="35337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972638" y="1203312"/>
              <a:ext cx="715492" cy="88341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086812" y="1291666"/>
              <a:ext cx="618070" cy="88341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117266" y="1380007"/>
              <a:ext cx="616534" cy="88341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137053" y="1468348"/>
              <a:ext cx="596747" cy="88341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173590" y="1556689"/>
              <a:ext cx="304469" cy="83781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785565" y="806373"/>
              <a:ext cx="490194" cy="93827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758159" y="900201"/>
              <a:ext cx="689622" cy="95961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745992" y="996162"/>
              <a:ext cx="701789" cy="9596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726193" y="1092123"/>
              <a:ext cx="701801" cy="9596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674440" y="1188084"/>
              <a:ext cx="723099" cy="95961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674440" y="1284046"/>
              <a:ext cx="707885" cy="191909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840366" y="1475955"/>
              <a:ext cx="499325" cy="89877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xfrm>
            <a:off x="807726" y="996000"/>
            <a:ext cx="6057265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301875" algn="l"/>
                <a:tab pos="3816985" algn="l"/>
                <a:tab pos="5022215" algn="l"/>
              </a:tabLst>
            </a:pPr>
            <a:r>
              <a:rPr lang="en-US" sz="2800" dirty="0"/>
              <a:t>Future Work</a:t>
            </a:r>
            <a:endParaRPr sz="2800" dirty="0">
              <a:latin typeface="휴먼둥근헤드라인" pitchFamily="18" charset="-127"/>
              <a:ea typeface="휴먼둥근헤드라인" pitchFamily="18" charset="-127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07725" y="1674145"/>
            <a:ext cx="9620269" cy="811119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213360" indent="-201295">
              <a:lnSpc>
                <a:spcPct val="100000"/>
              </a:lnSpc>
              <a:spcBef>
                <a:spcPts val="305"/>
              </a:spcBef>
              <a:buFont typeface="Wingdings"/>
              <a:buChar char=""/>
              <a:tabLst>
                <a:tab pos="213995" algn="l"/>
              </a:tabLst>
            </a:pPr>
            <a:r>
              <a:rPr lang="en-US" altLang="ko-KR" sz="245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  <a:cs typeface="Noto Sans CJK JP Regular"/>
              </a:rPr>
              <a:t>Future Work</a:t>
            </a:r>
            <a:endParaRPr lang="en-US" altLang="ko-KR" sz="2400" dirty="0">
              <a:latin typeface="휴먼매직체" pitchFamily="18" charset="-127"/>
              <a:ea typeface="휴먼매직체" pitchFamily="18" charset="-127"/>
            </a:endParaRPr>
          </a:p>
          <a:p>
            <a:pPr marL="626110" lvl="1" indent="-213995">
              <a:lnSpc>
                <a:spcPct val="100000"/>
              </a:lnSpc>
              <a:spcBef>
                <a:spcPts val="165"/>
              </a:spcBef>
              <a:buSzPct val="95238"/>
              <a:buFont typeface="Wingdings"/>
              <a:buChar char=""/>
              <a:tabLst>
                <a:tab pos="626745" algn="l"/>
              </a:tabLst>
            </a:pPr>
            <a:r>
              <a:rPr lang="ko-KR" altLang="en-US" sz="2400" dirty="0">
                <a:latin typeface="휴먼매직체" pitchFamily="18" charset="-127"/>
                <a:ea typeface="휴먼매직체" pitchFamily="18" charset="-127"/>
              </a:rPr>
              <a:t>각 알파벳 별 실험 결과를 비교하여 차이점을 분석하고 알파벳을 인식해본다</a:t>
            </a:r>
            <a:r>
              <a:rPr lang="en-US" altLang="ko-KR" sz="2400" dirty="0">
                <a:latin typeface="휴먼매직체" pitchFamily="18" charset="-127"/>
                <a:ea typeface="휴먼매직체" pitchFamily="18" charset="-127"/>
              </a:rPr>
              <a:t>.</a:t>
            </a:r>
          </a:p>
        </p:txBody>
      </p:sp>
      <p:sp>
        <p:nvSpPr>
          <p:cNvPr id="33" name="슬라이드 번호 개체 틀 3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R="36195" algn="r">
              <a:spcBef>
                <a:spcPts val="25"/>
              </a:spcBef>
            </a:pPr>
            <a:endParaRPr lang="en-US" i="0" spc="-55" dirty="0">
              <a:latin typeface="Trebuchet MS"/>
              <a:cs typeface="Trebuchet MS"/>
            </a:endParaRPr>
          </a:p>
          <a:p>
            <a:pPr marR="36195" algn="r">
              <a:spcBef>
                <a:spcPts val="25"/>
              </a:spcBef>
            </a:pPr>
            <a:r>
              <a:rPr lang="en-US" altLang="ko-KR" i="0" spc="-55" dirty="0">
                <a:latin typeface="Trebuchet MS"/>
                <a:cs typeface="Trebuchet MS"/>
              </a:rPr>
              <a:t>(</a:t>
            </a:r>
            <a:fld id="{81D60167-4931-47E6-BA6A-407CBD079E47}" type="slidenum">
              <a:rPr lang="en-US" altLang="ko-KR" i="0" spc="-5" smtClean="0">
                <a:latin typeface="Trebuchet MS"/>
                <a:cs typeface="Trebuchet MS"/>
              </a:rPr>
              <a:pPr marR="36195" algn="r">
                <a:spcBef>
                  <a:spcPts val="25"/>
                </a:spcBef>
              </a:pPr>
              <a:t>17</a:t>
            </a:fld>
            <a:r>
              <a:rPr lang="en-US" altLang="ko-KR" i="0" spc="-114" dirty="0">
                <a:latin typeface="Trebuchet MS"/>
                <a:cs typeface="Trebuchet MS"/>
              </a:rPr>
              <a:t>/</a:t>
            </a:r>
            <a:r>
              <a:rPr lang="en-US" altLang="ko-KR" i="0" spc="-5" dirty="0">
                <a:latin typeface="Trebuchet MS"/>
                <a:cs typeface="Trebuchet MS"/>
              </a:rPr>
              <a:t>18</a:t>
            </a:r>
            <a:r>
              <a:rPr lang="en-US" altLang="ko-KR" i="0" spc="-50" dirty="0">
                <a:latin typeface="Trebuchet MS"/>
                <a:cs typeface="Trebuchet MS"/>
              </a:rPr>
              <a:t>)</a:t>
            </a:r>
            <a:endParaRPr lang="en-US" altLang="ko-KR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6841425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20166" y="773061"/>
            <a:ext cx="10191750" cy="6011545"/>
            <a:chOff x="420166" y="773061"/>
            <a:chExt cx="10191750" cy="6011545"/>
          </a:xfrm>
        </p:grpSpPr>
        <p:sp>
          <p:nvSpPr>
            <p:cNvPr id="3" name="object 3"/>
            <p:cNvSpPr/>
            <p:nvPr/>
          </p:nvSpPr>
          <p:spPr>
            <a:xfrm>
              <a:off x="420166" y="773785"/>
              <a:ext cx="200025" cy="6010910"/>
            </a:xfrm>
            <a:custGeom>
              <a:avLst/>
              <a:gdLst/>
              <a:ahLst/>
              <a:cxnLst/>
              <a:rect l="l" t="t" r="r" b="b"/>
              <a:pathLst>
                <a:path w="200025" h="6010909">
                  <a:moveTo>
                    <a:pt x="199428" y="0"/>
                  </a:moveTo>
                  <a:lnTo>
                    <a:pt x="0" y="0"/>
                  </a:lnTo>
                  <a:lnTo>
                    <a:pt x="0" y="6010465"/>
                  </a:lnTo>
                  <a:lnTo>
                    <a:pt x="199428" y="6010465"/>
                  </a:lnTo>
                  <a:lnTo>
                    <a:pt x="199428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19594" y="6433921"/>
              <a:ext cx="9986645" cy="0"/>
            </a:xfrm>
            <a:custGeom>
              <a:avLst/>
              <a:gdLst/>
              <a:ahLst/>
              <a:cxnLst/>
              <a:rect l="l" t="t" r="r" b="b"/>
              <a:pathLst>
                <a:path w="9986645">
                  <a:moveTo>
                    <a:pt x="0" y="0"/>
                  </a:moveTo>
                  <a:lnTo>
                    <a:pt x="9986505" y="0"/>
                  </a:lnTo>
                </a:path>
              </a:pathLst>
            </a:custGeom>
            <a:ln w="60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19594" y="1680070"/>
              <a:ext cx="9986645" cy="0"/>
            </a:xfrm>
            <a:custGeom>
              <a:avLst/>
              <a:gdLst/>
              <a:ahLst/>
              <a:cxnLst/>
              <a:rect l="l" t="t" r="r" b="b"/>
              <a:pathLst>
                <a:path w="9986645">
                  <a:moveTo>
                    <a:pt x="0" y="0"/>
                  </a:moveTo>
                  <a:lnTo>
                    <a:pt x="9986505" y="0"/>
                  </a:lnTo>
                </a:path>
              </a:pathLst>
            </a:custGeom>
            <a:ln w="106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19594" y="6462852"/>
              <a:ext cx="1536175" cy="27778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748689" y="898080"/>
              <a:ext cx="392760" cy="10568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613192" y="1003782"/>
              <a:ext cx="615022" cy="21628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613192" y="1220076"/>
              <a:ext cx="631774" cy="108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693875" y="1328216"/>
              <a:ext cx="564781" cy="10814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730413" y="1436369"/>
              <a:ext cx="411035" cy="10814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479408" y="884123"/>
              <a:ext cx="427774" cy="10441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372843" y="988555"/>
              <a:ext cx="659168" cy="42647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476361" y="1415046"/>
              <a:ext cx="452132" cy="10661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232963" y="773061"/>
              <a:ext cx="301421" cy="76873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972638" y="849934"/>
              <a:ext cx="685050" cy="35337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972638" y="1203312"/>
              <a:ext cx="715492" cy="88341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086812" y="1291666"/>
              <a:ext cx="618070" cy="88341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117266" y="1380007"/>
              <a:ext cx="616534" cy="88341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137053" y="1468348"/>
              <a:ext cx="596747" cy="88341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173590" y="1556689"/>
              <a:ext cx="304469" cy="83781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785565" y="806373"/>
              <a:ext cx="490194" cy="93827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758159" y="900201"/>
              <a:ext cx="689622" cy="9596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745992" y="996162"/>
              <a:ext cx="701789" cy="9596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726193" y="1092123"/>
              <a:ext cx="701801" cy="95961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674440" y="1188084"/>
              <a:ext cx="723099" cy="95961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674440" y="1284046"/>
              <a:ext cx="707885" cy="191909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840366" y="1475955"/>
              <a:ext cx="499325" cy="89877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xfrm>
            <a:off x="807726" y="996000"/>
            <a:ext cx="6057265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301875" algn="l"/>
                <a:tab pos="3816985" algn="l"/>
                <a:tab pos="5022215" algn="l"/>
              </a:tabLst>
            </a:pPr>
            <a:r>
              <a:rPr lang="en-US" altLang="ko-KR" sz="2800" dirty="0">
                <a:latin typeface="휴먼둥근헤드라인" pitchFamily="18" charset="-127"/>
                <a:ea typeface="휴먼둥근헤드라인" pitchFamily="18" charset="-127"/>
              </a:rPr>
              <a:t>History</a:t>
            </a:r>
            <a:endParaRPr sz="2800" dirty="0">
              <a:latin typeface="휴먼둥근헤드라인" pitchFamily="18" charset="-127"/>
              <a:ea typeface="휴먼둥근헤드라인" pitchFamily="18" charset="-127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07726" y="1674145"/>
            <a:ext cx="9561824" cy="4412105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305"/>
              </a:spcBef>
              <a:tabLst>
                <a:tab pos="213995" algn="l"/>
              </a:tabLst>
            </a:pPr>
            <a:r>
              <a:rPr lang="en-US" altLang="ko-KR" sz="2400" dirty="0">
                <a:latin typeface="휴먼매직체" panose="02030504000101010101" pitchFamily="18" charset="-127"/>
                <a:ea typeface="휴먼매직체" panose="02030504000101010101" pitchFamily="18" charset="-127"/>
                <a:cs typeface="Noto Sans CJK JP Regular"/>
              </a:rPr>
              <a:t>Test</a:t>
            </a:r>
            <a:r>
              <a:rPr lang="ko-KR" altLang="en-US" sz="2400" dirty="0">
                <a:latin typeface="휴먼매직체" panose="02030504000101010101" pitchFamily="18" charset="-127"/>
                <a:ea typeface="휴먼매직체" panose="02030504000101010101" pitchFamily="18" charset="-127"/>
                <a:cs typeface="Noto Sans CJK JP Regular"/>
              </a:rPr>
              <a:t> </a:t>
            </a:r>
            <a:r>
              <a:rPr lang="en-US" altLang="ko-KR" sz="2400" dirty="0">
                <a:latin typeface="휴먼매직체" panose="02030504000101010101" pitchFamily="18" charset="-127"/>
                <a:ea typeface="휴먼매직체" panose="02030504000101010101" pitchFamily="18" charset="-127"/>
                <a:cs typeface="Noto Sans CJK JP Regular"/>
              </a:rPr>
              <a:t>environment</a:t>
            </a:r>
          </a:p>
          <a:p>
            <a:pPr marL="12065">
              <a:lnSpc>
                <a:spcPct val="100000"/>
              </a:lnSpc>
              <a:spcBef>
                <a:spcPts val="305"/>
              </a:spcBef>
              <a:tabLst>
                <a:tab pos="213995" algn="l"/>
              </a:tabLst>
            </a:pPr>
            <a:r>
              <a:rPr lang="en-US" altLang="ko-KR" sz="2400" dirty="0">
                <a:latin typeface="휴먼매직체" panose="02030504000101010101" pitchFamily="18" charset="-127"/>
                <a:ea typeface="휴먼매직체" panose="02030504000101010101" pitchFamily="18" charset="-127"/>
                <a:cs typeface="Noto Sans CJK JP Regular"/>
              </a:rPr>
              <a:t> -</a:t>
            </a:r>
            <a:r>
              <a:rPr lang="ko-KR" altLang="en-US" sz="2300" dirty="0">
                <a:latin typeface="휴먼매직체" panose="02030504000101010101" pitchFamily="18" charset="-127"/>
                <a:ea typeface="휴먼매직체" panose="02030504000101010101" pitchFamily="18" charset="-127"/>
                <a:cs typeface="Noto Sans CJK JP Regular"/>
              </a:rPr>
              <a:t>컴퓨터 개발환경</a:t>
            </a:r>
            <a:endParaRPr lang="en-US" altLang="ko-KR" sz="2300" dirty="0">
              <a:latin typeface="휴먼매직체" panose="02030504000101010101" pitchFamily="18" charset="-127"/>
              <a:ea typeface="휴먼매직체" panose="02030504000101010101" pitchFamily="18" charset="-127"/>
              <a:cs typeface="Noto Sans CJK JP Regular"/>
            </a:endParaRPr>
          </a:p>
          <a:p>
            <a:pPr marL="12065">
              <a:lnSpc>
                <a:spcPct val="100000"/>
              </a:lnSpc>
              <a:spcBef>
                <a:spcPts val="305"/>
              </a:spcBef>
              <a:tabLst>
                <a:tab pos="213995" algn="l"/>
              </a:tabLst>
            </a:pPr>
            <a:endParaRPr lang="en-US" altLang="ko-KR" sz="2400" dirty="0">
              <a:latin typeface="휴먼매직체" panose="02030504000101010101" pitchFamily="18" charset="-127"/>
              <a:ea typeface="휴먼매직체" panose="02030504000101010101" pitchFamily="18" charset="-127"/>
              <a:cs typeface="Noto Sans CJK JP Regular"/>
            </a:endParaRPr>
          </a:p>
          <a:p>
            <a:pPr marL="12065">
              <a:lnSpc>
                <a:spcPct val="100000"/>
              </a:lnSpc>
              <a:spcBef>
                <a:spcPts val="305"/>
              </a:spcBef>
              <a:tabLst>
                <a:tab pos="213995" algn="l"/>
              </a:tabLst>
            </a:pPr>
            <a:endParaRPr lang="en-US" altLang="ko-KR" sz="2400" dirty="0">
              <a:latin typeface="휴먼매직체" panose="02030504000101010101" pitchFamily="18" charset="-127"/>
              <a:ea typeface="휴먼매직체" panose="02030504000101010101" pitchFamily="18" charset="-127"/>
              <a:cs typeface="Noto Sans CJK JP Regular"/>
            </a:endParaRPr>
          </a:p>
          <a:p>
            <a:pPr marL="12065">
              <a:lnSpc>
                <a:spcPct val="100000"/>
              </a:lnSpc>
              <a:spcBef>
                <a:spcPts val="305"/>
              </a:spcBef>
              <a:tabLst>
                <a:tab pos="213995" algn="l"/>
              </a:tabLst>
            </a:pPr>
            <a:endParaRPr lang="en-US" altLang="ko-KR" sz="2400" dirty="0">
              <a:latin typeface="휴먼매직체" panose="02030504000101010101" pitchFamily="18" charset="-127"/>
              <a:ea typeface="휴먼매직체" panose="02030504000101010101" pitchFamily="18" charset="-127"/>
              <a:cs typeface="Noto Sans CJK JP Regular"/>
            </a:endParaRPr>
          </a:p>
          <a:p>
            <a:pPr marL="12065">
              <a:lnSpc>
                <a:spcPct val="100000"/>
              </a:lnSpc>
              <a:spcBef>
                <a:spcPts val="305"/>
              </a:spcBef>
              <a:tabLst>
                <a:tab pos="213995" algn="l"/>
              </a:tabLst>
            </a:pPr>
            <a:endParaRPr lang="en-US" altLang="ko-KR" sz="2400" dirty="0">
              <a:latin typeface="휴먼매직체" panose="02030504000101010101" pitchFamily="18" charset="-127"/>
              <a:ea typeface="휴먼매직체" panose="02030504000101010101" pitchFamily="18" charset="-127"/>
              <a:cs typeface="Noto Sans CJK JP Regular"/>
            </a:endParaRPr>
          </a:p>
          <a:p>
            <a:pPr marL="12065">
              <a:lnSpc>
                <a:spcPct val="100000"/>
              </a:lnSpc>
              <a:spcBef>
                <a:spcPts val="305"/>
              </a:spcBef>
              <a:tabLst>
                <a:tab pos="213995" algn="l"/>
              </a:tabLst>
            </a:pPr>
            <a:endParaRPr lang="en-US" altLang="ko-KR" sz="2400" dirty="0">
              <a:latin typeface="휴먼매직체" panose="02030504000101010101" pitchFamily="18" charset="-127"/>
              <a:ea typeface="휴먼매직체" panose="02030504000101010101" pitchFamily="18" charset="-127"/>
              <a:cs typeface="Noto Sans CJK JP Regular"/>
            </a:endParaRPr>
          </a:p>
          <a:p>
            <a:pPr marL="12065">
              <a:lnSpc>
                <a:spcPct val="100000"/>
              </a:lnSpc>
              <a:spcBef>
                <a:spcPts val="305"/>
              </a:spcBef>
              <a:tabLst>
                <a:tab pos="213995" algn="l"/>
              </a:tabLst>
            </a:pPr>
            <a:endParaRPr lang="en-US" altLang="ko-KR" sz="2400" dirty="0">
              <a:latin typeface="휴먼매직체" panose="02030504000101010101" pitchFamily="18" charset="-127"/>
              <a:ea typeface="휴먼매직체" panose="02030504000101010101" pitchFamily="18" charset="-127"/>
              <a:cs typeface="Noto Sans CJK JP Regular"/>
            </a:endParaRPr>
          </a:p>
          <a:p>
            <a:pPr marL="12065">
              <a:lnSpc>
                <a:spcPct val="100000"/>
              </a:lnSpc>
              <a:spcBef>
                <a:spcPts val="305"/>
              </a:spcBef>
              <a:tabLst>
                <a:tab pos="213995" algn="l"/>
              </a:tabLst>
            </a:pPr>
            <a:r>
              <a:rPr lang="ko-KR" altLang="en-US" sz="2400" dirty="0">
                <a:latin typeface="휴먼매직체" panose="02030504000101010101" pitchFamily="18" charset="-127"/>
                <a:ea typeface="휴먼매직체" panose="02030504000101010101" pitchFamily="18" charset="-127"/>
                <a:cs typeface="Noto Sans CJK JP Regular"/>
              </a:rPr>
              <a:t> </a:t>
            </a:r>
            <a:r>
              <a:rPr lang="en-US" altLang="ko-KR" sz="2400" dirty="0">
                <a:latin typeface="휴먼매직체" panose="02030504000101010101" pitchFamily="18" charset="-127"/>
                <a:ea typeface="휴먼매직체" panose="02030504000101010101" pitchFamily="18" charset="-127"/>
                <a:cs typeface="Noto Sans CJK JP Regular"/>
              </a:rPr>
              <a:t>-</a:t>
            </a:r>
            <a:r>
              <a:rPr lang="ko-KR" altLang="en-US" sz="2300" dirty="0" err="1">
                <a:latin typeface="휴먼매직체" panose="02030504000101010101" pitchFamily="18" charset="-127"/>
                <a:ea typeface="휴먼매직체" panose="02030504000101010101" pitchFamily="18" charset="-127"/>
                <a:cs typeface="Noto Sans CJK JP Regular"/>
              </a:rPr>
              <a:t>안드로이드</a:t>
            </a:r>
            <a:r>
              <a:rPr lang="ko-KR" altLang="en-US" sz="2300" dirty="0">
                <a:latin typeface="휴먼매직체" panose="02030504000101010101" pitchFamily="18" charset="-127"/>
                <a:ea typeface="휴먼매직체" panose="02030504000101010101" pitchFamily="18" charset="-127"/>
                <a:cs typeface="Noto Sans CJK JP Regular"/>
              </a:rPr>
              <a:t> 스튜디오 버전 </a:t>
            </a:r>
            <a:r>
              <a:rPr lang="en-US" altLang="ko-KR" sz="2300" dirty="0">
                <a:latin typeface="휴먼매직체" panose="02030504000101010101" pitchFamily="18" charset="-127"/>
                <a:ea typeface="휴먼매직체" panose="02030504000101010101" pitchFamily="18" charset="-127"/>
                <a:cs typeface="Noto Sans CJK JP Regular"/>
              </a:rPr>
              <a:t>version 3.5.3</a:t>
            </a:r>
          </a:p>
          <a:p>
            <a:pPr marL="12065">
              <a:lnSpc>
                <a:spcPct val="100000"/>
              </a:lnSpc>
              <a:spcBef>
                <a:spcPts val="305"/>
              </a:spcBef>
              <a:tabLst>
                <a:tab pos="213995" algn="l"/>
              </a:tabLst>
            </a:pPr>
            <a:r>
              <a:rPr lang="en-US" altLang="ko-KR" sz="2300" dirty="0">
                <a:latin typeface="휴먼매직체" panose="02030504000101010101" pitchFamily="18" charset="-127"/>
                <a:ea typeface="휴먼매직체" panose="02030504000101010101" pitchFamily="18" charset="-127"/>
                <a:cs typeface="Noto Sans CJK JP Regular"/>
              </a:rPr>
              <a:t>  Minimum API level : API 15:Android 4.0.3(</a:t>
            </a:r>
            <a:r>
              <a:rPr lang="en-US" altLang="ko-KR" sz="2300" dirty="0" err="1">
                <a:latin typeface="휴먼매직체" panose="02030504000101010101" pitchFamily="18" charset="-127"/>
                <a:ea typeface="휴먼매직체" panose="02030504000101010101" pitchFamily="18" charset="-127"/>
                <a:cs typeface="Noto Sans CJK JP Regular"/>
              </a:rPr>
              <a:t>IceCreamSandWich</a:t>
            </a:r>
            <a:r>
              <a:rPr lang="en-US" altLang="ko-KR" sz="2300" dirty="0">
                <a:latin typeface="휴먼매직체" panose="02030504000101010101" pitchFamily="18" charset="-127"/>
                <a:ea typeface="휴먼매직체" panose="02030504000101010101" pitchFamily="18" charset="-127"/>
                <a:cs typeface="Noto Sans CJK JP Regular"/>
              </a:rPr>
              <a:t>)</a:t>
            </a:r>
          </a:p>
          <a:p>
            <a:pPr marL="626110" lvl="1" indent="-213995">
              <a:lnSpc>
                <a:spcPct val="100000"/>
              </a:lnSpc>
              <a:spcBef>
                <a:spcPts val="165"/>
              </a:spcBef>
              <a:buSzPct val="95238"/>
              <a:tabLst>
                <a:tab pos="626745" algn="l"/>
              </a:tabLst>
            </a:pPr>
            <a:r>
              <a:rPr lang="ko-KR" altLang="en-US" sz="2100" dirty="0">
                <a:latin typeface="휴먼매직체" pitchFamily="18" charset="-127"/>
                <a:ea typeface="휴먼매직체" pitchFamily="18" charset="-127"/>
                <a:cs typeface="Noto Sans CJK JP Regular"/>
              </a:rPr>
              <a:t> </a:t>
            </a:r>
            <a:endParaRPr lang="en-US" altLang="ko-KR" sz="2100" dirty="0">
              <a:latin typeface="휴먼매직체" pitchFamily="18" charset="-127"/>
              <a:ea typeface="휴먼매직체" pitchFamily="18" charset="-127"/>
              <a:cs typeface="Noto Sans CJK JP Regular"/>
            </a:endParaRPr>
          </a:p>
        </p:txBody>
      </p:sp>
      <p:sp>
        <p:nvSpPr>
          <p:cNvPr id="33" name="슬라이드 번호 개체 틀 3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R="36195" algn="r">
              <a:spcBef>
                <a:spcPts val="25"/>
              </a:spcBef>
            </a:pPr>
            <a:endParaRPr lang="en-US" i="0" spc="-55" dirty="0">
              <a:latin typeface="Trebuchet MS"/>
              <a:cs typeface="Trebuchet MS"/>
            </a:endParaRPr>
          </a:p>
          <a:p>
            <a:pPr marR="36195" algn="r">
              <a:spcBef>
                <a:spcPts val="25"/>
              </a:spcBef>
            </a:pPr>
            <a:r>
              <a:rPr lang="en-US" altLang="ko-KR" i="0" spc="-55" dirty="0">
                <a:latin typeface="Trebuchet MS"/>
                <a:cs typeface="Trebuchet MS"/>
              </a:rPr>
              <a:t>(</a:t>
            </a:r>
            <a:fld id="{81D60167-4931-47E6-BA6A-407CBD079E47}" type="slidenum">
              <a:rPr lang="en-US" altLang="ko-KR" i="0" spc="-5" smtClean="0">
                <a:latin typeface="Trebuchet MS"/>
                <a:cs typeface="Trebuchet MS"/>
              </a:rPr>
              <a:pPr marR="36195" algn="r">
                <a:spcBef>
                  <a:spcPts val="25"/>
                </a:spcBef>
              </a:pPr>
              <a:t>18</a:t>
            </a:fld>
            <a:r>
              <a:rPr lang="en-US" altLang="ko-KR" i="0" spc="-114" dirty="0">
                <a:latin typeface="Trebuchet MS"/>
                <a:cs typeface="Trebuchet MS"/>
              </a:rPr>
              <a:t>/</a:t>
            </a:r>
            <a:r>
              <a:rPr lang="en-US" altLang="ko-KR" i="0" spc="-5" dirty="0">
                <a:latin typeface="Trebuchet MS"/>
                <a:cs typeface="Trebuchet MS"/>
              </a:rPr>
              <a:t>18</a:t>
            </a:r>
            <a:r>
              <a:rPr lang="en-US" altLang="ko-KR" i="0" spc="-50" dirty="0">
                <a:latin typeface="Trebuchet MS"/>
                <a:cs typeface="Trebuchet MS"/>
              </a:rPr>
              <a:t>)</a:t>
            </a:r>
            <a:endParaRPr lang="en-US" altLang="ko-KR" dirty="0">
              <a:latin typeface="Trebuchet MS"/>
              <a:cs typeface="Trebuchet MS"/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269370" y="2549843"/>
            <a:ext cx="5133975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871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88DD9BC-8D46-4F8A-A270-02DAA932257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R="36195" algn="r">
              <a:spcBef>
                <a:spcPts val="25"/>
              </a:spcBef>
            </a:pPr>
            <a:endParaRPr lang="en-US" i="0" spc="-55" dirty="0">
              <a:latin typeface="Trebuchet MS"/>
              <a:cs typeface="Trebuchet MS"/>
            </a:endParaRPr>
          </a:p>
          <a:p>
            <a:pPr marR="36195" algn="r">
              <a:spcBef>
                <a:spcPts val="25"/>
              </a:spcBef>
            </a:pPr>
            <a:r>
              <a:rPr lang="en-US" altLang="ko-KR" i="0" spc="-55" dirty="0">
                <a:latin typeface="Trebuchet MS"/>
                <a:cs typeface="Trebuchet MS"/>
              </a:rPr>
              <a:t>(</a:t>
            </a:r>
            <a:fld id="{81D60167-4931-47E6-BA6A-407CBD079E47}" type="slidenum">
              <a:rPr lang="en-US" altLang="ko-KR" i="0" spc="-5" smtClean="0">
                <a:latin typeface="Trebuchet MS"/>
                <a:cs typeface="Trebuchet MS"/>
              </a:rPr>
              <a:pPr marR="36195" algn="r">
                <a:spcBef>
                  <a:spcPts val="25"/>
                </a:spcBef>
              </a:pPr>
              <a:t>2</a:t>
            </a:fld>
            <a:r>
              <a:rPr lang="en-US" altLang="ko-KR" i="0" spc="-114" dirty="0">
                <a:latin typeface="Trebuchet MS"/>
                <a:cs typeface="Trebuchet MS"/>
              </a:rPr>
              <a:t>/</a:t>
            </a:r>
            <a:r>
              <a:rPr lang="en-US" altLang="ko-KR" i="0" spc="-5" dirty="0">
                <a:latin typeface="Trebuchet MS"/>
                <a:cs typeface="Trebuchet MS"/>
              </a:rPr>
              <a:t>18</a:t>
            </a:r>
            <a:r>
              <a:rPr lang="en-US" altLang="ko-KR" i="0" spc="-50" dirty="0">
                <a:latin typeface="Trebuchet MS"/>
                <a:cs typeface="Trebuchet MS"/>
              </a:rPr>
              <a:t>)</a:t>
            </a:r>
            <a:endParaRPr lang="en-US" altLang="ko-KR" dirty="0">
              <a:latin typeface="Trebuchet MS"/>
              <a:cs typeface="Trebuchet MS"/>
            </a:endParaRP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4BC9CB40-81DF-4FDF-9BFB-96A1589627F0}"/>
              </a:ext>
            </a:extLst>
          </p:cNvPr>
          <p:cNvSpPr txBox="1"/>
          <p:nvPr/>
        </p:nvSpPr>
        <p:spPr>
          <a:xfrm>
            <a:off x="2029349" y="2612225"/>
            <a:ext cx="7310070" cy="1865254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685"/>
              </a:spcBef>
              <a:tabLst>
                <a:tab pos="213995" algn="l"/>
              </a:tabLst>
            </a:pPr>
            <a:endParaRPr lang="en-US" sz="2450" dirty="0">
              <a:latin typeface="휴먼매직체" pitchFamily="18" charset="-127"/>
              <a:ea typeface="휴먼매직체" pitchFamily="18" charset="-127"/>
              <a:cs typeface="Arial"/>
            </a:endParaRPr>
          </a:p>
          <a:p>
            <a:pPr marL="213360" indent="-201295">
              <a:lnSpc>
                <a:spcPct val="100000"/>
              </a:lnSpc>
              <a:spcBef>
                <a:spcPts val="685"/>
              </a:spcBef>
              <a:buFont typeface="Wingdings"/>
              <a:buChar char=""/>
              <a:tabLst>
                <a:tab pos="213995" algn="l"/>
              </a:tabLst>
            </a:pPr>
            <a:r>
              <a:rPr lang="ko-KR" altLang="en-US" sz="2450" dirty="0">
                <a:latin typeface="휴먼매직체" pitchFamily="18" charset="-127"/>
                <a:ea typeface="휴먼매직체" pitchFamily="18" charset="-127"/>
                <a:cs typeface="Arial"/>
              </a:rPr>
              <a:t>데이터 지연</a:t>
            </a:r>
            <a:endParaRPr lang="en-US" altLang="ko-KR" sz="2450" dirty="0">
              <a:latin typeface="휴먼매직체" pitchFamily="18" charset="-127"/>
              <a:ea typeface="휴먼매직체" pitchFamily="18" charset="-127"/>
              <a:cs typeface="Arial"/>
            </a:endParaRPr>
          </a:p>
          <a:p>
            <a:pPr marL="213360" indent="-201295">
              <a:lnSpc>
                <a:spcPct val="100000"/>
              </a:lnSpc>
              <a:spcBef>
                <a:spcPts val="685"/>
              </a:spcBef>
              <a:buFont typeface="Wingdings"/>
              <a:buChar char=""/>
              <a:tabLst>
                <a:tab pos="213995" algn="l"/>
              </a:tabLst>
            </a:pPr>
            <a:r>
              <a:rPr lang="ko-KR" altLang="en-US" sz="2450" dirty="0">
                <a:latin typeface="휴먼매직체" pitchFamily="18" charset="-127"/>
                <a:ea typeface="휴먼매직체" pitchFamily="18" charset="-127"/>
                <a:cs typeface="Arial"/>
              </a:rPr>
              <a:t>타겟 동작</a:t>
            </a:r>
            <a:endParaRPr lang="en-US" altLang="ko-KR" sz="2450" dirty="0">
              <a:latin typeface="휴먼매직체" pitchFamily="18" charset="-127"/>
              <a:ea typeface="휴먼매직체" pitchFamily="18" charset="-127"/>
              <a:cs typeface="Arial"/>
            </a:endParaRPr>
          </a:p>
          <a:p>
            <a:pPr marL="213360" indent="-201295">
              <a:lnSpc>
                <a:spcPct val="100000"/>
              </a:lnSpc>
              <a:spcBef>
                <a:spcPts val="685"/>
              </a:spcBef>
              <a:buFont typeface="Wingdings"/>
              <a:buChar char=""/>
              <a:tabLst>
                <a:tab pos="213995" algn="l"/>
              </a:tabLst>
            </a:pPr>
            <a:r>
              <a:rPr lang="ko-KR" altLang="en-US" sz="2450" dirty="0">
                <a:latin typeface="휴먼매직체" pitchFamily="18" charset="-127"/>
                <a:ea typeface="휴먼매직체" pitchFamily="18" charset="-127"/>
                <a:cs typeface="Arial"/>
              </a:rPr>
              <a:t>알파벳 별 그래프</a:t>
            </a:r>
            <a:endParaRPr lang="en-US" sz="2450" dirty="0">
              <a:latin typeface="휴먼매직체" pitchFamily="18" charset="-127"/>
              <a:ea typeface="휴먼매직체" pitchFamily="18" charset="-127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52731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20166" y="773061"/>
            <a:ext cx="10191750" cy="6011545"/>
            <a:chOff x="420166" y="773061"/>
            <a:chExt cx="10191750" cy="6011545"/>
          </a:xfrm>
        </p:grpSpPr>
        <p:sp>
          <p:nvSpPr>
            <p:cNvPr id="3" name="object 3"/>
            <p:cNvSpPr/>
            <p:nvPr/>
          </p:nvSpPr>
          <p:spPr>
            <a:xfrm>
              <a:off x="420166" y="773785"/>
              <a:ext cx="200025" cy="6010910"/>
            </a:xfrm>
            <a:custGeom>
              <a:avLst/>
              <a:gdLst/>
              <a:ahLst/>
              <a:cxnLst/>
              <a:rect l="l" t="t" r="r" b="b"/>
              <a:pathLst>
                <a:path w="200025" h="6010909">
                  <a:moveTo>
                    <a:pt x="199428" y="0"/>
                  </a:moveTo>
                  <a:lnTo>
                    <a:pt x="0" y="0"/>
                  </a:lnTo>
                  <a:lnTo>
                    <a:pt x="0" y="6010465"/>
                  </a:lnTo>
                  <a:lnTo>
                    <a:pt x="199428" y="6010465"/>
                  </a:lnTo>
                  <a:lnTo>
                    <a:pt x="199428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19594" y="6433921"/>
              <a:ext cx="9986645" cy="0"/>
            </a:xfrm>
            <a:custGeom>
              <a:avLst/>
              <a:gdLst/>
              <a:ahLst/>
              <a:cxnLst/>
              <a:rect l="l" t="t" r="r" b="b"/>
              <a:pathLst>
                <a:path w="9986645">
                  <a:moveTo>
                    <a:pt x="0" y="0"/>
                  </a:moveTo>
                  <a:lnTo>
                    <a:pt x="9986505" y="0"/>
                  </a:lnTo>
                </a:path>
              </a:pathLst>
            </a:custGeom>
            <a:ln w="60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19594" y="1680070"/>
              <a:ext cx="9986645" cy="0"/>
            </a:xfrm>
            <a:custGeom>
              <a:avLst/>
              <a:gdLst/>
              <a:ahLst/>
              <a:cxnLst/>
              <a:rect l="l" t="t" r="r" b="b"/>
              <a:pathLst>
                <a:path w="9986645">
                  <a:moveTo>
                    <a:pt x="0" y="0"/>
                  </a:moveTo>
                  <a:lnTo>
                    <a:pt x="9986505" y="0"/>
                  </a:lnTo>
                </a:path>
              </a:pathLst>
            </a:custGeom>
            <a:ln w="106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19594" y="6462852"/>
              <a:ext cx="1536175" cy="27778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748689" y="898080"/>
              <a:ext cx="392760" cy="10568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613192" y="1003782"/>
              <a:ext cx="615022" cy="21628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613192" y="1220076"/>
              <a:ext cx="631774" cy="10814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693875" y="1328216"/>
              <a:ext cx="564781" cy="108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730413" y="1436369"/>
              <a:ext cx="411035" cy="10814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479408" y="884123"/>
              <a:ext cx="427774" cy="10441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372843" y="988555"/>
              <a:ext cx="659168" cy="42647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476361" y="1415046"/>
              <a:ext cx="452132" cy="10661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232963" y="773061"/>
              <a:ext cx="301421" cy="76873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972638" y="849934"/>
              <a:ext cx="685050" cy="35337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972638" y="1203312"/>
              <a:ext cx="715492" cy="88341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086812" y="1291666"/>
              <a:ext cx="618070" cy="88341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117266" y="1380007"/>
              <a:ext cx="616534" cy="88341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137053" y="1468348"/>
              <a:ext cx="596747" cy="88341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173590" y="1556689"/>
              <a:ext cx="304469" cy="83781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785565" y="806373"/>
              <a:ext cx="490194" cy="93827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758159" y="900201"/>
              <a:ext cx="689622" cy="95961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745992" y="996162"/>
              <a:ext cx="701789" cy="9596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726193" y="1092123"/>
              <a:ext cx="701801" cy="9596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674440" y="1188084"/>
              <a:ext cx="723099" cy="95961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674440" y="1284046"/>
              <a:ext cx="707885" cy="191909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840366" y="1475955"/>
              <a:ext cx="499325" cy="89877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xfrm>
            <a:off x="807726" y="996000"/>
            <a:ext cx="6057265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301875" algn="l"/>
                <a:tab pos="3816985" algn="l"/>
                <a:tab pos="5022215" algn="l"/>
              </a:tabLst>
            </a:pPr>
            <a:r>
              <a:rPr lang="ko-KR" altLang="en-US" sz="2800" dirty="0"/>
              <a:t>기본 데이터 지연</a:t>
            </a:r>
            <a:endParaRPr sz="2800" dirty="0">
              <a:latin typeface="휴먼둥근헤드라인" pitchFamily="18" charset="-127"/>
              <a:ea typeface="휴먼둥근헤드라인" pitchFamily="18" charset="-127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07725" y="1674145"/>
            <a:ext cx="9620269" cy="1878078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469265" indent="-457200">
              <a:lnSpc>
                <a:spcPct val="100000"/>
              </a:lnSpc>
              <a:spcBef>
                <a:spcPts val="305"/>
              </a:spcBef>
              <a:buFont typeface="Wingdings" panose="05000000000000000000" pitchFamily="2" charset="2"/>
              <a:buChar char="§"/>
              <a:tabLst>
                <a:tab pos="213995" algn="l"/>
              </a:tabLst>
            </a:pPr>
            <a:r>
              <a:rPr lang="en-US" altLang="ko-KR" sz="2800" dirty="0">
                <a:solidFill>
                  <a:srgbClr val="0070C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SENSOR_DELAY_NORMAL(200,000µs=200ms) </a:t>
            </a:r>
          </a:p>
          <a:p>
            <a:pPr marL="469265" indent="-457200">
              <a:lnSpc>
                <a:spcPct val="100000"/>
              </a:lnSpc>
              <a:spcBef>
                <a:spcPts val="305"/>
              </a:spcBef>
              <a:buFont typeface="Wingdings" panose="05000000000000000000" pitchFamily="2" charset="2"/>
              <a:buChar char="§"/>
              <a:tabLst>
                <a:tab pos="213995" algn="l"/>
              </a:tabLst>
            </a:pPr>
            <a:r>
              <a:rPr lang="en-US" altLang="ko-KR" sz="2800" dirty="0">
                <a:solidFill>
                  <a:srgbClr val="0070C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SENSOR_DELAY_GAME (20,000µs=20ms) </a:t>
            </a:r>
          </a:p>
          <a:p>
            <a:pPr marL="469265" indent="-457200">
              <a:lnSpc>
                <a:spcPct val="100000"/>
              </a:lnSpc>
              <a:spcBef>
                <a:spcPts val="305"/>
              </a:spcBef>
              <a:buFont typeface="Wingdings" panose="05000000000000000000" pitchFamily="2" charset="2"/>
              <a:buChar char="§"/>
              <a:tabLst>
                <a:tab pos="213995" algn="l"/>
              </a:tabLst>
            </a:pPr>
            <a:r>
              <a:rPr lang="en-US" altLang="ko-KR" sz="2800" dirty="0">
                <a:solidFill>
                  <a:srgbClr val="0070C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SENSOR_DELAY_UI (60,000µs=60ms) </a:t>
            </a:r>
          </a:p>
          <a:p>
            <a:pPr marL="469265" indent="-457200">
              <a:lnSpc>
                <a:spcPct val="100000"/>
              </a:lnSpc>
              <a:spcBef>
                <a:spcPts val="305"/>
              </a:spcBef>
              <a:buFont typeface="Wingdings" panose="05000000000000000000" pitchFamily="2" charset="2"/>
              <a:buChar char="§"/>
              <a:tabLst>
                <a:tab pos="213995" algn="l"/>
              </a:tabLst>
            </a:pPr>
            <a:r>
              <a:rPr lang="en-US" altLang="ko-KR" sz="2800" dirty="0">
                <a:solidFill>
                  <a:srgbClr val="0070C0"/>
                </a:solidFill>
                <a:latin typeface="휴먼매직체" panose="02030504000101010101" pitchFamily="18" charset="-127"/>
                <a:ea typeface="휴먼매직체" panose="02030504000101010101" pitchFamily="18" charset="-127"/>
              </a:rPr>
              <a:t>SENSOR_DELAY_FASTEST (0µs=0ms) </a:t>
            </a:r>
            <a:endParaRPr lang="ko-KR" altLang="en-US" sz="2450" spc="35" dirty="0">
              <a:solidFill>
                <a:srgbClr val="0070C0"/>
              </a:solidFill>
              <a:latin typeface="휴먼매직체" panose="02030504000101010101" pitchFamily="18" charset="-127"/>
              <a:ea typeface="휴먼매직체" panose="02030504000101010101" pitchFamily="18" charset="-127"/>
              <a:cs typeface="Noto Sans CJK JP Regular"/>
            </a:endParaRPr>
          </a:p>
        </p:txBody>
      </p:sp>
      <p:sp>
        <p:nvSpPr>
          <p:cNvPr id="33" name="슬라이드 번호 개체 틀 3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R="36195" algn="r">
              <a:spcBef>
                <a:spcPts val="25"/>
              </a:spcBef>
            </a:pPr>
            <a:endParaRPr lang="en-US" i="0" spc="-55" dirty="0">
              <a:latin typeface="Trebuchet MS"/>
              <a:cs typeface="Trebuchet MS"/>
            </a:endParaRPr>
          </a:p>
          <a:p>
            <a:pPr marR="36195" algn="r">
              <a:spcBef>
                <a:spcPts val="25"/>
              </a:spcBef>
            </a:pPr>
            <a:r>
              <a:rPr lang="en-US" altLang="ko-KR" i="0" spc="-55" dirty="0">
                <a:latin typeface="Trebuchet MS"/>
                <a:cs typeface="Trebuchet MS"/>
              </a:rPr>
              <a:t>(</a:t>
            </a:r>
            <a:fld id="{81D60167-4931-47E6-BA6A-407CBD079E47}" type="slidenum">
              <a:rPr lang="en-US" altLang="ko-KR" i="0" spc="-5" smtClean="0">
                <a:latin typeface="Trebuchet MS"/>
                <a:cs typeface="Trebuchet MS"/>
              </a:rPr>
              <a:pPr marR="36195" algn="r">
                <a:spcBef>
                  <a:spcPts val="25"/>
                </a:spcBef>
              </a:pPr>
              <a:t>3</a:t>
            </a:fld>
            <a:r>
              <a:rPr lang="en-US" altLang="ko-KR" i="0" spc="-114" dirty="0">
                <a:latin typeface="Trebuchet MS"/>
                <a:cs typeface="Trebuchet MS"/>
              </a:rPr>
              <a:t>/</a:t>
            </a:r>
            <a:r>
              <a:rPr lang="en-US" altLang="ko-KR" i="0" spc="-5" dirty="0">
                <a:latin typeface="Trebuchet MS"/>
                <a:cs typeface="Trebuchet MS"/>
              </a:rPr>
              <a:t>18</a:t>
            </a:r>
            <a:r>
              <a:rPr lang="en-US" altLang="ko-KR" i="0" spc="-50" dirty="0">
                <a:latin typeface="Trebuchet MS"/>
                <a:cs typeface="Trebuchet MS"/>
              </a:rPr>
              <a:t>)</a:t>
            </a:r>
            <a:endParaRPr lang="en-US" altLang="ko-KR" dirty="0">
              <a:latin typeface="Trebuchet MS"/>
              <a:cs typeface="Trebuchet MS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0630BB86-8398-4A29-9640-61BC43A50757}"/>
              </a:ext>
            </a:extLst>
          </p:cNvPr>
          <p:cNvSpPr/>
          <p:nvPr/>
        </p:nvSpPr>
        <p:spPr>
          <a:xfrm>
            <a:off x="1049875" y="2101850"/>
            <a:ext cx="6705600" cy="60951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082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849DC8-F37C-4D10-A061-315309494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타겟 동작</a:t>
            </a:r>
            <a:r>
              <a:rPr lang="en-US" altLang="ko-KR" dirty="0"/>
              <a:t>(</a:t>
            </a:r>
            <a:r>
              <a:rPr lang="ko-KR" altLang="en-US" dirty="0"/>
              <a:t>모션 및 근거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15A7D0-BFCB-42F2-B8D9-997DD67349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7725" y="1699124"/>
            <a:ext cx="9564369" cy="1508105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ko-KR" altLang="en-US" dirty="0"/>
              <a:t>갤럭시 노트 </a:t>
            </a:r>
            <a:r>
              <a:rPr lang="en-US" altLang="ko-KR" dirty="0"/>
              <a:t>20</a:t>
            </a:r>
            <a:r>
              <a:rPr lang="ko-KR" altLang="en-US" dirty="0"/>
              <a:t>에서 제시한 동작</a:t>
            </a:r>
            <a:r>
              <a:rPr lang="en-US" altLang="ko-KR" dirty="0"/>
              <a:t>:</a:t>
            </a:r>
            <a:r>
              <a:rPr lang="ko-KR" altLang="en-US" dirty="0"/>
              <a:t> 뒤로</a:t>
            </a:r>
            <a:r>
              <a:rPr lang="en-US" altLang="ko-KR" dirty="0"/>
              <a:t>, </a:t>
            </a:r>
            <a:r>
              <a:rPr lang="ko-KR" altLang="en-US" dirty="0"/>
              <a:t>최근 앱</a:t>
            </a:r>
            <a:r>
              <a:rPr lang="en-US" altLang="ko-KR" dirty="0"/>
              <a:t>, </a:t>
            </a:r>
            <a:r>
              <a:rPr lang="ko-KR" altLang="en-US" dirty="0"/>
              <a:t>홈 화면</a:t>
            </a:r>
            <a:r>
              <a:rPr lang="en-US" altLang="ko-KR" dirty="0"/>
              <a:t>, </a:t>
            </a:r>
            <a:r>
              <a:rPr lang="ko-KR" altLang="en-US" dirty="0"/>
              <a:t>캡처 메모</a:t>
            </a:r>
            <a:endParaRPr lang="en-US" altLang="ko-KR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dirty="0"/>
              <a:t> 특정 상황에서 터치 인식이 어려울 때 불편했던 점</a:t>
            </a:r>
            <a:r>
              <a:rPr lang="en-US" altLang="ko-KR" dirty="0"/>
              <a:t>/</a:t>
            </a:r>
            <a:r>
              <a:rPr lang="ko-KR" altLang="en-US" dirty="0"/>
              <a:t>위급한 상황 고려</a:t>
            </a:r>
            <a:endParaRPr lang="en-US" altLang="ko-KR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r>
              <a:rPr lang="en-US" altLang="ko-KR" dirty="0">
                <a:sym typeface="Wingdings" panose="05000000000000000000" pitchFamily="2" charset="2"/>
              </a:rPr>
              <a:t> 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ECA6784-1725-4B0A-AF3A-7D1BF957A4F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R="36195" algn="r">
              <a:spcBef>
                <a:spcPts val="25"/>
              </a:spcBef>
            </a:pPr>
            <a:endParaRPr lang="en-US" i="0" spc="-55" dirty="0">
              <a:latin typeface="Trebuchet MS"/>
              <a:cs typeface="Trebuchet MS"/>
            </a:endParaRPr>
          </a:p>
          <a:p>
            <a:pPr marR="36195" algn="r">
              <a:spcBef>
                <a:spcPts val="25"/>
              </a:spcBef>
            </a:pPr>
            <a:r>
              <a:rPr lang="en-US" altLang="ko-KR" i="0" spc="-55" dirty="0">
                <a:latin typeface="Trebuchet MS"/>
                <a:cs typeface="Trebuchet MS"/>
              </a:rPr>
              <a:t>(</a:t>
            </a:r>
            <a:fld id="{81D60167-4931-47E6-BA6A-407CBD079E47}" type="slidenum">
              <a:rPr lang="en-US" altLang="ko-KR" i="0" spc="-5" smtClean="0">
                <a:latin typeface="Trebuchet MS"/>
                <a:cs typeface="Trebuchet MS"/>
              </a:rPr>
              <a:pPr marR="36195" algn="r">
                <a:spcBef>
                  <a:spcPts val="25"/>
                </a:spcBef>
              </a:pPr>
              <a:t>4</a:t>
            </a:fld>
            <a:r>
              <a:rPr lang="en-US" altLang="ko-KR" i="0" spc="-114" dirty="0">
                <a:latin typeface="Trebuchet MS"/>
                <a:cs typeface="Trebuchet MS"/>
              </a:rPr>
              <a:t>/</a:t>
            </a:r>
            <a:r>
              <a:rPr lang="en-US" altLang="ko-KR" i="0" spc="-5" dirty="0">
                <a:latin typeface="Trebuchet MS"/>
                <a:cs typeface="Trebuchet MS"/>
              </a:rPr>
              <a:t>18</a:t>
            </a:r>
            <a:r>
              <a:rPr lang="en-US" altLang="ko-KR" i="0" spc="-50" dirty="0">
                <a:latin typeface="Trebuchet MS"/>
                <a:cs typeface="Trebuchet MS"/>
              </a:rPr>
              <a:t>)</a:t>
            </a:r>
            <a:endParaRPr lang="en-US" altLang="ko-KR" dirty="0">
              <a:latin typeface="Trebuchet MS"/>
              <a:cs typeface="Trebuchet MS"/>
            </a:endParaRP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7A01B5BB-B32B-46B0-B8BA-39332737C8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1642387"/>
              </p:ext>
            </p:extLst>
          </p:nvPr>
        </p:nvGraphicFramePr>
        <p:xfrm>
          <a:off x="1301750" y="2503826"/>
          <a:ext cx="8571222" cy="38865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57074">
                  <a:extLst>
                    <a:ext uri="{9D8B030D-6E8A-4147-A177-3AD203B41FA5}">
                      <a16:colId xmlns:a16="http://schemas.microsoft.com/office/drawing/2014/main" val="336441169"/>
                    </a:ext>
                  </a:extLst>
                </a:gridCol>
                <a:gridCol w="2857074">
                  <a:extLst>
                    <a:ext uri="{9D8B030D-6E8A-4147-A177-3AD203B41FA5}">
                      <a16:colId xmlns:a16="http://schemas.microsoft.com/office/drawing/2014/main" val="2729945856"/>
                    </a:ext>
                  </a:extLst>
                </a:gridCol>
                <a:gridCol w="2857074">
                  <a:extLst>
                    <a:ext uri="{9D8B030D-6E8A-4147-A177-3AD203B41FA5}">
                      <a16:colId xmlns:a16="http://schemas.microsoft.com/office/drawing/2014/main" val="90995387"/>
                    </a:ext>
                  </a:extLst>
                </a:gridCol>
              </a:tblGrid>
              <a:tr h="3236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동작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모션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근거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93498"/>
                  </a:ext>
                </a:extLst>
              </a:tr>
              <a:tr h="10519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긴급 전화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흔들기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위급한 상황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정신 차리고 전화번호 누르기에 한계가 있을 것 같다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802848"/>
                  </a:ext>
                </a:extLst>
              </a:tr>
              <a:tr h="3236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와이파이 켜기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584028"/>
                  </a:ext>
                </a:extLst>
              </a:tr>
              <a:tr h="8091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삼성 페이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 (Samsung)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갤럭시를 사용하는 사람들이 많이 이용하는 기능 중 하나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824271"/>
                  </a:ext>
                </a:extLst>
              </a:tr>
              <a:tr h="1051943">
                <a:tc>
                  <a:txBody>
                    <a:bodyPr/>
                    <a:lstStyle/>
                    <a:p>
                      <a:pPr marL="0" marR="0" lvl="0" indent="0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/>
                        <a:t>잠금해제</a:t>
                      </a:r>
                      <a:endParaRPr lang="ko-KR" altLang="en-US" dirty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Z (Zip)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비 오는 날 잠금 해제가 잘 안 풀려 비활성화된 경우가 많았다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2322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4515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20166" y="773061"/>
            <a:ext cx="10191750" cy="6011545"/>
            <a:chOff x="420166" y="773061"/>
            <a:chExt cx="10191750" cy="6011545"/>
          </a:xfrm>
        </p:grpSpPr>
        <p:sp>
          <p:nvSpPr>
            <p:cNvPr id="3" name="object 3"/>
            <p:cNvSpPr/>
            <p:nvPr/>
          </p:nvSpPr>
          <p:spPr>
            <a:xfrm>
              <a:off x="420166" y="773785"/>
              <a:ext cx="200025" cy="6010910"/>
            </a:xfrm>
            <a:custGeom>
              <a:avLst/>
              <a:gdLst/>
              <a:ahLst/>
              <a:cxnLst/>
              <a:rect l="l" t="t" r="r" b="b"/>
              <a:pathLst>
                <a:path w="200025" h="6010909">
                  <a:moveTo>
                    <a:pt x="199428" y="0"/>
                  </a:moveTo>
                  <a:lnTo>
                    <a:pt x="0" y="0"/>
                  </a:lnTo>
                  <a:lnTo>
                    <a:pt x="0" y="6010465"/>
                  </a:lnTo>
                  <a:lnTo>
                    <a:pt x="199428" y="6010465"/>
                  </a:lnTo>
                  <a:lnTo>
                    <a:pt x="199428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19594" y="6433921"/>
              <a:ext cx="9986645" cy="0"/>
            </a:xfrm>
            <a:custGeom>
              <a:avLst/>
              <a:gdLst/>
              <a:ahLst/>
              <a:cxnLst/>
              <a:rect l="l" t="t" r="r" b="b"/>
              <a:pathLst>
                <a:path w="9986645">
                  <a:moveTo>
                    <a:pt x="0" y="0"/>
                  </a:moveTo>
                  <a:lnTo>
                    <a:pt x="9986505" y="0"/>
                  </a:lnTo>
                </a:path>
              </a:pathLst>
            </a:custGeom>
            <a:ln w="60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19594" y="1680070"/>
              <a:ext cx="9986645" cy="0"/>
            </a:xfrm>
            <a:custGeom>
              <a:avLst/>
              <a:gdLst/>
              <a:ahLst/>
              <a:cxnLst/>
              <a:rect l="l" t="t" r="r" b="b"/>
              <a:pathLst>
                <a:path w="9986645">
                  <a:moveTo>
                    <a:pt x="0" y="0"/>
                  </a:moveTo>
                  <a:lnTo>
                    <a:pt x="9986505" y="0"/>
                  </a:lnTo>
                </a:path>
              </a:pathLst>
            </a:custGeom>
            <a:ln w="106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19594" y="6462852"/>
              <a:ext cx="1536175" cy="27778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748689" y="898080"/>
              <a:ext cx="392760" cy="10568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613192" y="1003782"/>
              <a:ext cx="615022" cy="21628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613192" y="1220076"/>
              <a:ext cx="631774" cy="10814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693875" y="1328216"/>
              <a:ext cx="564781" cy="108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730413" y="1436369"/>
              <a:ext cx="411035" cy="10814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479408" y="884123"/>
              <a:ext cx="427774" cy="10441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372843" y="988555"/>
              <a:ext cx="659168" cy="42647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476361" y="1415046"/>
              <a:ext cx="452132" cy="10661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232963" y="773061"/>
              <a:ext cx="301421" cy="76873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972638" y="849934"/>
              <a:ext cx="685050" cy="35337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972638" y="1203312"/>
              <a:ext cx="715492" cy="88341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086812" y="1291666"/>
              <a:ext cx="618070" cy="88341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117266" y="1380007"/>
              <a:ext cx="616534" cy="88341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137053" y="1468348"/>
              <a:ext cx="596747" cy="88341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173590" y="1556689"/>
              <a:ext cx="304469" cy="83781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785565" y="806373"/>
              <a:ext cx="490194" cy="93827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758159" y="900201"/>
              <a:ext cx="689622" cy="95961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745992" y="996162"/>
              <a:ext cx="701789" cy="9596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726193" y="1092123"/>
              <a:ext cx="701801" cy="9596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674440" y="1188084"/>
              <a:ext cx="723099" cy="95961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674440" y="1284046"/>
              <a:ext cx="707885" cy="191909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840366" y="1475955"/>
              <a:ext cx="499325" cy="89877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xfrm>
            <a:off x="807726" y="996000"/>
            <a:ext cx="6057265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301875" algn="l"/>
                <a:tab pos="3816985" algn="l"/>
                <a:tab pos="5022215" algn="l"/>
              </a:tabLst>
            </a:pPr>
            <a:r>
              <a:rPr lang="en-US" sz="2800" dirty="0">
                <a:latin typeface="휴먼둥근헤드라인" pitchFamily="18" charset="-127"/>
                <a:ea typeface="휴먼둥근헤드라인" pitchFamily="18" charset="-127"/>
              </a:rPr>
              <a:t>Lab</a:t>
            </a:r>
            <a:endParaRPr sz="2800" dirty="0">
              <a:latin typeface="휴먼둥근헤드라인" pitchFamily="18" charset="-127"/>
              <a:ea typeface="휴먼둥근헤드라인" pitchFamily="18" charset="-127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07725" y="1674145"/>
            <a:ext cx="9620269" cy="199093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213360" indent="-201295">
              <a:lnSpc>
                <a:spcPct val="100000"/>
              </a:lnSpc>
              <a:spcBef>
                <a:spcPts val="305"/>
              </a:spcBef>
              <a:buFont typeface="Wingdings"/>
              <a:buChar char=""/>
              <a:tabLst>
                <a:tab pos="213995" algn="l"/>
              </a:tabLst>
            </a:pPr>
            <a:r>
              <a:rPr lang="ko-KR" altLang="en-US" sz="245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  <a:cs typeface="Noto Sans CJK JP Regular"/>
              </a:rPr>
              <a:t>그래프 분석</a:t>
            </a:r>
            <a:r>
              <a:rPr lang="en-US" altLang="ko-KR" sz="245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  <a:cs typeface="Noto Sans CJK JP Regular"/>
              </a:rPr>
              <a:t>1</a:t>
            </a:r>
            <a:r>
              <a:rPr lang="ko-KR" altLang="en-US" sz="245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  <a:cs typeface="Noto Sans CJK JP Regular"/>
              </a:rPr>
              <a:t> </a:t>
            </a:r>
          </a:p>
          <a:p>
            <a:pPr marL="626110" lvl="1" indent="-213995">
              <a:lnSpc>
                <a:spcPct val="100000"/>
              </a:lnSpc>
              <a:spcBef>
                <a:spcPts val="165"/>
              </a:spcBef>
              <a:buSzPct val="95238"/>
              <a:buFont typeface="Wingdings"/>
              <a:buChar char=""/>
              <a:tabLst>
                <a:tab pos="626745" algn="l"/>
              </a:tabLst>
            </a:pPr>
            <a:r>
              <a:rPr lang="ko-KR" altLang="en-US" sz="2400" dirty="0">
                <a:latin typeface="휴먼매직체" pitchFamily="18" charset="-127"/>
                <a:ea typeface="휴먼매직체" pitchFamily="18" charset="-127"/>
              </a:rPr>
              <a:t>저번 시간에 실험한 것을 바탕으로 </a:t>
            </a:r>
            <a:r>
              <a:rPr lang="en-US" altLang="ko-KR" sz="2400" dirty="0">
                <a:latin typeface="휴먼매직체" pitchFamily="18" charset="-127"/>
                <a:ea typeface="휴먼매직체" pitchFamily="18" charset="-127"/>
              </a:rPr>
              <a:t>I,O,S,Z</a:t>
            </a:r>
            <a:r>
              <a:rPr lang="ko-KR" altLang="en-US" sz="2400" dirty="0">
                <a:latin typeface="휴먼매직체" pitchFamily="18" charset="-127"/>
                <a:ea typeface="휴먼매직체" pitchFamily="18" charset="-127"/>
              </a:rPr>
              <a:t> 각각의 가속도 및 </a:t>
            </a:r>
            <a:r>
              <a:rPr lang="ko-KR" altLang="en-US" sz="2400" dirty="0" err="1">
                <a:latin typeface="휴먼매직체" pitchFamily="18" charset="-127"/>
                <a:ea typeface="휴먼매직체" pitchFamily="18" charset="-127"/>
              </a:rPr>
              <a:t>자이로</a:t>
            </a:r>
            <a:r>
              <a:rPr lang="ko-KR" altLang="en-US" sz="2400" dirty="0">
                <a:latin typeface="휴먼매직체" pitchFamily="18" charset="-127"/>
                <a:ea typeface="휴먼매직체" pitchFamily="18" charset="-127"/>
              </a:rPr>
              <a:t> 센서 그래프가 가지는 특징을 분석해본다</a:t>
            </a:r>
            <a:r>
              <a:rPr lang="en-US" altLang="ko-KR" sz="2400" dirty="0">
                <a:latin typeface="휴먼매직체" pitchFamily="18" charset="-127"/>
                <a:ea typeface="휴먼매직체" pitchFamily="18" charset="-127"/>
              </a:rPr>
              <a:t>.</a:t>
            </a:r>
          </a:p>
          <a:p>
            <a:pPr marL="626110" lvl="1" indent="-213995">
              <a:lnSpc>
                <a:spcPct val="100000"/>
              </a:lnSpc>
              <a:spcBef>
                <a:spcPts val="165"/>
              </a:spcBef>
              <a:buSzPct val="95238"/>
              <a:buFont typeface="Wingdings"/>
              <a:buChar char=""/>
              <a:tabLst>
                <a:tab pos="626745" algn="l"/>
              </a:tabLst>
            </a:pPr>
            <a:endParaRPr lang="en-US" altLang="ko-KR" sz="2400" dirty="0">
              <a:latin typeface="휴먼매직체" pitchFamily="18" charset="-127"/>
              <a:ea typeface="휴먼매직체" pitchFamily="18" charset="-127"/>
            </a:endParaRPr>
          </a:p>
          <a:p>
            <a:pPr marL="12065">
              <a:lnSpc>
                <a:spcPct val="100000"/>
              </a:lnSpc>
              <a:spcBef>
                <a:spcPts val="305"/>
              </a:spcBef>
              <a:tabLst>
                <a:tab pos="213995" algn="l"/>
              </a:tabLst>
            </a:pPr>
            <a:endParaRPr lang="ko-KR" altLang="en-US" sz="2450" spc="35" dirty="0">
              <a:solidFill>
                <a:srgbClr val="006FBF"/>
              </a:solidFill>
              <a:latin typeface="휴먼매직체" pitchFamily="18" charset="-127"/>
              <a:ea typeface="휴먼매직체" pitchFamily="18" charset="-127"/>
              <a:cs typeface="Noto Sans CJK JP Regular"/>
            </a:endParaRPr>
          </a:p>
        </p:txBody>
      </p:sp>
      <p:sp>
        <p:nvSpPr>
          <p:cNvPr id="33" name="슬라이드 번호 개체 틀 3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R="36195" algn="r">
              <a:spcBef>
                <a:spcPts val="25"/>
              </a:spcBef>
            </a:pPr>
            <a:endParaRPr lang="en-US" i="0" spc="-55" dirty="0">
              <a:latin typeface="Trebuchet MS"/>
              <a:cs typeface="Trebuchet MS"/>
            </a:endParaRPr>
          </a:p>
          <a:p>
            <a:pPr marR="36195" algn="r">
              <a:spcBef>
                <a:spcPts val="25"/>
              </a:spcBef>
            </a:pPr>
            <a:r>
              <a:rPr lang="en-US" altLang="ko-KR" i="0" spc="-55" dirty="0">
                <a:latin typeface="Trebuchet MS"/>
                <a:cs typeface="Trebuchet MS"/>
              </a:rPr>
              <a:t>(</a:t>
            </a:r>
            <a:fld id="{81D60167-4931-47E6-BA6A-407CBD079E47}" type="slidenum">
              <a:rPr lang="en-US" altLang="ko-KR" i="0" spc="-5" smtClean="0">
                <a:latin typeface="Trebuchet MS"/>
                <a:cs typeface="Trebuchet MS"/>
              </a:rPr>
              <a:pPr marR="36195" algn="r">
                <a:spcBef>
                  <a:spcPts val="25"/>
                </a:spcBef>
              </a:pPr>
              <a:t>5</a:t>
            </a:fld>
            <a:r>
              <a:rPr lang="en-US" altLang="ko-KR" i="0" spc="-114" dirty="0">
                <a:latin typeface="Trebuchet MS"/>
                <a:cs typeface="Trebuchet MS"/>
              </a:rPr>
              <a:t>/</a:t>
            </a:r>
            <a:r>
              <a:rPr lang="en-US" altLang="ko-KR" i="0" spc="-5" dirty="0">
                <a:latin typeface="Trebuchet MS"/>
                <a:cs typeface="Trebuchet MS"/>
              </a:rPr>
              <a:t>18</a:t>
            </a:r>
            <a:r>
              <a:rPr lang="en-US" altLang="ko-KR" i="0" spc="-50" dirty="0">
                <a:latin typeface="Trebuchet MS"/>
                <a:cs typeface="Trebuchet MS"/>
              </a:rPr>
              <a:t>)</a:t>
            </a:r>
            <a:endParaRPr lang="en-US" altLang="ko-KR" dirty="0">
              <a:latin typeface="Trebuchet MS"/>
              <a:cs typeface="Trebuchet MS"/>
            </a:endParaRPr>
          </a:p>
        </p:txBody>
      </p:sp>
      <p:sp>
        <p:nvSpPr>
          <p:cNvPr id="31" name="텍스트 상자 2">
            <a:extLst>
              <a:ext uri="{FF2B5EF4-FFF2-40B4-BE49-F238E27FC236}">
                <a16:creationId xmlns:a16="http://schemas.microsoft.com/office/drawing/2014/main" id="{925C22AD-7B2F-41A6-B497-6084DDEB39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7379" y="2878914"/>
            <a:ext cx="8498186" cy="319793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457200" indent="-457200" latinLnBrk="1">
              <a:lnSpc>
                <a:spcPct val="107000"/>
              </a:lnSpc>
              <a:spcAft>
                <a:spcPts val="0"/>
              </a:spcAft>
              <a:buAutoNum type="arabicPeriod"/>
            </a:pPr>
            <a:r>
              <a:rPr lang="en-US" sz="2000" dirty="0">
                <a:latin typeface="휴먼매직체" panose="02030504000101010101" pitchFamily="18" charset="-127"/>
                <a:ea typeface="휴먼매직체" panose="02030504000101010101" pitchFamily="18" charset="-127"/>
                <a:cs typeface="Arial" panose="020B0604020202020204" pitchFamily="34" charset="0"/>
              </a:rPr>
              <a:t>I</a:t>
            </a:r>
            <a:r>
              <a:rPr lang="ko-KR" altLang="en-US" sz="2000" dirty="0">
                <a:latin typeface="휴먼매직체" panose="02030504000101010101" pitchFamily="18" charset="-127"/>
                <a:ea typeface="휴먼매직체" panose="02030504000101010101" pitchFamily="18" charset="-127"/>
                <a:cs typeface="Arial" panose="020B0604020202020204" pitchFamily="34" charset="0"/>
              </a:rPr>
              <a:t>의 경우</a:t>
            </a:r>
            <a:r>
              <a:rPr lang="en-US" altLang="ko-KR" sz="2000" dirty="0">
                <a:latin typeface="휴먼매직체" panose="02030504000101010101" pitchFamily="18" charset="-127"/>
                <a:ea typeface="휴먼매직체" panose="02030504000101010101" pitchFamily="18" charset="-127"/>
                <a:cs typeface="Arial" panose="020B0604020202020204" pitchFamily="34" charset="0"/>
              </a:rPr>
              <a:t>: O,S,Z</a:t>
            </a:r>
            <a:r>
              <a:rPr lang="ko-KR" altLang="en-US" sz="2000" dirty="0">
                <a:latin typeface="휴먼매직체" panose="02030504000101010101" pitchFamily="18" charset="-127"/>
                <a:ea typeface="휴먼매직체" panose="02030504000101010101" pitchFamily="18" charset="-127"/>
                <a:cs typeface="Arial" panose="020B0604020202020204" pitchFamily="34" charset="0"/>
              </a:rPr>
              <a:t>와 구별되는 특징으로 </a:t>
            </a:r>
            <a:r>
              <a:rPr lang="en-US" altLang="ko-KR" sz="2000" dirty="0">
                <a:latin typeface="휴먼매직체" panose="02030504000101010101" pitchFamily="18" charset="-127"/>
                <a:ea typeface="휴먼매직체" panose="02030504000101010101" pitchFamily="18" charset="-127"/>
                <a:cs typeface="Arial" panose="020B0604020202020204" pitchFamily="34" charset="0"/>
              </a:rPr>
              <a:t>accel Z, gyro X </a:t>
            </a:r>
            <a:r>
              <a:rPr lang="ko-KR" altLang="en-US" sz="2000" dirty="0">
                <a:latin typeface="휴먼매직체" panose="02030504000101010101" pitchFamily="18" charset="-127"/>
                <a:ea typeface="휴먼매직체" panose="02030504000101010101" pitchFamily="18" charset="-127"/>
                <a:cs typeface="Arial" panose="020B0604020202020204" pitchFamily="34" charset="0"/>
              </a:rPr>
              <a:t>값 변화가 크다</a:t>
            </a:r>
            <a:r>
              <a:rPr lang="en-US" altLang="ko-KR" sz="2000" dirty="0">
                <a:latin typeface="휴먼매직체" panose="02030504000101010101" pitchFamily="18" charset="-127"/>
                <a:ea typeface="휴먼매직체" panose="02030504000101010101" pitchFamily="18" charset="-127"/>
                <a:cs typeface="Arial" panose="020B0604020202020204" pitchFamily="34" charset="0"/>
              </a:rPr>
              <a:t>. </a:t>
            </a:r>
            <a:r>
              <a:rPr lang="en-US" altLang="ko-KR" sz="2000" dirty="0">
                <a:latin typeface="휴먼매직체" panose="02030504000101010101" pitchFamily="18" charset="-127"/>
                <a:ea typeface="휴먼매직체" panose="02030504000101010101" pitchFamily="18" charset="-127"/>
                <a:cs typeface="Arial" panose="020B0604020202020204" pitchFamily="34" charset="0"/>
                <a:sym typeface="Wingdings" panose="05000000000000000000" pitchFamily="2" charset="2"/>
              </a:rPr>
              <a:t> </a:t>
            </a:r>
            <a:r>
              <a:rPr lang="ko-KR" altLang="en-US" sz="2000" dirty="0">
                <a:latin typeface="휴먼매직체" panose="02030504000101010101" pitchFamily="18" charset="-127"/>
                <a:ea typeface="휴먼매직체" panose="02030504000101010101" pitchFamily="18" charset="-127"/>
                <a:cs typeface="Arial" panose="020B0604020202020204" pitchFamily="34" charset="0"/>
                <a:sym typeface="Wingdings" panose="05000000000000000000" pitchFamily="2" charset="2"/>
              </a:rPr>
              <a:t>제곱합을 구하여 </a:t>
            </a:r>
            <a:r>
              <a:rPr lang="en-US" altLang="ko-KR" sz="2000" dirty="0">
                <a:latin typeface="휴먼매직체" panose="02030504000101010101" pitchFamily="18" charset="-127"/>
                <a:ea typeface="휴먼매직체" panose="02030504000101010101" pitchFamily="18" charset="-127"/>
                <a:cs typeface="Arial" panose="020B0604020202020204" pitchFamily="34" charset="0"/>
                <a:sym typeface="Wingdings" panose="05000000000000000000" pitchFamily="2" charset="2"/>
              </a:rPr>
              <a:t>I</a:t>
            </a:r>
            <a:r>
              <a:rPr lang="ko-KR" altLang="en-US" sz="2000" dirty="0">
                <a:latin typeface="휴먼매직체" panose="02030504000101010101" pitchFamily="18" charset="-127"/>
                <a:ea typeface="휴먼매직체" panose="02030504000101010101" pitchFamily="18" charset="-127"/>
                <a:cs typeface="Arial" panose="020B0604020202020204" pitchFamily="34" charset="0"/>
                <a:sym typeface="Wingdings" panose="05000000000000000000" pitchFamily="2" charset="2"/>
              </a:rPr>
              <a:t>를 가장 먼저 걸러내자</a:t>
            </a:r>
            <a:r>
              <a:rPr lang="en-US" altLang="ko-KR" sz="2000" dirty="0">
                <a:latin typeface="휴먼매직체" panose="02030504000101010101" pitchFamily="18" charset="-127"/>
                <a:ea typeface="휴먼매직체" panose="02030504000101010101" pitchFamily="18" charset="-127"/>
                <a:cs typeface="Arial" panose="020B0604020202020204" pitchFamily="34" charset="0"/>
                <a:sym typeface="Wingdings" panose="05000000000000000000" pitchFamily="2" charset="2"/>
              </a:rPr>
              <a:t>.</a:t>
            </a:r>
            <a:endParaRPr lang="en-US" altLang="ko-KR" sz="2000" dirty="0">
              <a:latin typeface="휴먼매직체" panose="02030504000101010101" pitchFamily="18" charset="-127"/>
              <a:ea typeface="휴먼매직체" panose="02030504000101010101" pitchFamily="18" charset="-127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altLang="ko-KR" sz="2000" dirty="0">
                <a:latin typeface="휴먼매직체" panose="02030504000101010101" pitchFamily="18" charset="-127"/>
                <a:ea typeface="휴먼매직체" panose="02030504000101010101" pitchFamily="18" charset="-127"/>
                <a:cs typeface="Arial" panose="020B0604020202020204" pitchFamily="34" charset="0"/>
              </a:rPr>
              <a:t>2. Z</a:t>
            </a:r>
            <a:r>
              <a:rPr lang="ko-KR" altLang="en-US" sz="2000" dirty="0">
                <a:latin typeface="휴먼매직체" panose="02030504000101010101" pitchFamily="18" charset="-127"/>
                <a:ea typeface="휴먼매직체" panose="02030504000101010101" pitchFamily="18" charset="-127"/>
                <a:cs typeface="Arial" panose="020B0604020202020204" pitchFamily="34" charset="0"/>
              </a:rPr>
              <a:t>의 경우</a:t>
            </a:r>
            <a:r>
              <a:rPr lang="en-US" altLang="ko-KR" sz="2000" dirty="0">
                <a:latin typeface="휴먼매직체" panose="02030504000101010101" pitchFamily="18" charset="-127"/>
                <a:ea typeface="휴먼매직체" panose="02030504000101010101" pitchFamily="18" charset="-127"/>
                <a:cs typeface="Arial" panose="020B0604020202020204" pitchFamily="34" charset="0"/>
              </a:rPr>
              <a:t>: O</a:t>
            </a:r>
            <a:r>
              <a:rPr lang="ko-KR" altLang="en-US" sz="2000" dirty="0">
                <a:latin typeface="휴먼매직체" panose="02030504000101010101" pitchFamily="18" charset="-127"/>
                <a:ea typeface="휴먼매직체" panose="02030504000101010101" pitchFamily="18" charset="-127"/>
                <a:cs typeface="Arial" panose="020B0604020202020204" pitchFamily="34" charset="0"/>
              </a:rPr>
              <a:t>와 </a:t>
            </a:r>
            <a:r>
              <a:rPr lang="en-US" altLang="ko-KR" sz="2000" dirty="0">
                <a:latin typeface="휴먼매직체" panose="02030504000101010101" pitchFamily="18" charset="-127"/>
                <a:ea typeface="휴먼매직체" panose="02030504000101010101" pitchFamily="18" charset="-127"/>
                <a:cs typeface="Arial" panose="020B0604020202020204" pitchFamily="34" charset="0"/>
              </a:rPr>
              <a:t>S</a:t>
            </a:r>
            <a:r>
              <a:rPr lang="ko-KR" altLang="en-US" sz="2000" dirty="0">
                <a:latin typeface="휴먼매직체" panose="02030504000101010101" pitchFamily="18" charset="-127"/>
                <a:ea typeface="휴먼매직체" panose="02030504000101010101" pitchFamily="18" charset="-127"/>
                <a:cs typeface="Arial" panose="020B0604020202020204" pitchFamily="34" charset="0"/>
              </a:rPr>
              <a:t>에서의 </a:t>
            </a:r>
            <a:r>
              <a:rPr lang="en-US" altLang="ko-KR" sz="2000" dirty="0">
                <a:latin typeface="휴먼매직체" panose="02030504000101010101" pitchFamily="18" charset="-127"/>
                <a:ea typeface="휴먼매직체" panose="02030504000101010101" pitchFamily="18" charset="-127"/>
                <a:cs typeface="Arial" panose="020B0604020202020204" pitchFamily="34" charset="0"/>
              </a:rPr>
              <a:t>accel X, gyro Z </a:t>
            </a:r>
            <a:r>
              <a:rPr lang="ko-KR" altLang="en-US" sz="2000" dirty="0">
                <a:latin typeface="휴먼매직체" panose="02030504000101010101" pitchFamily="18" charset="-127"/>
                <a:ea typeface="휴먼매직체" panose="02030504000101010101" pitchFamily="18" charset="-127"/>
                <a:cs typeface="Arial" panose="020B0604020202020204" pitchFamily="34" charset="0"/>
              </a:rPr>
              <a:t>그래프 형태가 같은 반면 </a:t>
            </a:r>
            <a:r>
              <a:rPr lang="en-US" altLang="ko-KR" sz="2000" dirty="0">
                <a:latin typeface="휴먼매직체" panose="02030504000101010101" pitchFamily="18" charset="-127"/>
                <a:ea typeface="휴먼매직체" panose="02030504000101010101" pitchFamily="18" charset="-127"/>
                <a:cs typeface="Arial" panose="020B0604020202020204" pitchFamily="34" charset="0"/>
              </a:rPr>
              <a:t>Z</a:t>
            </a:r>
            <a:r>
              <a:rPr lang="ko-KR" altLang="en-US" sz="2000" dirty="0">
                <a:latin typeface="휴먼매직체" panose="02030504000101010101" pitchFamily="18" charset="-127"/>
                <a:ea typeface="휴먼매직체" panose="02030504000101010101" pitchFamily="18" charset="-127"/>
                <a:cs typeface="Arial" panose="020B0604020202020204" pitchFamily="34" charset="0"/>
              </a:rPr>
              <a:t>는 형태가 다르다</a:t>
            </a:r>
            <a:r>
              <a:rPr lang="en-US" altLang="ko-KR" sz="2000" dirty="0">
                <a:latin typeface="휴먼매직체" panose="02030504000101010101" pitchFamily="18" charset="-127"/>
                <a:ea typeface="휴먼매직체" panose="02030504000101010101" pitchFamily="18" charset="-127"/>
                <a:cs typeface="Arial" panose="020B0604020202020204" pitchFamily="34" charset="0"/>
              </a:rPr>
              <a:t>. </a:t>
            </a:r>
            <a:r>
              <a:rPr lang="ko-KR" altLang="en-US" sz="2000" dirty="0">
                <a:latin typeface="휴먼매직체" panose="02030504000101010101" pitchFamily="18" charset="-127"/>
                <a:ea typeface="휴먼매직체" panose="02030504000101010101" pitchFamily="18" charset="-127"/>
                <a:cs typeface="Arial" panose="020B0604020202020204" pitchFamily="34" charset="0"/>
              </a:rPr>
              <a:t>예를 들어</a:t>
            </a:r>
            <a:r>
              <a:rPr lang="en-US" altLang="ko-KR" sz="2000" dirty="0">
                <a:latin typeface="휴먼매직체" panose="02030504000101010101" pitchFamily="18" charset="-127"/>
                <a:ea typeface="휴먼매직체" panose="02030504000101010101" pitchFamily="18" charset="-127"/>
                <a:cs typeface="Arial" panose="020B0604020202020204" pitchFamily="34" charset="0"/>
              </a:rPr>
              <a:t>, </a:t>
            </a:r>
            <a:r>
              <a:rPr lang="en-US" altLang="ko-KR" sz="2000" kern="100" dirty="0">
                <a:effectLst/>
                <a:latin typeface="휴먼매직체" panose="02030504000101010101" pitchFamily="18" charset="-127"/>
                <a:ea typeface="휴먼매직체" panose="02030504000101010101" pitchFamily="18" charset="-127"/>
                <a:cs typeface="Times New Roman" panose="02020603050405020304" pitchFamily="18" charset="0"/>
              </a:rPr>
              <a:t>accel X</a:t>
            </a:r>
            <a:r>
              <a:rPr lang="ko-KR" altLang="ko-KR" sz="2000" kern="100" dirty="0">
                <a:effectLst/>
                <a:latin typeface="휴먼매직체" panose="02030504000101010101" pitchFamily="18" charset="-127"/>
                <a:ea typeface="휴먼매직체" panose="02030504000101010101" pitchFamily="18" charset="-127"/>
                <a:cs typeface="Times New Roman" panose="02020603050405020304" pitchFamily="18" charset="0"/>
              </a:rPr>
              <a:t>는 </a:t>
            </a:r>
            <a:r>
              <a:rPr lang="en-US" altLang="ko-KR" sz="2000" kern="100" dirty="0">
                <a:effectLst/>
                <a:latin typeface="휴먼매직체" panose="02030504000101010101" pitchFamily="18" charset="-127"/>
                <a:ea typeface="휴먼매직체" panose="02030504000101010101" pitchFamily="18" charset="-127"/>
                <a:cs typeface="Times New Roman" panose="02020603050405020304" pitchFamily="18" charset="0"/>
              </a:rPr>
              <a:t>( - + - + )</a:t>
            </a:r>
            <a:r>
              <a:rPr lang="ko-KR" altLang="ko-KR" sz="2000" kern="100" dirty="0">
                <a:effectLst/>
                <a:latin typeface="휴먼매직체" panose="02030504000101010101" pitchFamily="18" charset="-127"/>
                <a:ea typeface="휴먼매직체" panose="02030504000101010101" pitchFamily="18" charset="-127"/>
                <a:cs typeface="Times New Roman" panose="02020603050405020304" pitchFamily="18" charset="0"/>
              </a:rPr>
              <a:t>라면</a:t>
            </a:r>
            <a:r>
              <a:rPr lang="en-US" altLang="ko-KR" sz="2000" kern="100" dirty="0">
                <a:effectLst/>
                <a:latin typeface="휴먼매직체" panose="02030504000101010101" pitchFamily="18" charset="-127"/>
                <a:ea typeface="휴먼매직체" panose="02030504000101010101" pitchFamily="18" charset="-127"/>
                <a:cs typeface="Times New Roman" panose="02020603050405020304" pitchFamily="18" charset="0"/>
              </a:rPr>
              <a:t> Z</a:t>
            </a:r>
            <a:r>
              <a:rPr lang="ko-KR" altLang="ko-KR" sz="2000" kern="100" dirty="0">
                <a:effectLst/>
                <a:latin typeface="휴먼매직체" panose="02030504000101010101" pitchFamily="18" charset="-127"/>
                <a:ea typeface="휴먼매직체" panose="02030504000101010101" pitchFamily="18" charset="-127"/>
                <a:cs typeface="Times New Roman" panose="02020603050405020304" pitchFamily="18" charset="0"/>
              </a:rPr>
              <a:t>에서의 </a:t>
            </a:r>
            <a:r>
              <a:rPr lang="en-US" altLang="ko-KR" sz="2000" kern="100" dirty="0">
                <a:effectLst/>
                <a:latin typeface="휴먼매직체" panose="02030504000101010101" pitchFamily="18" charset="-127"/>
                <a:ea typeface="휴먼매직체" panose="02030504000101010101" pitchFamily="18" charset="-127"/>
                <a:cs typeface="Times New Roman" panose="02020603050405020304" pitchFamily="18" charset="0"/>
              </a:rPr>
              <a:t>accel X</a:t>
            </a:r>
            <a:r>
              <a:rPr lang="ko-KR" altLang="ko-KR" sz="2000" kern="100" dirty="0">
                <a:effectLst/>
                <a:latin typeface="휴먼매직체" panose="02030504000101010101" pitchFamily="18" charset="-127"/>
                <a:ea typeface="휴먼매직체" panose="02030504000101010101" pitchFamily="18" charset="-127"/>
                <a:cs typeface="Times New Roman" panose="02020603050405020304" pitchFamily="18" charset="0"/>
              </a:rPr>
              <a:t>는 </a:t>
            </a:r>
            <a:r>
              <a:rPr lang="en-US" altLang="ko-KR" sz="2000" kern="100" dirty="0">
                <a:effectLst/>
                <a:latin typeface="휴먼매직체" panose="02030504000101010101" pitchFamily="18" charset="-127"/>
                <a:ea typeface="휴먼매직체" panose="02030504000101010101" pitchFamily="18" charset="-127"/>
                <a:cs typeface="Times New Roman" panose="02020603050405020304" pitchFamily="18" charset="0"/>
              </a:rPr>
              <a:t>( + - + - )</a:t>
            </a:r>
            <a:r>
              <a:rPr lang="ko-KR" altLang="ko-KR" sz="2000" kern="100" dirty="0">
                <a:effectLst/>
                <a:latin typeface="휴먼매직체" panose="02030504000101010101" pitchFamily="18" charset="-127"/>
                <a:ea typeface="휴먼매직체" panose="02030504000101010101" pitchFamily="18" charset="-127"/>
                <a:cs typeface="Times New Roman" panose="02020603050405020304" pitchFamily="18" charset="0"/>
              </a:rPr>
              <a:t>이다</a:t>
            </a:r>
            <a:r>
              <a:rPr lang="en-US" altLang="ko-KR" sz="2000" kern="100" dirty="0">
                <a:effectLst/>
                <a:latin typeface="휴먼매직체" panose="02030504000101010101" pitchFamily="18" charset="-127"/>
                <a:ea typeface="휴먼매직체" panose="02030504000101010101" pitchFamily="18" charset="-127"/>
                <a:cs typeface="Times New Roman" panose="02020603050405020304" pitchFamily="18" charset="0"/>
              </a:rPr>
              <a:t>. </a:t>
            </a:r>
            <a:r>
              <a:rPr lang="ko-KR" altLang="ko-KR" sz="2000" kern="100" dirty="0">
                <a:effectLst/>
                <a:latin typeface="휴먼매직체" panose="02030504000101010101" pitchFamily="18" charset="-127"/>
                <a:ea typeface="휴먼매직체" panose="02030504000101010101" pitchFamily="18" charset="-127"/>
                <a:cs typeface="Times New Roman" panose="02020603050405020304" pitchFamily="18" charset="0"/>
              </a:rPr>
              <a:t>따라서 부호의 변화를 배열에 저장하여 </a:t>
            </a:r>
            <a:r>
              <a:rPr lang="en-US" altLang="ko-KR" sz="2000" kern="100" dirty="0">
                <a:effectLst/>
                <a:latin typeface="휴먼매직체" panose="02030504000101010101" pitchFamily="18" charset="-127"/>
                <a:ea typeface="휴먼매직체" panose="02030504000101010101" pitchFamily="18" charset="-127"/>
                <a:cs typeface="Times New Roman" panose="02020603050405020304" pitchFamily="18" charset="0"/>
              </a:rPr>
              <a:t>Z</a:t>
            </a:r>
            <a:r>
              <a:rPr lang="ko-KR" altLang="ko-KR" sz="2000" kern="100" dirty="0">
                <a:effectLst/>
                <a:latin typeface="휴먼매직체" panose="02030504000101010101" pitchFamily="18" charset="-127"/>
                <a:ea typeface="휴먼매직체" panose="02030504000101010101" pitchFamily="18" charset="-127"/>
                <a:cs typeface="Times New Roman" panose="02020603050405020304" pitchFamily="18" charset="0"/>
              </a:rPr>
              <a:t>를 두번째로 걸러낼 것이다</a:t>
            </a:r>
            <a:r>
              <a:rPr lang="en-US" altLang="ko-KR" sz="2000" kern="100" dirty="0">
                <a:effectLst/>
                <a:latin typeface="휴먼매직체" panose="02030504000101010101" pitchFamily="18" charset="-127"/>
                <a:ea typeface="휴먼매직체" panose="02030504000101010101" pitchFamily="18" charset="-127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</a:pPr>
            <a:r>
              <a:rPr lang="en-US" altLang="ko-KR" sz="2000" kern="100" dirty="0">
                <a:latin typeface="휴먼매직체" panose="02030504000101010101" pitchFamily="18" charset="-127"/>
                <a:ea typeface="휴먼매직체" panose="02030504000101010101" pitchFamily="18" charset="-127"/>
                <a:cs typeface="Times New Roman" panose="02020603050405020304" pitchFamily="18" charset="0"/>
              </a:rPr>
              <a:t>3. O</a:t>
            </a:r>
            <a:r>
              <a:rPr lang="ko-KR" altLang="en-US" sz="2000" kern="100" dirty="0">
                <a:latin typeface="휴먼매직체" panose="02030504000101010101" pitchFamily="18" charset="-127"/>
                <a:ea typeface="휴먼매직체" panose="02030504000101010101" pitchFamily="18" charset="-127"/>
                <a:cs typeface="Times New Roman" panose="02020603050405020304" pitchFamily="18" charset="0"/>
              </a:rPr>
              <a:t>와 </a:t>
            </a:r>
            <a:r>
              <a:rPr lang="en-US" altLang="ko-KR" sz="2000" kern="100" dirty="0">
                <a:latin typeface="휴먼매직체" panose="02030504000101010101" pitchFamily="18" charset="-127"/>
                <a:ea typeface="휴먼매직체" panose="02030504000101010101" pitchFamily="18" charset="-127"/>
                <a:cs typeface="Times New Roman" panose="02020603050405020304" pitchFamily="18" charset="0"/>
              </a:rPr>
              <a:t>S</a:t>
            </a:r>
            <a:r>
              <a:rPr lang="ko-KR" altLang="en-US" sz="2000" kern="100" dirty="0">
                <a:latin typeface="휴먼매직체" panose="02030504000101010101" pitchFamily="18" charset="-127"/>
                <a:ea typeface="휴먼매직체" panose="02030504000101010101" pitchFamily="18" charset="-127"/>
                <a:cs typeface="Times New Roman" panose="02020603050405020304" pitchFamily="18" charset="0"/>
              </a:rPr>
              <a:t>는 그래프에서 큰 차이를 찾을 수 없다</a:t>
            </a:r>
            <a:r>
              <a:rPr lang="en-US" altLang="ko-KR" sz="2000" kern="100" dirty="0">
                <a:latin typeface="휴먼매직체" panose="02030504000101010101" pitchFamily="18" charset="-127"/>
                <a:ea typeface="휴먼매직체" panose="02030504000101010101" pitchFamily="18" charset="-127"/>
                <a:cs typeface="Times New Roman" panose="02020603050405020304" pitchFamily="18" charset="0"/>
              </a:rPr>
              <a:t>. </a:t>
            </a:r>
            <a:r>
              <a:rPr lang="ko-KR" altLang="en-US" sz="2000" kern="100" dirty="0">
                <a:latin typeface="휴먼매직체" panose="02030504000101010101" pitchFamily="18" charset="-127"/>
                <a:ea typeface="휴먼매직체" panose="02030504000101010101" pitchFamily="18" charset="-127"/>
                <a:cs typeface="Times New Roman" panose="02020603050405020304" pitchFamily="18" charset="0"/>
              </a:rPr>
              <a:t>하지만 </a:t>
            </a:r>
            <a:r>
              <a:rPr lang="en-US" altLang="ko-KR" sz="2000" kern="100" dirty="0">
                <a:latin typeface="휴먼매직체" panose="02030504000101010101" pitchFamily="18" charset="-127"/>
                <a:ea typeface="휴먼매직체" panose="02030504000101010101" pitchFamily="18" charset="-127"/>
                <a:cs typeface="Times New Roman" panose="02020603050405020304" pitchFamily="18" charset="0"/>
              </a:rPr>
              <a:t>O</a:t>
            </a:r>
            <a:r>
              <a:rPr lang="ko-KR" altLang="en-US" sz="2000" kern="100" dirty="0">
                <a:latin typeface="휴먼매직체" panose="02030504000101010101" pitchFamily="18" charset="-127"/>
                <a:ea typeface="휴먼매직체" panose="02030504000101010101" pitchFamily="18" charset="-127"/>
                <a:cs typeface="Times New Roman" panose="02020603050405020304" pitchFamily="18" charset="0"/>
              </a:rPr>
              <a:t>의 </a:t>
            </a:r>
            <a:r>
              <a:rPr lang="en-US" altLang="ko-KR" sz="2000" kern="100" dirty="0">
                <a:latin typeface="휴먼매직체" panose="02030504000101010101" pitchFamily="18" charset="-127"/>
                <a:ea typeface="휴먼매직체" panose="02030504000101010101" pitchFamily="18" charset="-127"/>
                <a:cs typeface="Times New Roman" panose="02020603050405020304" pitchFamily="18" charset="0"/>
              </a:rPr>
              <a:t>gyro X</a:t>
            </a:r>
            <a:r>
              <a:rPr lang="ko-KR" altLang="en-US" sz="2000" kern="100" dirty="0">
                <a:latin typeface="휴먼매직체" panose="02030504000101010101" pitchFamily="18" charset="-127"/>
                <a:ea typeface="휴먼매직체" panose="02030504000101010101" pitchFamily="18" charset="-127"/>
                <a:cs typeface="Times New Roman" panose="02020603050405020304" pitchFamily="18" charset="0"/>
              </a:rPr>
              <a:t>값이 </a:t>
            </a:r>
            <a:r>
              <a:rPr lang="en-US" altLang="ko-KR" sz="2000" kern="100" dirty="0">
                <a:latin typeface="휴먼매직체" panose="02030504000101010101" pitchFamily="18" charset="-127"/>
                <a:ea typeface="휴먼매직체" panose="02030504000101010101" pitchFamily="18" charset="-127"/>
                <a:cs typeface="Times New Roman" panose="02020603050405020304" pitchFamily="18" charset="0"/>
              </a:rPr>
              <a:t>S</a:t>
            </a:r>
            <a:r>
              <a:rPr lang="ko-KR" altLang="en-US" sz="2000" kern="100" dirty="0">
                <a:latin typeface="휴먼매직체" panose="02030504000101010101" pitchFamily="18" charset="-127"/>
                <a:ea typeface="휴먼매직체" panose="02030504000101010101" pitchFamily="18" charset="-127"/>
                <a:cs typeface="Times New Roman" panose="02020603050405020304" pitchFamily="18" charset="0"/>
              </a:rPr>
              <a:t>에 비해 변화가 크다는 점을 이용하여 구분할 계획이다</a:t>
            </a:r>
            <a:r>
              <a:rPr lang="en-US" altLang="ko-KR" sz="2000" kern="100" dirty="0">
                <a:latin typeface="휴먼매직체" panose="02030504000101010101" pitchFamily="18" charset="-127"/>
                <a:ea typeface="휴먼매직체" panose="02030504000101010101" pitchFamily="18" charset="-127"/>
                <a:cs typeface="Times New Roman" panose="02020603050405020304" pitchFamily="18" charset="0"/>
              </a:rPr>
              <a:t>.</a:t>
            </a:r>
            <a:endParaRPr lang="ko-KR" altLang="ko-KR" sz="2000" kern="100" dirty="0">
              <a:effectLst/>
              <a:latin typeface="휴먼매직체" panose="02030504000101010101" pitchFamily="18" charset="-127"/>
              <a:ea typeface="휴먼매직체" panose="02030504000101010101" pitchFamily="18" charset="-127"/>
              <a:cs typeface="Times New Roman" panose="02020603050405020304" pitchFamily="18" charset="0"/>
            </a:endParaRPr>
          </a:p>
          <a:p>
            <a:pPr latinLnBrk="1">
              <a:lnSpc>
                <a:spcPct val="107000"/>
              </a:lnSpc>
              <a:spcAft>
                <a:spcPts val="0"/>
              </a:spcAft>
            </a:pPr>
            <a:endParaRPr lang="en-US" altLang="ko-KR" sz="2400" dirty="0">
              <a:latin typeface="휴먼매직체" panose="02030504000101010101" pitchFamily="18" charset="-127"/>
              <a:ea typeface="휴먼매직체" panose="02030504000101010101" pitchFamily="18" charset="-127"/>
              <a:cs typeface="Arial" panose="020B0604020202020204" pitchFamily="34" charset="0"/>
            </a:endParaRPr>
          </a:p>
          <a:p>
            <a:pPr marL="457200" indent="-457200" latinLnBrk="1">
              <a:lnSpc>
                <a:spcPct val="107000"/>
              </a:lnSpc>
              <a:spcAft>
                <a:spcPts val="0"/>
              </a:spcAft>
              <a:buAutoNum type="arabicPeriod"/>
            </a:pPr>
            <a:endParaRPr lang="ko-KR" sz="2400" dirty="0">
              <a:effectLst/>
              <a:latin typeface="휴먼매직체" panose="02030504000101010101" pitchFamily="18" charset="-127"/>
              <a:ea typeface="휴먼매직체" panose="02030504000101010101" pitchFamily="18" charset="-127"/>
              <a:cs typeface="Arial" panose="020B0604020202020204" pitchFamily="34" charset="0"/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FAE90B51-67DD-4094-9740-BEBA74F51FE0}"/>
              </a:ext>
            </a:extLst>
          </p:cNvPr>
          <p:cNvPicPr/>
          <p:nvPr/>
        </p:nvPicPr>
        <p:blipFill>
          <a:blip r:embed="rId25"/>
          <a:stretch>
            <a:fillRect/>
          </a:stretch>
        </p:blipFill>
        <p:spPr>
          <a:xfrm>
            <a:off x="4267417" y="2945147"/>
            <a:ext cx="5705682" cy="305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541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20166" y="773061"/>
            <a:ext cx="10191750" cy="6011545"/>
            <a:chOff x="420166" y="773061"/>
            <a:chExt cx="10191750" cy="6011545"/>
          </a:xfrm>
        </p:grpSpPr>
        <p:sp>
          <p:nvSpPr>
            <p:cNvPr id="3" name="object 3"/>
            <p:cNvSpPr/>
            <p:nvPr/>
          </p:nvSpPr>
          <p:spPr>
            <a:xfrm>
              <a:off x="420166" y="773785"/>
              <a:ext cx="200025" cy="6010910"/>
            </a:xfrm>
            <a:custGeom>
              <a:avLst/>
              <a:gdLst/>
              <a:ahLst/>
              <a:cxnLst/>
              <a:rect l="l" t="t" r="r" b="b"/>
              <a:pathLst>
                <a:path w="200025" h="6010909">
                  <a:moveTo>
                    <a:pt x="199428" y="0"/>
                  </a:moveTo>
                  <a:lnTo>
                    <a:pt x="0" y="0"/>
                  </a:lnTo>
                  <a:lnTo>
                    <a:pt x="0" y="6010465"/>
                  </a:lnTo>
                  <a:lnTo>
                    <a:pt x="199428" y="6010465"/>
                  </a:lnTo>
                  <a:lnTo>
                    <a:pt x="199428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19594" y="6433921"/>
              <a:ext cx="9986645" cy="0"/>
            </a:xfrm>
            <a:custGeom>
              <a:avLst/>
              <a:gdLst/>
              <a:ahLst/>
              <a:cxnLst/>
              <a:rect l="l" t="t" r="r" b="b"/>
              <a:pathLst>
                <a:path w="9986645">
                  <a:moveTo>
                    <a:pt x="0" y="0"/>
                  </a:moveTo>
                  <a:lnTo>
                    <a:pt x="9986505" y="0"/>
                  </a:lnTo>
                </a:path>
              </a:pathLst>
            </a:custGeom>
            <a:ln w="60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19594" y="1680070"/>
              <a:ext cx="9986645" cy="0"/>
            </a:xfrm>
            <a:custGeom>
              <a:avLst/>
              <a:gdLst/>
              <a:ahLst/>
              <a:cxnLst/>
              <a:rect l="l" t="t" r="r" b="b"/>
              <a:pathLst>
                <a:path w="9986645">
                  <a:moveTo>
                    <a:pt x="0" y="0"/>
                  </a:moveTo>
                  <a:lnTo>
                    <a:pt x="9986505" y="0"/>
                  </a:lnTo>
                </a:path>
              </a:pathLst>
            </a:custGeom>
            <a:ln w="106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19594" y="6462852"/>
              <a:ext cx="1536175" cy="27778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748689" y="898080"/>
              <a:ext cx="392760" cy="10568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613192" y="1003782"/>
              <a:ext cx="615022" cy="21628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613192" y="1220076"/>
              <a:ext cx="631774" cy="10814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693875" y="1328216"/>
              <a:ext cx="564781" cy="108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730413" y="1436369"/>
              <a:ext cx="411035" cy="10814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479408" y="884123"/>
              <a:ext cx="427774" cy="10441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372843" y="988555"/>
              <a:ext cx="659168" cy="42647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476361" y="1415046"/>
              <a:ext cx="452132" cy="10661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232963" y="773061"/>
              <a:ext cx="301421" cy="76873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972638" y="849934"/>
              <a:ext cx="685050" cy="35337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972638" y="1203312"/>
              <a:ext cx="715492" cy="88341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086812" y="1291666"/>
              <a:ext cx="618070" cy="88341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117266" y="1380007"/>
              <a:ext cx="616534" cy="88341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137053" y="1468348"/>
              <a:ext cx="596747" cy="88341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173590" y="1556689"/>
              <a:ext cx="304469" cy="83781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785565" y="806373"/>
              <a:ext cx="490194" cy="93827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758159" y="900201"/>
              <a:ext cx="689622" cy="95961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745992" y="996162"/>
              <a:ext cx="701789" cy="9596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726193" y="1092123"/>
              <a:ext cx="701801" cy="9596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674440" y="1188084"/>
              <a:ext cx="723099" cy="95961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674440" y="1284046"/>
              <a:ext cx="707885" cy="191909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840366" y="1475955"/>
              <a:ext cx="499325" cy="89877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xfrm>
            <a:off x="807726" y="996000"/>
            <a:ext cx="6057265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301875" algn="l"/>
                <a:tab pos="3816985" algn="l"/>
                <a:tab pos="5022215" algn="l"/>
              </a:tabLst>
            </a:pPr>
            <a:r>
              <a:rPr lang="en-US" sz="2800" dirty="0">
                <a:latin typeface="휴먼둥근헤드라인" pitchFamily="18" charset="-127"/>
                <a:ea typeface="휴먼둥근헤드라인" pitchFamily="18" charset="-127"/>
              </a:rPr>
              <a:t>Lab</a:t>
            </a:r>
            <a:endParaRPr sz="2800" dirty="0">
              <a:latin typeface="휴먼둥근헤드라인" pitchFamily="18" charset="-127"/>
              <a:ea typeface="휴먼둥근헤드라인" pitchFamily="18" charset="-127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07725" y="1674145"/>
            <a:ext cx="9620269" cy="831638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213360" indent="-201295">
              <a:lnSpc>
                <a:spcPct val="100000"/>
              </a:lnSpc>
              <a:spcBef>
                <a:spcPts val="305"/>
              </a:spcBef>
              <a:buFont typeface="Wingdings"/>
              <a:buChar char=""/>
              <a:tabLst>
                <a:tab pos="213995" algn="l"/>
              </a:tabLst>
            </a:pPr>
            <a:r>
              <a:rPr lang="ko-KR" altLang="en-US" sz="245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  <a:cs typeface="Noto Sans CJK JP Regular"/>
              </a:rPr>
              <a:t>그래프 분석 </a:t>
            </a:r>
            <a:r>
              <a:rPr lang="en-US" altLang="ko-KR" sz="245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  <a:cs typeface="Noto Sans CJK JP Regular"/>
              </a:rPr>
              <a:t>2</a:t>
            </a:r>
          </a:p>
          <a:p>
            <a:pPr marL="213360" indent="-201295">
              <a:lnSpc>
                <a:spcPct val="100000"/>
              </a:lnSpc>
              <a:spcBef>
                <a:spcPts val="305"/>
              </a:spcBef>
              <a:buFont typeface="Wingdings"/>
              <a:buChar char=""/>
              <a:tabLst>
                <a:tab pos="213995" algn="l"/>
              </a:tabLst>
            </a:pPr>
            <a:endParaRPr lang="ko-KR" altLang="en-US" sz="2450" spc="35" dirty="0">
              <a:solidFill>
                <a:srgbClr val="006FBF"/>
              </a:solidFill>
              <a:latin typeface="휴먼매직체" pitchFamily="18" charset="-127"/>
              <a:ea typeface="휴먼매직체" pitchFamily="18" charset="-127"/>
              <a:cs typeface="Noto Sans CJK JP Regular"/>
            </a:endParaRPr>
          </a:p>
        </p:txBody>
      </p:sp>
      <p:sp>
        <p:nvSpPr>
          <p:cNvPr id="33" name="슬라이드 번호 개체 틀 3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R="36195" algn="r">
              <a:spcBef>
                <a:spcPts val="25"/>
              </a:spcBef>
            </a:pPr>
            <a:endParaRPr lang="en-US" i="0" spc="-55" dirty="0">
              <a:latin typeface="Trebuchet MS"/>
              <a:cs typeface="Trebuchet MS"/>
            </a:endParaRPr>
          </a:p>
          <a:p>
            <a:pPr marR="36195" algn="r">
              <a:spcBef>
                <a:spcPts val="25"/>
              </a:spcBef>
            </a:pPr>
            <a:r>
              <a:rPr lang="en-US" altLang="ko-KR" i="0" spc="-55" dirty="0">
                <a:latin typeface="Trebuchet MS"/>
                <a:cs typeface="Trebuchet MS"/>
              </a:rPr>
              <a:t>(</a:t>
            </a:r>
            <a:fld id="{81D60167-4931-47E6-BA6A-407CBD079E47}" type="slidenum">
              <a:rPr lang="en-US" altLang="ko-KR" i="0" spc="-5" smtClean="0">
                <a:latin typeface="Trebuchet MS"/>
                <a:cs typeface="Trebuchet MS"/>
              </a:rPr>
              <a:pPr marR="36195" algn="r">
                <a:spcBef>
                  <a:spcPts val="25"/>
                </a:spcBef>
              </a:pPr>
              <a:t>6</a:t>
            </a:fld>
            <a:r>
              <a:rPr lang="en-US" altLang="ko-KR" i="0" spc="-114" dirty="0">
                <a:latin typeface="Trebuchet MS"/>
                <a:cs typeface="Trebuchet MS"/>
              </a:rPr>
              <a:t>/</a:t>
            </a:r>
            <a:r>
              <a:rPr lang="en-US" altLang="ko-KR" i="0" spc="-5" dirty="0">
                <a:latin typeface="Trebuchet MS"/>
                <a:cs typeface="Trebuchet MS"/>
              </a:rPr>
              <a:t>18</a:t>
            </a:r>
            <a:r>
              <a:rPr lang="en-US" altLang="ko-KR" i="0" spc="-50" dirty="0">
                <a:latin typeface="Trebuchet MS"/>
                <a:cs typeface="Trebuchet MS"/>
              </a:rPr>
              <a:t>)</a:t>
            </a:r>
            <a:endParaRPr lang="en-US" altLang="ko-KR" dirty="0">
              <a:latin typeface="Trebuchet MS"/>
              <a:cs typeface="Trebuchet MS"/>
            </a:endParaRPr>
          </a:p>
        </p:txBody>
      </p:sp>
      <p:sp>
        <p:nvSpPr>
          <p:cNvPr id="34" name="텍스트 상자 2">
            <a:extLst>
              <a:ext uri="{FF2B5EF4-FFF2-40B4-BE49-F238E27FC236}">
                <a16:creationId xmlns:a16="http://schemas.microsoft.com/office/drawing/2014/main" id="{9E4B6DE5-75CB-4186-B25F-C186BB78B5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8509" y="4211769"/>
            <a:ext cx="9399485" cy="225260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457200" indent="-457200">
              <a:lnSpc>
                <a:spcPct val="107000"/>
              </a:lnSpc>
              <a:buAutoNum type="arabicPeriod"/>
            </a:pPr>
            <a:r>
              <a:rPr lang="en-US" altLang="ko-KR" sz="2000" kern="100" dirty="0">
                <a:latin typeface="휴먼매직체" panose="02030504000101010101" pitchFamily="18" charset="-127"/>
                <a:ea typeface="휴먼매직체" panose="02030504000101010101" pitchFamily="18" charset="-127"/>
                <a:cs typeface="Times New Roman" panose="02020603050405020304" pitchFamily="18" charset="0"/>
              </a:rPr>
              <a:t>I</a:t>
            </a:r>
            <a:r>
              <a:rPr lang="ko-KR" altLang="en-US" sz="2000" kern="100" dirty="0">
                <a:latin typeface="휴먼매직체" panose="02030504000101010101" pitchFamily="18" charset="-127"/>
                <a:ea typeface="휴먼매직체" panose="02030504000101010101" pitchFamily="18" charset="-127"/>
                <a:cs typeface="Times New Roman" panose="02020603050405020304" pitchFamily="18" charset="0"/>
              </a:rPr>
              <a:t> 구별</a:t>
            </a:r>
            <a:r>
              <a:rPr lang="en-US" altLang="ko-KR" sz="2000" kern="100" dirty="0">
                <a:latin typeface="휴먼매직체" panose="02030504000101010101" pitchFamily="18" charset="-127"/>
                <a:ea typeface="휴먼매직체" panose="02030504000101010101" pitchFamily="18" charset="-127"/>
                <a:cs typeface="Times New Roman" panose="02020603050405020304" pitchFamily="18" charset="0"/>
              </a:rPr>
              <a:t>: </a:t>
            </a:r>
            <a:r>
              <a:rPr lang="ko-KR" altLang="ko-KR" sz="2000" kern="100" dirty="0">
                <a:effectLst/>
                <a:latin typeface="휴먼매직체" panose="02030504000101010101" pitchFamily="18" charset="-127"/>
                <a:ea typeface="휴먼매직체" panose="02030504000101010101" pitchFamily="18" charset="-127"/>
                <a:cs typeface="Times New Roman" panose="02020603050405020304" pitchFamily="18" charset="0"/>
              </a:rPr>
              <a:t>측정 속도가 알파벳마다 </a:t>
            </a:r>
            <a:r>
              <a:rPr lang="ko-KR" altLang="ko-KR" sz="2000" kern="100" dirty="0" err="1">
                <a:effectLst/>
                <a:latin typeface="휴먼매직체" panose="02030504000101010101" pitchFamily="18" charset="-127"/>
                <a:ea typeface="휴먼매직체" panose="02030504000101010101" pitchFamily="18" charset="-127"/>
                <a:cs typeface="Times New Roman" panose="02020603050405020304" pitchFamily="18" charset="0"/>
              </a:rPr>
              <a:t>다르긴</a:t>
            </a:r>
            <a:r>
              <a:rPr lang="ko-KR" altLang="ko-KR" sz="2000" kern="100" dirty="0">
                <a:effectLst/>
                <a:latin typeface="휴먼매직체" panose="02030504000101010101" pitchFamily="18" charset="-127"/>
                <a:ea typeface="휴먼매직체" panose="02030504000101010101" pitchFamily="18" charset="-127"/>
                <a:cs typeface="Times New Roman" panose="02020603050405020304" pitchFamily="18" charset="0"/>
              </a:rPr>
              <a:t> 하지만 값 변화 추이를 볼 때</a:t>
            </a:r>
            <a:r>
              <a:rPr lang="en-US" altLang="ko-KR" sz="2000" kern="100" dirty="0">
                <a:effectLst/>
                <a:latin typeface="휴먼매직체" panose="02030504000101010101" pitchFamily="18" charset="-127"/>
                <a:ea typeface="휴먼매직체" panose="0203050400010101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ko-KR" sz="2000" kern="100" dirty="0">
                <a:effectLst/>
                <a:latin typeface="휴먼매직체" panose="02030504000101010101" pitchFamily="18" charset="-127"/>
                <a:ea typeface="휴먼매직체" panose="02030504000101010101" pitchFamily="18" charset="-127"/>
                <a:cs typeface="Times New Roman" panose="02020603050405020304" pitchFamily="18" charset="0"/>
              </a:rPr>
              <a:t>다른 알파벳에 비해서</a:t>
            </a:r>
            <a:r>
              <a:rPr lang="en-US" altLang="ko-KR" sz="2000" kern="100" dirty="0">
                <a:effectLst/>
                <a:latin typeface="휴먼매직체" panose="02030504000101010101" pitchFamily="18" charset="-127"/>
                <a:ea typeface="휴먼매직체" panose="02030504000101010101" pitchFamily="18" charset="-127"/>
                <a:cs typeface="Times New Roman" panose="02020603050405020304" pitchFamily="18" charset="0"/>
              </a:rPr>
              <a:t> I </a:t>
            </a:r>
            <a:r>
              <a:rPr lang="ko-KR" altLang="ko-KR" sz="2000" kern="100" dirty="0">
                <a:effectLst/>
                <a:latin typeface="휴먼매직체" panose="02030504000101010101" pitchFamily="18" charset="-127"/>
                <a:ea typeface="휴먼매직체" panose="02030504000101010101" pitchFamily="18" charset="-127"/>
                <a:cs typeface="Times New Roman" panose="02020603050405020304" pitchFamily="18" charset="0"/>
              </a:rPr>
              <a:t>의 </a:t>
            </a:r>
            <a:r>
              <a:rPr lang="en-US" altLang="ko-KR" sz="2000" kern="100" dirty="0">
                <a:effectLst/>
                <a:latin typeface="휴먼매직체" panose="02030504000101010101" pitchFamily="18" charset="-127"/>
                <a:ea typeface="휴먼매직체" panose="02030504000101010101" pitchFamily="18" charset="-127"/>
                <a:cs typeface="Times New Roman" panose="02020603050405020304" pitchFamily="18" charset="0"/>
              </a:rPr>
              <a:t>accel X</a:t>
            </a:r>
            <a:r>
              <a:rPr lang="ko-KR" altLang="ko-KR" sz="2000" kern="100" dirty="0">
                <a:effectLst/>
                <a:latin typeface="휴먼매직체" panose="02030504000101010101" pitchFamily="18" charset="-127"/>
                <a:ea typeface="휴먼매직체" panose="02030504000101010101" pitchFamily="18" charset="-127"/>
                <a:cs typeface="Times New Roman" panose="02020603050405020304" pitchFamily="18" charset="0"/>
              </a:rPr>
              <a:t>값 변화가 굉장히 작다는 것을 확인할 수 있었다</a:t>
            </a:r>
            <a:r>
              <a:rPr lang="en-US" altLang="ko-KR" sz="2000" kern="100" dirty="0">
                <a:effectLst/>
                <a:latin typeface="휴먼매직체" panose="02030504000101010101" pitchFamily="18" charset="-127"/>
                <a:ea typeface="휴먼매직체" panose="02030504000101010101" pitchFamily="18" charset="-127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</a:pPr>
            <a:r>
              <a:rPr lang="en-US" altLang="ko-KR" sz="2000" kern="100" dirty="0">
                <a:latin typeface="휴먼매직체" panose="02030504000101010101" pitchFamily="18" charset="-127"/>
                <a:ea typeface="휴먼매직체" panose="02030504000101010101" pitchFamily="18" charset="-127"/>
                <a:cs typeface="Times New Roman" panose="02020603050405020304" pitchFamily="18" charset="0"/>
              </a:rPr>
              <a:t>2. S</a:t>
            </a:r>
            <a:r>
              <a:rPr lang="ko-KR" altLang="en-US" sz="2000" kern="100" dirty="0">
                <a:latin typeface="휴먼매직체" panose="02030504000101010101" pitchFamily="18" charset="-127"/>
                <a:ea typeface="휴먼매직체" panose="02030504000101010101" pitchFamily="18" charset="-127"/>
                <a:cs typeface="Times New Roman" panose="02020603050405020304" pitchFamily="18" charset="0"/>
              </a:rPr>
              <a:t>와 </a:t>
            </a:r>
            <a:r>
              <a:rPr lang="en-US" altLang="ko-KR" sz="2000" kern="100" dirty="0">
                <a:latin typeface="휴먼매직체" panose="02030504000101010101" pitchFamily="18" charset="-127"/>
                <a:ea typeface="휴먼매직체" panose="02030504000101010101" pitchFamily="18" charset="-127"/>
                <a:cs typeface="Times New Roman" panose="02020603050405020304" pitchFamily="18" charset="0"/>
              </a:rPr>
              <a:t>Z </a:t>
            </a:r>
            <a:r>
              <a:rPr lang="ko-KR" altLang="en-US" sz="2000" kern="100" dirty="0">
                <a:latin typeface="휴먼매직체" panose="02030504000101010101" pitchFamily="18" charset="-127"/>
                <a:ea typeface="휴먼매직체" panose="02030504000101010101" pitchFamily="18" charset="-127"/>
                <a:cs typeface="Times New Roman" panose="02020603050405020304" pitchFamily="18" charset="0"/>
              </a:rPr>
              <a:t>구별</a:t>
            </a:r>
            <a:r>
              <a:rPr lang="en-US" altLang="ko-KR" sz="2000" kern="100" dirty="0">
                <a:latin typeface="휴먼매직체" panose="02030504000101010101" pitchFamily="18" charset="-127"/>
                <a:ea typeface="휴먼매직체" panose="02030504000101010101" pitchFamily="18" charset="-127"/>
                <a:cs typeface="Times New Roman" panose="02020603050405020304" pitchFamily="18" charset="0"/>
              </a:rPr>
              <a:t>: accel X</a:t>
            </a:r>
            <a:r>
              <a:rPr lang="ko-KR" altLang="en-US" sz="2000" kern="100" dirty="0">
                <a:latin typeface="휴먼매직체" panose="02030504000101010101" pitchFamily="18" charset="-127"/>
                <a:ea typeface="휴먼매직체" panose="02030504000101010101" pitchFamily="18" charset="-127"/>
                <a:cs typeface="Times New Roman" panose="02020603050405020304" pitchFamily="18" charset="0"/>
              </a:rPr>
              <a:t>의 값이 </a:t>
            </a:r>
            <a:r>
              <a:rPr lang="en-US" altLang="ko-KR" sz="2000" kern="100" dirty="0">
                <a:latin typeface="휴먼매직체" panose="02030504000101010101" pitchFamily="18" charset="-127"/>
                <a:ea typeface="휴먼매직체" panose="02030504000101010101" pitchFamily="18" charset="-127"/>
                <a:cs typeface="Times New Roman" panose="02020603050405020304" pitchFamily="18" charset="0"/>
              </a:rPr>
              <a:t>+</a:t>
            </a:r>
            <a:r>
              <a:rPr lang="ko-KR" altLang="en-US" sz="2000" kern="100" dirty="0">
                <a:latin typeface="휴먼매직체" panose="02030504000101010101" pitchFamily="18" charset="-127"/>
                <a:ea typeface="휴먼매직체" panose="02030504000101010101" pitchFamily="18" charset="-127"/>
                <a:cs typeface="Times New Roman" panose="02020603050405020304" pitchFamily="18" charset="0"/>
              </a:rPr>
              <a:t>인지 </a:t>
            </a:r>
            <a:r>
              <a:rPr lang="ko-KR" altLang="en-US" sz="2000" kern="100" dirty="0" err="1">
                <a:latin typeface="휴먼매직체" panose="02030504000101010101" pitchFamily="18" charset="-127"/>
                <a:ea typeface="휴먼매직체" panose="02030504000101010101" pitchFamily="18" charset="-127"/>
                <a:cs typeface="Times New Roman" panose="02020603050405020304" pitchFamily="18" charset="0"/>
              </a:rPr>
              <a:t>아닌지에</a:t>
            </a:r>
            <a:r>
              <a:rPr lang="ko-KR" altLang="en-US" sz="2000" kern="100" dirty="0">
                <a:latin typeface="휴먼매직체" panose="02030504000101010101" pitchFamily="18" charset="-127"/>
                <a:ea typeface="휴먼매직체" panose="02030504000101010101" pitchFamily="18" charset="-127"/>
                <a:cs typeface="Times New Roman" panose="02020603050405020304" pitchFamily="18" charset="0"/>
              </a:rPr>
              <a:t> 따라 </a:t>
            </a:r>
            <a:r>
              <a:rPr lang="en-US" altLang="ko-KR" sz="2000" kern="100" dirty="0">
                <a:latin typeface="휴먼매직체" panose="02030504000101010101" pitchFamily="18" charset="-127"/>
                <a:ea typeface="휴먼매직체" panose="02030504000101010101" pitchFamily="18" charset="-127"/>
                <a:cs typeface="Times New Roman" panose="02020603050405020304" pitchFamily="18" charset="0"/>
              </a:rPr>
              <a:t>S,Z</a:t>
            </a:r>
            <a:r>
              <a:rPr lang="ko-KR" altLang="en-US" sz="2000" kern="100" dirty="0">
                <a:latin typeface="휴먼매직체" panose="02030504000101010101" pitchFamily="18" charset="-127"/>
                <a:ea typeface="휴먼매직체" panose="02030504000101010101" pitchFamily="18" charset="-127"/>
                <a:cs typeface="Times New Roman" panose="02020603050405020304" pitchFamily="18" charset="0"/>
              </a:rPr>
              <a:t>를 구별할 수 있다는 가정을 세웠다</a:t>
            </a:r>
            <a:r>
              <a:rPr lang="en-US" altLang="ko-KR" sz="2000" kern="100" dirty="0">
                <a:latin typeface="휴먼매직체" panose="02030504000101010101" pitchFamily="18" charset="-127"/>
                <a:ea typeface="휴먼매직체" panose="02030504000101010101" pitchFamily="18" charset="-127"/>
                <a:cs typeface="Times New Roman" panose="02020603050405020304" pitchFamily="18" charset="0"/>
              </a:rPr>
              <a:t>. </a:t>
            </a:r>
            <a:r>
              <a:rPr lang="ko-KR" altLang="en-US" sz="2000" kern="100" dirty="0">
                <a:latin typeface="휴먼매직체" panose="02030504000101010101" pitchFamily="18" charset="-127"/>
                <a:ea typeface="휴먼매직체" panose="02030504000101010101" pitchFamily="18" charset="-127"/>
                <a:cs typeface="Times New Roman" panose="02020603050405020304" pitchFamily="18" charset="0"/>
              </a:rPr>
              <a:t>하지만 시작 값 자체가 같은 알파벳에 있어서도 일정하지 않다는 결과를 얻었다</a:t>
            </a:r>
            <a:r>
              <a:rPr lang="en-US" altLang="ko-KR" sz="2000" kern="100" dirty="0">
                <a:latin typeface="휴먼매직체" panose="02030504000101010101" pitchFamily="18" charset="-127"/>
                <a:ea typeface="휴먼매직체" panose="02030504000101010101" pitchFamily="18" charset="-127"/>
                <a:cs typeface="Times New Roman" panose="02020603050405020304" pitchFamily="18" charset="0"/>
              </a:rPr>
              <a:t>. </a:t>
            </a:r>
            <a:r>
              <a:rPr lang="ko-KR" altLang="en-US" sz="2000" kern="100" dirty="0">
                <a:latin typeface="휴먼매직체" panose="02030504000101010101" pitchFamily="18" charset="-127"/>
                <a:ea typeface="휴먼매직체" panose="02030504000101010101" pitchFamily="18" charset="-127"/>
                <a:cs typeface="Times New Roman" panose="02020603050405020304" pitchFamily="18" charset="0"/>
              </a:rPr>
              <a:t>따라서 구별할 수 있는 다른 방법을 생각해 보았다</a:t>
            </a:r>
            <a:r>
              <a:rPr lang="en-US" altLang="ko-KR" sz="2000" kern="100" dirty="0">
                <a:latin typeface="휴먼매직체" panose="02030504000101010101" pitchFamily="18" charset="-127"/>
                <a:ea typeface="휴먼매직체" panose="02030504000101010101" pitchFamily="18" charset="-127"/>
                <a:cs typeface="Times New Roman" panose="02020603050405020304" pitchFamily="18" charset="0"/>
              </a:rPr>
              <a:t>. S</a:t>
            </a:r>
            <a:r>
              <a:rPr lang="ko-KR" altLang="en-US" sz="2000" kern="100" dirty="0">
                <a:latin typeface="휴먼매직체" panose="02030504000101010101" pitchFamily="18" charset="-127"/>
                <a:ea typeface="휴먼매직체" panose="02030504000101010101" pitchFamily="18" charset="-127"/>
                <a:cs typeface="Times New Roman" panose="02020603050405020304" pitchFamily="18" charset="0"/>
              </a:rPr>
              <a:t>는 극점이 </a:t>
            </a:r>
            <a:r>
              <a:rPr lang="en-US" altLang="ko-KR" sz="2000" kern="100" dirty="0">
                <a:latin typeface="휴먼매직체" panose="02030504000101010101" pitchFamily="18" charset="-127"/>
                <a:ea typeface="휴먼매직체" panose="02030504000101010101" pitchFamily="18" charset="-127"/>
                <a:cs typeface="Times New Roman" panose="02020603050405020304" pitchFamily="18" charset="0"/>
              </a:rPr>
              <a:t>-+-+</a:t>
            </a:r>
            <a:r>
              <a:rPr lang="ko-KR" altLang="en-US" sz="2000" kern="100" dirty="0">
                <a:latin typeface="휴먼매직체" panose="02030504000101010101" pitchFamily="18" charset="-127"/>
                <a:ea typeface="휴먼매직체" panose="02030504000101010101" pitchFamily="18" charset="-127"/>
                <a:cs typeface="Times New Roman" panose="02020603050405020304" pitchFamily="18" charset="0"/>
              </a:rPr>
              <a:t>를 찍는 반면</a:t>
            </a:r>
            <a:r>
              <a:rPr lang="en-US" altLang="ko-KR" sz="2000" kern="100" dirty="0">
                <a:latin typeface="휴먼매직체" panose="02030504000101010101" pitchFamily="18" charset="-127"/>
                <a:ea typeface="휴먼매직체" panose="02030504000101010101" pitchFamily="18" charset="-127"/>
                <a:cs typeface="Times New Roman" panose="02020603050405020304" pitchFamily="18" charset="0"/>
              </a:rPr>
              <a:t>, Z</a:t>
            </a:r>
            <a:r>
              <a:rPr lang="ko-KR" altLang="en-US" sz="2000" kern="100" dirty="0">
                <a:latin typeface="휴먼매직체" panose="02030504000101010101" pitchFamily="18" charset="-127"/>
                <a:ea typeface="휴먼매직체" panose="02030504000101010101" pitchFamily="18" charset="-127"/>
                <a:cs typeface="Times New Roman" panose="02020603050405020304" pitchFamily="18" charset="0"/>
              </a:rPr>
              <a:t>는 </a:t>
            </a:r>
            <a:r>
              <a:rPr lang="en-US" altLang="ko-KR" sz="2000" kern="100" dirty="0">
                <a:latin typeface="휴먼매직체" panose="02030504000101010101" pitchFamily="18" charset="-127"/>
                <a:ea typeface="휴먼매직체" panose="02030504000101010101" pitchFamily="18" charset="-127"/>
                <a:cs typeface="Times New Roman" panose="02020603050405020304" pitchFamily="18" charset="0"/>
              </a:rPr>
              <a:t>+-+-</a:t>
            </a:r>
            <a:r>
              <a:rPr lang="ko-KR" altLang="en-US" sz="2000" kern="100" dirty="0">
                <a:latin typeface="휴먼매직체" panose="02030504000101010101" pitchFamily="18" charset="-127"/>
                <a:ea typeface="휴먼매직체" panose="02030504000101010101" pitchFamily="18" charset="-127"/>
                <a:cs typeface="Times New Roman" panose="02020603050405020304" pitchFamily="18" charset="0"/>
              </a:rPr>
              <a:t>를 찍었다</a:t>
            </a:r>
            <a:r>
              <a:rPr lang="en-US" altLang="ko-KR" sz="2000" kern="100" dirty="0">
                <a:latin typeface="휴먼매직체" panose="02030504000101010101" pitchFamily="18" charset="-127"/>
                <a:ea typeface="휴먼매직체" panose="02030504000101010101" pitchFamily="18" charset="-127"/>
                <a:cs typeface="Times New Roman" panose="02020603050405020304" pitchFamily="18" charset="0"/>
              </a:rPr>
              <a:t>. </a:t>
            </a:r>
            <a:r>
              <a:rPr lang="en-US" altLang="ko-KR" sz="2000" kern="100" dirty="0">
                <a:latin typeface="휴먼매직체" panose="02030504000101010101" pitchFamily="18" charset="-127"/>
                <a:ea typeface="휴먼매직체" panose="02030504000101010101" pitchFamily="18" charset="-127"/>
                <a:cs typeface="Times New Roman" panose="02020603050405020304" pitchFamily="18" charset="0"/>
                <a:sym typeface="Wingdings" panose="05000000000000000000" pitchFamily="2" charset="2"/>
              </a:rPr>
              <a:t> </a:t>
            </a:r>
            <a:r>
              <a:rPr lang="ko-KR" altLang="en-US" sz="2000" kern="100" dirty="0" err="1">
                <a:latin typeface="휴먼매직체" panose="02030504000101010101" pitchFamily="18" charset="-127"/>
                <a:ea typeface="휴먼매직체" panose="02030504000101010101" pitchFamily="18" charset="-127"/>
                <a:cs typeface="Times New Roman" panose="02020603050405020304" pitchFamily="18" charset="0"/>
                <a:sym typeface="Wingdings" panose="05000000000000000000" pitchFamily="2" charset="2"/>
              </a:rPr>
              <a:t>시작값의</a:t>
            </a:r>
            <a:r>
              <a:rPr lang="ko-KR" altLang="en-US" sz="2000" kern="100" dirty="0">
                <a:latin typeface="휴먼매직체" panose="02030504000101010101" pitchFamily="18" charset="-127"/>
                <a:ea typeface="휴먼매직체" panose="02030504000101010101" pitchFamily="18" charset="-127"/>
                <a:cs typeface="Times New Roman" panose="02020603050405020304" pitchFamily="18" charset="0"/>
                <a:sym typeface="Wingdings" panose="05000000000000000000" pitchFamily="2" charset="2"/>
              </a:rPr>
              <a:t> 부호를 기준으로 삼기보다 최대</a:t>
            </a:r>
            <a:r>
              <a:rPr lang="en-US" altLang="ko-KR" sz="2000" kern="100" dirty="0">
                <a:latin typeface="휴먼매직체" panose="02030504000101010101" pitchFamily="18" charset="-127"/>
                <a:ea typeface="휴먼매직체" panose="02030504000101010101" pitchFamily="18" charset="-127"/>
                <a:cs typeface="Times New Roman" panose="02020603050405020304" pitchFamily="18" charset="0"/>
                <a:sym typeface="Wingdings" panose="05000000000000000000" pitchFamily="2" charset="2"/>
              </a:rPr>
              <a:t>/</a:t>
            </a:r>
            <a:r>
              <a:rPr lang="ko-KR" altLang="en-US" sz="2000" kern="100" dirty="0">
                <a:latin typeface="휴먼매직체" panose="02030504000101010101" pitchFamily="18" charset="-127"/>
                <a:ea typeface="휴먼매직체" panose="02030504000101010101" pitchFamily="18" charset="-127"/>
                <a:cs typeface="Times New Roman" panose="02020603050405020304" pitchFamily="18" charset="0"/>
                <a:sym typeface="Wingdings" panose="05000000000000000000" pitchFamily="2" charset="2"/>
              </a:rPr>
              <a:t>최소값의 변화 부호를 보고 </a:t>
            </a:r>
            <a:r>
              <a:rPr lang="en-US" altLang="ko-KR" sz="2000" kern="100" dirty="0">
                <a:latin typeface="휴먼매직체" panose="02030504000101010101" pitchFamily="18" charset="-127"/>
                <a:ea typeface="휴먼매직체" panose="02030504000101010101" pitchFamily="18" charset="-127"/>
                <a:cs typeface="Times New Roman" panose="02020603050405020304" pitchFamily="18" charset="0"/>
                <a:sym typeface="Wingdings" panose="05000000000000000000" pitchFamily="2" charset="2"/>
              </a:rPr>
              <a:t>S,Z</a:t>
            </a:r>
            <a:r>
              <a:rPr lang="ko-KR" altLang="en-US" sz="2000" kern="100" dirty="0">
                <a:latin typeface="휴먼매직체" panose="02030504000101010101" pitchFamily="18" charset="-127"/>
                <a:ea typeface="휴먼매직체" panose="02030504000101010101" pitchFamily="18" charset="-127"/>
                <a:cs typeface="Times New Roman" panose="02020603050405020304" pitchFamily="18" charset="0"/>
                <a:sym typeface="Wingdings" panose="05000000000000000000" pitchFamily="2" charset="2"/>
              </a:rPr>
              <a:t>를 구분할 수 있을 것 같다</a:t>
            </a:r>
            <a:r>
              <a:rPr lang="en-US" altLang="ko-KR" sz="2000" kern="100" dirty="0">
                <a:latin typeface="휴먼매직체" panose="02030504000101010101" pitchFamily="18" charset="-127"/>
                <a:ea typeface="휴먼매직체" panose="02030504000101010101" pitchFamily="18" charset="-127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  <a:endParaRPr lang="ko-KR" altLang="ko-KR" sz="2000" kern="100" dirty="0">
              <a:effectLst/>
              <a:latin typeface="휴먼매직체" panose="02030504000101010101" pitchFamily="18" charset="-127"/>
              <a:ea typeface="휴먼매직체" panose="02030504000101010101" pitchFamily="18" charset="-127"/>
              <a:cs typeface="Times New Roman" panose="02020603050405020304" pitchFamily="18" charset="0"/>
            </a:endParaRPr>
          </a:p>
          <a:p>
            <a:pPr latinLnBrk="1">
              <a:lnSpc>
                <a:spcPct val="107000"/>
              </a:lnSpc>
              <a:spcAft>
                <a:spcPts val="0"/>
              </a:spcAft>
            </a:pPr>
            <a:endParaRPr lang="ko-KR" sz="2400" dirty="0">
              <a:effectLst/>
              <a:latin typeface="휴먼매직체" panose="02030504000101010101" pitchFamily="18" charset="-127"/>
              <a:ea typeface="휴먼매직체" panose="02030504000101010101" pitchFamily="18" charset="-127"/>
              <a:cs typeface="Arial" panose="020B0604020202020204" pitchFamily="34" charset="0"/>
            </a:endParaRPr>
          </a:p>
        </p:txBody>
      </p:sp>
      <p:graphicFrame>
        <p:nvGraphicFramePr>
          <p:cNvPr id="31" name="차트 30">
            <a:extLst>
              <a:ext uri="{FF2B5EF4-FFF2-40B4-BE49-F238E27FC236}">
                <a16:creationId xmlns:a16="http://schemas.microsoft.com/office/drawing/2014/main" id="{F3FACA8F-690C-4CB0-9543-388B2AA608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63815068"/>
              </p:ext>
            </p:extLst>
          </p:nvPr>
        </p:nvGraphicFramePr>
        <p:xfrm>
          <a:off x="1028509" y="2058682"/>
          <a:ext cx="3854641" cy="21291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5"/>
          </a:graphicData>
        </a:graphic>
      </p:graphicFrame>
      <p:graphicFrame>
        <p:nvGraphicFramePr>
          <p:cNvPr id="32" name="차트 31">
            <a:extLst>
              <a:ext uri="{FF2B5EF4-FFF2-40B4-BE49-F238E27FC236}">
                <a16:creationId xmlns:a16="http://schemas.microsoft.com/office/drawing/2014/main" id="{0B3AB6DA-D85D-4496-B34F-470E6829D7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19050116"/>
              </p:ext>
            </p:extLst>
          </p:nvPr>
        </p:nvGraphicFramePr>
        <p:xfrm>
          <a:off x="5696813" y="2085180"/>
          <a:ext cx="3854641" cy="20961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6"/>
          </a:graphicData>
        </a:graphic>
      </p:graphicFrame>
    </p:spTree>
    <p:extLst>
      <p:ext uri="{BB962C8B-B14F-4D97-AF65-F5344CB8AC3E}">
        <p14:creationId xmlns:p14="http://schemas.microsoft.com/office/powerpoint/2010/main" val="2628104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20166" y="773061"/>
            <a:ext cx="10191750" cy="6011545"/>
            <a:chOff x="420166" y="773061"/>
            <a:chExt cx="10191750" cy="6011545"/>
          </a:xfrm>
        </p:grpSpPr>
        <p:sp>
          <p:nvSpPr>
            <p:cNvPr id="3" name="object 3"/>
            <p:cNvSpPr/>
            <p:nvPr/>
          </p:nvSpPr>
          <p:spPr>
            <a:xfrm>
              <a:off x="420166" y="773785"/>
              <a:ext cx="200025" cy="6010910"/>
            </a:xfrm>
            <a:custGeom>
              <a:avLst/>
              <a:gdLst/>
              <a:ahLst/>
              <a:cxnLst/>
              <a:rect l="l" t="t" r="r" b="b"/>
              <a:pathLst>
                <a:path w="200025" h="6010909">
                  <a:moveTo>
                    <a:pt x="199428" y="0"/>
                  </a:moveTo>
                  <a:lnTo>
                    <a:pt x="0" y="0"/>
                  </a:lnTo>
                  <a:lnTo>
                    <a:pt x="0" y="6010465"/>
                  </a:lnTo>
                  <a:lnTo>
                    <a:pt x="199428" y="6010465"/>
                  </a:lnTo>
                  <a:lnTo>
                    <a:pt x="199428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19594" y="6433921"/>
              <a:ext cx="9986645" cy="0"/>
            </a:xfrm>
            <a:custGeom>
              <a:avLst/>
              <a:gdLst/>
              <a:ahLst/>
              <a:cxnLst/>
              <a:rect l="l" t="t" r="r" b="b"/>
              <a:pathLst>
                <a:path w="9986645">
                  <a:moveTo>
                    <a:pt x="0" y="0"/>
                  </a:moveTo>
                  <a:lnTo>
                    <a:pt x="9986505" y="0"/>
                  </a:lnTo>
                </a:path>
              </a:pathLst>
            </a:custGeom>
            <a:ln w="60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19594" y="1680070"/>
              <a:ext cx="9986645" cy="0"/>
            </a:xfrm>
            <a:custGeom>
              <a:avLst/>
              <a:gdLst/>
              <a:ahLst/>
              <a:cxnLst/>
              <a:rect l="l" t="t" r="r" b="b"/>
              <a:pathLst>
                <a:path w="9986645">
                  <a:moveTo>
                    <a:pt x="0" y="0"/>
                  </a:moveTo>
                  <a:lnTo>
                    <a:pt x="9986505" y="0"/>
                  </a:lnTo>
                </a:path>
              </a:pathLst>
            </a:custGeom>
            <a:ln w="106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19594" y="6462852"/>
              <a:ext cx="1536175" cy="27778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748689" y="898080"/>
              <a:ext cx="392760" cy="10568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613192" y="1003782"/>
              <a:ext cx="615022" cy="21628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613192" y="1220076"/>
              <a:ext cx="631774" cy="10814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693875" y="1328216"/>
              <a:ext cx="564781" cy="108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730413" y="1436369"/>
              <a:ext cx="411035" cy="10814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479408" y="884123"/>
              <a:ext cx="427774" cy="10441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372843" y="988555"/>
              <a:ext cx="659168" cy="42647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476361" y="1415046"/>
              <a:ext cx="452132" cy="10661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232963" y="773061"/>
              <a:ext cx="301421" cy="76873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972638" y="849934"/>
              <a:ext cx="685050" cy="35337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972638" y="1203312"/>
              <a:ext cx="715492" cy="88341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086812" y="1291666"/>
              <a:ext cx="618070" cy="88341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117266" y="1380007"/>
              <a:ext cx="616534" cy="88341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137053" y="1468348"/>
              <a:ext cx="596747" cy="88341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173590" y="1556689"/>
              <a:ext cx="304469" cy="83781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785565" y="806373"/>
              <a:ext cx="490194" cy="93827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758159" y="900201"/>
              <a:ext cx="689622" cy="95961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745992" y="996162"/>
              <a:ext cx="701789" cy="9596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726193" y="1092123"/>
              <a:ext cx="701801" cy="9596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674440" y="1188084"/>
              <a:ext cx="723099" cy="95961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674440" y="1284046"/>
              <a:ext cx="707885" cy="191909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840366" y="1475955"/>
              <a:ext cx="499325" cy="89877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xfrm>
            <a:off x="807726" y="996000"/>
            <a:ext cx="6057265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301875" algn="l"/>
                <a:tab pos="3816985" algn="l"/>
                <a:tab pos="5022215" algn="l"/>
              </a:tabLst>
            </a:pPr>
            <a:r>
              <a:rPr lang="en-US" altLang="ko-KR" sz="2800" dirty="0">
                <a:latin typeface="휴먼둥근헤드라인" pitchFamily="18" charset="-127"/>
                <a:ea typeface="휴먼둥근헤드라인" pitchFamily="18" charset="-127"/>
              </a:rPr>
              <a:t>Lab</a:t>
            </a:r>
            <a:endParaRPr sz="2800" dirty="0">
              <a:latin typeface="휴먼둥근헤드라인" pitchFamily="18" charset="-127"/>
              <a:ea typeface="휴먼둥근헤드라인" pitchFamily="18" charset="-127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07725" y="1674145"/>
            <a:ext cx="9620269" cy="41614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213360" indent="-201295">
              <a:lnSpc>
                <a:spcPct val="100000"/>
              </a:lnSpc>
              <a:spcBef>
                <a:spcPts val="305"/>
              </a:spcBef>
              <a:buFont typeface="Wingdings"/>
              <a:buChar char=""/>
              <a:tabLst>
                <a:tab pos="213995" algn="l"/>
              </a:tabLst>
            </a:pPr>
            <a:r>
              <a:rPr lang="ko-KR" altLang="en-US" sz="245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  <a:cs typeface="Noto Sans CJK JP Regular"/>
              </a:rPr>
              <a:t>그래프 분석</a:t>
            </a:r>
            <a:r>
              <a:rPr lang="en-US" altLang="ko-KR" sz="245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  <a:cs typeface="Noto Sans CJK JP Regular"/>
              </a:rPr>
              <a:t>3</a:t>
            </a:r>
          </a:p>
        </p:txBody>
      </p:sp>
      <p:sp>
        <p:nvSpPr>
          <p:cNvPr id="33" name="슬라이드 번호 개체 틀 3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R="36195" algn="r">
              <a:spcBef>
                <a:spcPts val="25"/>
              </a:spcBef>
            </a:pPr>
            <a:endParaRPr lang="en-US" i="0" spc="-55" dirty="0">
              <a:latin typeface="Trebuchet MS"/>
              <a:cs typeface="Trebuchet MS"/>
            </a:endParaRPr>
          </a:p>
          <a:p>
            <a:pPr marR="36195" algn="r">
              <a:spcBef>
                <a:spcPts val="25"/>
              </a:spcBef>
            </a:pPr>
            <a:r>
              <a:rPr lang="en-US" altLang="ko-KR" i="0" spc="-55" dirty="0">
                <a:latin typeface="Trebuchet MS"/>
                <a:cs typeface="Trebuchet MS"/>
              </a:rPr>
              <a:t>(</a:t>
            </a:r>
            <a:fld id="{81D60167-4931-47E6-BA6A-407CBD079E47}" type="slidenum">
              <a:rPr lang="en-US" altLang="ko-KR" i="0" spc="-5" smtClean="0">
                <a:latin typeface="Trebuchet MS"/>
                <a:cs typeface="Trebuchet MS"/>
              </a:rPr>
              <a:pPr marR="36195" algn="r">
                <a:spcBef>
                  <a:spcPts val="25"/>
                </a:spcBef>
              </a:pPr>
              <a:t>7</a:t>
            </a:fld>
            <a:r>
              <a:rPr lang="en-US" altLang="ko-KR" i="0" spc="-114" dirty="0">
                <a:latin typeface="Trebuchet MS"/>
                <a:cs typeface="Trebuchet MS"/>
              </a:rPr>
              <a:t>/</a:t>
            </a:r>
            <a:r>
              <a:rPr lang="en-US" altLang="ko-KR" i="0" spc="-5" dirty="0">
                <a:latin typeface="Trebuchet MS"/>
                <a:cs typeface="Trebuchet MS"/>
              </a:rPr>
              <a:t>18</a:t>
            </a:r>
            <a:r>
              <a:rPr lang="en-US" altLang="ko-KR" i="0" spc="-50" dirty="0">
                <a:latin typeface="Trebuchet MS"/>
                <a:cs typeface="Trebuchet MS"/>
              </a:rPr>
              <a:t>)</a:t>
            </a:r>
            <a:endParaRPr lang="en-US" altLang="ko-KR" dirty="0">
              <a:latin typeface="Trebuchet MS"/>
              <a:cs typeface="Trebuchet MS"/>
            </a:endParaRPr>
          </a:p>
        </p:txBody>
      </p:sp>
      <p:sp>
        <p:nvSpPr>
          <p:cNvPr id="31" name="텍스트 상자 2">
            <a:extLst>
              <a:ext uri="{FF2B5EF4-FFF2-40B4-BE49-F238E27FC236}">
                <a16:creationId xmlns:a16="http://schemas.microsoft.com/office/drawing/2014/main" id="{0DC35EB1-2723-46E8-AC88-6A8649C9FD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389" y="2354875"/>
            <a:ext cx="9399485" cy="225260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457200" indent="-457200">
              <a:lnSpc>
                <a:spcPct val="107000"/>
              </a:lnSpc>
              <a:buAutoNum type="arabicPeriod"/>
            </a:pPr>
            <a:r>
              <a:rPr lang="en-US" altLang="ko-KR" sz="2000" kern="100" dirty="0">
                <a:effectLst/>
                <a:latin typeface="휴먼매직체" panose="02030504000101010101" pitchFamily="18" charset="-127"/>
                <a:ea typeface="휴먼매직체" panose="02030504000101010101" pitchFamily="18" charset="-127"/>
                <a:cs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ko-KR" altLang="en-US" sz="2000" kern="100" dirty="0">
                <a:latin typeface="휴먼매직체" panose="02030504000101010101" pitchFamily="18" charset="-127"/>
                <a:ea typeface="휴먼매직체" panose="02030504000101010101" pitchFamily="18" charset="-127"/>
                <a:cs typeface="Times New Roman" panose="02020603050405020304" pitchFamily="18" charset="0"/>
                <a:sym typeface="Wingdings" panose="05000000000000000000" pitchFamily="2" charset="2"/>
              </a:rPr>
              <a:t>는 회전 성분이 없기 때문에 </a:t>
            </a:r>
            <a:r>
              <a:rPr lang="en-US" altLang="ko-KR" sz="2000" kern="100" dirty="0">
                <a:latin typeface="휴먼매직체" panose="02030504000101010101" pitchFamily="18" charset="-127"/>
                <a:ea typeface="휴먼매직체" panose="02030504000101010101" pitchFamily="18" charset="-127"/>
                <a:cs typeface="Times New Roman" panose="02020603050405020304" pitchFamily="18" charset="0"/>
                <a:sym typeface="Wingdings" panose="05000000000000000000" pitchFamily="2" charset="2"/>
              </a:rPr>
              <a:t>accel Z</a:t>
            </a:r>
            <a:r>
              <a:rPr lang="ko-KR" altLang="en-US" sz="2000" kern="100" dirty="0">
                <a:latin typeface="휴먼매직체" panose="02030504000101010101" pitchFamily="18" charset="-127"/>
                <a:ea typeface="휴먼매직체" panose="02030504000101010101" pitchFamily="18" charset="-127"/>
                <a:cs typeface="Times New Roman" panose="02020603050405020304" pitchFamily="18" charset="0"/>
                <a:sym typeface="Wingdings" panose="05000000000000000000" pitchFamily="2" charset="2"/>
              </a:rPr>
              <a:t>값만 튄다</a:t>
            </a:r>
            <a:r>
              <a:rPr lang="en-US" altLang="ko-KR" sz="2000" kern="100" dirty="0">
                <a:latin typeface="휴먼매직체" panose="02030504000101010101" pitchFamily="18" charset="-127"/>
                <a:ea typeface="휴먼매직체" panose="02030504000101010101" pitchFamily="18" charset="-127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  <a:p>
            <a:pPr marL="457200" indent="-457200">
              <a:lnSpc>
                <a:spcPct val="107000"/>
              </a:lnSpc>
              <a:buAutoNum type="arabicPeriod"/>
            </a:pPr>
            <a:r>
              <a:rPr lang="en-US" altLang="ko-KR" sz="2000" kern="100" dirty="0">
                <a:effectLst/>
                <a:latin typeface="휴먼매직체" panose="02030504000101010101" pitchFamily="18" charset="-127"/>
                <a:ea typeface="휴먼매직체" panose="02030504000101010101" pitchFamily="18" charset="-127"/>
                <a:cs typeface="Times New Roman" panose="02020603050405020304" pitchFamily="18" charset="0"/>
              </a:rPr>
              <a:t>O</a:t>
            </a:r>
            <a:r>
              <a:rPr lang="ko-KR" altLang="en-US" sz="2000" kern="100" dirty="0">
                <a:latin typeface="휴먼매직체" panose="02030504000101010101" pitchFamily="18" charset="-127"/>
                <a:ea typeface="휴먼매직체" panose="02030504000101010101" pitchFamily="18" charset="-127"/>
                <a:cs typeface="Times New Roman" panose="02020603050405020304" pitchFamily="18" charset="0"/>
              </a:rPr>
              <a:t>는 </a:t>
            </a:r>
            <a:r>
              <a:rPr lang="en-US" altLang="ko-KR" sz="2000" kern="100" dirty="0">
                <a:latin typeface="휴먼매직체" panose="02030504000101010101" pitchFamily="18" charset="-127"/>
                <a:ea typeface="휴먼매직체" panose="02030504000101010101" pitchFamily="18" charset="-127"/>
                <a:cs typeface="Times New Roman" panose="02020603050405020304" pitchFamily="18" charset="0"/>
              </a:rPr>
              <a:t>accel X</a:t>
            </a:r>
            <a:r>
              <a:rPr lang="ko-KR" altLang="en-US" sz="2000" kern="100" dirty="0">
                <a:latin typeface="휴먼매직체" panose="02030504000101010101" pitchFamily="18" charset="-127"/>
                <a:ea typeface="휴먼매직체" panose="02030504000101010101" pitchFamily="18" charset="-127"/>
                <a:cs typeface="Times New Roman" panose="02020603050405020304" pitchFamily="18" charset="0"/>
              </a:rPr>
              <a:t>와 </a:t>
            </a:r>
            <a:r>
              <a:rPr lang="en-US" altLang="ko-KR" sz="2000" kern="100" dirty="0">
                <a:latin typeface="휴먼매직체" panose="02030504000101010101" pitchFamily="18" charset="-127"/>
                <a:ea typeface="휴먼매직체" panose="02030504000101010101" pitchFamily="18" charset="-127"/>
                <a:cs typeface="Times New Roman" panose="02020603050405020304" pitchFamily="18" charset="0"/>
              </a:rPr>
              <a:t>accel Z</a:t>
            </a:r>
            <a:r>
              <a:rPr lang="ko-KR" altLang="en-US" sz="2000" kern="100" dirty="0">
                <a:latin typeface="휴먼매직체" panose="02030504000101010101" pitchFamily="18" charset="-127"/>
                <a:ea typeface="휴먼매직체" panose="02030504000101010101" pitchFamily="18" charset="-127"/>
                <a:cs typeface="Times New Roman" panose="02020603050405020304" pitchFamily="18" charset="0"/>
              </a:rPr>
              <a:t>에서 모두 유효한 값이 나타난다</a:t>
            </a:r>
            <a:r>
              <a:rPr lang="en-US" altLang="ko-KR" sz="2000" kern="100" dirty="0">
                <a:latin typeface="휴먼매직체" panose="02030504000101010101" pitchFamily="18" charset="-127"/>
                <a:ea typeface="휴먼매직체" panose="02030504000101010101" pitchFamily="18" charset="-127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lnSpc>
                <a:spcPct val="107000"/>
              </a:lnSpc>
              <a:buAutoNum type="arabicPeriod"/>
            </a:pPr>
            <a:r>
              <a:rPr lang="en-US" altLang="ko-KR" sz="2000" kern="100" dirty="0">
                <a:effectLst/>
                <a:latin typeface="휴먼매직체" panose="02030504000101010101" pitchFamily="18" charset="-127"/>
                <a:ea typeface="휴먼매직체" panose="02030504000101010101" pitchFamily="18" charset="-127"/>
                <a:cs typeface="Times New Roman" panose="02020603050405020304" pitchFamily="18" charset="0"/>
              </a:rPr>
              <a:t>S</a:t>
            </a:r>
            <a:r>
              <a:rPr lang="ko-KR" altLang="en-US" sz="2000" kern="100" dirty="0">
                <a:effectLst/>
                <a:latin typeface="휴먼매직체" panose="02030504000101010101" pitchFamily="18" charset="-127"/>
                <a:ea typeface="휴먼매직체" panose="02030504000101010101" pitchFamily="18" charset="-127"/>
                <a:cs typeface="Times New Roman" panose="02020603050405020304" pitchFamily="18" charset="0"/>
              </a:rPr>
              <a:t>는 </a:t>
            </a:r>
            <a:r>
              <a:rPr lang="en-US" altLang="ko-KR" sz="2000" kern="100" dirty="0">
                <a:effectLst/>
                <a:latin typeface="휴먼매직체" panose="02030504000101010101" pitchFamily="18" charset="-127"/>
                <a:ea typeface="휴먼매직체" panose="02030504000101010101" pitchFamily="18" charset="-127"/>
                <a:cs typeface="Times New Roman" panose="02020603050405020304" pitchFamily="18" charset="0"/>
              </a:rPr>
              <a:t>accel Z</a:t>
            </a:r>
            <a:r>
              <a:rPr lang="ko-KR" altLang="en-US" sz="2000" kern="100" dirty="0">
                <a:effectLst/>
                <a:latin typeface="휴먼매직체" panose="02030504000101010101" pitchFamily="18" charset="-127"/>
                <a:ea typeface="휴먼매직체" panose="02030504000101010101" pitchFamily="18" charset="-127"/>
                <a:cs typeface="Times New Roman" panose="02020603050405020304" pitchFamily="18" charset="0"/>
              </a:rPr>
              <a:t>의 변화보다는 </a:t>
            </a:r>
            <a:r>
              <a:rPr lang="en-US" altLang="ko-KR" sz="2000" kern="100" dirty="0">
                <a:effectLst/>
                <a:latin typeface="휴먼매직체" panose="02030504000101010101" pitchFamily="18" charset="-127"/>
                <a:ea typeface="휴먼매직체" panose="02030504000101010101" pitchFamily="18" charset="-127"/>
                <a:cs typeface="Times New Roman" panose="02020603050405020304" pitchFamily="18" charset="0"/>
              </a:rPr>
              <a:t>accel X</a:t>
            </a:r>
            <a:r>
              <a:rPr lang="ko-KR" altLang="en-US" sz="2000" kern="100" dirty="0">
                <a:effectLst/>
                <a:latin typeface="휴먼매직체" panose="02030504000101010101" pitchFamily="18" charset="-127"/>
                <a:ea typeface="휴먼매직체" panose="02030504000101010101" pitchFamily="18" charset="-127"/>
                <a:cs typeface="Times New Roman" panose="02020603050405020304" pitchFamily="18" charset="0"/>
              </a:rPr>
              <a:t>의 변화가 뚜렷하다</a:t>
            </a:r>
            <a:r>
              <a:rPr lang="en-US" altLang="ko-KR" sz="2000" kern="100" dirty="0">
                <a:effectLst/>
                <a:latin typeface="휴먼매직체" panose="02030504000101010101" pitchFamily="18" charset="-127"/>
                <a:ea typeface="휴먼매직체" panose="02030504000101010101" pitchFamily="18" charset="-127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lnSpc>
                <a:spcPct val="107000"/>
              </a:lnSpc>
              <a:buAutoNum type="arabicPeriod"/>
            </a:pPr>
            <a:r>
              <a:rPr lang="en-US" altLang="ko-KR" sz="2000" kern="100" dirty="0">
                <a:latin typeface="휴먼매직체" panose="02030504000101010101" pitchFamily="18" charset="-127"/>
                <a:ea typeface="휴먼매직체" panose="02030504000101010101" pitchFamily="18" charset="-127"/>
                <a:cs typeface="Times New Roman" panose="02020603050405020304" pitchFamily="18" charset="0"/>
              </a:rPr>
              <a:t>Z</a:t>
            </a:r>
            <a:r>
              <a:rPr lang="ko-KR" altLang="en-US" sz="2000" kern="100" dirty="0">
                <a:latin typeface="휴먼매직체" panose="02030504000101010101" pitchFamily="18" charset="-127"/>
                <a:ea typeface="휴먼매직체" panose="02030504000101010101" pitchFamily="18" charset="-127"/>
                <a:cs typeface="Times New Roman" panose="02020603050405020304" pitchFamily="18" charset="0"/>
              </a:rPr>
              <a:t>는 </a:t>
            </a:r>
            <a:r>
              <a:rPr lang="en-US" altLang="ko-KR" sz="2000" kern="100" dirty="0">
                <a:latin typeface="휴먼매직체" panose="02030504000101010101" pitchFamily="18" charset="-127"/>
                <a:ea typeface="휴먼매직체" panose="02030504000101010101" pitchFamily="18" charset="-127"/>
                <a:cs typeface="Times New Roman" panose="02020603050405020304" pitchFamily="18" charset="0"/>
              </a:rPr>
              <a:t>accel Z</a:t>
            </a:r>
            <a:r>
              <a:rPr lang="ko-KR" altLang="en-US" sz="2000" kern="100" dirty="0">
                <a:latin typeface="휴먼매직체" panose="02030504000101010101" pitchFamily="18" charset="-127"/>
                <a:ea typeface="휴먼매직체" panose="02030504000101010101" pitchFamily="18" charset="-127"/>
                <a:cs typeface="Times New Roman" panose="02020603050405020304" pitchFamily="18" charset="0"/>
              </a:rPr>
              <a:t>의 변화보다는 </a:t>
            </a:r>
            <a:r>
              <a:rPr lang="en-US" altLang="ko-KR" sz="2000" kern="100" dirty="0">
                <a:latin typeface="휴먼매직체" panose="02030504000101010101" pitchFamily="18" charset="-127"/>
                <a:ea typeface="휴먼매직체" panose="02030504000101010101" pitchFamily="18" charset="-127"/>
                <a:cs typeface="Times New Roman" panose="02020603050405020304" pitchFamily="18" charset="0"/>
              </a:rPr>
              <a:t>accel X</a:t>
            </a:r>
            <a:r>
              <a:rPr lang="ko-KR" altLang="en-US" sz="2000" kern="100" dirty="0">
                <a:latin typeface="휴먼매직체" panose="02030504000101010101" pitchFamily="18" charset="-127"/>
                <a:ea typeface="휴먼매직체" panose="02030504000101010101" pitchFamily="18" charset="-127"/>
                <a:cs typeface="Times New Roman" panose="02020603050405020304" pitchFamily="18" charset="0"/>
              </a:rPr>
              <a:t>의 변화가 뚜렷하다</a:t>
            </a:r>
            <a:r>
              <a:rPr lang="en-US" altLang="ko-KR" sz="2000" kern="100" dirty="0">
                <a:latin typeface="휴먼매직체" panose="02030504000101010101" pitchFamily="18" charset="-127"/>
                <a:ea typeface="휴먼매직체" panose="02030504000101010101" pitchFamily="18" charset="-127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lnSpc>
                <a:spcPct val="107000"/>
              </a:lnSpc>
              <a:buAutoNum type="arabicPeriod"/>
            </a:pPr>
            <a:endParaRPr lang="en-US" altLang="ko-KR" sz="2000" kern="100" dirty="0">
              <a:effectLst/>
              <a:latin typeface="휴먼매직체" panose="02030504000101010101" pitchFamily="18" charset="-127"/>
              <a:ea typeface="휴먼매직체" panose="02030504000101010101" pitchFamily="18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ko-KR" altLang="ko-KR" sz="2000" kern="100" dirty="0">
              <a:effectLst/>
              <a:latin typeface="휴먼매직체" panose="02030504000101010101" pitchFamily="18" charset="-127"/>
              <a:ea typeface="휴먼매직체" panose="02030504000101010101" pitchFamily="18" charset="-127"/>
              <a:cs typeface="Times New Roman" panose="02020603050405020304" pitchFamily="18" charset="0"/>
            </a:endParaRPr>
          </a:p>
          <a:p>
            <a:pPr latinLnBrk="1">
              <a:lnSpc>
                <a:spcPct val="107000"/>
              </a:lnSpc>
              <a:spcAft>
                <a:spcPts val="0"/>
              </a:spcAft>
            </a:pPr>
            <a:endParaRPr lang="ko-KR" sz="2400" dirty="0">
              <a:effectLst/>
              <a:latin typeface="휴먼매직체" panose="02030504000101010101" pitchFamily="18" charset="-127"/>
              <a:ea typeface="휴먼매직체" panose="02030504000101010101" pitchFamily="18" charset="-127"/>
              <a:cs typeface="Arial" panose="020B0604020202020204" pitchFamily="34" charset="0"/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5298958E-A73A-4E2C-ADB8-AAAA1205423E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3110221" y="2387695"/>
            <a:ext cx="6122742" cy="3766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26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20166" y="773061"/>
            <a:ext cx="10191750" cy="6011545"/>
            <a:chOff x="420166" y="773061"/>
            <a:chExt cx="10191750" cy="6011545"/>
          </a:xfrm>
        </p:grpSpPr>
        <p:sp>
          <p:nvSpPr>
            <p:cNvPr id="3" name="object 3"/>
            <p:cNvSpPr/>
            <p:nvPr/>
          </p:nvSpPr>
          <p:spPr>
            <a:xfrm>
              <a:off x="420166" y="773785"/>
              <a:ext cx="200025" cy="6010910"/>
            </a:xfrm>
            <a:custGeom>
              <a:avLst/>
              <a:gdLst/>
              <a:ahLst/>
              <a:cxnLst/>
              <a:rect l="l" t="t" r="r" b="b"/>
              <a:pathLst>
                <a:path w="200025" h="6010909">
                  <a:moveTo>
                    <a:pt x="199428" y="0"/>
                  </a:moveTo>
                  <a:lnTo>
                    <a:pt x="0" y="0"/>
                  </a:lnTo>
                  <a:lnTo>
                    <a:pt x="0" y="6010465"/>
                  </a:lnTo>
                  <a:lnTo>
                    <a:pt x="199428" y="6010465"/>
                  </a:lnTo>
                  <a:lnTo>
                    <a:pt x="199428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19594" y="6433921"/>
              <a:ext cx="9986645" cy="0"/>
            </a:xfrm>
            <a:custGeom>
              <a:avLst/>
              <a:gdLst/>
              <a:ahLst/>
              <a:cxnLst/>
              <a:rect l="l" t="t" r="r" b="b"/>
              <a:pathLst>
                <a:path w="9986645">
                  <a:moveTo>
                    <a:pt x="0" y="0"/>
                  </a:moveTo>
                  <a:lnTo>
                    <a:pt x="9986505" y="0"/>
                  </a:lnTo>
                </a:path>
              </a:pathLst>
            </a:custGeom>
            <a:ln w="60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19594" y="1680070"/>
              <a:ext cx="9986645" cy="0"/>
            </a:xfrm>
            <a:custGeom>
              <a:avLst/>
              <a:gdLst/>
              <a:ahLst/>
              <a:cxnLst/>
              <a:rect l="l" t="t" r="r" b="b"/>
              <a:pathLst>
                <a:path w="9986645">
                  <a:moveTo>
                    <a:pt x="0" y="0"/>
                  </a:moveTo>
                  <a:lnTo>
                    <a:pt x="9986505" y="0"/>
                  </a:lnTo>
                </a:path>
              </a:pathLst>
            </a:custGeom>
            <a:ln w="106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19594" y="6462852"/>
              <a:ext cx="1536175" cy="27778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748689" y="898080"/>
              <a:ext cx="392760" cy="10568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613192" y="1003782"/>
              <a:ext cx="615022" cy="21628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613192" y="1220076"/>
              <a:ext cx="631774" cy="10814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693875" y="1328216"/>
              <a:ext cx="564781" cy="108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730413" y="1436369"/>
              <a:ext cx="411035" cy="10814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479408" y="884123"/>
              <a:ext cx="427774" cy="10441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372843" y="988555"/>
              <a:ext cx="659168" cy="42647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476361" y="1415046"/>
              <a:ext cx="452132" cy="10661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232963" y="773061"/>
              <a:ext cx="301421" cy="76873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972638" y="849934"/>
              <a:ext cx="685050" cy="35337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972638" y="1203312"/>
              <a:ext cx="715492" cy="88341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086812" y="1291666"/>
              <a:ext cx="618070" cy="88341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117266" y="1380007"/>
              <a:ext cx="616534" cy="88341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137053" y="1468348"/>
              <a:ext cx="596747" cy="88341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173590" y="1556689"/>
              <a:ext cx="304469" cy="83781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785565" y="806373"/>
              <a:ext cx="490194" cy="93827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758159" y="900201"/>
              <a:ext cx="689622" cy="95961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745992" y="996162"/>
              <a:ext cx="701789" cy="9596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726193" y="1092123"/>
              <a:ext cx="701801" cy="9596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674440" y="1188084"/>
              <a:ext cx="723099" cy="95961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674440" y="1284046"/>
              <a:ext cx="707885" cy="191909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840366" y="1475955"/>
              <a:ext cx="499325" cy="89877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xfrm>
            <a:off x="807726" y="996000"/>
            <a:ext cx="6057265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301875" algn="l"/>
                <a:tab pos="3816985" algn="l"/>
                <a:tab pos="5022215" algn="l"/>
              </a:tabLst>
            </a:pPr>
            <a:r>
              <a:rPr lang="en-US" altLang="ko-KR" sz="2800" dirty="0">
                <a:latin typeface="휴먼둥근헤드라인" pitchFamily="18" charset="-127"/>
                <a:ea typeface="휴먼둥근헤드라인" pitchFamily="18" charset="-127"/>
              </a:rPr>
              <a:t>Lab</a:t>
            </a:r>
            <a:endParaRPr sz="2800" dirty="0">
              <a:latin typeface="휴먼둥근헤드라인" pitchFamily="18" charset="-127"/>
              <a:ea typeface="휴먼둥근헤드라인" pitchFamily="18" charset="-127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986891" y="1731403"/>
            <a:ext cx="9620269" cy="3586238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213360" indent="-201295">
              <a:lnSpc>
                <a:spcPct val="100000"/>
              </a:lnSpc>
              <a:spcBef>
                <a:spcPts val="305"/>
              </a:spcBef>
              <a:buFont typeface="Wingdings"/>
              <a:buChar char=""/>
              <a:tabLst>
                <a:tab pos="213995" algn="l"/>
              </a:tabLst>
            </a:pPr>
            <a:r>
              <a:rPr lang="ko-KR" altLang="en-US" sz="245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  <a:cs typeface="Noto Sans CJK JP Regular"/>
              </a:rPr>
              <a:t>실험 개요</a:t>
            </a:r>
            <a:r>
              <a:rPr lang="en-US" altLang="ko-KR" sz="245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  <a:cs typeface="Noto Sans CJK JP Regular"/>
              </a:rPr>
              <a:t>: </a:t>
            </a:r>
            <a:r>
              <a:rPr lang="ko-KR" altLang="en-US" sz="245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  <a:cs typeface="Noto Sans CJK JP Regular"/>
              </a:rPr>
              <a:t>기존 실험까지는 가속도 센서를 이용하여 중력 가속도가 포함된 결과값을 얻었다</a:t>
            </a:r>
            <a:r>
              <a:rPr lang="en-US" altLang="ko-KR" sz="245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  <a:cs typeface="Noto Sans CJK JP Regular"/>
              </a:rPr>
              <a:t>. </a:t>
            </a:r>
            <a:r>
              <a:rPr lang="ko-KR" altLang="en-US" sz="245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  <a:cs typeface="Noto Sans CJK JP Regular"/>
              </a:rPr>
              <a:t>하지만 분석 결과 선형 가속도를 사용하는 것이 각 축의 움직임을 같은 기준점인 </a:t>
            </a:r>
            <a:r>
              <a:rPr lang="en-US" altLang="ko-KR" sz="245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  <a:cs typeface="Noto Sans CJK JP Regular"/>
              </a:rPr>
              <a:t>0</a:t>
            </a:r>
            <a:r>
              <a:rPr lang="ko-KR" altLang="en-US" sz="245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  <a:cs typeface="Noto Sans CJK JP Regular"/>
              </a:rPr>
              <a:t>으로부터 떨어진 정도로 보다 쉽게 비교할 수 있고</a:t>
            </a:r>
            <a:r>
              <a:rPr lang="en-US" altLang="ko-KR" sz="245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  <a:cs typeface="Noto Sans CJK JP Regular"/>
              </a:rPr>
              <a:t>, </a:t>
            </a:r>
            <a:r>
              <a:rPr lang="ko-KR" altLang="en-US" sz="245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  <a:cs typeface="Noto Sans CJK JP Regular"/>
              </a:rPr>
              <a:t>중력 가속도 값을 제거하여 더 높은 정확도를 보일 수 있다고 생각했다</a:t>
            </a:r>
            <a:r>
              <a:rPr lang="en-US" altLang="ko-KR" sz="245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  <a:cs typeface="Noto Sans CJK JP Regular"/>
              </a:rPr>
              <a:t>.</a:t>
            </a:r>
          </a:p>
          <a:p>
            <a:pPr marL="213360" indent="-201295">
              <a:lnSpc>
                <a:spcPct val="100000"/>
              </a:lnSpc>
              <a:spcBef>
                <a:spcPts val="305"/>
              </a:spcBef>
              <a:buFont typeface="Wingdings"/>
              <a:buChar char=""/>
              <a:tabLst>
                <a:tab pos="213995" algn="l"/>
              </a:tabLst>
            </a:pPr>
            <a:endParaRPr lang="en-US" altLang="ko-KR" sz="2450" spc="35" dirty="0">
              <a:solidFill>
                <a:srgbClr val="006FBF"/>
              </a:solidFill>
              <a:latin typeface="휴먼매직체" pitchFamily="18" charset="-127"/>
              <a:ea typeface="휴먼매직체" pitchFamily="18" charset="-127"/>
              <a:cs typeface="Noto Sans CJK JP Regular"/>
            </a:endParaRPr>
          </a:p>
          <a:p>
            <a:pPr marL="213360" indent="-201295">
              <a:lnSpc>
                <a:spcPct val="100000"/>
              </a:lnSpc>
              <a:spcBef>
                <a:spcPts val="305"/>
              </a:spcBef>
              <a:buFont typeface="Wingdings"/>
              <a:buChar char=""/>
              <a:tabLst>
                <a:tab pos="213995" algn="l"/>
              </a:tabLst>
            </a:pPr>
            <a:r>
              <a:rPr lang="ko-KR" altLang="en-US" sz="245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  <a:cs typeface="Noto Sans CJK JP Regular"/>
              </a:rPr>
              <a:t>실험 방법</a:t>
            </a:r>
            <a:r>
              <a:rPr lang="en-US" altLang="ko-KR" sz="245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  <a:cs typeface="Noto Sans CJK JP Regular"/>
              </a:rPr>
              <a:t>: </a:t>
            </a:r>
            <a:r>
              <a:rPr lang="ko-KR" altLang="en-US" sz="245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  <a:cs typeface="Noto Sans CJK JP Regular"/>
              </a:rPr>
              <a:t>동일</a:t>
            </a:r>
            <a:endParaRPr lang="en-US" altLang="ko-KR" sz="2450" spc="35" dirty="0">
              <a:solidFill>
                <a:srgbClr val="006FBF"/>
              </a:solidFill>
              <a:latin typeface="휴먼매직체" pitchFamily="18" charset="-127"/>
              <a:ea typeface="휴먼매직체" pitchFamily="18" charset="-127"/>
              <a:cs typeface="Noto Sans CJK JP Regular"/>
            </a:endParaRPr>
          </a:p>
          <a:p>
            <a:pPr marL="213360" indent="-201295">
              <a:lnSpc>
                <a:spcPct val="100000"/>
              </a:lnSpc>
              <a:spcBef>
                <a:spcPts val="305"/>
              </a:spcBef>
              <a:buFont typeface="Wingdings"/>
              <a:buChar char=""/>
              <a:tabLst>
                <a:tab pos="213995" algn="l"/>
              </a:tabLst>
            </a:pPr>
            <a:endParaRPr lang="en-US" altLang="ko-KR" sz="2450" spc="35" dirty="0">
              <a:solidFill>
                <a:srgbClr val="006FBF"/>
              </a:solidFill>
              <a:latin typeface="휴먼매직체" pitchFamily="18" charset="-127"/>
              <a:ea typeface="휴먼매직체" pitchFamily="18" charset="-127"/>
              <a:cs typeface="Noto Sans CJK JP Regular"/>
            </a:endParaRPr>
          </a:p>
          <a:p>
            <a:pPr marL="213360" indent="-201295">
              <a:lnSpc>
                <a:spcPct val="100000"/>
              </a:lnSpc>
              <a:spcBef>
                <a:spcPts val="305"/>
              </a:spcBef>
              <a:buFont typeface="Wingdings"/>
              <a:buChar char=""/>
              <a:tabLst>
                <a:tab pos="213995" algn="l"/>
              </a:tabLst>
            </a:pPr>
            <a:r>
              <a:rPr lang="ko-KR" altLang="en-US" sz="245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  <a:cs typeface="Noto Sans CJK JP Regular"/>
              </a:rPr>
              <a:t>실험 분석 방법</a:t>
            </a:r>
            <a:r>
              <a:rPr lang="en-US" altLang="ko-KR" sz="245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  <a:cs typeface="Noto Sans CJK JP Regular"/>
              </a:rPr>
              <a:t>: </a:t>
            </a:r>
            <a:r>
              <a:rPr lang="ko-KR" altLang="en-US" sz="245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  <a:cs typeface="Noto Sans CJK JP Regular"/>
              </a:rPr>
              <a:t>알파벳에 따라 실험을 진행</a:t>
            </a:r>
            <a:r>
              <a:rPr lang="en-US" altLang="ko-KR" sz="245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  <a:cs typeface="Noto Sans CJK JP Regular"/>
              </a:rPr>
              <a:t>, accel X</a:t>
            </a:r>
            <a:r>
              <a:rPr lang="ko-KR" altLang="en-US" sz="245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  <a:cs typeface="Noto Sans CJK JP Regular"/>
              </a:rPr>
              <a:t>와 </a:t>
            </a:r>
            <a:r>
              <a:rPr lang="en-US" altLang="ko-KR" sz="245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  <a:cs typeface="Noto Sans CJK JP Regular"/>
              </a:rPr>
              <a:t>accel Z</a:t>
            </a:r>
            <a:r>
              <a:rPr lang="ko-KR" altLang="en-US" sz="245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  <a:cs typeface="Noto Sans CJK JP Regular"/>
              </a:rPr>
              <a:t>의 절댓값 합 변화 추이를 출력하여 알파벳을 구분할 수 있는 결과를 얻고자 하였다</a:t>
            </a:r>
            <a:r>
              <a:rPr lang="en-US" altLang="ko-KR" sz="245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  <a:cs typeface="Noto Sans CJK JP Regular"/>
              </a:rPr>
              <a:t>.</a:t>
            </a:r>
            <a:endParaRPr lang="ko-KR" altLang="en-US" sz="2450" spc="35" dirty="0">
              <a:solidFill>
                <a:srgbClr val="006FBF"/>
              </a:solidFill>
              <a:latin typeface="휴먼매직체" pitchFamily="18" charset="-127"/>
              <a:ea typeface="휴먼매직체" pitchFamily="18" charset="-127"/>
              <a:cs typeface="Noto Sans CJK JP Regular"/>
            </a:endParaRPr>
          </a:p>
        </p:txBody>
      </p:sp>
      <p:sp>
        <p:nvSpPr>
          <p:cNvPr id="33" name="슬라이드 번호 개체 틀 3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R="36195" algn="r">
              <a:spcBef>
                <a:spcPts val="25"/>
              </a:spcBef>
            </a:pPr>
            <a:endParaRPr lang="en-US" i="0" spc="-55" dirty="0">
              <a:latin typeface="Trebuchet MS"/>
              <a:cs typeface="Trebuchet MS"/>
            </a:endParaRPr>
          </a:p>
          <a:p>
            <a:pPr marR="36195" algn="r">
              <a:spcBef>
                <a:spcPts val="25"/>
              </a:spcBef>
            </a:pPr>
            <a:r>
              <a:rPr lang="en-US" altLang="ko-KR" i="0" spc="-55" dirty="0">
                <a:latin typeface="Trebuchet MS"/>
                <a:cs typeface="Trebuchet MS"/>
              </a:rPr>
              <a:t>(</a:t>
            </a:r>
            <a:fld id="{81D60167-4931-47E6-BA6A-407CBD079E47}" type="slidenum">
              <a:rPr lang="en-US" altLang="ko-KR" i="0" spc="-5" smtClean="0">
                <a:latin typeface="Trebuchet MS"/>
                <a:cs typeface="Trebuchet MS"/>
              </a:rPr>
              <a:pPr marR="36195" algn="r">
                <a:spcBef>
                  <a:spcPts val="25"/>
                </a:spcBef>
              </a:pPr>
              <a:t>8</a:t>
            </a:fld>
            <a:r>
              <a:rPr lang="en-US" altLang="ko-KR" i="0" spc="-114" dirty="0">
                <a:latin typeface="Trebuchet MS"/>
                <a:cs typeface="Trebuchet MS"/>
              </a:rPr>
              <a:t>/</a:t>
            </a:r>
            <a:r>
              <a:rPr lang="en-US" altLang="ko-KR" i="0" spc="-5" dirty="0">
                <a:latin typeface="Trebuchet MS"/>
                <a:cs typeface="Trebuchet MS"/>
              </a:rPr>
              <a:t>18</a:t>
            </a:r>
            <a:r>
              <a:rPr lang="en-US" altLang="ko-KR" i="0" spc="-50" dirty="0">
                <a:latin typeface="Trebuchet MS"/>
                <a:cs typeface="Trebuchet MS"/>
              </a:rPr>
              <a:t>)</a:t>
            </a:r>
            <a:endParaRPr lang="en-US" altLang="ko-KR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406341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20166" y="773061"/>
            <a:ext cx="10191750" cy="6011545"/>
            <a:chOff x="420166" y="773061"/>
            <a:chExt cx="10191750" cy="6011545"/>
          </a:xfrm>
        </p:grpSpPr>
        <p:sp>
          <p:nvSpPr>
            <p:cNvPr id="3" name="object 3"/>
            <p:cNvSpPr/>
            <p:nvPr/>
          </p:nvSpPr>
          <p:spPr>
            <a:xfrm>
              <a:off x="420166" y="773785"/>
              <a:ext cx="200025" cy="6010910"/>
            </a:xfrm>
            <a:custGeom>
              <a:avLst/>
              <a:gdLst/>
              <a:ahLst/>
              <a:cxnLst/>
              <a:rect l="l" t="t" r="r" b="b"/>
              <a:pathLst>
                <a:path w="200025" h="6010909">
                  <a:moveTo>
                    <a:pt x="199428" y="0"/>
                  </a:moveTo>
                  <a:lnTo>
                    <a:pt x="0" y="0"/>
                  </a:lnTo>
                  <a:lnTo>
                    <a:pt x="0" y="6010465"/>
                  </a:lnTo>
                  <a:lnTo>
                    <a:pt x="199428" y="6010465"/>
                  </a:lnTo>
                  <a:lnTo>
                    <a:pt x="199428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19594" y="6433921"/>
              <a:ext cx="9986645" cy="0"/>
            </a:xfrm>
            <a:custGeom>
              <a:avLst/>
              <a:gdLst/>
              <a:ahLst/>
              <a:cxnLst/>
              <a:rect l="l" t="t" r="r" b="b"/>
              <a:pathLst>
                <a:path w="9986645">
                  <a:moveTo>
                    <a:pt x="0" y="0"/>
                  </a:moveTo>
                  <a:lnTo>
                    <a:pt x="9986505" y="0"/>
                  </a:lnTo>
                </a:path>
              </a:pathLst>
            </a:custGeom>
            <a:ln w="60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19594" y="1680070"/>
              <a:ext cx="9986645" cy="0"/>
            </a:xfrm>
            <a:custGeom>
              <a:avLst/>
              <a:gdLst/>
              <a:ahLst/>
              <a:cxnLst/>
              <a:rect l="l" t="t" r="r" b="b"/>
              <a:pathLst>
                <a:path w="9986645">
                  <a:moveTo>
                    <a:pt x="0" y="0"/>
                  </a:moveTo>
                  <a:lnTo>
                    <a:pt x="9986505" y="0"/>
                  </a:lnTo>
                </a:path>
              </a:pathLst>
            </a:custGeom>
            <a:ln w="106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19594" y="6462852"/>
              <a:ext cx="1536175" cy="27778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748689" y="898080"/>
              <a:ext cx="392760" cy="10568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613192" y="1003782"/>
              <a:ext cx="615022" cy="21628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613192" y="1220076"/>
              <a:ext cx="631774" cy="10814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693875" y="1328216"/>
              <a:ext cx="564781" cy="108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730413" y="1436369"/>
              <a:ext cx="411035" cy="10814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479408" y="884123"/>
              <a:ext cx="427774" cy="10441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372843" y="988555"/>
              <a:ext cx="659168" cy="42647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476361" y="1415046"/>
              <a:ext cx="452132" cy="10661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232963" y="773061"/>
              <a:ext cx="301421" cy="76873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972638" y="849934"/>
              <a:ext cx="685050" cy="35337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972638" y="1203312"/>
              <a:ext cx="715492" cy="88341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086812" y="1291666"/>
              <a:ext cx="618070" cy="88341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117266" y="1380007"/>
              <a:ext cx="616534" cy="88341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137053" y="1468348"/>
              <a:ext cx="596747" cy="88341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173590" y="1556689"/>
              <a:ext cx="304469" cy="83781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785565" y="806373"/>
              <a:ext cx="490194" cy="93827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758159" y="900201"/>
              <a:ext cx="689622" cy="95961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745992" y="996162"/>
              <a:ext cx="701789" cy="9596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726193" y="1092123"/>
              <a:ext cx="701801" cy="9596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674440" y="1188084"/>
              <a:ext cx="723099" cy="95961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674440" y="1284046"/>
              <a:ext cx="707885" cy="191909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840366" y="1475955"/>
              <a:ext cx="499325" cy="89877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xfrm>
            <a:off x="807726" y="996000"/>
            <a:ext cx="6057265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301875" algn="l"/>
                <a:tab pos="3816985" algn="l"/>
                <a:tab pos="5022215" algn="l"/>
              </a:tabLst>
            </a:pPr>
            <a:r>
              <a:rPr lang="en-US" altLang="ko-KR" sz="2800" dirty="0">
                <a:latin typeface="휴먼둥근헤드라인" pitchFamily="18" charset="-127"/>
                <a:ea typeface="휴먼둥근헤드라인" pitchFamily="18" charset="-127"/>
              </a:rPr>
              <a:t>Lab </a:t>
            </a:r>
            <a:endParaRPr sz="2800" dirty="0">
              <a:latin typeface="휴먼둥근헤드라인" pitchFamily="18" charset="-127"/>
              <a:ea typeface="휴먼둥근헤드라인" pitchFamily="18" charset="-127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07725" y="1674145"/>
            <a:ext cx="9620269" cy="1247136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213360" indent="-201295">
              <a:lnSpc>
                <a:spcPct val="100000"/>
              </a:lnSpc>
              <a:spcBef>
                <a:spcPts val="305"/>
              </a:spcBef>
              <a:buFont typeface="Wingdings"/>
              <a:buChar char=""/>
              <a:tabLst>
                <a:tab pos="213995" algn="l"/>
              </a:tabLst>
            </a:pPr>
            <a:r>
              <a:rPr lang="ko-KR" altLang="en-US" sz="245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  <a:cs typeface="Noto Sans CJK JP Regular"/>
              </a:rPr>
              <a:t>실험 결과 </a:t>
            </a:r>
            <a:r>
              <a:rPr lang="en-US" altLang="ko-KR" sz="245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  <a:cs typeface="Noto Sans CJK JP Regular"/>
              </a:rPr>
              <a:t>1</a:t>
            </a:r>
            <a:r>
              <a:rPr lang="ko-KR" altLang="en-US" sz="245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  <a:cs typeface="Noto Sans CJK JP Regular"/>
              </a:rPr>
              <a:t> </a:t>
            </a:r>
            <a:r>
              <a:rPr lang="en-US" altLang="ko-KR" sz="245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  <a:cs typeface="Noto Sans CJK JP Regular"/>
              </a:rPr>
              <a:t>– ‘I’(</a:t>
            </a:r>
            <a:r>
              <a:rPr lang="ko-KR" altLang="en-US" sz="245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  <a:cs typeface="Noto Sans CJK JP Regular"/>
              </a:rPr>
              <a:t>계열</a:t>
            </a:r>
            <a:r>
              <a:rPr lang="en-US" altLang="ko-KR" sz="245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  <a:cs typeface="Noto Sans CJK JP Regular"/>
              </a:rPr>
              <a:t> 1: accel</a:t>
            </a:r>
            <a:r>
              <a:rPr lang="ko-KR" altLang="en-US" sz="245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  <a:cs typeface="Noto Sans CJK JP Regular"/>
              </a:rPr>
              <a:t> </a:t>
            </a:r>
            <a:r>
              <a:rPr lang="en-US" altLang="ko-KR" sz="245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  <a:cs typeface="Noto Sans CJK JP Regular"/>
              </a:rPr>
              <a:t>X, </a:t>
            </a:r>
            <a:r>
              <a:rPr lang="ko-KR" altLang="en-US" sz="245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  <a:cs typeface="Noto Sans CJK JP Regular"/>
              </a:rPr>
              <a:t>계열 </a:t>
            </a:r>
            <a:r>
              <a:rPr lang="en-US" altLang="ko-KR" sz="245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  <a:cs typeface="Noto Sans CJK JP Regular"/>
              </a:rPr>
              <a:t>2: accel Z)</a:t>
            </a:r>
          </a:p>
          <a:p>
            <a:pPr marL="213360" indent="-201295">
              <a:lnSpc>
                <a:spcPct val="100000"/>
              </a:lnSpc>
              <a:spcBef>
                <a:spcPts val="305"/>
              </a:spcBef>
              <a:buFont typeface="Wingdings"/>
              <a:buChar char=""/>
              <a:tabLst>
                <a:tab pos="213995" algn="l"/>
              </a:tabLst>
            </a:pPr>
            <a:endParaRPr lang="en-US" altLang="ko-KR" sz="2450" spc="35" dirty="0">
              <a:solidFill>
                <a:srgbClr val="006FBF"/>
              </a:solidFill>
              <a:latin typeface="휴먼매직체" pitchFamily="18" charset="-127"/>
              <a:ea typeface="휴먼매직체" pitchFamily="18" charset="-127"/>
              <a:cs typeface="Noto Sans CJK JP Regular"/>
            </a:endParaRPr>
          </a:p>
          <a:p>
            <a:pPr marL="213360" indent="-201295">
              <a:lnSpc>
                <a:spcPct val="100000"/>
              </a:lnSpc>
              <a:spcBef>
                <a:spcPts val="305"/>
              </a:spcBef>
              <a:buFont typeface="Wingdings"/>
              <a:buChar char=""/>
              <a:tabLst>
                <a:tab pos="213995" algn="l"/>
              </a:tabLst>
            </a:pPr>
            <a:endParaRPr lang="ko-KR" altLang="en-US" sz="2450" spc="35" dirty="0">
              <a:solidFill>
                <a:srgbClr val="006FBF"/>
              </a:solidFill>
              <a:latin typeface="휴먼매직체" pitchFamily="18" charset="-127"/>
              <a:ea typeface="휴먼매직체" pitchFamily="18" charset="-127"/>
              <a:cs typeface="Noto Sans CJK JP Regular"/>
            </a:endParaRPr>
          </a:p>
        </p:txBody>
      </p:sp>
      <p:sp>
        <p:nvSpPr>
          <p:cNvPr id="33" name="슬라이드 번호 개체 틀 3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R="36195" algn="r">
              <a:spcBef>
                <a:spcPts val="25"/>
              </a:spcBef>
            </a:pPr>
            <a:endParaRPr lang="en-US" i="0" spc="-55" dirty="0">
              <a:latin typeface="Trebuchet MS"/>
              <a:cs typeface="Trebuchet MS"/>
            </a:endParaRPr>
          </a:p>
          <a:p>
            <a:pPr marR="36195" algn="r">
              <a:spcBef>
                <a:spcPts val="25"/>
              </a:spcBef>
            </a:pPr>
            <a:r>
              <a:rPr lang="en-US" altLang="ko-KR" i="0" spc="-55" dirty="0">
                <a:latin typeface="Trebuchet MS"/>
                <a:cs typeface="Trebuchet MS"/>
              </a:rPr>
              <a:t>(</a:t>
            </a:r>
            <a:fld id="{81D60167-4931-47E6-BA6A-407CBD079E47}" type="slidenum">
              <a:rPr lang="en-US" altLang="ko-KR" i="0" spc="-5" smtClean="0">
                <a:latin typeface="Trebuchet MS"/>
                <a:cs typeface="Trebuchet MS"/>
              </a:rPr>
              <a:pPr marR="36195" algn="r">
                <a:spcBef>
                  <a:spcPts val="25"/>
                </a:spcBef>
              </a:pPr>
              <a:t>9</a:t>
            </a:fld>
            <a:r>
              <a:rPr lang="en-US" altLang="ko-KR" i="0" spc="-114" dirty="0">
                <a:latin typeface="Trebuchet MS"/>
                <a:cs typeface="Trebuchet MS"/>
              </a:rPr>
              <a:t>/</a:t>
            </a:r>
            <a:r>
              <a:rPr lang="en-US" altLang="ko-KR" i="0" spc="-5" dirty="0">
                <a:latin typeface="Trebuchet MS"/>
                <a:cs typeface="Trebuchet MS"/>
              </a:rPr>
              <a:t>18</a:t>
            </a:r>
            <a:r>
              <a:rPr lang="en-US" altLang="ko-KR" i="0" spc="-50" dirty="0">
                <a:latin typeface="Trebuchet MS"/>
                <a:cs typeface="Trebuchet MS"/>
              </a:rPr>
              <a:t>)</a:t>
            </a:r>
            <a:endParaRPr lang="en-US" altLang="ko-KR" dirty="0">
              <a:latin typeface="Trebuchet MS"/>
              <a:cs typeface="Trebuchet MS"/>
            </a:endParaRPr>
          </a:p>
        </p:txBody>
      </p:sp>
      <p:pic>
        <p:nvPicPr>
          <p:cNvPr id="2050" name="그림 4">
            <a:extLst>
              <a:ext uri="{FF2B5EF4-FFF2-40B4-BE49-F238E27FC236}">
                <a16:creationId xmlns:a16="http://schemas.microsoft.com/office/drawing/2014/main" id="{3BD76009-9EBA-4E59-8CE2-ED8E694DD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891" y="2397878"/>
            <a:ext cx="4644472" cy="3607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그림 5">
            <a:extLst>
              <a:ext uri="{FF2B5EF4-FFF2-40B4-BE49-F238E27FC236}">
                <a16:creationId xmlns:a16="http://schemas.microsoft.com/office/drawing/2014/main" id="{009585D3-7F41-4886-A691-DF8209FEF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529" y="2363979"/>
            <a:ext cx="5002092" cy="3617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3668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1027</TotalTime>
  <Words>931</Words>
  <Application>Microsoft Office PowerPoint</Application>
  <PresentationFormat>사용자 지정</PresentationFormat>
  <Paragraphs>134</Paragraphs>
  <Slides>18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9" baseType="lpstr">
      <vt:lpstr>Noto Sans CJK JP Regular</vt:lpstr>
      <vt:lpstr>맑은 고딕</vt:lpstr>
      <vt:lpstr>휴먼둥근헤드라인</vt:lpstr>
      <vt:lpstr>휴먼매직체</vt:lpstr>
      <vt:lpstr>Arial</vt:lpstr>
      <vt:lpstr>Calibri</vt:lpstr>
      <vt:lpstr>MV Boli</vt:lpstr>
      <vt:lpstr>Times New Roman</vt:lpstr>
      <vt:lpstr>Trebuchet MS</vt:lpstr>
      <vt:lpstr>Wingdings</vt:lpstr>
      <vt:lpstr>Office Theme</vt:lpstr>
      <vt:lpstr>Motion Test IISL  2020.08.12 이소윤, 이언주, 유승희, 박은화, 전성윤</vt:lpstr>
      <vt:lpstr>PowerPoint 프레젠테이션</vt:lpstr>
      <vt:lpstr>기본 데이터 지연</vt:lpstr>
      <vt:lpstr>타겟 동작(모션 및 근거)</vt:lpstr>
      <vt:lpstr>Lab</vt:lpstr>
      <vt:lpstr>Lab</vt:lpstr>
      <vt:lpstr>Lab</vt:lpstr>
      <vt:lpstr>Lab</vt:lpstr>
      <vt:lpstr>Lab </vt:lpstr>
      <vt:lpstr>Lab</vt:lpstr>
      <vt:lpstr>Lab</vt:lpstr>
      <vt:lpstr>Lab</vt:lpstr>
      <vt:lpstr>Lab</vt:lpstr>
      <vt:lpstr>Lab</vt:lpstr>
      <vt:lpstr>Lab – </vt:lpstr>
      <vt:lpstr>Lab – 참고 그래프</vt:lpstr>
      <vt:lpstr>Future Work</vt:lpstr>
      <vt:lpstr>History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 the Sensors in Our Smartphones IISL</dc:title>
  <dc:creator>iisl</dc:creator>
  <cp:lastModifiedBy>박 은화</cp:lastModifiedBy>
  <cp:revision>178</cp:revision>
  <dcterms:created xsi:type="dcterms:W3CDTF">2020-01-01T11:50:31Z</dcterms:created>
  <dcterms:modified xsi:type="dcterms:W3CDTF">2020-08-12T10:29:48Z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2019-12-04T00:00:00Z</vt:filetime>
  </property>
  <property fmtid="{D5CDD505-2E9C-101B-9397-08002B2CF9AE}" pid="3" name="Creator">
    <vt:lpwstr>Hancom PDF 1.3.0.534</vt:lpwstr>
  </property>
  <property fmtid="{D5CDD505-2E9C-101B-9397-08002B2CF9AE}" pid="4" name="LastSaved">
    <vt:filetime>2020-01-01T00:00:00Z</vt:filetime>
  </property>
</Properties>
</file>