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6" r:id="rId2"/>
    <p:sldId id="317" r:id="rId3"/>
    <p:sldId id="321" r:id="rId4"/>
    <p:sldId id="320" r:id="rId5"/>
    <p:sldId id="319" r:id="rId6"/>
    <p:sldId id="322" r:id="rId7"/>
    <p:sldId id="323" r:id="rId8"/>
    <p:sldId id="324" r:id="rId9"/>
    <p:sldId id="328" r:id="rId10"/>
    <p:sldId id="326" r:id="rId11"/>
    <p:sldId id="325" r:id="rId12"/>
    <p:sldId id="329" r:id="rId13"/>
    <p:sldId id="331" r:id="rId14"/>
    <p:sldId id="332" r:id="rId15"/>
  </p:sldIdLst>
  <p:sldSz cx="10680700" cy="7556500"/>
  <p:notesSz cx="106807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80">
          <p15:clr>
            <a:srgbClr val="A4A3A4"/>
          </p15:clr>
        </p15:guide>
        <p15:guide id="2" pos="33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700" autoAdjust="0"/>
  </p:normalViewPr>
  <p:slideViewPr>
    <p:cSldViewPr>
      <p:cViewPr varScale="1">
        <p:scale>
          <a:sx n="75" d="100"/>
          <a:sy n="75" d="100"/>
        </p:scale>
        <p:origin x="936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-1944" y="-86"/>
      </p:cViewPr>
      <p:guideLst>
        <p:guide orient="horz" pos="2380"/>
        <p:guide pos="33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275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6049963" y="0"/>
            <a:ext cx="4627562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BFD6-B704-4D8C-9CE2-9E029C44E1F2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7177088"/>
            <a:ext cx="46275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6049963" y="7177088"/>
            <a:ext cx="4627562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EBB05-0B38-438D-8464-95A6229C60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17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275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49963" y="0"/>
            <a:ext cx="4627562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5B782-D322-4A94-ABFD-AC32FFFD678B}" type="datetimeFigureOut">
              <a:rPr lang="ko-KR" altLang="en-US" smtClean="0"/>
              <a:pPr/>
              <a:t>2020-07-14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36925" y="566738"/>
            <a:ext cx="4006850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8388" y="3589338"/>
            <a:ext cx="8543925" cy="340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275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49963" y="7177088"/>
            <a:ext cx="4627562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674AE-9371-46A9-9AD9-C1D7E4461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1432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B6750-EB60-4293-8927-C25174F1683A}" type="datetime1">
              <a:rPr lang="en-US" altLang="ko-KR" smtClean="0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292388"/>
          </a:xfrm>
        </p:spPr>
        <p:txBody>
          <a:bodyPr lIns="0" tIns="0" rIns="0" bIns="0"/>
          <a:lstStyle>
            <a:lvl1pPr>
              <a:defRPr sz="9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endParaRPr lang="en-US" sz="850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sz="1050" i="0" spc="-55" dirty="0">
                <a:solidFill>
                  <a:prstClr val="black"/>
                </a:solidFill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sz="1050" i="0" spc="-5" smtClean="0">
                <a:solidFill>
                  <a:prstClr val="black"/>
                </a:solidFill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sz="1050" i="0" spc="-114" dirty="0">
                <a:solidFill>
                  <a:prstClr val="black"/>
                </a:solidFill>
                <a:latin typeface="Trebuchet MS"/>
                <a:cs typeface="Trebuchet MS"/>
              </a:rPr>
              <a:t>/</a:t>
            </a:r>
            <a:r>
              <a:rPr lang="en-US" altLang="ko-KR" sz="1050" i="0" spc="-5" dirty="0">
                <a:solidFill>
                  <a:prstClr val="black"/>
                </a:solidFill>
                <a:latin typeface="Trebuchet MS"/>
                <a:cs typeface="Trebuchet MS"/>
              </a:rPr>
              <a:t>24</a:t>
            </a:r>
            <a:r>
              <a:rPr lang="en-US" altLang="ko-KR" sz="1050" i="0" spc="-50" dirty="0">
                <a:solidFill>
                  <a:prstClr val="black"/>
                </a:solidFill>
                <a:latin typeface="Trebuchet MS"/>
                <a:cs typeface="Trebuchet MS"/>
              </a:rPr>
              <a:t>)</a:t>
            </a:r>
            <a:endParaRPr lang="en-US" altLang="ko-KR" sz="1050" i="0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807726" y="965861"/>
            <a:ext cx="9065247" cy="430887"/>
          </a:xfrm>
        </p:spPr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Arial"/>
              </a:defRPr>
            </a:lvl1pPr>
          </a:lstStyle>
          <a:p>
            <a:r>
              <a:rPr lang="ko-KR" altLang="en-US" dirty="0"/>
              <a:t>제목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807725" y="1699124"/>
            <a:ext cx="9564369" cy="772006"/>
          </a:xfrm>
        </p:spPr>
        <p:txBody>
          <a:bodyPr lIns="0" tIns="0" rIns="0" bIns="0"/>
          <a:lstStyle>
            <a:lvl1pPr marL="0" indent="0">
              <a:buNone/>
              <a:defRPr sz="2450" b="0" i="0" u="none">
                <a:solidFill>
                  <a:srgbClr val="0462C1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휴먼매직체" panose="02030504000101010101" pitchFamily="18" charset="-127"/>
              </a:defRPr>
            </a:lvl1pPr>
          </a:lstStyle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1)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제목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내용</a:t>
            </a: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D905-75E1-46D6-8BEA-C9A92C5D1C26}" type="datetime1">
              <a:rPr lang="en-US" altLang="ko-KR" smtClean="0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323165"/>
          </a:xfrm>
        </p:spPr>
        <p:txBody>
          <a:bodyPr lIns="0" tIns="0" rIns="0" bIns="0"/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12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D20C4-FAE2-4A75-B14F-7B5E4CD96252}" type="datetime1">
              <a:rPr lang="en-US" altLang="ko-KR" smtClean="0"/>
              <a:t>7/14/2020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323165"/>
          </a:xfrm>
        </p:spPr>
        <p:txBody>
          <a:bodyPr lIns="0" tIns="0" rIns="0" bIns="0"/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24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3987" y="1367815"/>
            <a:ext cx="10275760" cy="4430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" y="1167129"/>
            <a:ext cx="10674985" cy="4831080"/>
          </a:xfrm>
          <a:custGeom>
            <a:avLst/>
            <a:gdLst/>
            <a:ahLst/>
            <a:cxnLst/>
            <a:rect l="l" t="t" r="r" b="b"/>
            <a:pathLst>
              <a:path w="10674985" h="4831080">
                <a:moveTo>
                  <a:pt x="10514762" y="4631690"/>
                </a:moveTo>
                <a:lnTo>
                  <a:pt x="199415" y="4631690"/>
                </a:lnTo>
                <a:lnTo>
                  <a:pt x="199415" y="200672"/>
                </a:lnTo>
                <a:lnTo>
                  <a:pt x="159842" y="200672"/>
                </a:lnTo>
                <a:lnTo>
                  <a:pt x="159842" y="4631690"/>
                </a:lnTo>
                <a:lnTo>
                  <a:pt x="159842" y="4671060"/>
                </a:lnTo>
                <a:lnTo>
                  <a:pt x="10514762" y="4671060"/>
                </a:lnTo>
                <a:lnTo>
                  <a:pt x="10514762" y="4631690"/>
                </a:lnTo>
                <a:close/>
              </a:path>
              <a:path w="10674985" h="4831080">
                <a:moveTo>
                  <a:pt x="10514762" y="200685"/>
                </a:moveTo>
                <a:lnTo>
                  <a:pt x="10475176" y="200685"/>
                </a:lnTo>
                <a:lnTo>
                  <a:pt x="10475176" y="4631614"/>
                </a:lnTo>
                <a:lnTo>
                  <a:pt x="10514762" y="4631614"/>
                </a:lnTo>
                <a:lnTo>
                  <a:pt x="10514762" y="200685"/>
                </a:lnTo>
                <a:close/>
              </a:path>
              <a:path w="10674985" h="4831080">
                <a:moveTo>
                  <a:pt x="10514762" y="161290"/>
                </a:moveTo>
                <a:lnTo>
                  <a:pt x="159842" y="161290"/>
                </a:lnTo>
                <a:lnTo>
                  <a:pt x="159842" y="200660"/>
                </a:lnTo>
                <a:lnTo>
                  <a:pt x="10514762" y="200660"/>
                </a:lnTo>
                <a:lnTo>
                  <a:pt x="10514762" y="161290"/>
                </a:lnTo>
                <a:close/>
              </a:path>
              <a:path w="10674985" h="4831080">
                <a:moveTo>
                  <a:pt x="10674604" y="0"/>
                </a:moveTo>
                <a:lnTo>
                  <a:pt x="0" y="0"/>
                </a:lnTo>
                <a:lnTo>
                  <a:pt x="0" y="119380"/>
                </a:lnTo>
                <a:lnTo>
                  <a:pt x="0" y="4710430"/>
                </a:lnTo>
                <a:lnTo>
                  <a:pt x="0" y="4831080"/>
                </a:lnTo>
                <a:lnTo>
                  <a:pt x="10674604" y="4831080"/>
                </a:lnTo>
                <a:lnTo>
                  <a:pt x="10674604" y="4710836"/>
                </a:lnTo>
                <a:lnTo>
                  <a:pt x="10674604" y="4710430"/>
                </a:lnTo>
                <a:lnTo>
                  <a:pt x="10674604" y="119951"/>
                </a:lnTo>
                <a:lnTo>
                  <a:pt x="10554335" y="119951"/>
                </a:lnTo>
                <a:lnTo>
                  <a:pt x="10554335" y="4710430"/>
                </a:lnTo>
                <a:lnTo>
                  <a:pt x="120256" y="4710430"/>
                </a:lnTo>
                <a:lnTo>
                  <a:pt x="120256" y="119380"/>
                </a:lnTo>
                <a:lnTo>
                  <a:pt x="10674604" y="119380"/>
                </a:lnTo>
                <a:lnTo>
                  <a:pt x="10674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95943" y="772261"/>
            <a:ext cx="1534699" cy="275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6459" y="6101086"/>
            <a:ext cx="2625141" cy="598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8E285-833A-4E3F-8083-8DADA4D88FDE}" type="datetime1">
              <a:rPr lang="en-US" altLang="ko-KR" smtClean="0"/>
              <a:t>7/14/2020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161583"/>
          </a:xfrm>
        </p:spPr>
        <p:txBody>
          <a:bodyPr lIns="0" tIns="0" rIns="0" bIns="0"/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r>
              <a:rPr lang="en-US" b="1" spc="-220" dirty="0">
                <a:latin typeface="Times New Roman"/>
                <a:cs typeface="Times New Roman"/>
              </a:rPr>
              <a:t>		</a:t>
            </a: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12)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36979" y="772261"/>
            <a:ext cx="200025" cy="6012180"/>
          </a:xfrm>
          <a:custGeom>
            <a:avLst/>
            <a:gdLst/>
            <a:ahLst/>
            <a:cxnLst/>
            <a:rect l="l" t="t" r="r" b="b"/>
            <a:pathLst>
              <a:path w="200025" h="6012180">
                <a:moveTo>
                  <a:pt x="199428" y="0"/>
                </a:moveTo>
                <a:lnTo>
                  <a:pt x="0" y="0"/>
                </a:lnTo>
                <a:lnTo>
                  <a:pt x="0" y="6011989"/>
                </a:lnTo>
                <a:lnTo>
                  <a:pt x="199428" y="6011989"/>
                </a:lnTo>
                <a:lnTo>
                  <a:pt x="199428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936407" y="6456768"/>
            <a:ext cx="1534699" cy="274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36407" y="6433921"/>
            <a:ext cx="8670290" cy="0"/>
          </a:xfrm>
          <a:custGeom>
            <a:avLst/>
            <a:gdLst/>
            <a:ahLst/>
            <a:cxnLst/>
            <a:rect l="l" t="t" r="r" b="b"/>
            <a:pathLst>
              <a:path w="8670290">
                <a:moveTo>
                  <a:pt x="0" y="0"/>
                </a:moveTo>
                <a:lnTo>
                  <a:pt x="8669693" y="0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6744" y="3596559"/>
            <a:ext cx="1296213" cy="3992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7438" y="3529917"/>
            <a:ext cx="67943" cy="4993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22FF5-8123-4136-A623-6F10BE63A902}" type="datetime1">
              <a:rPr lang="en-US" altLang="ko-KR" smtClean="0"/>
              <a:t>7/14/2020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323165"/>
          </a:xfrm>
        </p:spPr>
        <p:txBody>
          <a:bodyPr lIns="0" tIns="0" rIns="0" bIns="0"/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12)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0166" y="773785"/>
            <a:ext cx="200025" cy="6010910"/>
          </a:xfrm>
          <a:custGeom>
            <a:avLst/>
            <a:gdLst/>
            <a:ahLst/>
            <a:cxnLst/>
            <a:rect l="l" t="t" r="r" b="b"/>
            <a:pathLst>
              <a:path w="200025" h="6010909">
                <a:moveTo>
                  <a:pt x="199428" y="0"/>
                </a:moveTo>
                <a:lnTo>
                  <a:pt x="0" y="0"/>
                </a:lnTo>
                <a:lnTo>
                  <a:pt x="0" y="6010465"/>
                </a:lnTo>
                <a:lnTo>
                  <a:pt x="199428" y="6010465"/>
                </a:lnTo>
                <a:lnTo>
                  <a:pt x="199428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9594" y="6433921"/>
            <a:ext cx="9986645" cy="0"/>
          </a:xfrm>
          <a:custGeom>
            <a:avLst/>
            <a:gdLst/>
            <a:ahLst/>
            <a:cxnLst/>
            <a:rect l="l" t="t" r="r" b="b"/>
            <a:pathLst>
              <a:path w="9986645">
                <a:moveTo>
                  <a:pt x="0" y="0"/>
                </a:moveTo>
                <a:lnTo>
                  <a:pt x="9986505" y="0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19594" y="1680070"/>
            <a:ext cx="9986645" cy="0"/>
          </a:xfrm>
          <a:custGeom>
            <a:avLst/>
            <a:gdLst/>
            <a:ahLst/>
            <a:cxnLst/>
            <a:rect l="l" t="t" r="r" b="b"/>
            <a:pathLst>
              <a:path w="9986645">
                <a:moveTo>
                  <a:pt x="0" y="0"/>
                </a:moveTo>
                <a:lnTo>
                  <a:pt x="9986505" y="0"/>
                </a:lnTo>
              </a:path>
            </a:pathLst>
          </a:custGeom>
          <a:ln w="106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19594" y="6462852"/>
            <a:ext cx="1536175" cy="277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748689" y="898080"/>
            <a:ext cx="392760" cy="105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13192" y="1003782"/>
            <a:ext cx="615022" cy="216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613192" y="1220076"/>
            <a:ext cx="631774" cy="1081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693875" y="1328216"/>
            <a:ext cx="564781" cy="1081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730413" y="1436369"/>
            <a:ext cx="411035" cy="1081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479408" y="884123"/>
            <a:ext cx="427774" cy="1044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372843" y="988555"/>
            <a:ext cx="659168" cy="4264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476361" y="1415046"/>
            <a:ext cx="452132" cy="1066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232963" y="773061"/>
            <a:ext cx="301421" cy="768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972638" y="849934"/>
            <a:ext cx="685050" cy="35337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972638" y="1203312"/>
            <a:ext cx="715492" cy="8834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086812" y="1291666"/>
            <a:ext cx="618070" cy="8834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9117266" y="1380007"/>
            <a:ext cx="616534" cy="8834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9137053" y="1468348"/>
            <a:ext cx="596747" cy="8834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9173590" y="1556689"/>
            <a:ext cx="304469" cy="837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9785565" y="806373"/>
            <a:ext cx="490194" cy="9382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9758159" y="900201"/>
            <a:ext cx="689622" cy="9596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9745992" y="996162"/>
            <a:ext cx="701789" cy="9596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9726193" y="1092123"/>
            <a:ext cx="701801" cy="9596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9674440" y="1188084"/>
            <a:ext cx="723099" cy="9596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9674440" y="1284046"/>
            <a:ext cx="707885" cy="19190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9840366" y="1475955"/>
            <a:ext cx="499325" cy="8987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726" y="965861"/>
            <a:ext cx="9065247" cy="4847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7725" y="1699124"/>
            <a:ext cx="9564369" cy="11669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 u="heavy">
                <a:solidFill>
                  <a:srgbClr val="0462C1"/>
                </a:solidFill>
                <a:latin typeface="Noto Sans CJK JP Regular"/>
                <a:cs typeface="Noto Sans CJK JP Regular"/>
              </a:defRPr>
            </a:lvl1pPr>
          </a:lstStyle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1) </a:t>
            </a: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제목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내용</a:t>
            </a: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1083310" lvl="2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en-US" altLang="ko-KR" sz="2400" dirty="0">
                <a:sym typeface="Wingdings" panose="05000000000000000000" pitchFamily="2" charset="2"/>
              </a:rPr>
              <a:t></a:t>
            </a: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86B6F-10FD-4E61-BE37-D82B6DB2F04B}" type="datetime1">
              <a:rPr lang="en-US" altLang="ko-KR" smtClean="0"/>
              <a:t>7/14/2020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>
              <a:spcBef>
                <a:spcPts val="25"/>
              </a:spcBef>
            </a:pPr>
            <a:endParaRPr lang="en-US" i="0" dirty="0">
              <a:latin typeface="MV Boli" pitchFamily="2" charset="0"/>
              <a:cs typeface="MV Boli" pitchFamily="2" charset="0"/>
            </a:endParaRPr>
          </a:p>
          <a:p>
            <a:pPr marR="36195" algn="r">
              <a:spcBef>
                <a:spcPts val="25"/>
              </a:spcBef>
            </a:pPr>
            <a:r>
              <a:rPr lang="en-US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i="0" spc="-114" dirty="0">
                <a:latin typeface="Trebuchet MS"/>
                <a:cs typeface="Trebuchet MS"/>
              </a:rPr>
              <a:t>/</a:t>
            </a:r>
            <a:r>
              <a:rPr lang="en-US" i="0" spc="-5" dirty="0">
                <a:latin typeface="Trebuchet MS"/>
                <a:cs typeface="Trebuchet MS"/>
              </a:rPr>
              <a:t>12</a:t>
            </a:r>
            <a:r>
              <a:rPr lang="en-US" i="0" spc="-50" dirty="0">
                <a:latin typeface="Trebuchet MS"/>
                <a:cs typeface="Trebuchet MS"/>
              </a:rPr>
              <a:t>)</a:t>
            </a:r>
            <a:endParaRPr lang="en-US" dirty="0">
              <a:latin typeface="Trebuchet MS"/>
              <a:cs typeface="Trebuchet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휴먼둥근헤드라인" panose="02030504000101010101" pitchFamily="18" charset="-127"/>
          <a:ea typeface="휴먼둥근헤드라인" panose="02030504000101010101" pitchFamily="18" charset="-127"/>
          <a:cs typeface="+mj-cs"/>
        </a:defRPr>
      </a:lvl1pPr>
    </p:titleStyle>
    <p:bodyStyle>
      <a:lvl1pPr marL="0">
        <a:defRPr u="sng">
          <a:latin typeface="휴먼매직체" panose="02030504000101010101" pitchFamily="18" charset="-127"/>
          <a:ea typeface="휴먼매직체" panose="02030504000101010101" pitchFamily="18" charset="-127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 sz="2400"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66F5753-ED4E-4AE4-AB70-48E0D0C881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r>
              <a:rPr lang="en-US" b="1" spc="-220" dirty="0">
                <a:latin typeface="Times New Roman"/>
                <a:cs typeface="Times New Roman"/>
              </a:rPr>
              <a:t>		</a:t>
            </a: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14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85D1CF3-7485-49AE-A799-BAF72B17EC9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54987" y="2675730"/>
            <a:ext cx="6970395" cy="2451312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 marR="5080" algn="ctr">
              <a:lnSpc>
                <a:spcPts val="5670"/>
              </a:lnSpc>
              <a:spcBef>
                <a:spcPts val="815"/>
              </a:spcBef>
              <a:tabLst>
                <a:tab pos="2239645" algn="l"/>
                <a:tab pos="2388870" algn="l"/>
                <a:tab pos="5678170" algn="l"/>
              </a:tabLst>
            </a:pPr>
            <a:r>
              <a:rPr lang="en-US" altLang="ko-KR" sz="3500" spc="-65" dirty="0">
                <a:solidFill>
                  <a:srgbClr val="2E74B5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All </a:t>
            </a:r>
            <a:r>
              <a:rPr lang="en-US" altLang="ko-KR" sz="3500" spc="-65">
                <a:solidFill>
                  <a:srgbClr val="2E74B5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Sensors In Your </a:t>
            </a:r>
            <a:r>
              <a:rPr lang="en-US" altLang="ko-KR" sz="3500" spc="-65" dirty="0">
                <a:solidFill>
                  <a:srgbClr val="2E74B5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S</a:t>
            </a:r>
            <a:r>
              <a:rPr lang="en-US" altLang="ko-KR" sz="3500" spc="-65">
                <a:solidFill>
                  <a:srgbClr val="2E74B5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martphone</a:t>
            </a:r>
            <a:endParaRPr sz="3500" dirty="0">
              <a:latin typeface="휴먼매직체" pitchFamily="18" charset="-127"/>
              <a:ea typeface="휴먼매직체" pitchFamily="18" charset="-127"/>
              <a:cs typeface="Noto Sans CJK JP Regular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lang="en-US" sz="2100" b="1" spc="-20" dirty="0">
                <a:solidFill>
                  <a:srgbClr val="404040"/>
                </a:solidFill>
                <a:latin typeface="MV Boli" pitchFamily="2" charset="0"/>
                <a:cs typeface="MV Boli" pitchFamily="2" charset="0"/>
              </a:rPr>
              <a:t>Accelerometer Sensor</a:t>
            </a:r>
            <a:br>
              <a:rPr lang="en-US" sz="2100" b="1" spc="-20" dirty="0">
                <a:solidFill>
                  <a:srgbClr val="404040"/>
                </a:solidFill>
                <a:latin typeface="MV Boli" pitchFamily="2" charset="0"/>
                <a:cs typeface="MV Boli" pitchFamily="2" charset="0"/>
              </a:rPr>
            </a:br>
            <a:r>
              <a:rPr sz="2100" b="1" spc="-20" dirty="0">
                <a:solidFill>
                  <a:srgbClr val="404040"/>
                </a:solidFill>
                <a:latin typeface="MV Boli" pitchFamily="2" charset="0"/>
                <a:cs typeface="MV Boli" pitchFamily="2" charset="0"/>
              </a:rPr>
              <a:t>II</a:t>
            </a:r>
            <a:r>
              <a:rPr lang="en-US" sz="2100" b="1" spc="-20" dirty="0">
                <a:solidFill>
                  <a:srgbClr val="404040"/>
                </a:solidFill>
                <a:latin typeface="MV Boli" pitchFamily="2" charset="0"/>
                <a:cs typeface="MV Boli" pitchFamily="2" charset="0"/>
              </a:rPr>
              <a:t>SL </a:t>
            </a:r>
            <a:br>
              <a:rPr lang="en-US" sz="2100" b="1" spc="-20" dirty="0">
                <a:solidFill>
                  <a:srgbClr val="404040"/>
                </a:solidFill>
                <a:latin typeface="MV Boli" pitchFamily="2" charset="0"/>
                <a:cs typeface="MV Boli" pitchFamily="2" charset="0"/>
              </a:rPr>
            </a:br>
            <a:r>
              <a:rPr lang="en-US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2020.04.27</a:t>
            </a:r>
            <a:br>
              <a:rPr lang="en-US" sz="2100" b="1" spc="-20" dirty="0">
                <a:solidFill>
                  <a:srgbClr val="404040"/>
                </a:solidFill>
                <a:latin typeface="MV Boli" pitchFamily="2" charset="0"/>
                <a:cs typeface="MV Boli" pitchFamily="2" charset="0"/>
              </a:rPr>
            </a:br>
            <a:r>
              <a:rPr lang="en-US" altLang="ko-KR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2018115399 </a:t>
            </a:r>
            <a:r>
              <a:rPr lang="ko-KR" altLang="en-US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전성윤</a:t>
            </a:r>
            <a:br>
              <a:rPr lang="en-US" altLang="ko-KR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</a:br>
            <a:r>
              <a:rPr lang="en-US" altLang="ko-KR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2019112290 </a:t>
            </a:r>
            <a:r>
              <a:rPr lang="ko-KR" altLang="en-US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박은화</a:t>
            </a:r>
            <a:endParaRPr sz="2100" dirty="0">
              <a:latin typeface="휴먼매직체" panose="02030504000101010101" pitchFamily="18" charset="-127"/>
              <a:ea typeface="휴먼매직체" panose="02030504000101010101" pitchFamily="18" charset="-127"/>
              <a:cs typeface="MV Bol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10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7C602-FE12-4CE6-865C-94A18869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Accelerometer in Device(2/4)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D0CB0-AE33-4C71-99AF-9B7CF777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725" y="1699124"/>
            <a:ext cx="5599425" cy="4147289"/>
          </a:xfrm>
        </p:spPr>
        <p:txBody>
          <a:bodyPr/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pc="35" dirty="0">
                <a:solidFill>
                  <a:srgbClr val="006FBF"/>
                </a:solidFill>
                <a:cs typeface="Noto Sans CJK JP Regular"/>
              </a:rPr>
              <a:t>(1) </a:t>
            </a:r>
            <a:r>
              <a:rPr lang="ko-KR" altLang="en-US" spc="35" dirty="0" err="1">
                <a:solidFill>
                  <a:srgbClr val="006FBF"/>
                </a:solidFill>
                <a:cs typeface="Noto Sans CJK JP Regular"/>
              </a:rPr>
              <a:t>기기별</a:t>
            </a:r>
            <a:r>
              <a:rPr lang="ko-KR" altLang="en-US" spc="35" dirty="0">
                <a:solidFill>
                  <a:srgbClr val="006FBF"/>
                </a:solidFill>
                <a:cs typeface="Noto Sans CJK JP Regular"/>
              </a:rPr>
              <a:t> 가속도 센서</a:t>
            </a:r>
            <a:endParaRPr lang="ko-KR" altLang="en-US" sz="2400" spc="35" dirty="0">
              <a:solidFill>
                <a:srgbClr val="006FBF"/>
              </a:solidFill>
              <a:cs typeface="Noto Sans CJK JP Regular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반도체 업체로 갤럭시 시리즈의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IMU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는 대부분 이 회사의 제품을 사용했다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센서 타입에 따라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6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축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9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축으로 나뉘고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감도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가속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전압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전류 등 다양한 기준으로 나뉜다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우측 그림은 갤럭시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S20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에 내장된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LSM6DSO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모델이다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기존 제품에 비해 전력 효율이 향상되어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Always-On 3D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가속도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/3D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자이로스코프 관성 측정의 솔루션을 제시했다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2982DC-6535-4EF7-832E-6EF484A4D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10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14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329E2-EF99-403B-94C2-17807E3BE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143" y="2635250"/>
            <a:ext cx="3866305" cy="258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362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7C602-FE12-4CE6-865C-94A18869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Accelerometer in Device(3/4)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D0CB0-AE33-4C71-99AF-9B7CF777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725" y="1699124"/>
            <a:ext cx="9561825" cy="3803605"/>
          </a:xfrm>
        </p:spPr>
        <p:txBody>
          <a:bodyPr/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pc="35" dirty="0">
                <a:solidFill>
                  <a:srgbClr val="006FBF"/>
                </a:solidFill>
                <a:cs typeface="Noto Sans CJK JP Regular"/>
              </a:rPr>
              <a:t>(2) IMU</a:t>
            </a:r>
            <a:endParaRPr lang="ko-KR" altLang="en-US" sz="2400" spc="35" dirty="0">
              <a:solidFill>
                <a:srgbClr val="006FBF"/>
              </a:solidFill>
              <a:cs typeface="Noto Sans CJK JP Regular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앞서 나열한 모델의 이름은 모두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MEMS IMU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이다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 MEMS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는 앞서 언급한 미세전자기계시스템을 말하고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IMU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는 관성 측정 장치를 뜻한다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IMU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는 하나 이상의 선형 가속도를 감지하고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하나 이상의 </a:t>
            </a:r>
            <a:r>
              <a:rPr lang="ko-KR" altLang="en-US" sz="2400" dirty="0" err="1">
                <a:latin typeface="휴먼매직체" pitchFamily="18" charset="-127"/>
                <a:ea typeface="휴먼매직체" pitchFamily="18" charset="-127"/>
              </a:rPr>
              <a:t>자이로스코프를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 사용해 회전 속도를 감지하여 작동한다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즉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하나 이상의 </a:t>
            </a:r>
            <a:r>
              <a:rPr lang="ko-KR" altLang="en-US" sz="2400" dirty="0" err="1">
                <a:latin typeface="휴먼매직체" pitchFamily="18" charset="-127"/>
                <a:ea typeface="휴먼매직체" pitchFamily="18" charset="-127"/>
              </a:rPr>
              <a:t>가속계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하나 이상의 </a:t>
            </a:r>
            <a:r>
              <a:rPr lang="ko-KR" altLang="en-US" sz="2400" dirty="0" err="1">
                <a:latin typeface="휴먼매직체" pitchFamily="18" charset="-127"/>
                <a:ea typeface="휴먼매직체" pitchFamily="18" charset="-127"/>
              </a:rPr>
              <a:t>자이로스코프를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 포함하며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지자기 센서를 포함하기도 한다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가속도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축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자이로스코프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축으로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6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축 정보 혹은 지자기 센서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축을 합해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9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축 정보를 통해 관성을 측정한다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비행기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우주선의 현대적 관성 측정 장치로 사용되며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현대에는 스마트폰에 탑재된다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2982DC-6535-4EF7-832E-6EF484A4D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11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14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380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7C602-FE12-4CE6-865C-94A18869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Accelerometer in Device(4/4)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D0CB0-AE33-4C71-99AF-9B7CF777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0" y="1905942"/>
            <a:ext cx="9561825" cy="3744615"/>
          </a:xfrm>
        </p:spPr>
        <p:txBody>
          <a:bodyPr/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000" spc="35" dirty="0">
                <a:solidFill>
                  <a:srgbClr val="006FBF"/>
                </a:solidFill>
                <a:cs typeface="Noto Sans CJK JP Regular"/>
              </a:rPr>
              <a:t>(3) </a:t>
            </a:r>
            <a:r>
              <a:rPr lang="ko-KR" altLang="en-US" sz="2000" spc="35" dirty="0">
                <a:solidFill>
                  <a:srgbClr val="006FBF"/>
                </a:solidFill>
                <a:cs typeface="Noto Sans CJK JP Regular"/>
              </a:rPr>
              <a:t>기기에 내장된 센서의 한계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100" dirty="0">
                <a:latin typeface="휴먼매직체" pitchFamily="18" charset="-127"/>
                <a:ea typeface="휴먼매직체" pitchFamily="18" charset="-127"/>
              </a:rPr>
              <a:t>자이로스코프 및 가속도계의 동작에서 물리적 현상에 달린 오류가 수반된다는 것이 센서의 한계이다</a:t>
            </a:r>
            <a:r>
              <a:rPr lang="en-US" altLang="ko-KR" sz="2100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100" dirty="0">
                <a:latin typeface="휴먼매직체" pitchFamily="18" charset="-127"/>
                <a:ea typeface="휴먼매직체" pitchFamily="18" charset="-127"/>
              </a:rPr>
              <a:t>그 오류들은 아래와 같은 오류가 있다</a:t>
            </a:r>
            <a:r>
              <a:rPr lang="en-US" altLang="ko-KR" sz="21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869315" lvl="1" indent="-457200">
              <a:lnSpc>
                <a:spcPct val="100000"/>
              </a:lnSpc>
              <a:spcBef>
                <a:spcPts val="165"/>
              </a:spcBef>
              <a:buSzPct val="95238"/>
              <a:buAutoNum type="arabicPeriod"/>
              <a:tabLst>
                <a:tab pos="626745" algn="l"/>
              </a:tabLst>
            </a:pPr>
            <a:r>
              <a:rPr lang="ko-KR" altLang="en-US" sz="2100" dirty="0">
                <a:latin typeface="휴먼매직체" pitchFamily="18" charset="-127"/>
                <a:ea typeface="휴먼매직체" pitchFamily="18" charset="-127"/>
              </a:rPr>
              <a:t>오프셋 오류 </a:t>
            </a:r>
            <a:r>
              <a:rPr lang="en-US" altLang="ko-KR" sz="2100" dirty="0">
                <a:latin typeface="휴먼매직체" pitchFamily="18" charset="-127"/>
                <a:ea typeface="휴먼매직체" pitchFamily="18" charset="-127"/>
              </a:rPr>
              <a:t>– </a:t>
            </a:r>
            <a:r>
              <a:rPr lang="ko-KR" altLang="en-US" sz="2100" dirty="0">
                <a:latin typeface="휴먼매직체" pitchFamily="18" charset="-127"/>
                <a:ea typeface="휴먼매직체" pitchFamily="18" charset="-127"/>
              </a:rPr>
              <a:t>유사한 조건에서 두 측정 간의 오류</a:t>
            </a:r>
            <a:endParaRPr lang="en-US" altLang="ko-KR" sz="2100" dirty="0">
              <a:latin typeface="휴먼매직체" pitchFamily="18" charset="-127"/>
              <a:ea typeface="휴먼매직체" pitchFamily="18" charset="-127"/>
            </a:endParaRPr>
          </a:p>
          <a:p>
            <a:pPr marL="869315" lvl="1" indent="-457200">
              <a:lnSpc>
                <a:spcPct val="100000"/>
              </a:lnSpc>
              <a:spcBef>
                <a:spcPts val="165"/>
              </a:spcBef>
              <a:buSzPct val="95238"/>
              <a:buAutoNum type="arabicPeriod"/>
              <a:tabLst>
                <a:tab pos="626745" algn="l"/>
              </a:tabLst>
            </a:pPr>
            <a:r>
              <a:rPr lang="ko-KR" altLang="en-US" sz="2100" dirty="0">
                <a:latin typeface="휴먼매직체" pitchFamily="18" charset="-127"/>
                <a:ea typeface="휴먼매직체" pitchFamily="18" charset="-127"/>
              </a:rPr>
              <a:t>축척비율 오류 </a:t>
            </a:r>
            <a:r>
              <a:rPr lang="en-US" altLang="ko-KR" sz="2100" dirty="0">
                <a:latin typeface="휴먼매직체" pitchFamily="18" charset="-127"/>
                <a:ea typeface="휴먼매직체" pitchFamily="18" charset="-127"/>
              </a:rPr>
              <a:t>– </a:t>
            </a:r>
            <a:r>
              <a:rPr lang="ko-KR" altLang="en-US" sz="2100" dirty="0">
                <a:latin typeface="휴먼매직체" pitchFamily="18" charset="-127"/>
                <a:ea typeface="휴먼매직체" pitchFamily="18" charset="-127"/>
              </a:rPr>
              <a:t>비선형 데이터에서 첫 기준 감도에 의해 발생하는 오류</a:t>
            </a:r>
            <a:endParaRPr lang="en-US" altLang="ko-KR" sz="2100" dirty="0">
              <a:latin typeface="휴먼매직체" pitchFamily="18" charset="-127"/>
              <a:ea typeface="휴먼매직체" pitchFamily="18" charset="-127"/>
            </a:endParaRPr>
          </a:p>
          <a:p>
            <a:pPr marL="869315" lvl="1" indent="-457200">
              <a:spcBef>
                <a:spcPts val="165"/>
              </a:spcBef>
              <a:buSzPct val="95238"/>
              <a:buFontTx/>
              <a:buAutoNum type="arabicPeriod"/>
              <a:tabLst>
                <a:tab pos="626745" algn="l"/>
              </a:tabLst>
            </a:pPr>
            <a:r>
              <a:rPr lang="ko-KR" altLang="en-US" sz="2100" dirty="0">
                <a:latin typeface="휴먼매직체" pitchFamily="18" charset="-127"/>
                <a:ea typeface="휴먼매직체" pitchFamily="18" charset="-127"/>
              </a:rPr>
              <a:t>정렬 불량 오류 </a:t>
            </a:r>
            <a:r>
              <a:rPr lang="en-US" altLang="ko-KR" sz="2100" dirty="0">
                <a:latin typeface="휴먼매직체" pitchFamily="18" charset="-127"/>
                <a:ea typeface="휴먼매직체" pitchFamily="18" charset="-127"/>
              </a:rPr>
              <a:t>– </a:t>
            </a:r>
            <a:r>
              <a:rPr lang="ko-KR" altLang="en-US" sz="2100" dirty="0">
                <a:latin typeface="휴먼매직체" pitchFamily="18" charset="-127"/>
                <a:ea typeface="휴먼매직체" pitchFamily="18" charset="-127"/>
              </a:rPr>
              <a:t>장착 불량에 의한 오류</a:t>
            </a:r>
            <a:endParaRPr lang="en-US" altLang="ko-KR" sz="2100" dirty="0">
              <a:latin typeface="휴먼매직체" pitchFamily="18" charset="-127"/>
              <a:ea typeface="휴먼매직체" pitchFamily="18" charset="-127"/>
            </a:endParaRPr>
          </a:p>
          <a:p>
            <a:pPr marL="869315" lvl="1" indent="-457200">
              <a:spcBef>
                <a:spcPts val="165"/>
              </a:spcBef>
              <a:buSzPct val="95238"/>
              <a:buFontTx/>
              <a:buAutoNum type="arabicPeriod"/>
              <a:tabLst>
                <a:tab pos="626745" algn="l"/>
              </a:tabLst>
            </a:pPr>
            <a:r>
              <a:rPr lang="ko-KR" altLang="en-US" sz="2100" dirty="0">
                <a:latin typeface="휴먼매직체" pitchFamily="18" charset="-127"/>
                <a:ea typeface="휴먼매직체" pitchFamily="18" charset="-127"/>
              </a:rPr>
              <a:t>교차 축 감도 </a:t>
            </a:r>
            <a:r>
              <a:rPr lang="en-US" altLang="ko-KR" sz="2100" dirty="0">
                <a:latin typeface="휴먼매직체" pitchFamily="18" charset="-127"/>
                <a:ea typeface="휴먼매직체" pitchFamily="18" charset="-127"/>
              </a:rPr>
              <a:t>– </a:t>
            </a:r>
            <a:r>
              <a:rPr lang="ko-KR" altLang="en-US" sz="2100" dirty="0">
                <a:latin typeface="휴먼매직체" pitchFamily="18" charset="-127"/>
                <a:ea typeface="휴먼매직체" pitchFamily="18" charset="-127"/>
              </a:rPr>
              <a:t>센서 축 직각 방향의 요청에 의해 유도되는 측정의 오류</a:t>
            </a:r>
          </a:p>
          <a:p>
            <a:pPr marL="869315" lvl="1" indent="-457200">
              <a:spcBef>
                <a:spcPts val="165"/>
              </a:spcBef>
              <a:buSzPct val="95238"/>
              <a:buFontTx/>
              <a:buAutoNum type="arabicPeriod"/>
              <a:tabLst>
                <a:tab pos="626745" algn="l"/>
              </a:tabLst>
            </a:pPr>
            <a:r>
              <a:rPr lang="ko-KR" altLang="en-US" sz="2100" dirty="0">
                <a:latin typeface="휴먼매직체" pitchFamily="18" charset="-127"/>
                <a:ea typeface="휴먼매직체" pitchFamily="18" charset="-127"/>
              </a:rPr>
              <a:t>노이즈</a:t>
            </a:r>
            <a:endParaRPr lang="en-US" altLang="ko-KR" sz="2100" dirty="0">
              <a:latin typeface="휴먼매직체" pitchFamily="18" charset="-127"/>
              <a:ea typeface="휴먼매직체" pitchFamily="18" charset="-127"/>
            </a:endParaRPr>
          </a:p>
          <a:p>
            <a:pPr marL="869315" lvl="1" indent="-457200">
              <a:spcBef>
                <a:spcPts val="165"/>
              </a:spcBef>
              <a:buSzPct val="95238"/>
              <a:buFontTx/>
              <a:buAutoNum type="arabicPeriod"/>
              <a:tabLst>
                <a:tab pos="626745" algn="l"/>
              </a:tabLst>
            </a:pPr>
            <a:r>
              <a:rPr lang="ko-KR" altLang="en-US" sz="2100" dirty="0">
                <a:latin typeface="휴먼매직체" pitchFamily="18" charset="-127"/>
                <a:ea typeface="휴먼매직체" pitchFamily="18" charset="-127"/>
              </a:rPr>
              <a:t>환경 민감도</a:t>
            </a:r>
            <a:endParaRPr lang="ko-KR" altLang="en-US" sz="2100" spc="35" dirty="0">
              <a:solidFill>
                <a:srgbClr val="006FBF"/>
              </a:solidFill>
              <a:cs typeface="Noto Sans CJK JP Regular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100" dirty="0">
                <a:latin typeface="휴먼매직체" pitchFamily="18" charset="-127"/>
                <a:ea typeface="휴먼매직체" pitchFamily="18" charset="-127"/>
              </a:rPr>
              <a:t>위 오류 외의</a:t>
            </a:r>
            <a:r>
              <a:rPr lang="en-US" altLang="ko-KR" sz="2100" dirty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100" dirty="0">
                <a:latin typeface="휴먼매직체" pitchFamily="18" charset="-127"/>
                <a:ea typeface="휴먼매직체" pitchFamily="18" charset="-127"/>
              </a:rPr>
              <a:t>다양한 오류가 등장할 수 </a:t>
            </a:r>
            <a:r>
              <a:rPr lang="ko-KR" altLang="en-US" sz="2100">
                <a:latin typeface="휴먼매직체" pitchFamily="18" charset="-127"/>
                <a:ea typeface="휴먼매직체" pitchFamily="18" charset="-127"/>
              </a:rPr>
              <a:t>있어 신뢰할 만한 </a:t>
            </a:r>
            <a:r>
              <a:rPr lang="ko-KR" altLang="en-US" sz="2100" dirty="0">
                <a:latin typeface="휴먼매직체" pitchFamily="18" charset="-127"/>
                <a:ea typeface="휴먼매직체" pitchFamily="18" charset="-127"/>
              </a:rPr>
              <a:t>데이터를 얻기 위해서는 보정이나 필터링이 필요하다</a:t>
            </a:r>
            <a:r>
              <a:rPr lang="en-US" altLang="ko-KR" sz="2100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2982DC-6535-4EF7-832E-6EF484A4D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12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14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6893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7C602-FE12-4CE6-865C-94A18869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Next Plan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D0CB0-AE33-4C71-99AF-9B7CF777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725" y="1699124"/>
            <a:ext cx="9561825" cy="1923604"/>
          </a:xfrm>
        </p:spPr>
        <p:txBody>
          <a:bodyPr/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00" spc="35" dirty="0">
                <a:solidFill>
                  <a:srgbClr val="006FBF"/>
                </a:solidFill>
                <a:cs typeface="Noto Sans CJK JP Regular"/>
              </a:rPr>
              <a:t>앞으로의 계획</a:t>
            </a:r>
          </a:p>
          <a:p>
            <a:pPr marL="869315" lvl="1" indent="-457200">
              <a:lnSpc>
                <a:spcPct val="100000"/>
              </a:lnSpc>
              <a:spcBef>
                <a:spcPts val="165"/>
              </a:spcBef>
              <a:buSzPct val="95238"/>
              <a:buAutoNum type="arabicPeriod"/>
              <a:tabLst>
                <a:tab pos="626745" algn="l"/>
              </a:tabLst>
            </a:pP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실험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)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현재 활용 가능한 센서가 내장된 기기를 갖고 특정 동작을 생각해 데이터를 수집하고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오류율을 계산한다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869315" lvl="1" indent="-457200">
              <a:lnSpc>
                <a:spcPct val="100000"/>
              </a:lnSpc>
              <a:spcBef>
                <a:spcPts val="165"/>
              </a:spcBef>
              <a:buSzPct val="95238"/>
              <a:buAutoNum type="arabicPeriod"/>
              <a:tabLst>
                <a:tab pos="626745" algn="l"/>
              </a:tabLst>
            </a:pP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조사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)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여러 논문을 조사하고 활용한만한 데이터를 찾는다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869315" lvl="1" indent="-457200">
              <a:lnSpc>
                <a:spcPct val="100000"/>
              </a:lnSpc>
              <a:spcBef>
                <a:spcPts val="165"/>
              </a:spcBef>
              <a:buSzPct val="95238"/>
              <a:buAutoNum type="arabicPeriod"/>
              <a:tabLst>
                <a:tab pos="626745" algn="l"/>
              </a:tabLst>
            </a:pP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조사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)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센서 데이터의 필터링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보정 알고리즘 조사를 진행한다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2982DC-6535-4EF7-832E-6EF484A4D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13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14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2814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C813E-5A21-4A07-B79A-DE425155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AEEFBF-5D3B-4776-BD39-8FF51967A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725" y="1699124"/>
            <a:ext cx="9564369" cy="738664"/>
          </a:xfrm>
        </p:spPr>
        <p:txBody>
          <a:bodyPr/>
          <a:lstStyle/>
          <a:p>
            <a:pPr algn="r"/>
            <a:r>
              <a:rPr lang="en-US" altLang="ko-KR" sz="2400" dirty="0">
                <a:solidFill>
                  <a:schemeClr val="tx1"/>
                </a:solidFill>
              </a:rPr>
              <a:t>Made by </a:t>
            </a:r>
            <a:r>
              <a:rPr lang="ko-KR" altLang="en-US" sz="2400" dirty="0">
                <a:solidFill>
                  <a:schemeClr val="tx1"/>
                </a:solidFill>
              </a:rPr>
              <a:t>전성윤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박은화</a:t>
            </a:r>
            <a:r>
              <a:rPr lang="en-US" altLang="ko-KR" sz="2400" dirty="0">
                <a:solidFill>
                  <a:schemeClr val="tx1"/>
                </a:solidFill>
              </a:rPr>
              <a:t>(2020.04.27)</a:t>
            </a:r>
          </a:p>
          <a:p>
            <a:pPr algn="r"/>
            <a:r>
              <a:rPr lang="en-US" altLang="ko-KR" sz="2400" dirty="0">
                <a:solidFill>
                  <a:schemeClr val="tx1"/>
                </a:solidFill>
              </a:rPr>
              <a:t>Updated by...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254FFB-D27C-4B89-860A-FBB2A77437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14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14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53978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8DD9BC-8D46-4F8A-A270-02DAA93225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2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14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4BC9CB40-81DF-4FDF-9BFB-96A1589627F0}"/>
              </a:ext>
            </a:extLst>
          </p:cNvPr>
          <p:cNvSpPr txBox="1"/>
          <p:nvPr/>
        </p:nvSpPr>
        <p:spPr>
          <a:xfrm>
            <a:off x="2029349" y="2145431"/>
            <a:ext cx="7310070" cy="3265638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450" dirty="0">
                <a:latin typeface="휴먼매직체" pitchFamily="18" charset="-127"/>
                <a:ea typeface="휴먼매직체" pitchFamily="18" charset="-127"/>
                <a:cs typeface="Noto Sans CJK JP Regular"/>
              </a:rPr>
              <a:t>Accelerometer</a:t>
            </a:r>
            <a:endParaRPr lang="en-US" sz="2450" dirty="0">
              <a:latin typeface="휴먼매직체" pitchFamily="18" charset="-127"/>
              <a:ea typeface="휴먼매직체" pitchFamily="18" charset="-127"/>
              <a:cs typeface="Noto Sans CJK JP Regular"/>
            </a:endParaRPr>
          </a:p>
          <a:p>
            <a:pPr marL="670560" lvl="1" indent="-201295">
              <a:spcBef>
                <a:spcPts val="68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sz="2450" dirty="0">
                <a:latin typeface="휴먼매직체" pitchFamily="18" charset="-127"/>
                <a:ea typeface="휴먼매직체" pitchFamily="18" charset="-127"/>
                <a:cs typeface="Noto Sans CJK JP Regular"/>
              </a:rPr>
              <a:t>Mechanism</a:t>
            </a:r>
          </a:p>
          <a:p>
            <a:pPr marL="670560" lvl="1" indent="-201295">
              <a:spcBef>
                <a:spcPts val="68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sz="2450" dirty="0">
                <a:latin typeface="휴먼매직체" pitchFamily="18" charset="-127"/>
                <a:ea typeface="휴먼매직체" pitchFamily="18" charset="-127"/>
                <a:cs typeface="Noto Sans CJK JP Regular"/>
              </a:rPr>
              <a:t>Feature</a:t>
            </a:r>
          </a:p>
          <a:p>
            <a:pPr marL="213360" indent="-201295">
              <a:lnSpc>
                <a:spcPct val="100000"/>
              </a:lnSpc>
              <a:spcBef>
                <a:spcPts val="685"/>
              </a:spcBef>
              <a:tabLst>
                <a:tab pos="213995" algn="l"/>
              </a:tabLst>
            </a:pPr>
            <a:r>
              <a:rPr lang="en-US" sz="2450" dirty="0">
                <a:latin typeface="휴먼매직체" pitchFamily="18" charset="-127"/>
                <a:ea typeface="휴먼매직체" pitchFamily="18" charset="-127"/>
                <a:cs typeface="Arial"/>
              </a:rPr>
              <a:t>	</a:t>
            </a:r>
            <a:endParaRPr lang="en-US" sz="2450" dirty="0">
              <a:solidFill>
                <a:schemeClr val="tx1">
                  <a:lumMod val="65000"/>
                  <a:lumOff val="35000"/>
                </a:schemeClr>
              </a:solidFill>
              <a:latin typeface="휴먼매직체" pitchFamily="18" charset="-127"/>
              <a:ea typeface="휴먼매직체" pitchFamily="18" charset="-127"/>
              <a:cs typeface="Arial"/>
            </a:endParaRPr>
          </a:p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sz="2450" dirty="0">
                <a:latin typeface="휴먼매직체" pitchFamily="18" charset="-127"/>
                <a:ea typeface="휴먼매직체" pitchFamily="18" charset="-127"/>
                <a:cs typeface="Arial"/>
              </a:rPr>
              <a:t>Accelerometer in Device</a:t>
            </a:r>
          </a:p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213995" algn="l"/>
              </a:tabLst>
            </a:pPr>
            <a:endParaRPr lang="en-US" sz="2450" dirty="0">
              <a:latin typeface="휴먼매직체" pitchFamily="18" charset="-127"/>
              <a:ea typeface="휴먼매직체" pitchFamily="18" charset="-127"/>
              <a:cs typeface="Arial"/>
            </a:endParaRPr>
          </a:p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sz="2450" dirty="0">
                <a:latin typeface="휴먼매직체" pitchFamily="18" charset="-127"/>
                <a:ea typeface="휴먼매직체" pitchFamily="18" charset="-127"/>
                <a:cs typeface="Arial"/>
              </a:rPr>
              <a:t>Next Plan</a:t>
            </a:r>
          </a:p>
        </p:txBody>
      </p:sp>
    </p:spTree>
    <p:extLst>
      <p:ext uri="{BB962C8B-B14F-4D97-AF65-F5344CB8AC3E}">
        <p14:creationId xmlns:p14="http://schemas.microsoft.com/office/powerpoint/2010/main" val="405273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7C602-FE12-4CE6-865C-94A18869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Accelerometer(1/6)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D0CB0-AE33-4C71-99AF-9B7CF777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725" y="1699124"/>
            <a:ext cx="9564369" cy="3906198"/>
          </a:xfrm>
        </p:spPr>
        <p:txBody>
          <a:bodyPr/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pc="35" dirty="0">
                <a:solidFill>
                  <a:srgbClr val="006FBF"/>
                </a:solidFill>
                <a:cs typeface="Noto Sans CJK JP Regular"/>
              </a:rPr>
              <a:t>(1) Motion</a:t>
            </a:r>
            <a:r>
              <a:rPr lang="ko-KR" altLang="en-US" spc="35" dirty="0">
                <a:solidFill>
                  <a:srgbClr val="006FBF"/>
                </a:solidFill>
                <a:cs typeface="Noto Sans CJK JP Regular"/>
              </a:rPr>
              <a:t> </a:t>
            </a:r>
            <a:r>
              <a:rPr lang="en-US" altLang="ko-KR" spc="35" dirty="0">
                <a:solidFill>
                  <a:srgbClr val="006FBF"/>
                </a:solidFill>
                <a:cs typeface="Noto Sans CJK JP Regular"/>
              </a:rPr>
              <a:t>Sensor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원리 소개에 앞서 동작 센서에 대한 개념을 정리하겠습니다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동작 센서는 아래로 구성됩니다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869315" lvl="2"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상대적 움직임을 나타내는 </a:t>
            </a:r>
            <a:r>
              <a:rPr lang="ko-KR" altLang="en-US" sz="2400" dirty="0">
                <a:solidFill>
                  <a:srgbClr val="0070C0"/>
                </a:solidFill>
                <a:latin typeface="휴먼매직체" pitchFamily="18" charset="-127"/>
                <a:ea typeface="휴먼매직체" pitchFamily="18" charset="-127"/>
              </a:rPr>
              <a:t>“가속도 센서</a:t>
            </a:r>
            <a:r>
              <a:rPr lang="en-US" altLang="ko-KR" sz="2400" dirty="0">
                <a:solidFill>
                  <a:srgbClr val="0070C0"/>
                </a:solidFill>
                <a:latin typeface="휴먼매직체" pitchFamily="18" charset="-127"/>
                <a:ea typeface="휴먼매직체" pitchFamily="18" charset="-127"/>
              </a:rPr>
              <a:t>(Accelerometer)”</a:t>
            </a:r>
          </a:p>
          <a:p>
            <a:pPr marL="869315" lvl="2"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상대적 방향전환을 나타내는 </a:t>
            </a:r>
            <a:r>
              <a:rPr lang="ko-KR" altLang="en-US" sz="2400" dirty="0">
                <a:solidFill>
                  <a:srgbClr val="0070C0"/>
                </a:solidFill>
                <a:latin typeface="휴먼매직체" pitchFamily="18" charset="-127"/>
                <a:ea typeface="휴먼매직체" pitchFamily="18" charset="-127"/>
              </a:rPr>
              <a:t>“각속도 센서</a:t>
            </a:r>
            <a:r>
              <a:rPr lang="en-US" altLang="ko-KR" sz="2400" dirty="0">
                <a:solidFill>
                  <a:srgbClr val="0070C0"/>
                </a:solidFill>
                <a:latin typeface="휴먼매직체" pitchFamily="18" charset="-127"/>
                <a:ea typeface="휴먼매직체" pitchFamily="18" charset="-127"/>
              </a:rPr>
              <a:t>(Gyroscope)”</a:t>
            </a:r>
          </a:p>
          <a:p>
            <a:pPr marL="869315" lvl="2"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절대 위치의 기준을 제시하는 </a:t>
            </a:r>
            <a:r>
              <a:rPr lang="ko-KR" altLang="en-US" sz="2400" dirty="0">
                <a:solidFill>
                  <a:srgbClr val="0070C0"/>
                </a:solidFill>
                <a:latin typeface="휴먼매직체" pitchFamily="18" charset="-127"/>
                <a:ea typeface="휴먼매직체" pitchFamily="18" charset="-127"/>
              </a:rPr>
              <a:t>“</a:t>
            </a:r>
            <a:r>
              <a:rPr lang="ko-KR" altLang="en-US" sz="2400" dirty="0" err="1">
                <a:solidFill>
                  <a:srgbClr val="0070C0"/>
                </a:solidFill>
                <a:latin typeface="휴먼매직체" pitchFamily="18" charset="-127"/>
                <a:ea typeface="휴먼매직체" pitchFamily="18" charset="-127"/>
              </a:rPr>
              <a:t>지자계</a:t>
            </a:r>
            <a:r>
              <a:rPr lang="ko-KR" altLang="en-US" sz="2400" dirty="0">
                <a:solidFill>
                  <a:srgbClr val="0070C0"/>
                </a:solidFill>
                <a:latin typeface="휴먼매직체" pitchFamily="18" charset="-127"/>
                <a:ea typeface="휴먼매직체" pitchFamily="18" charset="-127"/>
              </a:rPr>
              <a:t> 센서</a:t>
            </a:r>
            <a:r>
              <a:rPr lang="en-US" altLang="ko-KR" sz="2400" dirty="0">
                <a:solidFill>
                  <a:srgbClr val="0070C0"/>
                </a:solidFill>
                <a:latin typeface="휴먼매직체" pitchFamily="18" charset="-127"/>
                <a:ea typeface="휴먼매직체" pitchFamily="18" charset="-127"/>
              </a:rPr>
              <a:t>(Magnetic)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이 중 가속도 센서는 비용이 저렴하고 다른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개에 비해 잦은 보정이 필요 없어 매우 다양한 분야에서 활용됩니다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2982DC-6535-4EF7-832E-6EF484A4D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3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14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4425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7C602-FE12-4CE6-865C-94A18869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Accelerometer(2/6)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D0CB0-AE33-4C71-99AF-9B7CF777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725" y="1699124"/>
            <a:ext cx="9564369" cy="3141886"/>
          </a:xfrm>
        </p:spPr>
        <p:txBody>
          <a:bodyPr/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pc="35" dirty="0">
                <a:solidFill>
                  <a:srgbClr val="006FBF"/>
                </a:solidFill>
                <a:cs typeface="Noto Sans CJK JP Regular"/>
              </a:rPr>
              <a:t>(1) Motion</a:t>
            </a:r>
            <a:r>
              <a:rPr lang="ko-KR" altLang="en-US" spc="35" dirty="0">
                <a:solidFill>
                  <a:srgbClr val="006FBF"/>
                </a:solidFill>
                <a:cs typeface="Noto Sans CJK JP Regular"/>
              </a:rPr>
              <a:t> </a:t>
            </a:r>
            <a:r>
              <a:rPr lang="en-US" altLang="ko-KR" spc="35" dirty="0">
                <a:solidFill>
                  <a:srgbClr val="006FBF"/>
                </a:solidFill>
                <a:cs typeface="Noto Sans CJK JP Regular"/>
              </a:rPr>
              <a:t>Sensor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가속도 센서</a:t>
            </a: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		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대중화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 :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대부분의 스마트폰에 기본적으로 장착</a:t>
            </a: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		</a:t>
            </a:r>
            <a:r>
              <a:rPr lang="en-US" altLang="ko-KR" sz="2400" dirty="0">
                <a:sym typeface="Wingdings" panose="05000000000000000000" pitchFamily="2" charset="2"/>
              </a:rPr>
              <a:t> 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가장 쉽게 동작 정보를 획득 가능</a:t>
            </a: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		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MEMS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(Micro Electro Mechanical System)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센서의 발달</a:t>
            </a: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		</a:t>
            </a:r>
            <a:r>
              <a:rPr lang="en-US" altLang="ko-KR" sz="2400" dirty="0">
                <a:sym typeface="Wingdings" panose="05000000000000000000" pitchFamily="2" charset="2"/>
              </a:rPr>
              <a:t> 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소형화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저전력화</a:t>
            </a: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		</a:t>
            </a:r>
            <a:r>
              <a:rPr lang="en-US" altLang="ko-KR" sz="2400" dirty="0">
                <a:sym typeface="Wingdings" panose="05000000000000000000" pitchFamily="2" charset="2"/>
              </a:rPr>
              <a:t> 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 Always-On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모션 감지가 가능</a:t>
            </a: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2982DC-6535-4EF7-832E-6EF484A4D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4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14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7306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7C602-FE12-4CE6-865C-94A18869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Accelerometer(3/6)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D0CB0-AE33-4C71-99AF-9B7CF777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325" y="1786713"/>
            <a:ext cx="5828025" cy="4441325"/>
          </a:xfrm>
        </p:spPr>
        <p:txBody>
          <a:bodyPr/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pc="35" dirty="0">
                <a:solidFill>
                  <a:srgbClr val="006FBF"/>
                </a:solidFill>
                <a:cs typeface="Noto Sans CJK JP Regular"/>
              </a:rPr>
              <a:t>(2) Mechanism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가속도 센서 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: 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단위시간당 속도의 변화 검출위한 소자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중력가속도를 기준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으로 사물이 얼마만큼의 힘을 받고 있는지 측정하는 센서</a:t>
            </a:r>
            <a:endParaRPr lang="en-US" altLang="ko-KR" sz="2000" dirty="0">
              <a:latin typeface="휴먼매직체" pitchFamily="18" charset="-127"/>
              <a:ea typeface="휴먼매직체" pitchFamily="18" charset="-127"/>
            </a:endParaRPr>
          </a:p>
          <a:p>
            <a:pPr marL="869315" lvl="2"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-&gt; 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기계식의 센서 이용</a:t>
            </a:r>
            <a:endParaRPr lang="en-US" altLang="ko-KR" sz="2000" dirty="0">
              <a:latin typeface="휴먼매직체" pitchFamily="18" charset="-127"/>
              <a:ea typeface="휴먼매직체" pitchFamily="18" charset="-127"/>
            </a:endParaRPr>
          </a:p>
          <a:p>
            <a:pPr marL="869315" lvl="2"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-&gt; 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반도체식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소형으로 정밀한 검출 가능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기계식 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: proof mass, </a:t>
            </a:r>
            <a:r>
              <a:rPr lang="ko-KR" altLang="en-US" sz="2000" dirty="0" err="1">
                <a:latin typeface="휴먼매직체" pitchFamily="18" charset="-127"/>
                <a:ea typeface="휴먼매직체" pitchFamily="18" charset="-127"/>
              </a:rPr>
              <a:t>스피링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,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damper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로 구성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가속도에 따라서 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proof mass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의 위치 변화로부터 수식에 따라서 가속도가 구해지는 방법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단점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: 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적은 가속도 범위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소형 박형의 형상을 요구하는 휴대기기에 적합하지 않음</a:t>
            </a:r>
            <a:endParaRPr lang="en-US" altLang="ko-KR" sz="20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2982DC-6535-4EF7-832E-6EF484A4D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5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14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FB3222-EC27-460A-83EC-5DF8A023C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" b="2"/>
          <a:stretch/>
        </p:blipFill>
        <p:spPr>
          <a:xfrm>
            <a:off x="6483350" y="2635250"/>
            <a:ext cx="4003428" cy="274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99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7C602-FE12-4CE6-865C-94A18869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Accelerometer(4/6)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D0CB0-AE33-4C71-99AF-9B7CF777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150" y="1949450"/>
            <a:ext cx="9903913" cy="4212726"/>
          </a:xfrm>
        </p:spPr>
        <p:txBody>
          <a:bodyPr/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000" spc="35" dirty="0">
                <a:solidFill>
                  <a:srgbClr val="006FBF"/>
                </a:solidFill>
                <a:cs typeface="Noto Sans CJK JP Regular"/>
              </a:rPr>
              <a:t>(2) Mechanism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1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축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, 2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축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, 3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축 등 축의 개수에 의해 타입이 나뉨</a:t>
            </a:r>
            <a:endParaRPr lang="en-US" altLang="ko-KR" sz="20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축 가속도 센서 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: 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검지 범위가 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축 방향</a:t>
            </a:r>
            <a:endParaRPr lang="en-US" altLang="ko-KR" sz="2000" dirty="0">
              <a:latin typeface="휴먼매직체" pitchFamily="18" charset="-127"/>
              <a:ea typeface="휴먼매직체" pitchFamily="18" charset="-127"/>
            </a:endParaRP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sz="2000" dirty="0">
                <a:sym typeface="Wingdings" panose="05000000000000000000" pitchFamily="2" charset="2"/>
              </a:rPr>
              <a:t>		 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차원 공간 상 가속도 측정 가능</a:t>
            </a:r>
            <a:endParaRPr lang="en-US" altLang="ko-KR" sz="2000" dirty="0">
              <a:latin typeface="휴먼매직체" pitchFamily="18" charset="-127"/>
              <a:ea typeface="휴먼매직체" pitchFamily="18" charset="-127"/>
            </a:endParaRP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sz="2000" dirty="0">
                <a:sym typeface="Wingdings" panose="05000000000000000000" pitchFamily="2" charset="2"/>
              </a:rPr>
              <a:t>		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중력 가속도 기준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으로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물체의 각도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,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 각 방향의 가속도로 물체의 움직임 검출</a:t>
            </a:r>
            <a:endParaRPr lang="en-US" altLang="ko-KR" sz="2000" dirty="0">
              <a:latin typeface="휴먼매직체" pitchFamily="18" charset="-127"/>
              <a:ea typeface="휴먼매직체" pitchFamily="18" charset="-127"/>
            </a:endParaRP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endParaRPr lang="ko-KR" altLang="en-US" sz="20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검출감도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: 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가속도당 전압변화에 의한 가속도 검출의 감도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,</a:t>
            </a:r>
          </a:p>
          <a:p>
            <a:pPr marL="869315" lvl="2"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클수록 우수한 가속도 센서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검출방식 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: </a:t>
            </a:r>
            <a:r>
              <a:rPr lang="ko-KR" altLang="en-US" sz="2000" dirty="0" err="1">
                <a:latin typeface="휴먼매직체" pitchFamily="18" charset="-127"/>
                <a:ea typeface="휴먼매직체" pitchFamily="18" charset="-127"/>
              </a:rPr>
              <a:t>피에조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000" dirty="0" err="1">
                <a:latin typeface="휴먼매직체" pitchFamily="18" charset="-127"/>
                <a:ea typeface="휴먼매직체" pitchFamily="18" charset="-127"/>
              </a:rPr>
              <a:t>저항식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정전용량식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000" dirty="0" err="1">
                <a:latin typeface="휴먼매직체" pitchFamily="18" charset="-127"/>
                <a:ea typeface="휴먼매직체" pitchFamily="18" charset="-127"/>
              </a:rPr>
              <a:t>열분포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000" dirty="0" err="1">
                <a:latin typeface="휴먼매직체" pitchFamily="18" charset="-127"/>
                <a:ea typeface="휴먼매직체" pitchFamily="18" charset="-127"/>
              </a:rPr>
              <a:t>검출식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자기센서 방식 등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휴대용 전자기기 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: 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낮은 중력 가속도의 검지</a:t>
            </a: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sz="2000" dirty="0">
                <a:sym typeface="Wingdings" panose="05000000000000000000" pitchFamily="2" charset="2"/>
              </a:rPr>
              <a:t>		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MEMS 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기술로 제작되는 </a:t>
            </a:r>
            <a:r>
              <a:rPr lang="ko-KR" altLang="en-US" sz="2000" dirty="0" err="1">
                <a:latin typeface="휴먼매직체" pitchFamily="18" charset="-127"/>
                <a:ea typeface="휴먼매직체" pitchFamily="18" charset="-127"/>
              </a:rPr>
              <a:t>피에조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 저항식이나 정전용량식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2982DC-6535-4EF7-832E-6EF484A4D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6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14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02807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7C602-FE12-4CE6-865C-94A18869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Accelerometer(5/6)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D0CB0-AE33-4C71-99AF-9B7CF777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7862" y="1858739"/>
            <a:ext cx="7271709" cy="4060326"/>
          </a:xfrm>
        </p:spPr>
        <p:txBody>
          <a:bodyPr/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z="2000" spc="35" dirty="0">
                <a:solidFill>
                  <a:srgbClr val="006FBF"/>
                </a:solidFill>
                <a:cs typeface="Noto Sans CJK JP Regular"/>
              </a:rPr>
              <a:t>(3) Feature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중력 가속도를 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X,Y,Z 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축의 벡터 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개로 나누어 크기 측정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시간이 지나도 오차에 강함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정지된 상태에서도 특정한 값을 가짐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.</a:t>
            </a:r>
            <a:endParaRPr lang="ko-KR" altLang="en-US" sz="2000" dirty="0">
              <a:latin typeface="휴먼매직체" pitchFamily="18" charset="-127"/>
              <a:ea typeface="휴먼매직체" pitchFamily="18" charset="-127"/>
            </a:endParaRP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sz="2000" dirty="0">
                <a:sym typeface="Wingdings" panose="05000000000000000000" pitchFamily="2" charset="2"/>
              </a:rPr>
              <a:t>		 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기울어진 정도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/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진동 파악에 많이 사용됨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endParaRPr lang="ko-KR" altLang="en-US" sz="20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지표면에 수직인 면에 대해 회전하는 각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방위각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) 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측정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X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000" dirty="0" err="1">
                <a:latin typeface="휴먼매직체" pitchFamily="18" charset="-127"/>
                <a:ea typeface="휴먼매직체" pitchFamily="18" charset="-127"/>
              </a:rPr>
              <a:t>자이로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 센서와 함께 </a:t>
            </a:r>
            <a:r>
              <a:rPr lang="ko-KR" altLang="en-US" sz="2000" dirty="0" err="1">
                <a:latin typeface="휴먼매직체" pitchFamily="18" charset="-127"/>
                <a:ea typeface="휴먼매직체" pitchFamily="18" charset="-127"/>
              </a:rPr>
              <a:t>오일러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 각 측정 가능</a:t>
            </a: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		1) roll : X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축에 대한 회전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갸웃갸웃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		2) pitch : Y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축에 대한 회전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끄덕끄덕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		3) yaw: Z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축에 대한 회전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2000" dirty="0">
                <a:latin typeface="휴먼매직체" pitchFamily="18" charset="-127"/>
                <a:ea typeface="휴먼매직체" pitchFamily="18" charset="-127"/>
              </a:rPr>
              <a:t>도리도리</a:t>
            </a:r>
            <a:r>
              <a:rPr lang="en-US" altLang="ko-KR" sz="2000" dirty="0">
                <a:latin typeface="휴먼매직체" pitchFamily="18" charset="-127"/>
                <a:ea typeface="휴먼매직체" pitchFamily="18" charset="-127"/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2982DC-6535-4EF7-832E-6EF484A4D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7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14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2FE18D-EA8E-45DF-BF78-A965C415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950" y="1858739"/>
            <a:ext cx="2567529" cy="26567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CDD2BC-FE33-4E15-84EF-9476EAFA48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75" b="-2"/>
          <a:stretch/>
        </p:blipFill>
        <p:spPr>
          <a:xfrm>
            <a:off x="8352832" y="4506900"/>
            <a:ext cx="2013482" cy="169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8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7C602-FE12-4CE6-865C-94A18869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Accelerometer(6/6)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D0CB0-AE33-4C71-99AF-9B7CF777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725" y="1699124"/>
            <a:ext cx="5980425" cy="3116238"/>
          </a:xfrm>
        </p:spPr>
        <p:txBody>
          <a:bodyPr/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pc="35" dirty="0">
                <a:solidFill>
                  <a:srgbClr val="006FBF"/>
                </a:solidFill>
                <a:cs typeface="Noto Sans CJK JP Regular"/>
              </a:rPr>
              <a:t>(3) Feature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Roll = arctan(y/z)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Pitch = arctan(x/z)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Yaw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는 구할 수 없음</a:t>
            </a: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중력가속도 방향과 일치하는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Z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축에 대한 회전 감지할 수 없기 때문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sz="2400" dirty="0">
                <a:sym typeface="Wingdings" panose="05000000000000000000" pitchFamily="2" charset="2"/>
              </a:rPr>
              <a:t>		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위치가 아닌 이동거리만을 측정함</a:t>
            </a: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r>
              <a:rPr lang="en-US" altLang="ko-KR" sz="2400" dirty="0">
                <a:sym typeface="Wingdings" panose="05000000000000000000" pitchFamily="2" charset="2"/>
              </a:rPr>
              <a:t>		  </a:t>
            </a:r>
            <a:r>
              <a:rPr lang="ko-KR" altLang="en-US" sz="2400" dirty="0" err="1">
                <a:latin typeface="휴먼매직체" pitchFamily="18" charset="-127"/>
                <a:ea typeface="휴먼매직체" pitchFamily="18" charset="-127"/>
              </a:rPr>
              <a:t>자이로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 센서로 보충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2982DC-6535-4EF7-832E-6EF484A4D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8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14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88BB38-D75A-43AD-B3EB-EF7911ED2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49" b="33851"/>
          <a:stretch/>
        </p:blipFill>
        <p:spPr>
          <a:xfrm>
            <a:off x="6758057" y="1778760"/>
            <a:ext cx="3524211" cy="333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3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7C602-FE12-4CE6-865C-94A18869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Accelerometer in Device(1/4)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D0CB0-AE33-4C71-99AF-9B7CF7772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725" y="1699124"/>
            <a:ext cx="9561825" cy="3803605"/>
          </a:xfrm>
        </p:spPr>
        <p:txBody>
          <a:bodyPr/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altLang="ko-KR" spc="35" dirty="0">
                <a:solidFill>
                  <a:srgbClr val="006FBF"/>
                </a:solidFill>
                <a:cs typeface="Noto Sans CJK JP Regular"/>
              </a:rPr>
              <a:t>(1) </a:t>
            </a:r>
            <a:r>
              <a:rPr lang="ko-KR" altLang="en-US" spc="35" dirty="0" err="1">
                <a:solidFill>
                  <a:srgbClr val="006FBF"/>
                </a:solidFill>
                <a:cs typeface="Noto Sans CJK JP Regular"/>
              </a:rPr>
              <a:t>기기별</a:t>
            </a:r>
            <a:r>
              <a:rPr lang="ko-KR" altLang="en-US" spc="35" dirty="0">
                <a:solidFill>
                  <a:srgbClr val="006FBF"/>
                </a:solidFill>
                <a:cs typeface="Noto Sans CJK JP Regular"/>
              </a:rPr>
              <a:t> 가속도 센서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 err="1">
                <a:latin typeface="휴먼매직체" pitchFamily="18" charset="-127"/>
                <a:ea typeface="휴먼매직체" pitchFamily="18" charset="-127"/>
              </a:rPr>
              <a:t>기기별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 가속도 센서의 종류가 공개된 것이 많지 않아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기기의 분해정보나 개인이 갖고 있는 센서 이름을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SW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를 통해 얻는 수밖에 없었다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Galaxy S20 Ultra 5G</a:t>
            </a:r>
            <a:r>
              <a:rPr lang="ko-KR" altLang="en-US" sz="24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의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경우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STMicroelectronics LSM6DSO MEMS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모델이 내장되어 있었다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Galaxy A9</a:t>
            </a:r>
            <a:r>
              <a:rPr lang="ko-KR" altLang="en-US" sz="24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에는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STMicroelectronics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LSM6DSL MEMS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모델이 내장되어 있었다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en-US" altLang="ko-KR" sz="2400" dirty="0">
                <a:solidFill>
                  <a:schemeClr val="tx1"/>
                </a:solidFill>
                <a:latin typeface="휴먼매직체" pitchFamily="18" charset="-127"/>
                <a:ea typeface="휴먼매직체" pitchFamily="18" charset="-127"/>
              </a:rPr>
              <a:t>iPhone 11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에는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SP18382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가 사용되었고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이 외에도 </a:t>
            </a:r>
            <a:r>
              <a:rPr lang="en-US" altLang="ko-KR" sz="2400" dirty="0" err="1">
                <a:latin typeface="휴먼매직체" pitchFamily="18" charset="-127"/>
                <a:ea typeface="휴먼매직체" pitchFamily="18" charset="-127"/>
              </a:rPr>
              <a:t>Hwawai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를 포함한 다양한 기기에 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휴먼매직체" pitchFamily="18" charset="-127"/>
                <a:ea typeface="휴먼매직체" pitchFamily="18" charset="-127"/>
              </a:rPr>
              <a:t>Bosch BMI160, ICM20690, LSM6DSM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등이 스마트폰에 내장됨을 확인했다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2982DC-6535-4EF7-832E-6EF484A4D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9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14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4649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</TotalTime>
  <Words>941</Words>
  <Application>Microsoft Office PowerPoint</Application>
  <PresentationFormat>사용자 지정</PresentationFormat>
  <Paragraphs>129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Noto Sans CJK JP Regular</vt:lpstr>
      <vt:lpstr>맑은 고딕</vt:lpstr>
      <vt:lpstr>휴먼둥근헤드라인</vt:lpstr>
      <vt:lpstr>휴먼매직체</vt:lpstr>
      <vt:lpstr>Arial</vt:lpstr>
      <vt:lpstr>Calibri</vt:lpstr>
      <vt:lpstr>MV Boli</vt:lpstr>
      <vt:lpstr>Times New Roman</vt:lpstr>
      <vt:lpstr>Trebuchet MS</vt:lpstr>
      <vt:lpstr>Wingdings</vt:lpstr>
      <vt:lpstr>Office Theme</vt:lpstr>
      <vt:lpstr>All Sensors In Your Smartphone Accelerometer Sensor IISL  2020.04.27 2018115399 전성윤 2019112290 박은화</vt:lpstr>
      <vt:lpstr>PowerPoint 프레젠테이션</vt:lpstr>
      <vt:lpstr>Accelerometer(1/6)</vt:lpstr>
      <vt:lpstr>Accelerometer(2/6)</vt:lpstr>
      <vt:lpstr>Accelerometer(3/6)</vt:lpstr>
      <vt:lpstr>Accelerometer(4/6)</vt:lpstr>
      <vt:lpstr>Accelerometer(5/6)</vt:lpstr>
      <vt:lpstr>Accelerometer(6/6)</vt:lpstr>
      <vt:lpstr>Accelerometer in Device(1/4)</vt:lpstr>
      <vt:lpstr>Accelerometer in Device(2/4)</vt:lpstr>
      <vt:lpstr>Accelerometer in Device(3/4)</vt:lpstr>
      <vt:lpstr>Accelerometer in Device(4/4)</vt:lpstr>
      <vt:lpstr>Next Plan</vt:lpstr>
      <vt:lpstr>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the Sensors in Our Smartphones IISL</dc:title>
  <dc:creator>iisl</dc:creator>
  <cp:lastModifiedBy>박 은화</cp:lastModifiedBy>
  <cp:revision>85</cp:revision>
  <dcterms:created xsi:type="dcterms:W3CDTF">2020-01-01T11:50:31Z</dcterms:created>
  <dcterms:modified xsi:type="dcterms:W3CDTF">2020-07-14T11:30:07Z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2019-12-04T00:00:00Z</vt:filetime>
  </property>
  <property fmtid="{D5CDD505-2E9C-101B-9397-08002B2CF9AE}" pid="3" name="Creator">
    <vt:lpwstr>Hancom PDF 1.3.0.534</vt:lpwstr>
  </property>
  <property fmtid="{D5CDD505-2E9C-101B-9397-08002B2CF9AE}" pid="4" name="LastSaved">
    <vt:filetime>2020-01-01T00:00:00Z</vt:filetime>
  </property>
</Properties>
</file>