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66" r:id="rId4"/>
    <p:sldId id="287" r:id="rId5"/>
    <p:sldId id="288" r:id="rId6"/>
    <p:sldId id="289" r:id="rId7"/>
    <p:sldId id="290" r:id="rId8"/>
    <p:sldId id="291" r:id="rId9"/>
    <p:sldId id="292" r:id="rId10"/>
    <p:sldId id="297" r:id="rId11"/>
    <p:sldId id="293" r:id="rId12"/>
    <p:sldId id="294" r:id="rId13"/>
    <p:sldId id="300" r:id="rId14"/>
    <p:sldId id="283" r:id="rId15"/>
    <p:sldId id="286" r:id="rId16"/>
  </p:sldIdLst>
  <p:sldSz cx="10680700" cy="7556500"/>
  <p:notesSz cx="10680700" cy="75565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80">
          <p15:clr>
            <a:srgbClr val="A4A3A4"/>
          </p15:clr>
        </p15:guide>
        <p15:guide id="2" pos="336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00" autoAdjust="0"/>
  </p:normalViewPr>
  <p:slideViewPr>
    <p:cSldViewPr>
      <p:cViewPr varScale="1">
        <p:scale>
          <a:sx n="75" d="100"/>
          <a:sy n="75" d="100"/>
        </p:scale>
        <p:origin x="906" y="6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50" d="100"/>
          <a:sy n="150" d="100"/>
        </p:scale>
        <p:origin x="-480" y="-802"/>
      </p:cViewPr>
      <p:guideLst>
        <p:guide orient="horz" pos="2380"/>
        <p:guide pos="336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9BFD6-B704-4D8C-9CE2-9E029C44E1F2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BB05-0B38-438D-8464-95A6229C60A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517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049963" y="0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65B782-D322-4A94-ABFD-AC32FFFD678B}" type="datetimeFigureOut">
              <a:rPr lang="ko-KR" altLang="en-US" smtClean="0"/>
              <a:pPr/>
              <a:t>2020-05-31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336925" y="566738"/>
            <a:ext cx="4006850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68388" y="3589338"/>
            <a:ext cx="854392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27563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049963" y="7177088"/>
            <a:ext cx="4627562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674AE-9371-46A9-9AD9-C1D7E44614F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1432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Wcut</a:t>
            </a:r>
            <a:r>
              <a:rPr lang="en-US" altLang="ko-KR" dirty="0"/>
              <a:t>: </a:t>
            </a:r>
            <a:r>
              <a:rPr lang="ko-KR" altLang="en-US" dirty="0"/>
              <a:t>차단 주파수로</a:t>
            </a:r>
            <a:r>
              <a:rPr lang="en-US" altLang="ko-KR" dirty="0"/>
              <a:t>, </a:t>
            </a:r>
            <a:r>
              <a:rPr lang="ko-KR" altLang="en-US" dirty="0"/>
              <a:t>차단 주파수가 낮으면 고역 필터로 높으면 </a:t>
            </a:r>
            <a:r>
              <a:rPr lang="ko-KR" altLang="en-US" dirty="0" err="1"/>
              <a:t>저역</a:t>
            </a:r>
            <a:r>
              <a:rPr lang="ko-KR" altLang="en-US" dirty="0"/>
              <a:t> 필터로 작동함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시정수</a:t>
            </a:r>
            <a:r>
              <a:rPr lang="ko-KR" altLang="en-US" dirty="0"/>
              <a:t> </a:t>
            </a:r>
            <a:r>
              <a:rPr lang="ko-KR" altLang="en-US" dirty="0" err="1"/>
              <a:t>타우</a:t>
            </a:r>
            <a:r>
              <a:rPr lang="en-US" altLang="ko-KR" dirty="0"/>
              <a:t>: </a:t>
            </a:r>
            <a:r>
              <a:rPr lang="ko-KR" altLang="en-US" dirty="0"/>
              <a:t>차단 주파수의 역수로</a:t>
            </a:r>
            <a:r>
              <a:rPr lang="en-US" altLang="ko-KR" dirty="0"/>
              <a:t>, </a:t>
            </a:r>
            <a:r>
              <a:rPr lang="ko-KR" altLang="en-US" dirty="0" err="1"/>
              <a:t>타우가</a:t>
            </a:r>
            <a:r>
              <a:rPr lang="ko-KR" altLang="en-US" dirty="0"/>
              <a:t> 작으면 가속도 센서 값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ko-KR" altLang="en-US" dirty="0" err="1"/>
              <a:t>저역</a:t>
            </a:r>
            <a:r>
              <a:rPr lang="ko-KR" altLang="en-US" dirty="0"/>
              <a:t> 필터로</a:t>
            </a:r>
            <a:r>
              <a:rPr lang="en-US" altLang="ko-KR" dirty="0"/>
              <a:t>, </a:t>
            </a:r>
            <a:r>
              <a:rPr lang="ko-KR" altLang="en-US" dirty="0"/>
              <a:t>크면 고역 필터로 작동함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587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ko-KR" dirty="0"/>
              <a:t>확장 칼만 필터는 비선형 시스템을 기반으로 동작한다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8716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341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940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5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1052" y="2342515"/>
            <a:ext cx="9078595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2105" y="4231640"/>
            <a:ext cx="747649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8BAB7-1643-44B0-937E-08447C6684A5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292388"/>
          </a:xfrm>
        </p:spPr>
        <p:txBody>
          <a:bodyPr lIns="0" tIns="0" rIns="0" bIns="0"/>
          <a:lstStyle>
            <a:lvl1pPr>
              <a:defRPr sz="9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sz="850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sz="1050" i="0" spc="-55" dirty="0">
                <a:solidFill>
                  <a:prstClr val="black"/>
                </a:solidFill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sz="1050" i="0" spc="-5" smtClean="0">
                <a:solidFill>
                  <a:prstClr val="black"/>
                </a:solidFill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sz="1050" i="0" spc="-114" dirty="0">
                <a:solidFill>
                  <a:prstClr val="black"/>
                </a:solidFill>
                <a:latin typeface="Trebuchet MS"/>
                <a:cs typeface="Trebuchet MS"/>
              </a:rPr>
              <a:t>/</a:t>
            </a:r>
            <a:r>
              <a:rPr lang="en-US" altLang="ko-KR" sz="1050" i="0" spc="-5" dirty="0">
                <a:solidFill>
                  <a:prstClr val="black"/>
                </a:solidFill>
                <a:latin typeface="Trebuchet MS"/>
                <a:cs typeface="Trebuchet MS"/>
              </a:rPr>
              <a:t>20</a:t>
            </a:r>
            <a:r>
              <a:rPr lang="en-US" altLang="ko-KR" sz="1050" i="0" spc="-50" dirty="0">
                <a:solidFill>
                  <a:prstClr val="black"/>
                </a:solidFill>
                <a:latin typeface="Trebuchet MS"/>
                <a:cs typeface="Trebuchet MS"/>
              </a:rPr>
              <a:t>)</a:t>
            </a:r>
            <a:endParaRPr lang="en-US" altLang="ko-KR" sz="1050" i="0" dirty="0">
              <a:solidFill>
                <a:prstClr val="black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92E65-6FDB-4890-BEC7-D98C4A597AAD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035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0560" y="1737995"/>
            <a:ext cx="4646104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27D8F-1F1D-4DA7-9648-D928A541C358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03987" y="1367815"/>
            <a:ext cx="10275760" cy="4430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" y="1167129"/>
            <a:ext cx="10674985" cy="4831080"/>
          </a:xfrm>
          <a:custGeom>
            <a:avLst/>
            <a:gdLst/>
            <a:ahLst/>
            <a:cxnLst/>
            <a:rect l="l" t="t" r="r" b="b"/>
            <a:pathLst>
              <a:path w="10674985" h="4831080">
                <a:moveTo>
                  <a:pt x="10514762" y="4631690"/>
                </a:moveTo>
                <a:lnTo>
                  <a:pt x="199415" y="4631690"/>
                </a:lnTo>
                <a:lnTo>
                  <a:pt x="199415" y="200672"/>
                </a:lnTo>
                <a:lnTo>
                  <a:pt x="159842" y="200672"/>
                </a:lnTo>
                <a:lnTo>
                  <a:pt x="159842" y="4631690"/>
                </a:lnTo>
                <a:lnTo>
                  <a:pt x="159842" y="4671060"/>
                </a:lnTo>
                <a:lnTo>
                  <a:pt x="10514762" y="4671060"/>
                </a:lnTo>
                <a:lnTo>
                  <a:pt x="10514762" y="4631690"/>
                </a:lnTo>
                <a:close/>
              </a:path>
              <a:path w="10674985" h="4831080">
                <a:moveTo>
                  <a:pt x="10514762" y="200685"/>
                </a:moveTo>
                <a:lnTo>
                  <a:pt x="10475176" y="200685"/>
                </a:lnTo>
                <a:lnTo>
                  <a:pt x="10475176" y="4631614"/>
                </a:lnTo>
                <a:lnTo>
                  <a:pt x="10514762" y="4631614"/>
                </a:lnTo>
                <a:lnTo>
                  <a:pt x="10514762" y="200685"/>
                </a:lnTo>
                <a:close/>
              </a:path>
              <a:path w="10674985" h="4831080">
                <a:moveTo>
                  <a:pt x="10514762" y="161290"/>
                </a:moveTo>
                <a:lnTo>
                  <a:pt x="159842" y="161290"/>
                </a:lnTo>
                <a:lnTo>
                  <a:pt x="159842" y="200660"/>
                </a:lnTo>
                <a:lnTo>
                  <a:pt x="10514762" y="200660"/>
                </a:lnTo>
                <a:lnTo>
                  <a:pt x="10514762" y="161290"/>
                </a:lnTo>
                <a:close/>
              </a:path>
              <a:path w="10674985" h="4831080">
                <a:moveTo>
                  <a:pt x="10674604" y="0"/>
                </a:moveTo>
                <a:lnTo>
                  <a:pt x="0" y="0"/>
                </a:lnTo>
                <a:lnTo>
                  <a:pt x="0" y="119380"/>
                </a:lnTo>
                <a:lnTo>
                  <a:pt x="0" y="4710430"/>
                </a:lnTo>
                <a:lnTo>
                  <a:pt x="0" y="4831080"/>
                </a:lnTo>
                <a:lnTo>
                  <a:pt x="10674604" y="4831080"/>
                </a:lnTo>
                <a:lnTo>
                  <a:pt x="10674604" y="4710836"/>
                </a:lnTo>
                <a:lnTo>
                  <a:pt x="10674604" y="4710430"/>
                </a:lnTo>
                <a:lnTo>
                  <a:pt x="10674604" y="119951"/>
                </a:lnTo>
                <a:lnTo>
                  <a:pt x="10554335" y="119951"/>
                </a:lnTo>
                <a:lnTo>
                  <a:pt x="10554335" y="4710430"/>
                </a:lnTo>
                <a:lnTo>
                  <a:pt x="120256" y="4710430"/>
                </a:lnTo>
                <a:lnTo>
                  <a:pt x="120256" y="119380"/>
                </a:lnTo>
                <a:lnTo>
                  <a:pt x="10674604" y="119380"/>
                </a:lnTo>
                <a:lnTo>
                  <a:pt x="1067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095943" y="772261"/>
            <a:ext cx="1534699" cy="2758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459" y="6101086"/>
            <a:ext cx="2625141" cy="59851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728EE-A166-4AF6-9141-9B0F94D75420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161583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736979" y="772261"/>
            <a:ext cx="200025" cy="6012180"/>
          </a:xfrm>
          <a:custGeom>
            <a:avLst/>
            <a:gdLst/>
            <a:ahLst/>
            <a:cxnLst/>
            <a:rect l="l" t="t" r="r" b="b"/>
            <a:pathLst>
              <a:path w="200025" h="6012180">
                <a:moveTo>
                  <a:pt x="199428" y="0"/>
                </a:moveTo>
                <a:lnTo>
                  <a:pt x="0" y="0"/>
                </a:lnTo>
                <a:lnTo>
                  <a:pt x="0" y="6011989"/>
                </a:lnTo>
                <a:lnTo>
                  <a:pt x="199428" y="6011989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936407" y="6456768"/>
            <a:ext cx="1534699" cy="274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936407" y="6433921"/>
            <a:ext cx="8670290" cy="0"/>
          </a:xfrm>
          <a:custGeom>
            <a:avLst/>
            <a:gdLst/>
            <a:ahLst/>
            <a:cxnLst/>
            <a:rect l="l" t="t" r="r" b="b"/>
            <a:pathLst>
              <a:path w="8670290">
                <a:moveTo>
                  <a:pt x="0" y="0"/>
                </a:moveTo>
                <a:lnTo>
                  <a:pt x="8669693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6744" y="3596559"/>
            <a:ext cx="1296213" cy="3992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7438" y="3529917"/>
            <a:ext cx="67943" cy="4993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38FBC-E46A-4C77-8988-6AC11FB5E23F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</p:spPr>
        <p:txBody>
          <a:bodyPr lIns="0" tIns="0" rIns="0" bIns="0"/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20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5.png"/><Relationship Id="rId7" Type="http://schemas.openxmlformats.org/officeDocument/2006/relationships/image" Target="../media/image1.jpe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png"/><Relationship Id="rId20" Type="http://schemas.openxmlformats.org/officeDocument/2006/relationships/image" Target="../media/image14.png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0166" y="773785"/>
            <a:ext cx="200025" cy="6010910"/>
          </a:xfrm>
          <a:custGeom>
            <a:avLst/>
            <a:gdLst/>
            <a:ahLst/>
            <a:cxnLst/>
            <a:rect l="l" t="t" r="r" b="b"/>
            <a:pathLst>
              <a:path w="200025" h="6010909">
                <a:moveTo>
                  <a:pt x="199428" y="0"/>
                </a:moveTo>
                <a:lnTo>
                  <a:pt x="0" y="0"/>
                </a:lnTo>
                <a:lnTo>
                  <a:pt x="0" y="6010465"/>
                </a:lnTo>
                <a:lnTo>
                  <a:pt x="199428" y="6010465"/>
                </a:lnTo>
                <a:lnTo>
                  <a:pt x="19942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9594" y="6433921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60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19594" y="1680070"/>
            <a:ext cx="9986645" cy="0"/>
          </a:xfrm>
          <a:custGeom>
            <a:avLst/>
            <a:gdLst/>
            <a:ahLst/>
            <a:cxnLst/>
            <a:rect l="l" t="t" r="r" b="b"/>
            <a:pathLst>
              <a:path w="9986645">
                <a:moveTo>
                  <a:pt x="0" y="0"/>
                </a:moveTo>
                <a:lnTo>
                  <a:pt x="9986505" y="0"/>
                </a:lnTo>
              </a:path>
            </a:pathLst>
          </a:custGeom>
          <a:ln w="1065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19594" y="6462852"/>
            <a:ext cx="1536175" cy="27778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748689" y="898080"/>
            <a:ext cx="392760" cy="10568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13192" y="1003782"/>
            <a:ext cx="615022" cy="2162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613192" y="1220076"/>
            <a:ext cx="631774" cy="10814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693875" y="1328216"/>
            <a:ext cx="564781" cy="10814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7730413" y="1436369"/>
            <a:ext cx="411035" cy="10814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479408" y="884123"/>
            <a:ext cx="427774" cy="1044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372843" y="988555"/>
            <a:ext cx="659168" cy="42647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6361" y="1415046"/>
            <a:ext cx="452132" cy="1066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232963" y="773061"/>
            <a:ext cx="301421" cy="76873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8972638" y="849934"/>
            <a:ext cx="685050" cy="35337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8972638" y="1203312"/>
            <a:ext cx="715492" cy="8834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9086812" y="1291666"/>
            <a:ext cx="618070" cy="8834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9117266" y="1380007"/>
            <a:ext cx="616534" cy="8834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9137053" y="1468348"/>
            <a:ext cx="596747" cy="8834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9173590" y="1556689"/>
            <a:ext cx="304469" cy="837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9785565" y="806373"/>
            <a:ext cx="490194" cy="93827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9758159" y="900201"/>
            <a:ext cx="689622" cy="95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9745992" y="996162"/>
            <a:ext cx="701789" cy="95961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9726193" y="1092123"/>
            <a:ext cx="701801" cy="95961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9674440" y="1188084"/>
            <a:ext cx="723099" cy="9596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9674440" y="1284046"/>
            <a:ext cx="707885" cy="191909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9840366" y="1475955"/>
            <a:ext cx="499325" cy="89877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07726" y="965861"/>
            <a:ext cx="9065247" cy="5067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8603" y="1699124"/>
            <a:ext cx="10063492" cy="3759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 u="heavy">
                <a:solidFill>
                  <a:srgbClr val="0462C1"/>
                </a:solidFill>
                <a:latin typeface="Noto Sans CJK JP Regular"/>
                <a:cs typeface="Noto Sans CJK JP Regular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1438" y="7027545"/>
            <a:ext cx="341782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035" y="7027545"/>
            <a:ext cx="2456561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F33D-89C8-4864-89B4-F3596507CCAE}" type="datetime1">
              <a:rPr lang="en-US" altLang="ko-KR" smtClean="0"/>
              <a:t>5/31/2020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069571" y="6457903"/>
            <a:ext cx="2580004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R="36195">
              <a:spcBef>
                <a:spcPts val="25"/>
              </a:spcBef>
            </a:pPr>
            <a:endParaRPr lang="en-US" i="0" dirty="0">
              <a:latin typeface="MV Boli" pitchFamily="2" charset="0"/>
              <a:cs typeface="MV Boli" pitchFamily="2" charset="0"/>
            </a:endParaRPr>
          </a:p>
          <a:p>
            <a:pPr marR="36195" algn="r">
              <a:spcBef>
                <a:spcPts val="25"/>
              </a:spcBef>
            </a:pPr>
            <a:r>
              <a:rPr lang="en-US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‹#›</a:t>
            </a:fld>
            <a:r>
              <a:rPr lang="en-US" i="0" spc="-114" dirty="0">
                <a:latin typeface="Trebuchet MS"/>
                <a:cs typeface="Trebuchet MS"/>
              </a:rPr>
              <a:t>/</a:t>
            </a:r>
            <a:r>
              <a:rPr lang="en-US" i="0" spc="-5" dirty="0">
                <a:latin typeface="Trebuchet MS"/>
                <a:cs typeface="Trebuchet MS"/>
              </a:rPr>
              <a:t>20</a:t>
            </a:r>
            <a:r>
              <a:rPr lang="en-US" i="0" spc="-50" dirty="0">
                <a:latin typeface="Trebuchet MS"/>
                <a:cs typeface="Trebuchet MS"/>
              </a:rPr>
              <a:t>)</a:t>
            </a:r>
            <a:endParaRPr lang="en-US" dirty="0">
              <a:latin typeface="Trebuchet MS"/>
              <a:cs typeface="Trebuchet M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hyperlink" Target="https://hs36.tistory.com/19https:/sites.google.com/a/kookmin.ac.kr/mr-h/kudos/robot-study/complementary-filter-sangbo-pilteohttps:/pinkwink.tistory.com/m/437" TargetMode="External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hyperlink" Target="http://blog.naver.com/msnayana/80106682874" TargetMode="External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hyperlink" Target="https://ko.wikipedia.org/wiki/%EC%B9%BC%EB%A7%8C_%ED%95%84%ED%84%B0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0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emf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31.emf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33.emf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32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5.emf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4.emf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7.jp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2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9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8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41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0.png"/><Relationship Id="rId30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4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4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8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987" y="2675730"/>
            <a:ext cx="6970395" cy="2128147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12700" marR="5080" algn="ctr">
              <a:lnSpc>
                <a:spcPts val="5670"/>
              </a:lnSpc>
              <a:spcBef>
                <a:spcPts val="815"/>
              </a:spcBef>
              <a:tabLst>
                <a:tab pos="2239645" algn="l"/>
                <a:tab pos="2388870" algn="l"/>
                <a:tab pos="5678170" algn="l"/>
              </a:tabLst>
            </a:pPr>
            <a:r>
              <a:rPr lang="en-US" sz="5250" spc="-65" dirty="0">
                <a:solidFill>
                  <a:srgbClr val="2E74B5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Accelerometer Sensor</a:t>
            </a:r>
            <a:endParaRPr lang="en-US" sz="525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  <a:t>IISL 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en-US" sz="2100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2020.05.11</a:t>
            </a:r>
            <a:br>
              <a:rPr lang="en-US" sz="2100" b="1" spc="-20" dirty="0">
                <a:solidFill>
                  <a:srgbClr val="404040"/>
                </a:solidFill>
                <a:latin typeface="MV Boli" pitchFamily="2" charset="0"/>
                <a:cs typeface="MV Boli" pitchFamily="2" charset="0"/>
              </a:rPr>
            </a:br>
            <a:r>
              <a:rPr lang="ko-KR" altLang="en-US" sz="2100" b="1" spc="-20" dirty="0" err="1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전성윤</a:t>
            </a:r>
            <a:r>
              <a:rPr lang="ko-KR" altLang="en-US" sz="2100" b="1" spc="-20" dirty="0">
                <a:solidFill>
                  <a:srgbClr val="404040"/>
                </a:solidFill>
                <a:latin typeface="휴먼매직체" panose="02030504000101010101" pitchFamily="18" charset="-127"/>
                <a:ea typeface="휴먼매직체" panose="02030504000101010101" pitchFamily="18" charset="-127"/>
                <a:cs typeface="MV Boli" pitchFamily="2" charset="0"/>
              </a:rPr>
              <a:t> 박은화</a:t>
            </a:r>
            <a:endParaRPr lang="ko-KR" altLang="en-US" sz="2100" dirty="0">
              <a:latin typeface="휴먼매직체" panose="02030504000101010101" pitchFamily="18" charset="-127"/>
              <a:ea typeface="휴먼매직체" panose="02030504000101010101" pitchFamily="18" charset="-127"/>
              <a:cs typeface="MV Boli" pitchFamily="2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7CDF98C-94B8-4F31-830D-16C4795512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r>
              <a:rPr lang="en-US" b="1" spc="-220" dirty="0">
                <a:latin typeface="Times New Roman"/>
                <a:cs typeface="Times New Roman"/>
              </a:rPr>
              <a:t>		</a:t>
            </a: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Thesis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543289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논문 소개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800" spc="35" dirty="0">
                <a:latin typeface="휴먼매직체" pitchFamily="18" charset="-127"/>
                <a:ea typeface="휴먼매직체" pitchFamily="18" charset="-127"/>
              </a:rPr>
              <a:t>지금까지 조사한 가속도 센서 및 </a:t>
            </a:r>
            <a:r>
              <a:rPr lang="ko-KR" altLang="en-US" sz="2800" spc="35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800" spc="35" dirty="0">
                <a:latin typeface="휴먼매직체" pitchFamily="18" charset="-127"/>
                <a:ea typeface="휴먼매직체" pitchFamily="18" charset="-127"/>
              </a:rPr>
              <a:t> 센서</a:t>
            </a:r>
            <a:r>
              <a:rPr lang="en-US" altLang="ko-KR" sz="28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800" spc="35" dirty="0">
                <a:latin typeface="휴먼매직체" pitchFamily="18" charset="-127"/>
                <a:ea typeface="휴먼매직체" pitchFamily="18" charset="-127"/>
              </a:rPr>
              <a:t>그리고 이들을 융합하기 위한 필터들이 어떻게 활용되고 연구는 어디까지 하였는지 등을 알아보기 위해 논문 몇 가지를 조사하였다</a:t>
            </a:r>
            <a:r>
              <a:rPr lang="en-US" altLang="ko-KR" sz="2800" spc="35" dirty="0">
                <a:latin typeface="휴먼매직체" pitchFamily="18" charset="-127"/>
                <a:ea typeface="휴먼매직체" pitchFamily="18" charset="-127"/>
              </a:rPr>
              <a:t>. </a:t>
            </a:r>
            <a:r>
              <a:rPr lang="ko-KR" altLang="en-US" sz="2800" spc="35" dirty="0">
                <a:latin typeface="휴먼매직체" pitchFamily="18" charset="-127"/>
                <a:ea typeface="휴먼매직체" pitchFamily="18" charset="-127"/>
              </a:rPr>
              <a:t>그 중 </a:t>
            </a:r>
            <a:r>
              <a:rPr lang="en-US" altLang="ko-KR" sz="28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800" spc="35" dirty="0">
                <a:latin typeface="휴먼매직체" pitchFamily="18" charset="-127"/>
                <a:ea typeface="휴먼매직체" pitchFamily="18" charset="-127"/>
              </a:rPr>
              <a:t>개를 소개하려고 한다</a:t>
            </a:r>
            <a:r>
              <a:rPr lang="en-US" altLang="ko-KR" sz="2800" spc="35" dirty="0">
                <a:latin typeface="휴먼매직체" pitchFamily="18" charset="-127"/>
                <a:ea typeface="휴먼매직체" pitchFamily="18" charset="-127"/>
              </a:rPr>
              <a:t>.</a:t>
            </a:r>
            <a:endParaRPr lang="en-US" altLang="ko-KR" sz="28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C10515E7-823B-407C-A45A-BECC8E160C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10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48054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Thesis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5" y="1674145"/>
            <a:ext cx="9531965" cy="4701928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논문 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1: “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가속도 센서와 </a:t>
            </a:r>
            <a:r>
              <a:rPr lang="ko-KR" altLang="en-US" sz="2400" spc="35" dirty="0" err="1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 센서를 이용한 각도 측정 필터 설계 및 응용“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논문에서는 관성 센서의 종류로서 가속도 및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센서의 장단점을 소개하고 이들을 융합하기 위해 상보필터를 소개하였다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상보필터 사용시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상보 필터의 계수를 확립해야 하는데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논문에서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가지 방법을 제시해 더 적절한 방법을 연구하였다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 (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주파수 차단 방법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최소자승법을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이용한 필터 계수 확립 방법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또한 상보필터는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1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 필터 뿐 아니라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 필터도 있는데 이 두개를 비교하여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2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 상보 필터의 성능이 더 좋음을 증명하였다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논문을 통해 두 개의 센서 융합 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정확도를 조금 더 높일 수 있는 방안을 알 수 있었다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6B59F0D2-A690-45A9-8361-5B6B1007E3A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11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921691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Thesis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4994316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논문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 2: “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스마트폰을 이용한 </a:t>
            </a:r>
            <a:r>
              <a:rPr lang="en-US" altLang="ko-KR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3</a:t>
            </a: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차원 공간 확인＂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논문에서는 센서 융합 시 바로 필터를 사용하는 것이 아닌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1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차적으로 센서 측정값에서 노이즈를 제거하기 위한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저주파 통과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필터＂를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이용하였다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칼만필터가 상보필터보다 통상적으로 좋다고 알려져 있지만 일반적인 안드로이드 스마트폰의 경우 실시간 처리를 하려고 할 때 칼만필터를 적용하면 시간 지연 오차 및 데이터 손실이 일어날 수 있어 상보필터를 사용하거나 시스템 자체에서 기기의 자세를 직접 제공해주는 센서를 이용하라 하였다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논문을 통해 안드로이드 스마트폰의 센서를 활용할 때 일반적으로 알려진 필터 성능을 그대로 적용하는 것보다 스마트폰에 적합한 필터를 찾는 것이 중요함을 알 수 있었다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9E4A51C5-BD97-4285-A46D-FEAFF5C6C1E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2779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Future Works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996950" y="1674145"/>
            <a:ext cx="8991600" cy="237052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54965" indent="-3429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본 자료조사를 통해 필터들의 특성을 알 수 있었고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여러가지 논문을 찾아보면서 센서에 관한 다양한 연구를 볼 수 있었다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354965" indent="-342900">
              <a:lnSpc>
                <a:spcPct val="100000"/>
              </a:lnSpc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논문 작성을 위한 기반을 만들었다고 생각해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논문 주제를 설정하고 개요를 작성할 예정이다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7C89091C-C39E-484D-970B-DEAB9B465D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03881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References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E50DD0DE-E2F7-4B11-A72C-BD102E6038E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6378AD-954C-4620-A2BE-343E6363EEF5}"/>
              </a:ext>
            </a:extLst>
          </p:cNvPr>
          <p:cNvSpPr/>
          <p:nvPr/>
        </p:nvSpPr>
        <p:spPr>
          <a:xfrm>
            <a:off x="692150" y="2076096"/>
            <a:ext cx="100584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6"/>
              </a:rPr>
              <a:t>https://hs36.tistory.com/19https://sites.google.com/a/kookmin.ac.kr/mr-h/kudos/robot-study/complementary-filter-sangbo-pilteohttps://pinkwink.tistory.com/m/437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7"/>
              </a:rPr>
              <a:t>https://ko.wikipedia.org/wiki/%EC%B9%BC%EB%A7%8C_%ED%95%84%ED%84%B0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28"/>
              </a:rPr>
              <a:t>http://blog.naver.com/msnayana/80106682874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이우택</a:t>
            </a:r>
            <a:r>
              <a:rPr lang="en-US" altLang="ko-KR" dirty="0"/>
              <a:t>, </a:t>
            </a:r>
            <a:r>
              <a:rPr lang="ko-KR" altLang="en-US" dirty="0" err="1"/>
              <a:t>권성하</a:t>
            </a:r>
            <a:r>
              <a:rPr lang="en-US" altLang="ko-KR" dirty="0"/>
              <a:t>, </a:t>
            </a:r>
            <a:r>
              <a:rPr lang="ko-KR" altLang="en-US" dirty="0" err="1"/>
              <a:t>정은태</a:t>
            </a:r>
            <a:r>
              <a:rPr lang="en-US" altLang="ko-KR" dirty="0"/>
              <a:t>, “</a:t>
            </a:r>
            <a:r>
              <a:rPr lang="ko-KR" altLang="en-US" dirty="0"/>
              <a:t>가속도 센서와 </a:t>
            </a:r>
            <a:r>
              <a:rPr lang="ko-KR" altLang="en-US" dirty="0" err="1"/>
              <a:t>자이로</a:t>
            </a:r>
            <a:r>
              <a:rPr lang="ko-KR" altLang="en-US" dirty="0"/>
              <a:t> 센서를 이용한 각도 측정 필터 설계 및 응용</a:t>
            </a:r>
            <a:r>
              <a:rPr lang="en-US" altLang="ko-KR" dirty="0"/>
              <a:t>”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임재형</a:t>
            </a:r>
            <a:r>
              <a:rPr lang="en-US" altLang="ko-KR" dirty="0"/>
              <a:t>, </a:t>
            </a:r>
            <a:r>
              <a:rPr lang="ko-KR" altLang="en-US" dirty="0" err="1"/>
              <a:t>윤희천</a:t>
            </a:r>
            <a:r>
              <a:rPr lang="en-US" altLang="ko-KR" dirty="0"/>
              <a:t>, “</a:t>
            </a:r>
            <a:r>
              <a:rPr lang="ko-KR" altLang="en-US" dirty="0"/>
              <a:t>스마트폰을 이용한 </a:t>
            </a:r>
            <a:r>
              <a:rPr lang="en-US" altLang="ko-KR" dirty="0"/>
              <a:t>3</a:t>
            </a:r>
            <a:r>
              <a:rPr lang="ko-KR" altLang="en-US" dirty="0"/>
              <a:t>차원 공간정보 획득 시스템 개발＂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History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561824" cy="377667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Made by </a:t>
            </a:r>
            <a:r>
              <a:rPr lang="ko-KR" altLang="en-US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박은화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, </a:t>
            </a:r>
            <a:r>
              <a:rPr lang="ko-KR" altLang="en-US" sz="2200" dirty="0" err="1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전성윤</a:t>
            </a:r>
            <a:r>
              <a:rPr lang="en-US" altLang="ko-KR" sz="2200" dirty="0">
                <a:latin typeface="휴먼매직체" panose="02030504000101010101" pitchFamily="18" charset="-127"/>
                <a:ea typeface="휴먼매직체" panose="02030504000101010101" pitchFamily="18" charset="-127"/>
                <a:cs typeface="Noto Sans CJK JP Regular"/>
              </a:rPr>
              <a:t>(2020.5.11)</a:t>
            </a:r>
            <a:endParaRPr lang="en-US" altLang="ko-KR" sz="2100" dirty="0">
              <a:latin typeface="휴먼매직체" pitchFamily="18" charset="-127"/>
              <a:ea typeface="휴먼매직체" pitchFamily="18" charset="-127"/>
              <a:cs typeface="Noto Sans CJK JP Regular"/>
            </a:endParaRP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CEC2C56-2A50-4860-A501-44A1639D3C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15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4587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9950" y="940485"/>
            <a:ext cx="7462470" cy="513281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 Complementary Filter</a:t>
            </a: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r>
              <a:rPr 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: 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상보필터 추가 설명 및 보완</a:t>
            </a: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85"/>
              </a:spcBef>
              <a:buFont typeface="Wingdings" panose="05000000000000000000" pitchFamily="2" charset="2"/>
              <a:buChar char="§"/>
              <a:tabLst>
                <a:tab pos="213995" algn="l"/>
              </a:tabLst>
            </a:pPr>
            <a:r>
              <a:rPr lang="en-US" altLang="ko-KR" sz="2450" dirty="0">
                <a:latin typeface="휴먼매직체" pitchFamily="18" charset="-127"/>
                <a:ea typeface="휴먼매직체" pitchFamily="18" charset="-127"/>
                <a:cs typeface="Arial"/>
              </a:rPr>
              <a:t>Kalman Filter</a:t>
            </a:r>
          </a:p>
          <a:p>
            <a:pPr marL="1206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altLang="ko-KR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  : 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칼만필터 간략 소개</a:t>
            </a:r>
            <a:endParaRPr lang="en-US" altLang="ko-KR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 Thesis</a:t>
            </a: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	</a:t>
            </a:r>
            <a:r>
              <a:rPr 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: </a:t>
            </a:r>
            <a:r>
              <a:rPr lang="ko-KR" altLang="en-US" sz="2450" dirty="0">
                <a:solidFill>
                  <a:schemeClr val="tx1">
                    <a:lumMod val="65000"/>
                    <a:lumOff val="35000"/>
                  </a:schemeClr>
                </a:solidFill>
                <a:latin typeface="휴먼매직체" pitchFamily="18" charset="-127"/>
                <a:ea typeface="휴먼매직체" pitchFamily="18" charset="-127"/>
                <a:cs typeface="Arial"/>
              </a:rPr>
              <a:t>논문 소개</a:t>
            </a: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tabLst>
                <a:tab pos="213995" algn="l"/>
              </a:tabLst>
            </a:pPr>
            <a:endParaRPr lang="en-US" sz="2450" dirty="0">
              <a:solidFill>
                <a:schemeClr val="tx1">
                  <a:lumMod val="65000"/>
                  <a:lumOff val="35000"/>
                </a:schemeClr>
              </a:solidFill>
              <a:latin typeface="휴먼매직체" pitchFamily="18" charset="-127"/>
              <a:ea typeface="휴먼매직체" pitchFamily="18" charset="-127"/>
              <a:cs typeface="Arial"/>
            </a:endParaRPr>
          </a:p>
          <a:p>
            <a:pPr marL="213360" indent="-201295">
              <a:lnSpc>
                <a:spcPct val="100000"/>
              </a:lnSpc>
              <a:spcBef>
                <a:spcPts val="685"/>
              </a:spcBef>
              <a:buFont typeface="Wingdings"/>
              <a:buChar char=""/>
              <a:tabLst>
                <a:tab pos="213995" algn="l"/>
              </a:tabLst>
            </a:pPr>
            <a:r>
              <a:rPr lang="en-US" sz="2450" dirty="0">
                <a:latin typeface="휴먼매직체" pitchFamily="18" charset="-127"/>
                <a:ea typeface="휴먼매직체" pitchFamily="18" charset="-127"/>
                <a:cs typeface="Arial"/>
              </a:rPr>
              <a:t> Future works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CDAF351-A82E-412C-97FC-8218CAB67F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2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Complementary Filter(1/4)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8952224" cy="675890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8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상보필터 </a:t>
            </a:r>
            <a:endParaRPr lang="en-US" altLang="ko-KR" sz="28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High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Pass/Low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Pass Filter 2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개 활용하여 가속도 센서와 </a:t>
            </a:r>
            <a:r>
              <a:rPr lang="ko-KR" altLang="en-US" sz="28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 센서의 장점만을 뽑아내는 필터 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상호 보완적인 관계에서만 사용가능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)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High Pass Filter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은 고주파 필터로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많이 흔들리거나 움직여 변화량이 많은 경우와 같이 주파수가 높은 대역의 값을 통과시킴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Low Pass Filter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은 저주파 필터로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안정적인 상황의 주파수가 낮은 대역을 통과시키고 높은 주파수의 데이터는 막음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C424435B-034B-4D78-AED4-5B9619C757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3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0572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Complementary Filter(2/4)</a:t>
            </a:r>
            <a:endParaRPr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8952224" cy="431464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상보필터의 수식</a:t>
            </a: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가속도 센서는 잘 움직이지 않는 저주파대의 신뢰도가 높고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움직임이 있을 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고주파대에서는 가속도의 특성상 비정상적인 데이터를 반환한다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자이로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센서는 누적된 오차로 인한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드리프트로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인해 움직이는 상황에서의 데이터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(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고주파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)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가 정지된 상태의 데이터보다 신뢰도가 높다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2AD9E0AF-697E-4F4C-904E-7A6D308F0B3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4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4819681B-C79C-4BA1-997E-47F198217A7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09951" y="3804460"/>
            <a:ext cx="3816626" cy="232575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8D1F290-FD68-4CF7-B31D-54E5136C240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063874" y="4170174"/>
            <a:ext cx="5635487" cy="174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5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78759" y="996000"/>
            <a:ext cx="7638180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Complementary Filter(3/4)</a:t>
            </a:r>
            <a:endParaRPr lang="en-US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452808" cy="2365391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상보필터 수식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차단 주파수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: </a:t>
            </a: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이 그래프에 의해 필터의 식이 결정된다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. (S-domain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에서 표현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dirty="0" err="1">
                <a:latin typeface="휴먼매직체" pitchFamily="18" charset="-127"/>
                <a:ea typeface="휴먼매직체" pitchFamily="18" charset="-127"/>
              </a:rPr>
              <a:t>시정수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 </a:t>
            </a:r>
            <a:r>
              <a:rPr lang="en-US" altLang="ko-KR" sz="2400" dirty="0">
                <a:latin typeface="휴먼매직체" pitchFamily="18" charset="-127"/>
                <a:ea typeface="휴먼매직체" pitchFamily="18" charset="-127"/>
              </a:rPr>
              <a:t>tau </a:t>
            </a:r>
            <a:r>
              <a:rPr lang="ko-KR" altLang="en-US" sz="2400" dirty="0">
                <a:latin typeface="휴먼매직체" pitchFamily="18" charset="-127"/>
                <a:ea typeface="휴먼매직체" pitchFamily="18" charset="-127"/>
              </a:rPr>
              <a:t>사용</a:t>
            </a: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412115" lvl="1">
              <a:lnSpc>
                <a:spcPct val="100000"/>
              </a:lnSpc>
              <a:spcBef>
                <a:spcPts val="165"/>
              </a:spcBef>
              <a:buSzPct val="95238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C9B5985B-D756-4DAB-9C43-1888FAC419A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5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7C60DFA7-3F9A-40F0-9F8E-B21A093D4E4E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927141" y="2062880"/>
            <a:ext cx="660609" cy="48560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EFD72A5-A5CE-43F9-8206-AB5429B9E05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0971" y="3549087"/>
            <a:ext cx="4579260" cy="2156791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B330651-11CB-4873-912D-6E56B0715ED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5377732" y="3701180"/>
            <a:ext cx="5019807" cy="178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76863" y="996000"/>
            <a:ext cx="748741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Complementary Filter(4/4)</a:t>
            </a:r>
            <a:endParaRPr lang="en-US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2029402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5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  <a:cs typeface="Noto Sans CJK JP Regular"/>
              </a:rPr>
              <a:t>상보필터 수식 및 블록선도</a:t>
            </a: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  <a:cs typeface="Noto Sans CJK JP Regular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5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  <a:p>
            <a:pPr marL="626110" lvl="1" indent="-213995">
              <a:lnSpc>
                <a:spcPct val="100000"/>
              </a:lnSpc>
              <a:spcBef>
                <a:spcPts val="165"/>
              </a:spcBef>
              <a:buSzPct val="95238"/>
              <a:buFont typeface="Wingdings"/>
              <a:buChar char=""/>
              <a:tabLst>
                <a:tab pos="626745" algn="l"/>
              </a:tabLst>
            </a:pPr>
            <a:endParaRPr lang="en-US" altLang="ko-KR" sz="2400" dirty="0"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34BAE78D-C121-439B-B576-633F8397E5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6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E83A7E8-495B-4F5E-B7EC-A03CE5ECEDB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55226" y="2586356"/>
            <a:ext cx="4343400" cy="256349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C71CF10-1C71-4D75-ABBE-9B67A0C61526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012684" y="2462973"/>
            <a:ext cx="4435097" cy="1240573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645E2985-F04F-4DD7-B62B-328DDD207DDC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685809" y="4296206"/>
            <a:ext cx="4154557" cy="136166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9419805-9BC1-4460-825D-08403D70D68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1687677"/>
            <a:ext cx="3962906" cy="485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4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Kalman Filter(1/3)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4907113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8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칼만필터</a:t>
            </a:r>
            <a:endParaRPr lang="en-US" altLang="ko-KR" sz="28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755015" lvl="1" indent="-342900">
              <a:lnSpc>
                <a:spcPct val="100000"/>
              </a:lnSpc>
              <a:spcBef>
                <a:spcPts val="165"/>
              </a:spcBef>
              <a:buSzPct val="95238"/>
              <a:buFont typeface="Wingdings" panose="05000000000000000000" pitchFamily="2" charset="2"/>
              <a:buChar char="Ø"/>
              <a:tabLst>
                <a:tab pos="626745" algn="l"/>
              </a:tabLst>
            </a:pP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칼만 필터는 잡음이 포함되어 있는 측정치를 바탕으로 선형 역학계의 상태를 추정하는 재귀 필터이다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755015" lvl="1" indent="-342900">
              <a:lnSpc>
                <a:spcPct val="100000"/>
              </a:lnSpc>
              <a:spcBef>
                <a:spcPts val="165"/>
              </a:spcBef>
              <a:buSzPct val="95238"/>
              <a:buFont typeface="Wingdings" panose="05000000000000000000" pitchFamily="2" charset="2"/>
              <a:buChar char="Ø"/>
              <a:tabLst>
                <a:tab pos="626745" algn="l"/>
              </a:tabLst>
            </a:pPr>
            <a:endParaRPr lang="en-US" altLang="ko-KR" sz="2800" dirty="0">
              <a:latin typeface="휴먼매직체" pitchFamily="18" charset="-127"/>
              <a:ea typeface="휴먼매직체" pitchFamily="18" charset="-127"/>
            </a:endParaRPr>
          </a:p>
          <a:p>
            <a:pPr marL="755015" lvl="1" indent="-342900">
              <a:lnSpc>
                <a:spcPct val="100000"/>
              </a:lnSpc>
              <a:spcBef>
                <a:spcPts val="165"/>
              </a:spcBef>
              <a:buSzPct val="95238"/>
              <a:buFont typeface="Wingdings" panose="05000000000000000000" pitchFamily="2" charset="2"/>
              <a:buChar char="Ø"/>
              <a:tabLst>
                <a:tab pos="626745" algn="l"/>
              </a:tabLst>
            </a:pP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여기서 재귀 </a:t>
            </a:r>
            <a:r>
              <a:rPr lang="ko-KR" altLang="en-US" sz="2800" dirty="0" err="1">
                <a:latin typeface="휴먼매직체" pitchFamily="18" charset="-127"/>
                <a:ea typeface="휴먼매직체" pitchFamily="18" charset="-127"/>
              </a:rPr>
              <a:t>필터란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과거에 수행한 측정값을 바탕으로 현재의 상태 변수의 결합분포를 추정한다는 것이다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755015" lvl="1" indent="-342900">
              <a:lnSpc>
                <a:spcPct val="100000"/>
              </a:lnSpc>
              <a:spcBef>
                <a:spcPts val="165"/>
              </a:spcBef>
              <a:buSzPct val="95238"/>
              <a:buFont typeface="Wingdings" panose="05000000000000000000" pitchFamily="2" charset="2"/>
              <a:buChar char="Ø"/>
              <a:tabLst>
                <a:tab pos="626745" algn="l"/>
              </a:tabLst>
            </a:pPr>
            <a:endParaRPr lang="en-US" altLang="ko-KR" sz="2800" dirty="0">
              <a:latin typeface="휴먼매직체" pitchFamily="18" charset="-127"/>
              <a:ea typeface="휴먼매직체" pitchFamily="18" charset="-127"/>
            </a:endParaRPr>
          </a:p>
          <a:p>
            <a:pPr marL="755015" lvl="1" indent="-342900">
              <a:lnSpc>
                <a:spcPct val="100000"/>
              </a:lnSpc>
              <a:spcBef>
                <a:spcPts val="165"/>
              </a:spcBef>
              <a:buSzPct val="95238"/>
              <a:buFont typeface="Wingdings" panose="05000000000000000000" pitchFamily="2" charset="2"/>
              <a:buChar char="Ø"/>
              <a:tabLst>
                <a:tab pos="626745" algn="l"/>
              </a:tabLst>
            </a:pP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즉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과거의 측정데이터와 새로운 측정데이터를 사용하여 데이터에 포함된 노이즈를 </a:t>
            </a:r>
            <a:r>
              <a:rPr lang="ko-KR" altLang="en-US" sz="2800" dirty="0" err="1">
                <a:latin typeface="휴먼매직체" pitchFamily="18" charset="-127"/>
                <a:ea typeface="휴먼매직체" pitchFamily="18" charset="-127"/>
              </a:rPr>
              <a:t>제거시켜</a:t>
            </a:r>
            <a:r>
              <a:rPr lang="ko-KR" altLang="en-US" sz="2800" dirty="0">
                <a:latin typeface="휴먼매직체" pitchFamily="18" charset="-127"/>
                <a:ea typeface="휴먼매직체" pitchFamily="18" charset="-127"/>
              </a:rPr>
              <a:t> 새로운 결과를 추정하는데 사용하는 알고리즘으로 선형적 움직임을 가지는 대상을 재귀적 적용으로 </a:t>
            </a:r>
            <a:r>
              <a:rPr lang="ko-KR" altLang="en-US" sz="2800" dirty="0" err="1">
                <a:latin typeface="휴먼매직체" pitchFamily="18" charset="-127"/>
                <a:ea typeface="휴먼매직체" pitchFamily="18" charset="-127"/>
              </a:rPr>
              <a:t>동작시킨다</a:t>
            </a:r>
            <a:r>
              <a:rPr lang="en-US" altLang="ko-KR" sz="2800" dirty="0">
                <a:latin typeface="휴먼매직체" pitchFamily="18" charset="-127"/>
                <a:ea typeface="휴먼매직체" pitchFamily="18" charset="-127"/>
              </a:rPr>
              <a:t>.</a:t>
            </a:r>
          </a:p>
        </p:txBody>
      </p:sp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id="{570A9151-0B30-47B5-83D7-13CF25991C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7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1299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Kalman</a:t>
            </a:r>
            <a:r>
              <a:rPr lang="ko-KR" altLang="en-US" sz="2800" dirty="0">
                <a:latin typeface="휴먼둥근헤드라인" pitchFamily="18" charset="-127"/>
                <a:ea typeface="휴먼둥근헤드라인" pitchFamily="18" charset="-127"/>
              </a:rPr>
              <a:t> </a:t>
            </a:r>
            <a:r>
              <a:rPr lang="en-US" altLang="ko-KR" sz="2800" dirty="0">
                <a:latin typeface="휴먼둥근헤드라인" pitchFamily="18" charset="-127"/>
                <a:ea typeface="휴먼둥근헤드라인" pitchFamily="18" charset="-127"/>
              </a:rPr>
              <a:t>Filter(2/3)</a:t>
            </a:r>
            <a:endParaRPr lang="en-US" sz="2800" dirty="0">
              <a:latin typeface="휴먼둥근헤드라인" pitchFamily="18" charset="-127"/>
              <a:ea typeface="휴먼둥근헤드라인" pitchFamily="18" charset="-127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4040209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칼만필터 수식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알고리즘은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예측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(Prediction)”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과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보정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(Update)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＂ 로 이루어진다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예측“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현재 상태 변수의 값과 정확도를 예측한다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특정 시간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K,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이 때의 상태 벡터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 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이 때 사용자의 입력   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해당 시간의 이전 상태에 기반한 상태 전이 행렬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사용자 입력에 의한 상태 전이 행렬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   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  공분산행렬을 가지는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다변량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정규분포의 잡음 변수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:. 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5" name="슬라이드 번호 개체 틀 34">
            <a:extLst>
              <a:ext uri="{FF2B5EF4-FFF2-40B4-BE49-F238E27FC236}">
                <a16:creationId xmlns:a16="http://schemas.microsoft.com/office/drawing/2014/main" id="{CE791AAF-3D77-44A6-BF9F-35E97BDB5B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8</a:t>
            </a:fld>
            <a:r>
              <a:rPr lang="en-US" altLang="ko-KR" i="0" spc="-114" dirty="0">
                <a:latin typeface="Trebuchet MS"/>
                <a:cs typeface="Trebuchet MS"/>
              </a:rPr>
              <a:t>/15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5DD17BF-1753-4012-9D61-8A25FFDAA1D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49210" y="5160479"/>
            <a:ext cx="4608111" cy="80740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818D7259-2F64-41A2-86D0-12F86BD06EF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483764" y="3258645"/>
            <a:ext cx="376999" cy="510122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4D369899-16E3-4961-BFAF-FDD8291E1DF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551495" y="3241012"/>
            <a:ext cx="376998" cy="34558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F6B6B75-CF77-430E-9DF5-49F6EA54F1A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720477" y="3679996"/>
            <a:ext cx="376999" cy="376999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5F2DC9F2-BA48-417E-939E-816156E6092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053517" y="4096368"/>
            <a:ext cx="376999" cy="37699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5DD4C6F-B8BE-464A-8DF7-704CAB43460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613192" y="4448669"/>
            <a:ext cx="591571" cy="38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24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0166" y="773061"/>
            <a:ext cx="10191750" cy="6011545"/>
            <a:chOff x="420166" y="773061"/>
            <a:chExt cx="10191750" cy="6011545"/>
          </a:xfrm>
        </p:grpSpPr>
        <p:sp>
          <p:nvSpPr>
            <p:cNvPr id="3" name="object 3"/>
            <p:cNvSpPr/>
            <p:nvPr/>
          </p:nvSpPr>
          <p:spPr>
            <a:xfrm>
              <a:off x="420166" y="773785"/>
              <a:ext cx="200025" cy="6010910"/>
            </a:xfrm>
            <a:custGeom>
              <a:avLst/>
              <a:gdLst/>
              <a:ahLst/>
              <a:cxnLst/>
              <a:rect l="l" t="t" r="r" b="b"/>
              <a:pathLst>
                <a:path w="200025" h="6010909">
                  <a:moveTo>
                    <a:pt x="199428" y="0"/>
                  </a:moveTo>
                  <a:lnTo>
                    <a:pt x="0" y="0"/>
                  </a:lnTo>
                  <a:lnTo>
                    <a:pt x="0" y="6010465"/>
                  </a:lnTo>
                  <a:lnTo>
                    <a:pt x="199428" y="6010465"/>
                  </a:lnTo>
                  <a:lnTo>
                    <a:pt x="199428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9594" y="6433921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60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594" y="1680070"/>
              <a:ext cx="9986645" cy="0"/>
            </a:xfrm>
            <a:custGeom>
              <a:avLst/>
              <a:gdLst/>
              <a:ahLst/>
              <a:cxnLst/>
              <a:rect l="l" t="t" r="r" b="b"/>
              <a:pathLst>
                <a:path w="9986645">
                  <a:moveTo>
                    <a:pt x="0" y="0"/>
                  </a:moveTo>
                  <a:lnTo>
                    <a:pt x="9986505" y="0"/>
                  </a:lnTo>
                </a:path>
              </a:pathLst>
            </a:custGeom>
            <a:ln w="10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9594" y="6462852"/>
              <a:ext cx="1536175" cy="27778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48689" y="898080"/>
              <a:ext cx="392760" cy="10568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13192" y="1003782"/>
              <a:ext cx="615022" cy="2162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13192" y="1220076"/>
              <a:ext cx="631774" cy="10814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93875" y="1328216"/>
              <a:ext cx="564781" cy="108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730413" y="1436369"/>
              <a:ext cx="411035" cy="1081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479408" y="884123"/>
              <a:ext cx="427774" cy="104419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72843" y="988555"/>
              <a:ext cx="659168" cy="4264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76361" y="1415046"/>
              <a:ext cx="452132" cy="10661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32963" y="773061"/>
              <a:ext cx="301421" cy="7687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72638" y="849934"/>
              <a:ext cx="685050" cy="353377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972638" y="1203312"/>
              <a:ext cx="715492" cy="88341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86812" y="1291666"/>
              <a:ext cx="618070" cy="88341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117266" y="1380007"/>
              <a:ext cx="616534" cy="8834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137053" y="1468348"/>
              <a:ext cx="596747" cy="88341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173590" y="1556689"/>
              <a:ext cx="304469" cy="83781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785565" y="806373"/>
              <a:ext cx="490194" cy="93827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758159" y="900201"/>
              <a:ext cx="689622" cy="95961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745992" y="996162"/>
              <a:ext cx="701789" cy="9596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726193" y="1092123"/>
              <a:ext cx="701801" cy="9596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74440" y="1188084"/>
              <a:ext cx="723099" cy="95961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74440" y="1284046"/>
              <a:ext cx="707885" cy="191909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40366" y="1475955"/>
              <a:ext cx="499325" cy="89877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807726" y="996000"/>
            <a:ext cx="6260472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301875" algn="l"/>
                <a:tab pos="3816985" algn="l"/>
                <a:tab pos="5022215" algn="l"/>
              </a:tabLst>
            </a:pPr>
            <a:r>
              <a:rPr lang="en-US" sz="2800" dirty="0">
                <a:latin typeface="휴먼둥근헤드라인" pitchFamily="18" charset="-127"/>
                <a:ea typeface="휴먼둥근헤드라인" pitchFamily="18" charset="-127"/>
              </a:rPr>
              <a:t>Kalman Filter(3/3)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807726" y="1674145"/>
            <a:ext cx="9180824" cy="677942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13360" indent="-201295">
              <a:lnSpc>
                <a:spcPct val="100000"/>
              </a:lnSpc>
              <a:spcBef>
                <a:spcPts val="305"/>
              </a:spcBef>
              <a:buFont typeface="Wingdings"/>
              <a:buChar char=""/>
              <a:tabLst>
                <a:tab pos="213995" algn="l"/>
              </a:tabLst>
            </a:pPr>
            <a:r>
              <a:rPr lang="ko-KR" altLang="en-US" sz="2400" spc="35" dirty="0">
                <a:solidFill>
                  <a:srgbClr val="006FBF"/>
                </a:solidFill>
                <a:latin typeface="휴먼매직체" pitchFamily="18" charset="-127"/>
                <a:ea typeface="휴먼매직체" pitchFamily="18" charset="-127"/>
              </a:rPr>
              <a:t>칼만 필터</a:t>
            </a: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“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보정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(Update)”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단계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현재 상태 변수의 값이 실제로 측정된 후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이전에 추정한 상태변수를 기반으로 예측한 측정치와 실제 측정치의 차이를 반영해 현재의 상태 변수를 업데이트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해당 시간의 상태에서 측정값을 도출하는 행렬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 </a:t>
            </a: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  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공분산행렬을 가지는 </a:t>
            </a:r>
            <a:r>
              <a:rPr lang="ko-KR" altLang="en-US" sz="2400" spc="35" dirty="0" err="1">
                <a:latin typeface="휴먼매직체" pitchFamily="18" charset="-127"/>
                <a:ea typeface="휴먼매직체" pitchFamily="18" charset="-127"/>
              </a:rPr>
              <a:t>다변량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 정규분포의 잡음 변수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:  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즉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예측 단계에서는 이전 시간에 추정된 상태에 대해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그 상태에서 사용자의 입력을 가했을 때 예상되는 측정값을 계산하고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, </a:t>
            </a:r>
            <a:r>
              <a:rPr lang="ko-KR" altLang="en-US" sz="2400" spc="35" dirty="0">
                <a:latin typeface="휴먼매직체" pitchFamily="18" charset="-127"/>
                <a:ea typeface="휴먼매직체" pitchFamily="18" charset="-127"/>
              </a:rPr>
              <a:t>보정단계에서는 앞서 예측된 측정값과 실제 측정값을 토대로 현재의 상태를 추정한다</a:t>
            </a: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.</a:t>
            </a: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812165" lvl="1" indent="-342900">
              <a:spcBef>
                <a:spcPts val="305"/>
              </a:spcBef>
              <a:buFont typeface="Wingdings" panose="05000000000000000000" pitchFamily="2" charset="2"/>
              <a:buChar char="Ø"/>
              <a:tabLst>
                <a:tab pos="213995" algn="l"/>
              </a:tabLst>
            </a:pPr>
            <a:endParaRPr lang="en-US" altLang="ko-KR" sz="2400" spc="35" dirty="0">
              <a:latin typeface="휴먼매직체" pitchFamily="18" charset="-127"/>
              <a:ea typeface="휴먼매직체" pitchFamily="18" charset="-127"/>
            </a:endParaRPr>
          </a:p>
          <a:p>
            <a:pPr marL="469265" lvl="1">
              <a:spcBef>
                <a:spcPts val="305"/>
              </a:spcBef>
              <a:tabLst>
                <a:tab pos="213995" algn="l"/>
              </a:tabLst>
            </a:pPr>
            <a:r>
              <a:rPr lang="en-US" altLang="ko-KR" sz="2400" spc="35" dirty="0">
                <a:latin typeface="휴먼매직체" pitchFamily="18" charset="-127"/>
                <a:ea typeface="휴먼매직체" pitchFamily="18" charset="-127"/>
              </a:rPr>
              <a:t>	</a:t>
            </a:r>
          </a:p>
          <a:p>
            <a:pPr marL="12065">
              <a:lnSpc>
                <a:spcPct val="100000"/>
              </a:lnSpc>
              <a:spcBef>
                <a:spcPts val="305"/>
              </a:spcBef>
              <a:tabLst>
                <a:tab pos="213995" algn="l"/>
              </a:tabLst>
            </a:pPr>
            <a:endParaRPr lang="en-US" altLang="ko-KR" sz="2400" spc="35" dirty="0">
              <a:solidFill>
                <a:srgbClr val="006FBF"/>
              </a:solidFill>
              <a:latin typeface="휴먼매직체" pitchFamily="18" charset="-127"/>
              <a:ea typeface="휴먼매직체" pitchFamily="18" charset="-127"/>
            </a:endParaRPr>
          </a:p>
        </p:txBody>
      </p:sp>
      <p:sp>
        <p:nvSpPr>
          <p:cNvPr id="31" name="슬라이드 번호 개체 틀 30">
            <a:extLst>
              <a:ext uri="{FF2B5EF4-FFF2-40B4-BE49-F238E27FC236}">
                <a16:creationId xmlns:a16="http://schemas.microsoft.com/office/drawing/2014/main" id="{4382BCC3-8C2C-471F-9F1E-BBAAB96C74C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R="36195" algn="r">
              <a:spcBef>
                <a:spcPts val="25"/>
              </a:spcBef>
            </a:pPr>
            <a:endParaRPr lang="en-US" i="0" spc="-55" dirty="0">
              <a:latin typeface="Trebuchet MS"/>
              <a:cs typeface="Trebuchet MS"/>
            </a:endParaRPr>
          </a:p>
          <a:p>
            <a:pPr marR="36195" algn="r">
              <a:spcBef>
                <a:spcPts val="25"/>
              </a:spcBef>
            </a:pPr>
            <a:r>
              <a:rPr lang="en-US" altLang="ko-KR" i="0" spc="-55" dirty="0">
                <a:latin typeface="Trebuchet MS"/>
                <a:cs typeface="Trebuchet MS"/>
              </a:rPr>
              <a:t>(</a:t>
            </a:r>
            <a:fld id="{81D60167-4931-47E6-BA6A-407CBD079E47}" type="slidenum">
              <a:rPr lang="en-US" altLang="ko-KR" i="0" spc="-5" smtClean="0">
                <a:latin typeface="Trebuchet MS"/>
                <a:cs typeface="Trebuchet MS"/>
              </a:rPr>
              <a:pPr marR="36195" algn="r">
                <a:spcBef>
                  <a:spcPts val="25"/>
                </a:spcBef>
              </a:pPr>
              <a:t>9</a:t>
            </a:fld>
            <a:r>
              <a:rPr lang="en-US" altLang="ko-KR" i="0" spc="-114" dirty="0">
                <a:latin typeface="Trebuchet MS"/>
                <a:cs typeface="Trebuchet MS"/>
              </a:rPr>
              <a:t>/</a:t>
            </a:r>
            <a:r>
              <a:rPr lang="en-US" altLang="ko-KR" i="0" spc="-5" dirty="0">
                <a:latin typeface="Trebuchet MS"/>
                <a:cs typeface="Trebuchet MS"/>
              </a:rPr>
              <a:t>15</a:t>
            </a:r>
            <a:r>
              <a:rPr lang="en-US" altLang="ko-KR" i="0" spc="-50" dirty="0">
                <a:latin typeface="Trebuchet MS"/>
                <a:cs typeface="Trebuchet MS"/>
              </a:rPr>
              <a:t>)</a:t>
            </a:r>
            <a:endParaRPr lang="en-US" altLang="ko-KR" dirty="0">
              <a:latin typeface="Trebuchet MS"/>
              <a:cs typeface="Trebuchet MS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8D4F660C-F765-4172-B309-C7B875B157A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739635" y="4220963"/>
            <a:ext cx="3295915" cy="852687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FB307A3-16FA-41FD-9198-E5CFC1F303B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498071" y="3659496"/>
            <a:ext cx="571500" cy="52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E7E9138-98A2-4C05-85D6-97DD6531A01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223067" y="3232569"/>
            <a:ext cx="428625" cy="34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09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599</TotalTime>
  <Words>900</Words>
  <Application>Microsoft Office PowerPoint</Application>
  <PresentationFormat>사용자 지정</PresentationFormat>
  <Paragraphs>137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Noto Sans CJK JP Regular</vt:lpstr>
      <vt:lpstr>맑은 고딕</vt:lpstr>
      <vt:lpstr>휴먼둥근헤드라인</vt:lpstr>
      <vt:lpstr>휴먼매직체</vt:lpstr>
      <vt:lpstr>Arial</vt:lpstr>
      <vt:lpstr>Calibri</vt:lpstr>
      <vt:lpstr>MV Boli</vt:lpstr>
      <vt:lpstr>Times New Roman</vt:lpstr>
      <vt:lpstr>Trebuchet MS</vt:lpstr>
      <vt:lpstr>Wingdings</vt:lpstr>
      <vt:lpstr>Office Theme</vt:lpstr>
      <vt:lpstr>Accelerometer Sensor  IISL  2020.05.11 전성윤 박은화</vt:lpstr>
      <vt:lpstr>PowerPoint 프레젠테이션</vt:lpstr>
      <vt:lpstr>Complementary Filter(1/4)</vt:lpstr>
      <vt:lpstr>Complementary Filter(2/4)</vt:lpstr>
      <vt:lpstr>Complementary Filter(3/4)</vt:lpstr>
      <vt:lpstr>Complementary Filter(4/4)</vt:lpstr>
      <vt:lpstr>Kalman Filter(1/3)</vt:lpstr>
      <vt:lpstr>Kalman Filter(2/3)</vt:lpstr>
      <vt:lpstr>Kalman Filter(3/3)</vt:lpstr>
      <vt:lpstr>Thesis</vt:lpstr>
      <vt:lpstr>Thesis</vt:lpstr>
      <vt:lpstr>Thesis</vt:lpstr>
      <vt:lpstr>Future Works</vt:lpstr>
      <vt:lpstr>References</vt:lpstr>
      <vt:lpstr>History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the Sensors in Our Smartphones IISL</dc:title>
  <dc:creator>iisl</dc:creator>
  <cp:lastModifiedBy>박 은화</cp:lastModifiedBy>
  <cp:revision>56</cp:revision>
  <dcterms:created xsi:type="dcterms:W3CDTF">2020-01-01T11:50:31Z</dcterms:created>
  <dcterms:modified xsi:type="dcterms:W3CDTF">2020-05-31T02:44:29Z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2019-12-04T00:00:00Z</vt:filetime>
  </property>
  <property fmtid="{D5CDD505-2E9C-101B-9397-08002B2CF9AE}" pid="3" name="Creator">
    <vt:lpwstr>Hancom PDF 1.3.0.534</vt:lpwstr>
  </property>
  <property fmtid="{D5CDD505-2E9C-101B-9397-08002B2CF9AE}" pid="4" name="LastSaved">
    <vt:filetime>2020-01-01T00:00:00Z</vt:filetime>
  </property>
</Properties>
</file>