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345" r:id="rId4"/>
    <p:sldId id="368" r:id="rId5"/>
    <p:sldId id="371" r:id="rId6"/>
    <p:sldId id="372" r:id="rId7"/>
    <p:sldId id="367" r:id="rId8"/>
    <p:sldId id="355" r:id="rId9"/>
    <p:sldId id="373" r:id="rId10"/>
    <p:sldId id="374" r:id="rId11"/>
    <p:sldId id="356" r:id="rId12"/>
    <p:sldId id="375" r:id="rId13"/>
    <p:sldId id="376" r:id="rId14"/>
    <p:sldId id="369" r:id="rId15"/>
    <p:sldId id="377" r:id="rId16"/>
    <p:sldId id="378" r:id="rId17"/>
    <p:sldId id="379" r:id="rId18"/>
    <p:sldId id="380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904" autoAdjust="0"/>
    <p:restoredTop sz="94712" autoAdjust="0"/>
  </p:normalViewPr>
  <p:slideViewPr>
    <p:cSldViewPr>
      <p:cViewPr varScale="1">
        <p:scale>
          <a:sx n="91" d="100"/>
          <a:sy n="91" d="100"/>
        </p:scale>
        <p:origin x="-1842" y="-96"/>
      </p:cViewPr>
      <p:guideLst>
        <p:guide orient="horz" pos="210"/>
        <p:guide orient="horz" pos="4088"/>
        <p:guide orient="horz" pos="2160"/>
        <p:guide orient="horz" pos="663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splog.com/2011/12/04/closed-form-solution-linear-regression/" TargetMode="External"/><Relationship Id="rId5" Type="http://schemas.openxmlformats.org/officeDocument/2006/relationships/hyperlink" Target="https://en.wikipedia.org/wiki/Matrix_calculus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9692" y="3429000"/>
            <a:ext cx="7125792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ko-KR" altLang="en-US" sz="6600" b="1" dirty="0" smtClean="0">
                <a:solidFill>
                  <a:srgbClr val="1CCAB9"/>
                </a:solidFill>
                <a:latin typeface="+mn-ea"/>
              </a:rPr>
              <a:t>손바닥</a:t>
            </a:r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ML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With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n-ea"/>
              </a:rPr>
              <a:t>Scikit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-Learn &amp;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n-ea"/>
              </a:rPr>
              <a:t>Tensorflow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2018. 2. 21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2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26128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Ch.3 Classification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28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Confusion Matrix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5556" y="1340768"/>
            <a:ext cx="6084676" cy="234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472612"/>
              </p:ext>
            </p:extLst>
          </p:nvPr>
        </p:nvGraphicFramePr>
        <p:xfrm>
          <a:off x="2004852" y="1213148"/>
          <a:ext cx="4835400" cy="1430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850"/>
                <a:gridCol w="1208850"/>
                <a:gridCol w="1208850"/>
                <a:gridCol w="1208850"/>
              </a:tblGrid>
              <a:tr h="355941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Predicted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94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Negative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Positive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Actual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Negative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FP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083531" y="2978368"/>
                <a:ext cx="6692825" cy="328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smtClean="0"/>
                  <a:t>Precision</a:t>
                </a:r>
                <a:r>
                  <a:rPr lang="en-US" altLang="ko-KR" dirty="0" smtClean="0"/>
                  <a:t> = TP/(TP+FP) : </a:t>
                </a:r>
                <a:r>
                  <a:rPr lang="ko-KR" altLang="en-US" sz="1600" dirty="0" err="1"/>
                  <a:t>맞다고</a:t>
                </a:r>
                <a:r>
                  <a:rPr lang="ko-KR" altLang="en-US" sz="1600" dirty="0"/>
                  <a:t> 예측 한 것 중에 실제로 </a:t>
                </a:r>
                <a:r>
                  <a:rPr lang="ko-KR" altLang="en-US" sz="1600" dirty="0" err="1" smtClean="0"/>
                  <a:t>정답</a:t>
                </a:r>
                <a:r>
                  <a:rPr lang="ko-KR" altLang="en-US" sz="1600" dirty="0" err="1"/>
                  <a:t>율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smtClean="0"/>
                  <a:t>Recall</a:t>
                </a:r>
                <a:r>
                  <a:rPr lang="en-US" altLang="ko-KR" dirty="0" smtClean="0"/>
                  <a:t>     = TP/(TP+FN)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:r>
                  <a:rPr lang="en-US" altLang="ko-KR" sz="1600" dirty="0" smtClean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ko-KR" dirty="0" smtClean="0"/>
                  <a:t>※</a:t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are also used.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altLang="ko-KR" dirty="0" smtClean="0"/>
                  <a:t> emphasizes precision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emphasizes recall</a:t>
                </a:r>
              </a:p>
              <a:p>
                <a:endParaRPr lang="en-US" altLang="ko-KR" dirty="0"/>
              </a:p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https://en.wikipedia.org/wiki/Precision_and_recall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" y="2978368"/>
                <a:ext cx="6692825" cy="3283335"/>
              </a:xfrm>
              <a:prstGeom prst="rect">
                <a:avLst/>
              </a:prstGeom>
              <a:blipFill rotWithShape="0">
                <a:blip r:embed="rId2"/>
                <a:stretch>
                  <a:fillRect l="-820" t="-1115" b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2504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Confusion Matrix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5556" y="1340768"/>
            <a:ext cx="6084676" cy="234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04852" y="1213148"/>
          <a:ext cx="4835400" cy="1423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850"/>
                <a:gridCol w="1208850"/>
                <a:gridCol w="1208850"/>
                <a:gridCol w="1208850"/>
              </a:tblGrid>
              <a:tr h="355941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Predicted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94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Negative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Actual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Negative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</a:rPr>
                        <a:t>FP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83531" y="2945268"/>
            <a:ext cx="698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Spam Filter : </a:t>
            </a:r>
            <a:r>
              <a:rPr lang="ko-KR" altLang="en-US" dirty="0" err="1" smtClean="0"/>
              <a:t>스팸메일을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체크하는것</a:t>
            </a:r>
            <a:r>
              <a:rPr lang="ko-KR" altLang="en-US" dirty="0" smtClean="0"/>
              <a:t> 보다 중요한 메일을 </a:t>
            </a:r>
            <a:r>
              <a:rPr lang="ko-KR" altLang="en-US" dirty="0" err="1" smtClean="0"/>
              <a:t>스팸으로</a:t>
            </a:r>
            <a:r>
              <a:rPr lang="ko-KR" altLang="en-US" dirty="0" smtClean="0"/>
              <a:t> 분류하지 </a:t>
            </a:r>
            <a:r>
              <a:rPr lang="ko-KR" altLang="en-US" dirty="0" err="1" smtClean="0"/>
              <a:t>않는것이</a:t>
            </a:r>
            <a:r>
              <a:rPr lang="ko-KR" altLang="en-US" dirty="0" smtClean="0"/>
              <a:t> 더 중요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    ⇒ Goal : TP↑&amp; FP↓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⇒ Check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보험사기 판별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보험사기가 아닌데 보험사기라고 하는 것 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보험사기인데 아니라고 하면 안 된다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⇒ </a:t>
            </a:r>
            <a:r>
              <a:rPr lang="en-US" altLang="ko-KR" dirty="0"/>
              <a:t>Goal : TP↑&amp; </a:t>
            </a:r>
            <a:r>
              <a:rPr lang="en-US" altLang="ko-KR" dirty="0" smtClean="0"/>
              <a:t>FN↓</a:t>
            </a:r>
            <a:endParaRPr lang="en-US" altLang="ko-KR" dirty="0"/>
          </a:p>
          <a:p>
            <a:r>
              <a:rPr lang="en-US" altLang="ko-KR" dirty="0"/>
              <a:t>    ⇒ Check </a:t>
            </a:r>
            <a:r>
              <a:rPr lang="en-US" altLang="ko-KR" dirty="0" smtClean="0"/>
              <a:t>Recall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251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Confusion Matrix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8943" y="1442760"/>
            <a:ext cx="510611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42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ROC curve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336700"/>
                <a:ext cx="76410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FPR = FP / (FP + TN) : False Positive Rate 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TPR = TP / </a:t>
                </a:r>
                <a:r>
                  <a:rPr lang="en-US" altLang="ko-KR" dirty="0" smtClean="0"/>
                  <a:t>(FN </a:t>
                </a:r>
                <a:r>
                  <a:rPr lang="en-US" altLang="ko-KR" dirty="0"/>
                  <a:t>+ TP) : True Positive Rate </a:t>
                </a:r>
                <a:r>
                  <a:rPr lang="en-US" altLang="ko-KR" dirty="0" smtClean="0"/>
                  <a:t>(Recall)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Receiver Operating Characteristic(ROC) curve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336700"/>
                <a:ext cx="7641061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78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63" y="2607950"/>
            <a:ext cx="3024336" cy="233321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9604239"/>
              </p:ext>
            </p:extLst>
          </p:nvPr>
        </p:nvGraphicFramePr>
        <p:xfrm>
          <a:off x="3934792" y="2733821"/>
          <a:ext cx="4093592" cy="196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398"/>
                <a:gridCol w="1023398"/>
                <a:gridCol w="1023398"/>
                <a:gridCol w="1023398"/>
              </a:tblGrid>
              <a:tr h="490590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Predicted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059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Negative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Positive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Actual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Negative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FP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47564" y="5049180"/>
                <a:ext cx="74129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TPR</a:t>
                </a:r>
                <a:r>
                  <a:rPr lang="ko-KR" altLang="en-US" sz="1600" dirty="0"/>
                  <a:t>이 높아질수록</a:t>
                </a:r>
                <a:r>
                  <a:rPr lang="en-US" altLang="ko-KR" sz="1600" dirty="0"/>
                  <a:t>, FPR</a:t>
                </a:r>
                <a:r>
                  <a:rPr lang="ko-KR" altLang="en-US" sz="1600" dirty="0"/>
                  <a:t>도 높아지게 된다</a:t>
                </a:r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ROC</a:t>
                </a:r>
                <a:r>
                  <a:rPr lang="ko-KR" altLang="en-US" sz="1600" dirty="0"/>
                  <a:t>커브가 </a:t>
                </a:r>
                <a:r>
                  <a:rPr lang="ko-KR" altLang="en-US" sz="1600" dirty="0" smtClean="0"/>
                  <a:t>기준선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에서 </a:t>
                </a:r>
                <a:r>
                  <a:rPr lang="ko-KR" altLang="en-US" sz="1600" dirty="0"/>
                  <a:t>멀어질수록 </a:t>
                </a:r>
                <a:r>
                  <a:rPr lang="ko-KR" altLang="en-US" sz="1600" dirty="0" smtClean="0"/>
                  <a:t>성능이 좋다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또한 </a:t>
                </a:r>
                <a:r>
                  <a:rPr lang="en-US" altLang="ko-KR" sz="1600" dirty="0"/>
                  <a:t>ROC</a:t>
                </a:r>
                <a:r>
                  <a:rPr lang="ko-KR" altLang="en-US" sz="1600" dirty="0"/>
                  <a:t>커브의 밑 넓이가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에 가까울수록 성능이 좋다고 </a:t>
                </a:r>
                <a:r>
                  <a:rPr lang="ko-KR" altLang="en-US" sz="1600" dirty="0" smtClean="0"/>
                  <a:t>판단할 수 있다</a:t>
                </a:r>
                <a:r>
                  <a:rPr lang="en-US" altLang="ko-KR" sz="16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ROC</a:t>
                </a:r>
                <a:r>
                  <a:rPr lang="ko-KR" altLang="en-US" sz="1600" dirty="0"/>
                  <a:t>커브 밑넓이를 </a:t>
                </a:r>
                <a:r>
                  <a:rPr lang="en-US" altLang="ko-KR" sz="1600" dirty="0"/>
                  <a:t>A</a:t>
                </a:r>
                <a:r>
                  <a:rPr lang="en-US" altLang="ko-KR" sz="1600" dirty="0" smtClean="0"/>
                  <a:t>rea Under </a:t>
                </a:r>
                <a:r>
                  <a:rPr lang="en-US" altLang="ko-KR" sz="1600" dirty="0"/>
                  <a:t>the </a:t>
                </a:r>
                <a:r>
                  <a:rPr lang="en-US" altLang="ko-KR" sz="1600" dirty="0" smtClean="0"/>
                  <a:t>Curve(AUC) </a:t>
                </a:r>
                <a:r>
                  <a:rPr lang="ko-KR" altLang="en-US" sz="1600" dirty="0" err="1"/>
                  <a:t>라고하며</a:t>
                </a:r>
                <a:r>
                  <a:rPr lang="en-US" altLang="ko-KR" sz="1600" dirty="0"/>
                  <a:t>,  1</a:t>
                </a:r>
                <a:r>
                  <a:rPr lang="ko-KR" altLang="en-US" sz="1600" dirty="0"/>
                  <a:t>에 가까울수록 </a:t>
                </a:r>
                <a:r>
                  <a:rPr lang="ko-KR" altLang="en-US" sz="1600" dirty="0" err="1"/>
                  <a:t>성능이좋고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반대로 </a:t>
                </a:r>
                <a:r>
                  <a:rPr lang="en-US" altLang="ko-KR" sz="1600" dirty="0"/>
                  <a:t>0.5</a:t>
                </a:r>
                <a:r>
                  <a:rPr lang="ko-KR" altLang="en-US" sz="1600" dirty="0"/>
                  <a:t>에 </a:t>
                </a:r>
                <a:r>
                  <a:rPr lang="ko-KR" altLang="en-US" sz="1600" dirty="0" err="1"/>
                  <a:t>가까울수록성능이</a:t>
                </a:r>
                <a:r>
                  <a:rPr lang="ko-KR" altLang="en-US" sz="1600" dirty="0"/>
                  <a:t> 나쁘다고 </a:t>
                </a:r>
                <a:r>
                  <a:rPr lang="ko-KR" altLang="en-US" sz="1600" dirty="0" err="1"/>
                  <a:t>판단할수있다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5049180"/>
                <a:ext cx="7412905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329" t="-1382"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4979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26128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Ch.4 Training Models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091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Linear Regression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11560" y="1380832"/>
                <a:ext cx="7888721" cy="233557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400" i="1" dirty="0" smtClean="0">
                  <a:latin typeface="Cambria Math" panose="02040503050406030204" pitchFamily="18" charset="0"/>
                  <a:ea typeface="바탕체" panose="02030609000101010101" pitchFamily="17" charset="-127"/>
                </a:endParaRPr>
              </a:p>
              <a:p>
                <a:r>
                  <a:rPr lang="en-US" altLang="ko-KR" sz="2400" dirty="0" smtClean="0">
                    <a:ea typeface="바탕체" panose="02030609000101010101" pitchFamily="17" charset="-127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𝑦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+⋯+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400" b="0" dirty="0" smtClean="0">
                  <a:latin typeface="맑은고딕"/>
                  <a:ea typeface="바탕체" panose="02030609000101010101" pitchFamily="17" charset="-127"/>
                </a:endParaRPr>
              </a:p>
              <a:p>
                <a:r>
                  <a:rPr lang="en-US" altLang="ko-KR" sz="2400" b="0" dirty="0" smtClean="0">
                    <a:latin typeface="맑은고딕"/>
                    <a:ea typeface="바탕체" panose="02030609000101010101" pitchFamily="17" charset="-127"/>
                  </a:rPr>
                  <a:t/>
                </a:r>
                <a:endParaRPr lang="en-US" altLang="ko-KR" dirty="0" smtClean="0">
                  <a:latin typeface="맑은고딕"/>
                  <a:ea typeface="바탕체" panose="02030609000101010101" pitchFamily="17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맑은고딕"/>
                    <a:ea typeface="바탕체" panose="02030609000101010101" pitchFamily="17" charset="-127"/>
                  </a:rPr>
                  <a:t>is the </a:t>
                </a:r>
                <a:r>
                  <a:rPr lang="en-US" altLang="ko-KR" b="1" dirty="0" smtClean="0">
                    <a:latin typeface="맑은고딕"/>
                    <a:ea typeface="바탕체" panose="02030609000101010101" pitchFamily="17" charset="-127"/>
                  </a:rPr>
                  <a:t>predicted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𝑛</m:t>
                    </m:r>
                  </m:oMath>
                </a14:m>
                <a:r>
                  <a:rPr lang="en-US" altLang="ko-KR" dirty="0" smtClean="0">
                    <a:latin typeface="맑은고딕"/>
                    <a:ea typeface="바탕체" panose="02030609000101010101" pitchFamily="17" charset="-127"/>
                  </a:rPr>
                  <a:t> is the number of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맑은고딕"/>
                    <a:ea typeface="바탕체" panose="02030609000101010101" pitchFamily="17" charset="-127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맑은고딕"/>
                    <a:ea typeface="바탕체" panose="02030609000101010101" pitchFamily="17" charset="-127"/>
                  </a:rPr>
                  <a:t> feature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맑은고딕"/>
                    <a:ea typeface="바탕체" panose="02030609000101010101" pitchFamily="17" charset="-127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latin typeface="맑은고딕"/>
                    <a:ea typeface="바탕체" panose="02030609000101010101" pitchFamily="17" charset="-127"/>
                  </a:rPr>
                  <a:t> model parameter</a:t>
                </a:r>
                <a:r>
                  <a:rPr lang="en-US" altLang="ko-KR" dirty="0" smtClean="0">
                    <a:latin typeface="맑은고딕"/>
                    <a:ea typeface="바탕체" panose="02030609000101010101" pitchFamily="17" charset="-127"/>
                  </a:rPr>
                  <a:t/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80832"/>
                <a:ext cx="7888721" cy="2335576"/>
              </a:xfrm>
              <a:prstGeom prst="rect">
                <a:avLst/>
              </a:prstGeom>
              <a:blipFill rotWithShape="0">
                <a:blip r:embed="rId2"/>
                <a:stretch>
                  <a:fillRect l="-386" b="-129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75878" y="4164585"/>
                <a:ext cx="7856562" cy="215905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h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체" panose="02030609000101010101" pitchFamily="17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∙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바탕체" panose="02030609000101010101" pitchFamily="17" charset="-127"/>
                        </a:rPr>
                        <m:t>𝑥</m:t>
                      </m:r>
                    </m:oMath>
                  </m:oMathPara>
                </a14:m>
                <a:endParaRPr lang="en-US" altLang="ko-KR" sz="2400" i="1" dirty="0" smtClean="0">
                  <a:latin typeface="+mj-lt"/>
                  <a:ea typeface="바탕체" panose="02030609000101010101" pitchFamily="17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i="1" dirty="0" smtClean="0">
                  <a:latin typeface="+mj-lt"/>
                  <a:ea typeface="바탕체" panose="02030609000101010101" pitchFamily="17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h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+mj-lt"/>
                    <a:ea typeface="바탕체" panose="02030609000101010101" pitchFamily="17" charset="-127"/>
                  </a:rPr>
                  <a:t>is the </a:t>
                </a:r>
                <a:r>
                  <a:rPr lang="en-US" altLang="ko-KR" b="1" dirty="0" smtClean="0">
                    <a:latin typeface="+mj-lt"/>
                    <a:ea typeface="바탕체" panose="02030609000101010101" pitchFamily="17" charset="-127"/>
                  </a:rPr>
                  <a:t>hypothesis function</a:t>
                </a:r>
                <a:r>
                  <a:rPr lang="en-US" altLang="ko-KR" dirty="0" smtClean="0">
                    <a:latin typeface="+mj-lt"/>
                    <a:ea typeface="바탕체" panose="02030609000101010101" pitchFamily="17" charset="-127"/>
                  </a:rPr>
                  <a:t>, using the </a:t>
                </a:r>
                <a:r>
                  <a:rPr lang="en-US" altLang="ko-KR" b="1" dirty="0" smtClean="0">
                    <a:latin typeface="+mj-lt"/>
                    <a:ea typeface="바탕체" panose="02030609000101010101" pitchFamily="17" charset="-127"/>
                  </a:rPr>
                  <a:t>model parameter</a:t>
                </a:r>
                <a:r>
                  <a:rPr lang="en-US" altLang="ko-KR" b="1" i="1" dirty="0" smtClean="0">
                    <a:latin typeface="+mj-lt"/>
                    <a:ea typeface="바탕체" panose="02030609000101010101" pitchFamily="17" charset="-127"/>
                  </a:rPr>
                  <a:t/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𝜃</m:t>
                    </m:r>
                  </m:oMath>
                </a14:m>
                <a:endParaRPr lang="en-US" altLang="ko-KR" i="1" dirty="0" smtClean="0">
                  <a:latin typeface="+mj-lt"/>
                  <a:ea typeface="바탕체" panose="02030609000101010101" pitchFamily="17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𝜃</m:t>
                    </m:r>
                  </m:oMath>
                </a14:m>
                <a:r>
                  <a:rPr lang="en-US" altLang="ko-KR" i="1" dirty="0" smtClean="0">
                    <a:latin typeface="+mj-lt"/>
                    <a:ea typeface="바탕체" panose="02030609000101010101" pitchFamily="17" charset="-127"/>
                  </a:rPr>
                  <a:t/>
                </a:r>
                <a:r>
                  <a:rPr lang="en-US" altLang="ko-KR" dirty="0" smtClean="0">
                    <a:latin typeface="+mj-lt"/>
                    <a:ea typeface="바탕체" panose="02030609000101010101" pitchFamily="17" charset="-127"/>
                  </a:rPr>
                  <a:t>is the model’s </a:t>
                </a:r>
                <a:r>
                  <a:rPr lang="en-US" altLang="ko-KR" b="1" dirty="0" smtClean="0">
                    <a:latin typeface="+mj-lt"/>
                    <a:ea typeface="바탕체" panose="02030609000101010101" pitchFamily="17" charset="-127"/>
                  </a:rPr>
                  <a:t>parameter vector</a:t>
                </a:r>
                <a:r>
                  <a:rPr lang="en-US" altLang="ko-KR" dirty="0" smtClean="0">
                    <a:latin typeface="+mj-lt"/>
                    <a:ea typeface="바탕체" panose="02030609000101010101" pitchFamily="17" charset="-127"/>
                  </a:rPr>
                  <a:t> where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 is the </a:t>
                </a:r>
                <a:r>
                  <a:rPr lang="en-US" altLang="ko-KR" b="1" dirty="0" smtClean="0">
                    <a:latin typeface="+mj-lt"/>
                    <a:ea typeface="바탕체" panose="02030609000101010101" pitchFamily="17" charset="-127"/>
                  </a:rPr>
                  <a:t>bias term </a:t>
                </a:r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,⋯,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 </m:t>
                    </m:r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are the </a:t>
                </a:r>
                <a:r>
                  <a:rPr lang="en-US" altLang="ko-KR" b="1" dirty="0" smtClean="0">
                    <a:latin typeface="+mj-lt"/>
                    <a:ea typeface="바탕체" panose="02030609000101010101" pitchFamily="17" charset="-127"/>
                  </a:rPr>
                  <a:t>feature vectors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바탕체" panose="02030609000101010101" pitchFamily="17" charset="-127"/>
                      </a:rPr>
                      <m:t>𝑥</m:t>
                    </m:r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 is the instance’s feature vector,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체" panose="02030609000101010101" pitchFamily="17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+mj-lt"/>
                    <a:ea typeface="바탕체" panose="02030609000101010101" pitchFamily="17" charset="-127"/>
                  </a:rPr>
                  <a:t> always equal to 1</a:t>
                </a:r>
                <a:endParaRPr lang="en-US" altLang="ko-KR" i="1" dirty="0">
                  <a:latin typeface="+mj-lt"/>
                  <a:ea typeface="바탕체" panose="02030609000101010101" pitchFamily="17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78" y="4164585"/>
                <a:ext cx="7856562" cy="2159053"/>
              </a:xfrm>
              <a:prstGeom prst="rect">
                <a:avLst/>
              </a:prstGeom>
              <a:blipFill rotWithShape="0">
                <a:blip r:embed="rId3"/>
                <a:stretch>
                  <a:fillRect l="-465" b="-16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5003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Mean Square Error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547664" y="1544300"/>
                <a:ext cx="5940660" cy="197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is the number of instances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instance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label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44300"/>
                <a:ext cx="5940660" cy="1974387"/>
              </a:xfrm>
              <a:prstGeom prst="rect">
                <a:avLst/>
              </a:prstGeom>
              <a:blipFill rotWithShape="0">
                <a:blip r:embed="rId2"/>
                <a:stretch>
                  <a:fillRect l="-719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614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Closed-form solution for Linear Regression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083531" y="1483349"/>
                <a:ext cx="6872845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8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" y="1483349"/>
                <a:ext cx="6872845" cy="541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83531" y="2790921"/>
            <a:ext cx="4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Matrix calculus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574" y="3284984"/>
            <a:ext cx="6820852" cy="638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1620" y="3927174"/>
            <a:ext cx="4848902" cy="1086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1574" y="5265204"/>
            <a:ext cx="6398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en.wikipedia.org/wiki/Matrix_calculus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http://www.dsplog.com/2011/12/04/closed-form-solution-linear-regression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1549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Computational Complexity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1083531" y="1340768"/>
                <a:ext cx="6404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 normal equation computes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which is 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matrix. The computational complexity of inverting such a matrix is typically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2.4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" y="1340768"/>
                <a:ext cx="6404793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857" t="-3974" r="-1333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6601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530403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Ch.1 The Machine Learning 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>
                <a:solidFill>
                  <a:srgbClr val="1CCAB9"/>
                </a:solidFill>
                <a:latin typeface="+mn-ea"/>
              </a:rPr>
              <a:t> </a:t>
            </a: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      Landscape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979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Gradient Descent(GD)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3367" y="1376772"/>
            <a:ext cx="684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조금씩 값을 움직이면서 </a:t>
            </a:r>
            <a:r>
              <a:rPr lang="en-US" altLang="ko-KR" dirty="0" smtClean="0"/>
              <a:t>Optimal solution </a:t>
            </a:r>
            <a:r>
              <a:rPr lang="ko-KR" altLang="en-US" dirty="0" smtClean="0"/>
              <a:t>에 다가가는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hyperparameter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달라질 수 있는 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hyperparameter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b="1" u="sng" dirty="0" smtClean="0"/>
              <a:t>시작점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간격</a:t>
            </a:r>
            <a:r>
              <a:rPr lang="en-US" altLang="ko-KR" b="1" u="sng" dirty="0" smtClean="0"/>
              <a:t>(learning rate), </a:t>
            </a:r>
            <a:r>
              <a:rPr lang="ko-KR" altLang="en-US" b="1" u="sng" dirty="0" smtClean="0"/>
              <a:t>횟수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5456" y="2540215"/>
            <a:ext cx="4838812" cy="32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350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Gradient Descent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5469" y="2202210"/>
            <a:ext cx="6173061" cy="3639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48" y="1295472"/>
            <a:ext cx="830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 rate </a:t>
            </a:r>
            <a:r>
              <a:rPr lang="ko-KR" altLang="en-US" dirty="0" smtClean="0"/>
              <a:t>가 작거나 횟수가 작으면 최소값에 도달하기 전에 끝날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065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Gradient Descent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943" y="2094198"/>
            <a:ext cx="6192114" cy="3639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397" y="1295472"/>
            <a:ext cx="830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 rate </a:t>
            </a:r>
            <a:r>
              <a:rPr lang="ko-KR" altLang="en-US" dirty="0" smtClean="0"/>
              <a:t>가 크면 발산할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274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Gradient Descent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5469" y="2227708"/>
            <a:ext cx="6173061" cy="3829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295472"/>
            <a:ext cx="830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Convex function </a:t>
            </a:r>
            <a:r>
              <a:rPr lang="ko-KR" altLang="en-US" dirty="0" smtClean="0"/>
              <a:t>이 아닌 경우에는 시작점을 다르게 잡을 때마다 </a:t>
            </a:r>
            <a:endParaRPr lang="en-US" altLang="ko-KR" dirty="0" smtClean="0"/>
          </a:p>
          <a:p>
            <a:r>
              <a:rPr lang="ko-KR" altLang="en-US" dirty="0" smtClean="0"/>
              <a:t>다른 최소값을 얻게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49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Convexity of MSE for Linear Regression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532" y="611052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83367" y="1268760"/>
                <a:ext cx="6740961" cy="175618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Remark 1. the </a:t>
                </a:r>
                <a:r>
                  <a:rPr lang="en-US" altLang="ko-KR" dirty="0"/>
                  <a:t>MSE cost function for a Linear Regression model happens to be a convex </a:t>
                </a:r>
                <a:r>
                  <a:rPr lang="en-US" altLang="ko-KR" dirty="0" smtClean="0"/>
                  <a:t>function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Proof) This is clear because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1268760"/>
                <a:ext cx="6740961" cy="1756186"/>
              </a:xfrm>
              <a:prstGeom prst="rect">
                <a:avLst/>
              </a:prstGeom>
              <a:blipFill rotWithShape="0">
                <a:blip r:embed="rId2"/>
                <a:stretch>
                  <a:fillRect l="-723" t="-13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3367" y="3392996"/>
            <a:ext cx="699298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 2</a:t>
            </a:r>
            <a:r>
              <a:rPr lang="en-US" altLang="ko-KR" dirty="0"/>
              <a:t>. When using Gradient Descent, you should ensure that </a:t>
            </a:r>
            <a:r>
              <a:rPr lang="en-US" altLang="ko-KR" b="1" dirty="0"/>
              <a:t>all features have a similar scale </a:t>
            </a:r>
            <a:r>
              <a:rPr lang="en-US" altLang="ko-KR" dirty="0"/>
              <a:t>(e.g., using </a:t>
            </a:r>
            <a:r>
              <a:rPr lang="en-US" altLang="ko-KR" dirty="0" err="1"/>
              <a:t>Scikit-Learn’s</a:t>
            </a:r>
            <a:r>
              <a:rPr lang="en-US" altLang="ko-KR" dirty="0"/>
              <a:t> </a:t>
            </a:r>
            <a:r>
              <a:rPr lang="en-US" altLang="ko-KR" dirty="0" err="1"/>
              <a:t>StandardScaler</a:t>
            </a:r>
            <a:r>
              <a:rPr lang="en-US" altLang="ko-KR" dirty="0"/>
              <a:t> class), or else it will take much longer to converge.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numeric </a:t>
            </a:r>
            <a:r>
              <a:rPr lang="ko-KR" altLang="en-US" dirty="0" smtClean="0"/>
              <a:t>변수들을 정규화</a:t>
            </a:r>
            <a:r>
              <a:rPr lang="en-US" altLang="ko-KR" dirty="0" smtClean="0"/>
              <a:t>(normalization) </a:t>
            </a:r>
            <a:r>
              <a:rPr lang="ko-KR" altLang="en-US" dirty="0" smtClean="0"/>
              <a:t>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22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Batch Gradient Descent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574" y="1232756"/>
            <a:ext cx="6096851" cy="2438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3459" y="367820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BGD</a:t>
            </a:r>
            <a:r>
              <a:rPr lang="ko-KR" altLang="en-US" dirty="0" smtClean="0"/>
              <a:t>는 매번 </a:t>
            </a:r>
            <a:r>
              <a:rPr lang="en-US" altLang="ko-KR" dirty="0" smtClean="0"/>
              <a:t>step 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learning rate </a:t>
            </a:r>
            <a:r>
              <a:rPr lang="ko-KR" altLang="en-US" dirty="0" smtClean="0"/>
              <a:t>만큼 미분한 방향만큼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수식으로 나타내면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1397" y="4597776"/>
            <a:ext cx="6096851" cy="952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627495" y="5910449"/>
                <a:ext cx="532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is a learning rate.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95" y="5910449"/>
                <a:ext cx="532859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089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Regularized Linear Models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079612" y="1544300"/>
                <a:ext cx="6552728" cy="2600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Equation </a:t>
                </a:r>
                <a:r>
                  <a:rPr lang="en-US" altLang="ko-KR" dirty="0" smtClean="0"/>
                  <a:t>4-8. Ridge regression cost function</a:t>
                </a:r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Equation 4-9. Ridge regression closed-form solution</a:t>
                </a:r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:r>
                  <a:rPr lang="en-US" altLang="ko-KR" dirty="0" smtClean="0"/>
                  <a:t/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544300"/>
                <a:ext cx="6552728" cy="2600327"/>
              </a:xfrm>
              <a:prstGeom prst="rect">
                <a:avLst/>
              </a:prstGeom>
              <a:blipFill rotWithShape="0">
                <a:blip r:embed="rId2"/>
                <a:stretch>
                  <a:fillRect l="-744" t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9612" y="41352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Lasso = Least Absolute Shrinkage and Selection </a:t>
            </a:r>
            <a:r>
              <a:rPr lang="en-US" altLang="ko-KR" dirty="0" smtClean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079612" y="4723808"/>
                <a:ext cx="6372708" cy="115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Equation 4.10. Lasso regression cost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4723808"/>
                <a:ext cx="6372708" cy="1156150"/>
              </a:xfrm>
              <a:prstGeom prst="rect">
                <a:avLst/>
              </a:prstGeom>
              <a:blipFill rotWithShape="0">
                <a:blip r:embed="rId3"/>
                <a:stretch>
                  <a:fillRect l="-766"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2756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>
                <a:solidFill>
                  <a:srgbClr val="1CCAB9"/>
                </a:solidFill>
                <a:latin typeface="+mn-ea"/>
              </a:rPr>
              <a:t>Regularized Linear Models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079612" y="1544300"/>
                <a:ext cx="6552728" cy="167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Equation 4-12. Elastic Net cost function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/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544300"/>
                <a:ext cx="6552728" cy="1679562"/>
              </a:xfrm>
              <a:prstGeom prst="rect">
                <a:avLst/>
              </a:prstGeom>
              <a:blipFill rotWithShape="0">
                <a:blip r:embed="rId2"/>
                <a:stretch>
                  <a:fillRect l="-744" t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5717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Logistic Regression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08" y="1484212"/>
            <a:ext cx="7830643" cy="2800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1043608" y="4560752"/>
                <a:ext cx="7128792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Equation 4-13. Logistic </a:t>
                </a:r>
                <a:r>
                  <a:rPr lang="en-US" altLang="ko-KR" dirty="0"/>
                  <a:t>Regression model estimated probability </a:t>
                </a:r>
                <a:endParaRPr lang="en-US" altLang="ko-KR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(</a:t>
                </a:r>
                <a:r>
                  <a:rPr lang="en-US" altLang="ko-KR" dirty="0" err="1"/>
                  <a:t>vectorized</a:t>
                </a:r>
                <a:r>
                  <a:rPr lang="en-US" altLang="ko-KR" dirty="0"/>
                  <a:t> form</a:t>
                </a:r>
                <a:r>
                  <a:rPr lang="en-US" altLang="ko-KR" dirty="0" smtClean="0"/>
                  <a:t>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60752"/>
                <a:ext cx="7128792" cy="956480"/>
              </a:xfrm>
              <a:prstGeom prst="rect">
                <a:avLst/>
              </a:prstGeom>
              <a:blipFill rotWithShape="0">
                <a:blip r:embed="rId3"/>
                <a:stretch>
                  <a:fillRect l="-513" t="-3185" r="-684" b="-2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2187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err="1" smtClean="0">
                <a:solidFill>
                  <a:srgbClr val="1CCAB9"/>
                </a:solidFill>
                <a:latin typeface="+mn-ea"/>
              </a:rPr>
              <a:t>Softmax</a:t>
            </a:r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 Function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4473116"/>
            <a:ext cx="5210175" cy="1400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3" y="2794615"/>
            <a:ext cx="5210176" cy="1053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12492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= Multinomial Logistic Regression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multi-labeled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74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Supervised/Unsupervised Learning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3367" y="1412776"/>
            <a:ext cx="6560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Supervised Learning </a:t>
            </a:r>
            <a:r>
              <a:rPr lang="en-US" altLang="ko-KR" dirty="0" smtClean="0"/>
              <a:t>: the training data includes labels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Classification</a:t>
            </a:r>
            <a:r>
              <a:rPr lang="en-US" altLang="ko-KR" dirty="0" smtClean="0"/>
              <a:t> : not numeric 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Regression</a:t>
            </a:r>
            <a:r>
              <a:rPr lang="en-US" altLang="ko-KR" dirty="0" smtClean="0"/>
              <a:t> : numeric data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Unsupervised Learning</a:t>
            </a:r>
            <a:r>
              <a:rPr lang="en-US" altLang="ko-KR" dirty="0" smtClean="0"/>
              <a:t> : the training data is unlabeled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Reinforce Learning</a:t>
            </a:r>
            <a:r>
              <a:rPr lang="en-US" altLang="ko-KR" dirty="0" smtClean="0"/>
              <a:t> : The learning system(called </a:t>
            </a:r>
            <a:r>
              <a:rPr lang="en-US" altLang="ko-KR" i="1" dirty="0" smtClean="0"/>
              <a:t>agent</a:t>
            </a:r>
            <a:r>
              <a:rPr lang="en-US" altLang="ko-KR" dirty="0" smtClean="0"/>
              <a:t>) can observe the environment, select and perform actions, and get </a:t>
            </a:r>
            <a:r>
              <a:rPr lang="en-US" altLang="ko-KR" i="1" dirty="0" smtClean="0"/>
              <a:t>rewards</a:t>
            </a:r>
            <a:r>
              <a:rPr lang="en-US" altLang="ko-KR" dirty="0" smtClean="0"/>
              <a:t> in return(or </a:t>
            </a:r>
            <a:r>
              <a:rPr lang="en-US" altLang="ko-KR" i="1" dirty="0" smtClean="0"/>
              <a:t>penalties</a:t>
            </a:r>
            <a:r>
              <a:rPr lang="en-US" altLang="ko-KR" dirty="0" smtClean="0"/>
              <a:t> in the form of negative rewards).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829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5301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Ch.5 Support</a:t>
            </a:r>
            <a:r>
              <a:rPr lang="ko-KR" altLang="en-US" sz="3200" b="1" spc="-50" dirty="0" smtClean="0">
                <a:solidFill>
                  <a:srgbClr val="1CCAB9"/>
                </a:solidFill>
                <a:latin typeface="+mn-ea"/>
              </a:rPr>
              <a:t> </a:t>
            </a: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Vector Machines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95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6853" y="2420888"/>
            <a:ext cx="3086531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In this chapter, we will discuss about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944724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788872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What is SVM </a:t>
            </a:r>
          </a:p>
          <a:p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    </a:t>
            </a:r>
            <a:r>
              <a:rPr lang="en-US" altLang="ko-KR" b="1" smtClean="0">
                <a:latin typeface="맑은고딕"/>
                <a:ea typeface="바탕체" panose="02030609000101010101" pitchFamily="17" charset="-127"/>
              </a:rPr>
              <a:t>- supervised </a:t>
            </a: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learning</a:t>
            </a:r>
          </a:p>
          <a:p>
            <a:r>
              <a:rPr lang="en-US" altLang="ko-KR" b="1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   - binary classifier </a:t>
            </a:r>
            <a:endParaRPr lang="en-US" altLang="ko-KR" b="1" dirty="0">
              <a:latin typeface="맑은고딕"/>
              <a:ea typeface="바탕체" panose="02030609000101010101" pitchFamily="17" charset="-127"/>
            </a:endParaRPr>
          </a:p>
          <a:p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    - linear and </a:t>
            </a:r>
            <a:r>
              <a:rPr lang="en-US" altLang="ko-KR" b="1" dirty="0" err="1" smtClean="0">
                <a:latin typeface="맑은고딕"/>
                <a:ea typeface="바탕체" panose="02030609000101010101" pitchFamily="17" charset="-127"/>
              </a:rPr>
              <a:t>unlinear</a:t>
            </a: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b="1" dirty="0" err="1" smtClean="0">
                <a:latin typeface="맑은고딕"/>
                <a:ea typeface="바탕체" panose="02030609000101010101" pitchFamily="17" charset="-127"/>
              </a:rPr>
              <a:t>regressor</a:t>
            </a:r>
            <a:endParaRPr lang="en-US" altLang="ko-KR" b="1" dirty="0" smtClean="0">
              <a:latin typeface="맑은고딕"/>
              <a:ea typeface="바탕체" panose="02030609000101010101" pitchFamily="17" charset="-127"/>
            </a:endParaRPr>
          </a:p>
          <a:p>
            <a:r>
              <a:rPr lang="en-US" altLang="ko-KR" b="1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   - linear and </a:t>
            </a:r>
            <a:r>
              <a:rPr lang="en-US" altLang="ko-KR" b="1" dirty="0" err="1" smtClean="0">
                <a:latin typeface="맑은고딕"/>
                <a:ea typeface="바탕체" panose="02030609000101010101" pitchFamily="17" charset="-127"/>
              </a:rPr>
              <a:t>unlinear</a:t>
            </a:r>
            <a:r>
              <a:rPr lang="en-US" altLang="ko-KR" b="1" dirty="0" smtClean="0">
                <a:latin typeface="맑은고딕"/>
                <a:ea typeface="바탕체" panose="02030609000101010101" pitchFamily="17" charset="-127"/>
              </a:rPr>
              <a:t> learning using kernel trick</a:t>
            </a:r>
            <a:endParaRPr lang="en-US" altLang="ko-KR" dirty="0" smtClean="0">
              <a:latin typeface="맑은고딕"/>
              <a:ea typeface="바탕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4858774"/>
            <a:ext cx="2924583" cy="1305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482" y="2708920"/>
            <a:ext cx="3812506" cy="331367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372200" y="5229200"/>
            <a:ext cx="28803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199800" y="5288064"/>
            <a:ext cx="36004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4725144"/>
            <a:ext cx="9361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Support vectors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91402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454471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>
                <a:solidFill>
                  <a:srgbClr val="1CCAB9"/>
                </a:solidFill>
                <a:latin typeface="+mn-ea"/>
              </a:rPr>
              <a:t>Linear SVM Classification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3588" y="98072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What is Margin?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4201107"/>
            <a:ext cx="6199658" cy="1905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588" y="350100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SVM is sensitive to feature scale</a:t>
            </a:r>
          </a:p>
          <a:p>
            <a:r>
              <a:rPr lang="en-US" altLang="ko-KR" dirty="0"/>
              <a:t>    -&gt; use </a:t>
            </a:r>
            <a:r>
              <a:rPr lang="en-US" altLang="ko-KR" dirty="0" err="1"/>
              <a:t>Scikit-Learn's</a:t>
            </a:r>
            <a:r>
              <a:rPr lang="en-US" altLang="ko-KR" dirty="0"/>
              <a:t> </a:t>
            </a:r>
            <a:r>
              <a:rPr lang="en-US" altLang="ko-KR" dirty="0" err="1"/>
              <a:t>StandardScaler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9685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027892" y="2348880"/>
            <a:ext cx="43204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65005" y="334397"/>
            <a:ext cx="210672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Decision boundary</a:t>
            </a:r>
          </a:p>
          <a:p>
            <a:r>
              <a:rPr lang="en-US" altLang="ko-KR" sz="1400" dirty="0" smtClean="0"/>
              <a:t>= Decision line</a:t>
            </a:r>
          </a:p>
          <a:p>
            <a:r>
              <a:rPr lang="en-US" altLang="ko-KR" sz="1400" dirty="0" smtClean="0"/>
              <a:t>= </a:t>
            </a:r>
            <a:r>
              <a:rPr lang="en-US" altLang="ko-KR" sz="1400" dirty="0"/>
              <a:t>Decision </a:t>
            </a:r>
            <a:r>
              <a:rPr lang="en-US" altLang="ko-KR" sz="1400" dirty="0" err="1" smtClean="0"/>
              <a:t>hyperplane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474823"/>
            <a:ext cx="6418250" cy="181403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5760132" y="1073061"/>
            <a:ext cx="216024" cy="55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663736" y="1770180"/>
            <a:ext cx="564159" cy="34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5695267" y="1958523"/>
            <a:ext cx="241884" cy="176528"/>
          </a:xfrm>
          <a:custGeom>
            <a:avLst/>
            <a:gdLst>
              <a:gd name="connsiteX0" fmla="*/ 0 w 278780"/>
              <a:gd name="connsiteY0" fmla="*/ 120502 h 139297"/>
              <a:gd name="connsiteX1" fmla="*/ 234175 w 278780"/>
              <a:gd name="connsiteY1" fmla="*/ 131653 h 139297"/>
              <a:gd name="connsiteX2" fmla="*/ 278780 w 278780"/>
              <a:gd name="connsiteY2" fmla="*/ 20141 h 13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80" h="139297">
                <a:moveTo>
                  <a:pt x="0" y="120502"/>
                </a:moveTo>
                <a:cubicBezTo>
                  <a:pt x="93856" y="134441"/>
                  <a:pt x="187712" y="148380"/>
                  <a:pt x="234175" y="131653"/>
                </a:cubicBezTo>
                <a:cubicBezTo>
                  <a:pt x="280638" y="114926"/>
                  <a:pt x="269487" y="-57917"/>
                  <a:pt x="278780" y="20141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39269" y="2046787"/>
            <a:ext cx="124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margin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 rot="3403024">
            <a:off x="5928878" y="1837082"/>
            <a:ext cx="76504" cy="88906"/>
          </a:xfrm>
          <a:custGeom>
            <a:avLst/>
            <a:gdLst>
              <a:gd name="connsiteX0" fmla="*/ 8182 w 114862"/>
              <a:gd name="connsiteY0" fmla="*/ 167640 h 167640"/>
              <a:gd name="connsiteX1" fmla="*/ 8182 w 114862"/>
              <a:gd name="connsiteY1" fmla="*/ 167640 h 167640"/>
              <a:gd name="connsiteX2" fmla="*/ 562 w 114862"/>
              <a:gd name="connsiteY2" fmla="*/ 0 h 167640"/>
              <a:gd name="connsiteX3" fmla="*/ 562 w 114862"/>
              <a:gd name="connsiteY3" fmla="*/ 0 h 167640"/>
              <a:gd name="connsiteX4" fmla="*/ 114862 w 114862"/>
              <a:gd name="connsiteY4" fmla="*/ 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862" h="167640">
                <a:moveTo>
                  <a:pt x="8182" y="167640"/>
                </a:moveTo>
                <a:lnTo>
                  <a:pt x="8182" y="167640"/>
                </a:lnTo>
                <a:cubicBezTo>
                  <a:pt x="-3084" y="66242"/>
                  <a:pt x="562" y="122061"/>
                  <a:pt x="562" y="0"/>
                </a:cubicBezTo>
                <a:lnTo>
                  <a:pt x="562" y="0"/>
                </a:lnTo>
                <a:lnTo>
                  <a:pt x="114862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561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Soft and Hard Margin SVM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3530" y="1124744"/>
            <a:ext cx="70168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Hard Margin </a:t>
            </a:r>
            <a:r>
              <a:rPr lang="en-US" altLang="ko-KR" dirty="0" smtClean="0"/>
              <a:t>SVM : error </a:t>
            </a:r>
            <a:r>
              <a:rPr lang="ko-KR" altLang="en-US" dirty="0" smtClean="0"/>
              <a:t>를 허용하지 않고 </a:t>
            </a:r>
            <a:r>
              <a:rPr lang="en-US" altLang="ko-KR" dirty="0" smtClean="0"/>
              <a:t>margin </a:t>
            </a:r>
            <a:r>
              <a:rPr lang="ko-KR" altLang="en-US" dirty="0" smtClean="0"/>
              <a:t>을 최대화함 </a:t>
            </a:r>
            <a:r>
              <a:rPr lang="en-US" altLang="ko-KR" sz="1600" dirty="0" smtClean="0"/>
              <a:t>* Hard Margin SVM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outlier </a:t>
            </a:r>
            <a:r>
              <a:rPr lang="ko-KR" altLang="en-US" sz="1600" dirty="0" smtClean="0"/>
              <a:t>에 취약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9285" y="1952836"/>
            <a:ext cx="6125430" cy="1581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3531" y="3717032"/>
            <a:ext cx="686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약간의 에누리를 줄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에누리의 크기를 </a:t>
            </a:r>
            <a:r>
              <a:rPr lang="en-US" altLang="ko-KR" dirty="0" smtClean="0"/>
              <a:t>margin violation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경우에 </a:t>
            </a:r>
            <a:r>
              <a:rPr lang="en-US" altLang="ko-KR" dirty="0" smtClean="0"/>
              <a:t>support vector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decision line </a:t>
            </a:r>
            <a:r>
              <a:rPr lang="ko-KR" altLang="en-US" dirty="0" smtClean="0"/>
              <a:t>사이에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들이 들어있을 수 있음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5495" y="4761148"/>
            <a:ext cx="59730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70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Mathematical approach 1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083531" y="1124744"/>
                <a:ext cx="68689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Decision boundary(=</a:t>
                </a:r>
                <a:r>
                  <a:rPr lang="en-US" altLang="ko-KR" dirty="0" err="1" smtClean="0"/>
                  <a:t>hyperplane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ko-KR" altLang="en-US" dirty="0" smtClean="0"/>
                  <a:t/>
                </a:r>
                <a:endParaRPr lang="en-US" altLang="ko-KR" dirty="0" smtClean="0"/>
              </a:p>
              <a:p>
                <a:r>
                  <a:rPr lang="ko-KR" altLang="en-US" dirty="0" smtClean="0"/>
                  <a:t>   라고 하자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/>
                  <a:t>SVM </a:t>
                </a:r>
                <a:r>
                  <a:rPr lang="ko-KR" altLang="en-US" b="0" dirty="0" smtClean="0"/>
                  <a:t>은 </a:t>
                </a:r>
                <a:r>
                  <a:rPr lang="en-US" altLang="ko-KR" b="0" dirty="0" smtClean="0"/>
                  <a:t>2</a:t>
                </a:r>
                <a:r>
                  <a:rPr lang="ko-KR" altLang="en-US" b="0" dirty="0" err="1" smtClean="0"/>
                  <a:t>진분류기</a:t>
                </a:r>
                <a:r>
                  <a:rPr lang="en-US" altLang="ko-KR" b="0" dirty="0" smtClean="0"/>
                  <a:t>(Binary classifier)</a:t>
                </a:r>
                <a:r>
                  <a:rPr lang="ko-KR" altLang="en-US" b="0" dirty="0" smtClean="0"/>
                  <a:t>이고</a:t>
                </a:r>
                <a:r>
                  <a:rPr lang="en-US" altLang="ko-KR" b="0" dirty="0" smtClean="0"/>
                  <a:t>, </a:t>
                </a:r>
                <a:r>
                  <a:rPr lang="ko-KR" altLang="en-US" dirty="0" smtClean="0"/>
                  <a:t>분류방법은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b="0" dirty="0" smtClean="0"/>
                  <a:t/>
                </a:r>
                <a:r>
                  <a:rPr lang="ko-KR" altLang="en-US" b="0" dirty="0" smtClean="0"/>
                  <a:t>만족하는 </a:t>
                </a:r>
                <a:r>
                  <a:rPr lang="en-US" altLang="ko-KR" b="0" dirty="0" smtClean="0"/>
                  <a:t>positive case</a:t>
                </a:r>
                <a:r>
                  <a:rPr lang="ko-KR" altLang="en-US" b="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b="0" dirty="0" smtClean="0"/>
                  <a:t/>
                </a:r>
                <a:r>
                  <a:rPr lang="ko-KR" altLang="en-US" b="0" dirty="0" smtClean="0"/>
                  <a:t>만족하는 </a:t>
                </a:r>
                <a:r>
                  <a:rPr lang="en-US" altLang="ko-KR" b="0" dirty="0" smtClean="0"/>
                  <a:t>negative case </a:t>
                </a:r>
                <a:r>
                  <a:rPr lang="ko-KR" altLang="en-US" b="0" dirty="0" smtClean="0"/>
                  <a:t>이다</a:t>
                </a:r>
                <a:r>
                  <a:rPr lang="en-US" altLang="ko-KR" b="0" dirty="0" smtClean="0"/>
                  <a:t>.</a:t>
                </a:r>
              </a:p>
              <a:p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</a:t>
                </a:r>
                <a:r>
                  <a:rPr lang="en-US" altLang="ko-KR" dirty="0" smtClean="0"/>
                  <a:t>efine a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Then we have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⇒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/>
                </a:r>
                <a:r>
                  <a:rPr lang="en-US" altLang="ko-KR" sz="1400" dirty="0" smtClean="0"/>
                  <a:t>&amp;</a:t>
                </a:r>
                <a:r>
                  <a:rPr lang="en-US" altLang="ko-KR" dirty="0" smtClean="0"/>
                  <a:t/>
                </a:r>
                <a:r>
                  <a:rPr lang="en-US" altLang="ko-KR" sz="40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1" y="1124744"/>
                <a:ext cx="6868926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621" t="-1167" b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8214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Mathematical approach 2 : Margin Distance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863588" y="1124744"/>
                <a:ext cx="7308812" cy="2285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Define a map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 point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 smtClean="0"/>
                  <a:t> is said to be </a:t>
                </a:r>
                <a:r>
                  <a:rPr lang="en-US" altLang="ko-KR" b="1" dirty="0" smtClean="0"/>
                  <a:t>on the boundary</a:t>
                </a:r>
                <a:r>
                  <a:rPr lang="en-US" altLang="ko-KR" b="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 smtClean="0"/>
                  <a:t>.</a:t>
                </a:r>
              </a:p>
              <a:p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(≠0)</m:t>
                    </m:r>
                  </m:oMath>
                </a14:m>
                <a:r>
                  <a:rPr lang="en-US" altLang="ko-KR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on the boundary,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b="0" dirty="0" smtClean="0"/>
                  <a:t> is the distance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 smtClean="0"/>
                  <a:t> and the decision boundary.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124744"/>
                <a:ext cx="7308812" cy="2285369"/>
              </a:xfrm>
              <a:prstGeom prst="rect">
                <a:avLst/>
              </a:prstGeom>
              <a:blipFill rotWithShape="0">
                <a:blip r:embed="rId2"/>
                <a:stretch>
                  <a:fillRect l="-584" t="-1604" b="-3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2339752" y="5877272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339752" y="3789040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339752" y="3789040"/>
            <a:ext cx="378042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339751" y="4761148"/>
            <a:ext cx="3960441" cy="720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339752" y="4293096"/>
            <a:ext cx="378042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264188" y="4005064"/>
            <a:ext cx="46805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0253" y="3672317"/>
            <a:ext cx="122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Decision boundary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680012" y="5386360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35996" y="4499405"/>
            <a:ext cx="144016" cy="1177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4247964" y="4077072"/>
                <a:ext cx="8280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4077072"/>
                <a:ext cx="828092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824028" y="5193196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28" y="5193196"/>
                <a:ext cx="4680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V="1">
            <a:off x="2339751" y="4635134"/>
            <a:ext cx="2178243" cy="12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9" idx="2"/>
          </p:cNvCxnSpPr>
          <p:nvPr/>
        </p:nvCxnSpPr>
        <p:spPr>
          <a:xfrm flipV="1">
            <a:off x="2339750" y="5445224"/>
            <a:ext cx="234026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0" idx="4"/>
            <a:endCxn id="19" idx="0"/>
          </p:cNvCxnSpPr>
          <p:nvPr/>
        </p:nvCxnSpPr>
        <p:spPr>
          <a:xfrm>
            <a:off x="4608004" y="4617132"/>
            <a:ext cx="144016" cy="7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4673600" y="4897591"/>
            <a:ext cx="216616" cy="118909"/>
          </a:xfrm>
          <a:custGeom>
            <a:avLst/>
            <a:gdLst>
              <a:gd name="connsiteX0" fmla="*/ 0 w 216616"/>
              <a:gd name="connsiteY0" fmla="*/ 30009 h 118909"/>
              <a:gd name="connsiteX1" fmla="*/ 184150 w 216616"/>
              <a:gd name="connsiteY1" fmla="*/ 4609 h 118909"/>
              <a:gd name="connsiteX2" fmla="*/ 215900 w 216616"/>
              <a:gd name="connsiteY2" fmla="*/ 112559 h 118909"/>
              <a:gd name="connsiteX3" fmla="*/ 215900 w 216616"/>
              <a:gd name="connsiteY3" fmla="*/ 118909 h 11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16" h="118909">
                <a:moveTo>
                  <a:pt x="0" y="30009"/>
                </a:moveTo>
                <a:cubicBezTo>
                  <a:pt x="74083" y="10430"/>
                  <a:pt x="148167" y="-9149"/>
                  <a:pt x="184150" y="4609"/>
                </a:cubicBezTo>
                <a:cubicBezTo>
                  <a:pt x="220133" y="18367"/>
                  <a:pt x="210608" y="93509"/>
                  <a:pt x="215900" y="112559"/>
                </a:cubicBezTo>
                <a:cubicBezTo>
                  <a:pt x="221192" y="131609"/>
                  <a:pt x="194733" y="24717"/>
                  <a:pt x="215900" y="11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/>
              <p:cNvSpPr txBox="1"/>
              <p:nvPr/>
            </p:nvSpPr>
            <p:spPr>
              <a:xfrm>
                <a:off x="4716016" y="4617132"/>
                <a:ext cx="25784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617132"/>
                <a:ext cx="257848" cy="281167"/>
              </a:xfrm>
              <a:prstGeom prst="rect">
                <a:avLst/>
              </a:prstGeom>
              <a:blipFill rotWithShape="0"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/>
          <p:cNvSpPr/>
          <p:nvPr/>
        </p:nvSpPr>
        <p:spPr>
          <a:xfrm>
            <a:off x="2886225" y="3772054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511110" y="3658591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134006" y="3890132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43425" y="4229254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13306" y="3516711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815910" y="3963391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625565" y="5463015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33186" y="4829348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675219" y="5705128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881506" y="5336498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32412" y="5538760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608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Mathematical approach 2 : Margin Distance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783367" y="1086371"/>
                <a:ext cx="7308812" cy="155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ko-KR" dirty="0" smtClean="0"/>
                  <a:t> we have</a:t>
                </a:r>
              </a:p>
              <a:p>
                <a:r>
                  <a:rPr lang="en-US" altLang="ko-KR" b="0" dirty="0"/>
                  <a:t/>
                </a:r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Therefore the distance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 smtClean="0"/>
                  <a:t> and the decision boundary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 smtClean="0"/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1086371"/>
                <a:ext cx="7308812" cy="1554913"/>
              </a:xfrm>
              <a:prstGeom prst="rect">
                <a:avLst/>
              </a:prstGeom>
              <a:blipFill rotWithShape="0">
                <a:blip r:embed="rId2"/>
                <a:stretch>
                  <a:fillRect l="-584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2447764" y="5465525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447764" y="3377293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447764" y="3377293"/>
            <a:ext cx="378042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47763" y="4349401"/>
            <a:ext cx="3960441" cy="720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47764" y="3881349"/>
            <a:ext cx="378042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372200" y="3593317"/>
            <a:ext cx="46805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2260" y="3377293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Decision boundary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788024" y="4974613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8" y="4087658"/>
            <a:ext cx="144016" cy="1177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4355976" y="3665325"/>
                <a:ext cx="82809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65325"/>
                <a:ext cx="828092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4932040" y="4781449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781449"/>
                <a:ext cx="4680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V="1">
            <a:off x="2447763" y="4223387"/>
            <a:ext cx="2178243" cy="12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9" idx="2"/>
          </p:cNvCxnSpPr>
          <p:nvPr/>
        </p:nvCxnSpPr>
        <p:spPr>
          <a:xfrm flipV="1">
            <a:off x="2447762" y="5033477"/>
            <a:ext cx="234026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0" idx="4"/>
            <a:endCxn id="19" idx="0"/>
          </p:cNvCxnSpPr>
          <p:nvPr/>
        </p:nvCxnSpPr>
        <p:spPr>
          <a:xfrm>
            <a:off x="4716016" y="4205385"/>
            <a:ext cx="144016" cy="7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 rot="9403972" flipV="1">
            <a:off x="4621733" y="4515538"/>
            <a:ext cx="174200" cy="145960"/>
          </a:xfrm>
          <a:custGeom>
            <a:avLst/>
            <a:gdLst>
              <a:gd name="connsiteX0" fmla="*/ 0 w 216616"/>
              <a:gd name="connsiteY0" fmla="*/ 30009 h 118909"/>
              <a:gd name="connsiteX1" fmla="*/ 184150 w 216616"/>
              <a:gd name="connsiteY1" fmla="*/ 4609 h 118909"/>
              <a:gd name="connsiteX2" fmla="*/ 215900 w 216616"/>
              <a:gd name="connsiteY2" fmla="*/ 112559 h 118909"/>
              <a:gd name="connsiteX3" fmla="*/ 215900 w 216616"/>
              <a:gd name="connsiteY3" fmla="*/ 118909 h 11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16" h="118909">
                <a:moveTo>
                  <a:pt x="0" y="30009"/>
                </a:moveTo>
                <a:cubicBezTo>
                  <a:pt x="74083" y="10430"/>
                  <a:pt x="148167" y="-9149"/>
                  <a:pt x="184150" y="4609"/>
                </a:cubicBezTo>
                <a:cubicBezTo>
                  <a:pt x="220133" y="18367"/>
                  <a:pt x="210608" y="93509"/>
                  <a:pt x="215900" y="112559"/>
                </a:cubicBezTo>
                <a:cubicBezTo>
                  <a:pt x="221192" y="131609"/>
                  <a:pt x="194733" y="24717"/>
                  <a:pt x="215900" y="11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/>
              <p:cNvSpPr txBox="1"/>
              <p:nvPr/>
            </p:nvSpPr>
            <p:spPr>
              <a:xfrm>
                <a:off x="4283968" y="4464278"/>
                <a:ext cx="257848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64278"/>
                <a:ext cx="257848" cy="281167"/>
              </a:xfrm>
              <a:prstGeom prst="rect">
                <a:avLst/>
              </a:prstGeom>
              <a:blipFill rotWithShape="0"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/>
          <p:cNvSpPr/>
          <p:nvPr/>
        </p:nvSpPr>
        <p:spPr>
          <a:xfrm>
            <a:off x="2994237" y="3360307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619122" y="3246844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242018" y="3478385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451437" y="3817507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621318" y="3104964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923922" y="3551644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33577" y="5051268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41198" y="4417601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783231" y="5293381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989518" y="4924751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40424" y="5127013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/>
          <p:cNvSpPr/>
          <p:nvPr/>
        </p:nvSpPr>
        <p:spPr>
          <a:xfrm rot="2083591">
            <a:off x="4332183" y="4154645"/>
            <a:ext cx="551765" cy="59460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790934" y="4127933"/>
                <a:ext cx="609158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34" y="4127933"/>
                <a:ext cx="609158" cy="4374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2427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Maximizing the margin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863588" y="1304764"/>
                <a:ext cx="6804756" cy="170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Optimization problem :</a:t>
                </a:r>
              </a:p>
              <a:p>
                <a:r>
                  <a:rPr lang="en-US" altLang="ko-KR" sz="2400" b="0" dirty="0" smtClean="0"/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sz="2400" dirty="0" smtClean="0"/>
                  <a:t/>
                </a:r>
                <a:r>
                  <a:rPr lang="en-US" altLang="ko-KR" sz="2400" dirty="0" smtClean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/>
                  <a:t/>
                </a:r>
                <a:r>
                  <a:rPr lang="ko-KR" altLang="en-US" sz="1600" dirty="0" smtClean="0"/>
                  <a:t>여기서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600" dirty="0" smtClean="0"/>
                  <a:t>은 반대편에 있는 </a:t>
                </a:r>
                <a:r>
                  <a:rPr lang="en-US" altLang="ko-KR" sz="1600" dirty="0" smtClean="0"/>
                  <a:t>support vector </a:t>
                </a:r>
                <a:r>
                  <a:rPr lang="ko-KR" altLang="en-US" sz="1600" dirty="0" smtClean="0"/>
                  <a:t>사이의 거리이다</a:t>
                </a:r>
                <a:endParaRPr lang="en-US" altLang="ko-KR" sz="1600" dirty="0" smtClean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304764"/>
                <a:ext cx="6804756" cy="1704890"/>
              </a:xfrm>
              <a:prstGeom prst="rect">
                <a:avLst/>
              </a:prstGeom>
              <a:blipFill rotWithShape="0">
                <a:blip r:embed="rId2"/>
                <a:stretch>
                  <a:fillRect l="-627" t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899592" y="2852936"/>
                <a:ext cx="6444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우리는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 를 임의의 숫자로 사용했으므로</a:t>
                </a:r>
                <a:r>
                  <a:rPr lang="en-US" altLang="ko-KR" dirty="0" smtClean="0"/>
                  <a:t>, normalize </a:t>
                </a:r>
                <a:r>
                  <a:rPr lang="ko-KR" altLang="en-US" dirty="0" smtClean="0"/>
                  <a:t>하여 아래의 </a:t>
                </a:r>
                <a:r>
                  <a:rPr lang="en-US" altLang="ko-KR" dirty="0" smtClean="0"/>
                  <a:t>optimization problem </a:t>
                </a:r>
                <a:r>
                  <a:rPr lang="ko-KR" altLang="en-US" dirty="0" smtClean="0"/>
                  <a:t>을 얻을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52936"/>
                <a:ext cx="644471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62" t="-4717" r="-56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899592" y="3975139"/>
                <a:ext cx="7272808" cy="601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ko-KR" alt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/>
                </a:r>
                <a:r>
                  <a:rPr lang="en-US" altLang="ko-KR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75139"/>
                <a:ext cx="7272808" cy="601383"/>
              </a:xfrm>
              <a:prstGeom prst="rect">
                <a:avLst/>
              </a:prstGeom>
              <a:blipFill rotWithShape="0">
                <a:blip r:embed="rId4"/>
                <a:stretch>
                  <a:fillRect t="-673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935596" y="4695219"/>
                <a:ext cx="5040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⇒ </a:t>
                </a:r>
                <a:r>
                  <a:rPr lang="en-US" altLang="ko-KR" dirty="0" smtClean="0"/>
                  <a:t>Quadratic Programming(QP) problem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 smtClean="0"/>
                  <a:t> 에 </a:t>
                </a:r>
                <a:r>
                  <a:rPr lang="ko-KR" altLang="en-US" dirty="0" err="1" smtClean="0"/>
                  <a:t>제곱항이</a:t>
                </a:r>
                <a:r>
                  <a:rPr lang="ko-KR" altLang="en-US" dirty="0" smtClean="0"/>
                  <a:t> 포함되어 있음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4695219"/>
                <a:ext cx="504056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9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3209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Dual problem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647564" y="980728"/>
                <a:ext cx="7128792" cy="316835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Constrained optimization 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Lagrange method: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Lagrange prime function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Lagrange multiplier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Lagrange dual function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smtClean="0"/>
                  <a:t>    Then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𝑓𝑒𝑎𝑠𝑖𝑏𝑙𝑒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: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980728"/>
                <a:ext cx="7128792" cy="3168352"/>
              </a:xfrm>
              <a:prstGeom prst="rect">
                <a:avLst/>
              </a:prstGeom>
              <a:blipFill rotWithShape="0">
                <a:blip r:embed="rId2"/>
                <a:stretch>
                  <a:fillRect l="-341" t="-76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23728" y="3392996"/>
            <a:ext cx="4500500" cy="6840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647564" y="4149080"/>
                <a:ext cx="7128792" cy="10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우리의 </a:t>
                </a:r>
                <a:r>
                  <a:rPr lang="en-US" altLang="ko-KR" dirty="0" smtClean="0"/>
                  <a:t>optimization problem</a:t>
                </a:r>
              </a:p>
              <a:p>
                <a:pPr algn="ctr"/>
                <a:r>
                  <a:rPr lang="en-US" altLang="ko-KR" dirty="0">
                    <a:solidFill>
                      <a:schemeClr val="tx2">
                        <a:lumMod val="50000"/>
                      </a:schemeClr>
                    </a:solidFill>
                  </a:rPr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</a:rPr>
                  <a:t/>
                </a:r>
                <a:r>
                  <a:rPr lang="en-US" altLang="ko-KR" dirty="0">
                    <a:solidFill>
                      <a:schemeClr val="tx2">
                        <a:lumMod val="50000"/>
                      </a:schemeClr>
                    </a:solidFill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 ∀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/>
                </a:r>
                <a:endParaRPr lang="en-US" altLang="ko-KR" dirty="0" smtClean="0"/>
              </a:p>
              <a:p>
                <a:r>
                  <a:rPr lang="ko-KR" altLang="en-US" dirty="0" smtClean="0"/>
                  <a:t>을 대입해보면 아래와 같다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4149080"/>
                <a:ext cx="7128792" cy="1028167"/>
              </a:xfrm>
              <a:prstGeom prst="rect">
                <a:avLst/>
              </a:prstGeom>
              <a:blipFill rotWithShape="0">
                <a:blip r:embed="rId3"/>
                <a:stretch>
                  <a:fillRect l="-684" t="-3571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783367" y="5337212"/>
                <a:ext cx="6992989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−1≤0</m:t>
                    </m:r>
                  </m:oMath>
                </a14:m>
                <a:r>
                  <a:rPr lang="en-US" altLang="ko-KR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/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5337212"/>
                <a:ext cx="6992989" cy="958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640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Prime &amp; Dual problem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431540" y="1162489"/>
                <a:ext cx="3744416" cy="646331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Primal Problem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s.t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162489"/>
                <a:ext cx="374441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809" t="-3636" b="-10909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896036" y="1162489"/>
                <a:ext cx="3744416" cy="671081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Dual Problem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s.t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162489"/>
                <a:ext cx="3744416" cy="671081"/>
              </a:xfrm>
              <a:prstGeom prst="rect">
                <a:avLst/>
              </a:prstGeom>
              <a:blipFill rotWithShape="0">
                <a:blip r:embed="rId3"/>
                <a:stretch>
                  <a:fillRect l="-647" t="-3509" b="-16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아래쪽 화살표 1"/>
          <p:cNvSpPr/>
          <p:nvPr/>
        </p:nvSpPr>
        <p:spPr>
          <a:xfrm>
            <a:off x="1943708" y="1982343"/>
            <a:ext cx="720080" cy="22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444208" y="1982343"/>
            <a:ext cx="720080" cy="22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83367" y="2384884"/>
                <a:ext cx="3392589" cy="48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2384884"/>
                <a:ext cx="3392589" cy="488660"/>
              </a:xfrm>
              <a:prstGeom prst="rect">
                <a:avLst/>
              </a:prstGeom>
              <a:blipFill rotWithShape="0"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5139851" y="2384884"/>
                <a:ext cx="3392589" cy="48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51" y="2384884"/>
                <a:ext cx="3392589" cy="488532"/>
              </a:xfrm>
              <a:prstGeom prst="rect">
                <a:avLst/>
              </a:prstGeom>
              <a:blipFill rotWithShape="0"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575556" y="3176972"/>
                <a:ext cx="7200800" cy="159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Weak duality theorem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r>
                  <a:rPr lang="en-US" altLang="ko-KR" b="0" dirty="0" smtClean="0"/>
                  <a:t>   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b="0" dirty="0" smtClean="0"/>
                  <a:t>  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176972"/>
                <a:ext cx="7200800" cy="1596527"/>
              </a:xfrm>
              <a:prstGeom prst="rect">
                <a:avLst/>
              </a:prstGeom>
              <a:blipFill rotWithShape="0">
                <a:blip r:embed="rId6"/>
                <a:stretch>
                  <a:fillRect l="-508" t="-19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3160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Batch/Online Learning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3588" y="1448780"/>
            <a:ext cx="7236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 </a:t>
            </a:r>
            <a:r>
              <a:rPr lang="en-US" altLang="ko-KR" b="1" dirty="0" smtClean="0"/>
              <a:t>batch learning</a:t>
            </a:r>
            <a:r>
              <a:rPr lang="en-US" altLang="ko-KR" dirty="0" smtClean="0"/>
              <a:t>, the system is incapable of learning incrementally: it must be trained using </a:t>
            </a:r>
            <a:r>
              <a:rPr lang="en-US" altLang="ko-KR" u="sng" dirty="0" smtClean="0"/>
              <a:t>all the available data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 </a:t>
            </a:r>
            <a:r>
              <a:rPr lang="en-US" altLang="ko-KR" b="1" dirty="0" smtClean="0"/>
              <a:t>online learning</a:t>
            </a:r>
            <a:r>
              <a:rPr lang="en-US" altLang="ko-KR" dirty="0" smtClean="0"/>
              <a:t>, you train the system </a:t>
            </a:r>
            <a:r>
              <a:rPr lang="en-US" altLang="ko-KR" u="sng" dirty="0" smtClean="0"/>
              <a:t>incrementally</a:t>
            </a:r>
            <a:r>
              <a:rPr lang="en-US" altLang="ko-KR" dirty="0" smtClean="0"/>
              <a:t> by feeding it data instances sequentially, either individually or by </a:t>
            </a:r>
            <a:r>
              <a:rPr lang="en-US" altLang="ko-KR" u="sng" dirty="0" smtClean="0"/>
              <a:t>small group </a:t>
            </a:r>
            <a:r>
              <a:rPr lang="en-US" altLang="ko-KR" dirty="0" smtClean="0"/>
              <a:t>called </a:t>
            </a:r>
            <a:r>
              <a:rPr lang="en-US" altLang="ko-KR" i="1" dirty="0" smtClean="0"/>
              <a:t>mini-batches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184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Strong Duality and KKT-conditions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4" y="1052736"/>
                <a:ext cx="7128792" cy="179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Karush</a:t>
                </a:r>
                <a:r>
                  <a:rPr lang="en-US" altLang="ko-KR" dirty="0" smtClean="0"/>
                  <a:t>-Kuhn-Tucker(KKT</a:t>
                </a:r>
                <a:r>
                  <a:rPr lang="en-US" altLang="ko-KR" dirty="0"/>
                  <a:t>) </a:t>
                </a:r>
                <a:r>
                  <a:rPr lang="en-US" altLang="ko-KR" dirty="0" smtClean="0"/>
                  <a:t>conditions:</a:t>
                </a:r>
              </a:p>
              <a:p>
                <a:r>
                  <a:rPr lang="en-US" altLang="ko-KR" dirty="0" smtClean="0"/>
                  <a:t>    Parallel gradients conditions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   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/>
                </a:r>
                <a:r>
                  <a:rPr lang="en-US" altLang="ko-KR" dirty="0" err="1" smtClean="0"/>
                  <a:t>Orthogonality</a:t>
                </a:r>
                <a:r>
                  <a:rPr lang="en-US" altLang="ko-KR" dirty="0" smtClean="0"/>
                  <a:t> conditions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Satisfaction of original constraints :</a:t>
                </a:r>
                <a:r>
                  <a:rPr lang="ko-KR" altLang="en-US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Lagrange multiplier </a:t>
                </a:r>
                <a:r>
                  <a:rPr lang="en-US" altLang="ko-KR" dirty="0" err="1" smtClean="0"/>
                  <a:t>nonnegativity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052736"/>
                <a:ext cx="7128792" cy="1791452"/>
              </a:xfrm>
              <a:prstGeom prst="rect">
                <a:avLst/>
              </a:prstGeom>
              <a:blipFill rotWithShape="0">
                <a:blip r:embed="rId2"/>
                <a:stretch>
                  <a:fillRect l="-513" t="-2041" b="-4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783367" y="3261600"/>
                <a:ext cx="7101001" cy="131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KKT-condition </a:t>
                </a:r>
                <a:r>
                  <a:rPr lang="ko-KR" altLang="en-US" dirty="0" smtClean="0"/>
                  <a:t>을 만족하면</a:t>
                </a:r>
                <a:r>
                  <a:rPr lang="en-US" altLang="ko-KR" dirty="0" smtClean="0"/>
                  <a:t>, strong duality </a:t>
                </a:r>
                <a:r>
                  <a:rPr lang="ko-KR" altLang="en-US" dirty="0" smtClean="0"/>
                  <a:t>가 성립한다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3261600"/>
                <a:ext cx="7101001" cy="1319528"/>
              </a:xfrm>
              <a:prstGeom prst="rect">
                <a:avLst/>
              </a:prstGeom>
              <a:blipFill rotWithShape="0">
                <a:blip r:embed="rId3"/>
                <a:stretch>
                  <a:fillRect l="-601" t="-2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5883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Strong Duality and KKT-conditions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564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우리의 문제 </a:t>
            </a:r>
            <a:r>
              <a:rPr lang="en-US" altLang="ko-KR" dirty="0" smtClean="0"/>
              <a:t>SVM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Primal problem, </a:t>
            </a:r>
            <a:r>
              <a:rPr lang="en-US" altLang="ko-KR" dirty="0"/>
              <a:t>D</a:t>
            </a:r>
            <a:r>
              <a:rPr lang="en-US" altLang="ko-KR" dirty="0" smtClean="0"/>
              <a:t>ual Problem, KKT-conditions </a:t>
            </a:r>
            <a:r>
              <a:rPr lang="ko-KR" altLang="en-US" dirty="0" smtClean="0"/>
              <a:t>는 아래와 같다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367" y="3261600"/>
            <a:ext cx="71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75355" y="1916832"/>
                <a:ext cx="7605057" cy="1041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Primal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&gt;0,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55" y="1916832"/>
                <a:ext cx="7605057" cy="1041567"/>
              </a:xfrm>
              <a:prstGeom prst="rect">
                <a:avLst/>
              </a:prstGeom>
              <a:blipFill rotWithShape="0">
                <a:blip r:embed="rId2"/>
                <a:stretch>
                  <a:fillRect l="-561" t="-2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75355" y="2999501"/>
                <a:ext cx="7605057" cy="1053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Dual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55" y="2999501"/>
                <a:ext cx="7605057" cy="1053173"/>
              </a:xfrm>
              <a:prstGeom prst="rect">
                <a:avLst/>
              </a:prstGeom>
              <a:blipFill rotWithShape="0">
                <a:blip r:embed="rId3"/>
                <a:stretch>
                  <a:fillRect l="-561" t="-2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3568" y="4104019"/>
                <a:ext cx="7605057" cy="1330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Our KKT-conditions:</a:t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04019"/>
                <a:ext cx="7605057" cy="1330557"/>
              </a:xfrm>
              <a:prstGeom prst="rect">
                <a:avLst/>
              </a:prstGeom>
              <a:blipFill rotWithShape="0">
                <a:blip r:embed="rId4"/>
                <a:stretch>
                  <a:fillRect t="-2294" b="-2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83367" y="5434576"/>
                <a:ext cx="72810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가 </a:t>
                </a:r>
                <a:r>
                  <a:rPr lang="en-US" altLang="ko-KR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decision boundary</a:t>
                </a:r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에 있지 않으면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sSub>
                      <m:sSubPr>
                        <m:ctrlP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u="sng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1" i="1" u="sng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이고</a:t>
                </a:r>
                <a:r>
                  <a:rPr lang="en-US" altLang="ko-KR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1" i="1" u="sng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므로</a:t>
                </a:r>
                <a:r>
                  <a:rPr lang="en-US" altLang="ko-KR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1600" b="1" i="1" u="sng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u="sng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u="sng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u="sng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u="sng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1600" b="1" i="1" u="sng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u="sng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600" b="1" i="1" u="sng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u="sng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를 얻을 수 있다</a:t>
                </a:r>
                <a:r>
                  <a:rPr lang="en-US" altLang="ko-KR" sz="1600" b="1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16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5434576"/>
                <a:ext cx="7281021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503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549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Strong Duality and KKT-conditions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우리의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Lagrange prime function </a:t>
                </a:r>
                <a:r>
                  <a:rPr lang="ko-KR" altLang="en-US" dirty="0" smtClean="0"/>
                  <a:t>은 </a:t>
                </a:r>
                <a:endParaRPr lang="en-US" altLang="ko-KR" dirty="0" smtClean="0"/>
              </a:p>
              <a:p>
                <a:pPr algn="ctr"/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/>
                </a:r>
              </a:p>
              <a:p>
                <a:r>
                  <a:rPr lang="ko-KR" altLang="en-US" dirty="0" smtClean="0"/>
                  <a:t>   이므로</a:t>
                </a:r>
                <a:r>
                  <a:rPr lang="en-US" altLang="ko-KR" dirty="0" smtClean="0"/>
                  <a:t>, KKT-condition </a:t>
                </a:r>
                <a:r>
                  <a:rPr lang="ko-KR" altLang="en-US" dirty="0" smtClean="0"/>
                  <a:t>을 풀어보면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037463"/>
              </a:xfrm>
              <a:prstGeom prst="rect">
                <a:avLst/>
              </a:prstGeom>
              <a:blipFill rotWithShape="0">
                <a:blip r:embed="rId2"/>
                <a:stretch>
                  <a:fillRect l="-478" t="-10588" b="-3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783367" y="3261600"/>
                <a:ext cx="7101001" cy="221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결과적으로 우리는 아래의 식을 얻을 수 있다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3261600"/>
                <a:ext cx="7101001" cy="2214965"/>
              </a:xfrm>
              <a:prstGeom prst="rect">
                <a:avLst/>
              </a:prstGeom>
              <a:blipFill rotWithShape="0">
                <a:blip r:embed="rId3"/>
                <a:stretch>
                  <a:fillRect l="-601" t="-4959" b="-27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3568" y="2240868"/>
                <a:ext cx="7605057" cy="906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>   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 smtClean="0"/>
                  <a:t>  →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40868"/>
                <a:ext cx="7605057" cy="906787"/>
              </a:xfrm>
              <a:prstGeom prst="rect">
                <a:avLst/>
              </a:prstGeom>
              <a:blipFill rotWithShape="0">
                <a:blip r:embed="rId4"/>
                <a:stretch>
                  <a:fillRect l="-481" t="-41216" b="-69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1109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Mercer’s Theorem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530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 assume that: </a:t>
                </a:r>
              </a:p>
              <a:p>
                <a:r>
                  <a:rPr lang="en-US" altLang="ko-KR" b="0" dirty="0"/>
                  <a:t/>
                </a:r>
                <a:r>
                  <a:rPr lang="en-US" altLang="ko-KR" b="0" dirty="0" smtClean="0"/>
                  <a:t>   ∙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/>
                  <a:t> : finite input space</a:t>
                </a:r>
              </a:p>
              <a:p>
                <a:r>
                  <a:rPr lang="en-US" altLang="ko-KR" dirty="0" smtClean="0"/>
                  <a:t>    ∙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 smtClean="0"/>
                  <a:t> : kernel  </a:t>
                </a:r>
              </a:p>
              <a:p>
                <a:r>
                  <a:rPr lang="en-US" altLang="ko-KR" dirty="0" smtClean="0"/>
                  <a:t/>
                </a:r>
                <a:r>
                  <a:rPr lang="en-US" altLang="ko-KR" dirty="0"/>
                  <a:t>∙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: Gram matrix induced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  - 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 smtClean="0"/>
                  <a:t> is </a:t>
                </a:r>
                <a:r>
                  <a:rPr lang="en-US" altLang="ko-KR" dirty="0"/>
                  <a:t>a symmetric matrix, we have </a:t>
                </a:r>
                <a:r>
                  <a:rPr lang="en-US" altLang="ko-KR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spectral decomposition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/>
                </a:r>
              </a:p>
              <a:p>
                <a:r>
                  <a:rPr lang="en-US" altLang="ko-KR" dirty="0" smtClean="0"/>
                  <a:t>    then</a:t>
                </a:r>
                <a:r>
                  <a:rPr lang="en-US" altLang="ko-KR" dirty="0"/>
                  <a:t/>
                </a:r>
                <a:r>
                  <a:rPr lang="en-US" altLang="ko-KR" dirty="0" smtClean="0"/>
                  <a:t>the map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defined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u="sng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u="sng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u="sng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b="0" i="1" u="sng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u="sng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u="sng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b="0" i="1" u="sng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 ⋯,</m:t>
                      </m:r>
                      <m:r>
                        <a:rPr lang="en-US" altLang="ko-KR" sz="2000" b="0" i="1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2000" u="sng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eigenvalue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is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/>
                </a:r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eigenvector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 smtClean="0"/>
                  <a:t>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5301516"/>
              </a:xfrm>
              <a:prstGeom prst="rect">
                <a:avLst/>
              </a:prstGeom>
              <a:blipFill rotWithShape="0">
                <a:blip r:embed="rId2"/>
                <a:stretch>
                  <a:fillRect l="-478" t="-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2601" y="2778410"/>
            <a:ext cx="6258798" cy="1514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403240" y="3121817"/>
                <a:ext cx="3960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40" y="3121817"/>
                <a:ext cx="3960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2375756" y="3901462"/>
                <a:ext cx="11075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3901462"/>
                <a:ext cx="11075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6552220" y="3973470"/>
                <a:ext cx="3874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3973470"/>
                <a:ext cx="38744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123728" y="3104964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04964"/>
                <a:ext cx="40834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2507476" y="3104964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76" y="3104964"/>
                <a:ext cx="40834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334865" y="3123024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65" y="3123024"/>
                <a:ext cx="4083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6529918" y="2924944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18" y="2924944"/>
                <a:ext cx="4083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6529918" y="2698721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18" y="2698721"/>
                <a:ext cx="40834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6552220" y="3501008"/>
                <a:ext cx="408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3501008"/>
                <a:ext cx="40834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34189" y="1122813"/>
            <a:ext cx="23402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https://cseweb.ucsd.edu/~dasgupta/291-unsup/lec7.pdf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960560" y="1754619"/>
            <a:ext cx="347744" cy="57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296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is a kernel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 smtClean="0"/>
                  <a:t>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688394"/>
              </a:xfrm>
              <a:prstGeom prst="rect">
                <a:avLst/>
              </a:prstGeom>
              <a:blipFill rotWithShape="0">
                <a:blip r:embed="rId2"/>
                <a:stretch>
                  <a:fillRect l="-478" t="-531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935596" y="1772816"/>
                <a:ext cx="7524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여기서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보다 높은 차원으로 </a:t>
                </a:r>
                <a:r>
                  <a:rPr lang="en-US" altLang="ko-KR" dirty="0" smtClean="0"/>
                  <a:t>embedding </a:t>
                </a:r>
                <a:r>
                  <a:rPr lang="ko-KR" altLang="en-US" dirty="0" smtClean="0"/>
                  <a:t>해주는 함수이다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1772816"/>
                <a:ext cx="75248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83367" y="2276872"/>
                <a:ext cx="7677065" cy="466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Polynomial kernel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Gaussian kernel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/>
                </a:r>
                <a:r>
                  <a:rPr lang="en-US" altLang="ko-KR" dirty="0" smtClean="0"/>
                  <a:t>Gaussian radial basis function(RBF) : </a:t>
                </a:r>
              </a:p>
              <a:p>
                <a:r>
                  <a:rPr lang="en-US" altLang="ko-KR" dirty="0" smtClean="0"/>
                  <a:t> It </a:t>
                </a:r>
                <a:r>
                  <a:rPr lang="en-US" altLang="ko-KR" dirty="0"/>
                  <a:t>is general-purpose kernel; used when there is no prior </a:t>
                </a:r>
                <a:r>
                  <a:rPr lang="en-US" altLang="ko-KR" dirty="0" smtClean="0"/>
                  <a:t>knowledge</a:t>
                </a:r>
              </a:p>
              <a:p>
                <a:r>
                  <a:rPr lang="en-US" altLang="ko-KR" dirty="0" smtClean="0"/>
                  <a:t/>
                </a:r>
                <a:r>
                  <a:rPr lang="en-US" altLang="ko-KR" dirty="0"/>
                  <a:t>about the </a:t>
                </a:r>
                <a:r>
                  <a:rPr lang="en-US" altLang="ko-KR" dirty="0" smtClean="0"/>
                  <a:t>data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Laplace RBL kernel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Hyperbolic tangent kernel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2276872"/>
                <a:ext cx="7677065" cy="4667688"/>
              </a:xfrm>
              <a:prstGeom prst="rect">
                <a:avLst/>
              </a:prstGeom>
              <a:blipFill rotWithShape="0">
                <a:blip r:embed="rId4"/>
                <a:stretch>
                  <a:fillRect l="-556" t="-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63988" y="739733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. https</a:t>
            </a:r>
            <a:r>
              <a:rPr lang="en-US" altLang="ko-KR" sz="1200" dirty="0"/>
              <a:t>://data-flair.training/blogs/svm-kernel-functions/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2569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07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P.14 </a:t>
                </a:r>
                <a:r>
                  <a:rPr lang="ko-KR" altLang="en-US" dirty="0" smtClean="0"/>
                  <a:t>에서 우리는 아래의 </a:t>
                </a:r>
                <a:r>
                  <a:rPr lang="en-US" altLang="ko-KR" dirty="0" smtClean="0"/>
                  <a:t>dual problem </a:t>
                </a:r>
                <a:r>
                  <a:rPr lang="ko-KR" altLang="en-US" dirty="0" smtClean="0"/>
                  <a:t>을 얻었다</a:t>
                </a:r>
                <a:r>
                  <a:rPr lang="en-US" altLang="ko-KR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072858"/>
              </a:xfrm>
              <a:prstGeom prst="rect">
                <a:avLst/>
              </a:prstGeom>
              <a:blipFill rotWithShape="0">
                <a:blip r:embed="rId2"/>
                <a:stretch>
                  <a:fillRect l="-478" t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83367" y="2276872"/>
                <a:ext cx="7677065" cy="3263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위의 식을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 smtClean="0"/>
                  <a:t> 함수와 </a:t>
                </a:r>
                <a:r>
                  <a:rPr lang="en-US" altLang="ko-KR" dirty="0" smtClean="0"/>
                  <a:t>kernel </a:t>
                </a:r>
                <a:r>
                  <a:rPr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 smtClean="0"/>
                  <a:t>를 이용하여 아래와 같이 변형할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Where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67" y="2276872"/>
                <a:ext cx="7677065" cy="3263522"/>
              </a:xfrm>
              <a:prstGeom prst="rect">
                <a:avLst/>
              </a:prstGeom>
              <a:blipFill rotWithShape="0">
                <a:blip r:embed="rId3"/>
                <a:stretch>
                  <a:fillRect l="-715" t="-1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7814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P.16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b="0" dirty="0" smtClean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/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이용하여 아래를 얻을 수 있다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blipFill rotWithShape="0">
                <a:blip r:embed="rId2"/>
                <a:stretch>
                  <a:fillRect l="-638" t="-2344" b="-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0974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The cost function of SVM : Hinge Loss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87624" y="3773337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187624" y="1685105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187624" y="1685105"/>
            <a:ext cx="378042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187623" y="2657213"/>
            <a:ext cx="3960441" cy="720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187624" y="2189161"/>
            <a:ext cx="378042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112060" y="1901129"/>
            <a:ext cx="46805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1685105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Decision boundary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527884" y="3282425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34097" y="1668119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58982" y="1554656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81878" y="1786197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91297" y="2125319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61178" y="1412776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63782" y="1859456"/>
            <a:ext cx="137604" cy="979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73437" y="3359080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81058" y="2725413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523091" y="3601193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729378" y="3232563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80284" y="3434825"/>
            <a:ext cx="144016" cy="117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526759" y="1952836"/>
            <a:ext cx="298451" cy="132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3455876" y="2276872"/>
            <a:ext cx="169484" cy="178412"/>
          </a:xfrm>
          <a:custGeom>
            <a:avLst/>
            <a:gdLst>
              <a:gd name="connsiteX0" fmla="*/ 255810 w 255810"/>
              <a:gd name="connsiteY0" fmla="*/ 3313 h 295413"/>
              <a:gd name="connsiteX1" fmla="*/ 27210 w 255810"/>
              <a:gd name="connsiteY1" fmla="*/ 41413 h 295413"/>
              <a:gd name="connsiteX2" fmla="*/ 65310 w 255810"/>
              <a:gd name="connsiteY2" fmla="*/ 295413 h 29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810" h="295413">
                <a:moveTo>
                  <a:pt x="255810" y="3313"/>
                </a:moveTo>
                <a:cubicBezTo>
                  <a:pt x="157385" y="-1979"/>
                  <a:pt x="58960" y="-7270"/>
                  <a:pt x="27210" y="41413"/>
                </a:cubicBezTo>
                <a:cubicBezTo>
                  <a:pt x="-4540" y="90096"/>
                  <a:pt x="-25707" y="250963"/>
                  <a:pt x="65310" y="2954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TextBox 36"/>
              <p:cNvSpPr txBox="1"/>
              <p:nvPr/>
            </p:nvSpPr>
            <p:spPr>
              <a:xfrm>
                <a:off x="3118526" y="2096852"/>
                <a:ext cx="373354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526" y="2096852"/>
                <a:ext cx="373354" cy="312586"/>
              </a:xfrm>
              <a:prstGeom prst="rect">
                <a:avLst/>
              </a:prstGeom>
              <a:blipFill rotWithShape="0">
                <a:blip r:embed="rId2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287524" y="6381328"/>
            <a:ext cx="507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187624" y="4293096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5508104" y="615601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156012"/>
                <a:ext cx="158417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/>
          <p:cNvCxnSpPr/>
          <p:nvPr/>
        </p:nvCxnSpPr>
        <p:spPr>
          <a:xfrm flipH="1">
            <a:off x="2328901" y="6381328"/>
            <a:ext cx="1952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2191297" y="6381328"/>
            <a:ext cx="208976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287524" y="4529421"/>
            <a:ext cx="1903772" cy="185190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1720" y="6417332"/>
            <a:ext cx="27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91718" y="5156389"/>
            <a:ext cx="27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260377" y="677607"/>
            <a:ext cx="271486" cy="127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30990" y="4643844"/>
            <a:ext cx="35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Hinge Loss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192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5301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Ch.6 Decision Trees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280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P.16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b="0" dirty="0" smtClean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/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이용하여 아래를 얻을 수 있다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blipFill rotWithShape="0">
                <a:blip r:embed="rId2"/>
                <a:stretch>
                  <a:fillRect l="-638" t="-2344" b="-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2896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Instance-based/Model-based Learning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5534" y="1301670"/>
            <a:ext cx="4328694" cy="22566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5953" y="3876380"/>
            <a:ext cx="4628694" cy="25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75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P.16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b="0" dirty="0" smtClean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/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이용하여 아래를 얻을 수 있다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blipFill rotWithShape="0">
                <a:blip r:embed="rId2"/>
                <a:stretch>
                  <a:fillRect l="-638" t="-2344" b="-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7207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P.16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b="0" dirty="0" smtClean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/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이용하여 아래를 얻을 수 있다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blipFill rotWithShape="0">
                <a:blip r:embed="rId2"/>
                <a:stretch>
                  <a:fillRect l="-638" t="-2344" b="-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2984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Convert dual problem using Kernel Trick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P.16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b="0" dirty="0" smtClean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/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이용하여 아래를 얻을 수 있다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052736"/>
                <a:ext cx="7641061" cy="1561453"/>
              </a:xfrm>
              <a:prstGeom prst="rect">
                <a:avLst/>
              </a:prstGeom>
              <a:blipFill rotWithShape="0">
                <a:blip r:embed="rId2"/>
                <a:stretch>
                  <a:fillRect l="-638" t="-2344" b="-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2763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543655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spc="-50" dirty="0">
                <a:solidFill>
                  <a:schemeClr val="bg1"/>
                </a:solidFill>
                <a:latin typeface="+mn-ea"/>
              </a:rPr>
              <a:t>Part I. The Fundamentals of </a:t>
            </a:r>
            <a:r>
              <a:rPr lang="en-US" altLang="ko-KR" sz="2800" b="1" spc="-50" dirty="0" smtClean="0">
                <a:solidFill>
                  <a:schemeClr val="bg1"/>
                </a:solidFill>
                <a:latin typeface="+mn-ea"/>
              </a:rPr>
              <a:t>ML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Ch.2 End-to-End Machine</a:t>
            </a:r>
          </a:p>
          <a:p>
            <a:pPr>
              <a:lnSpc>
                <a:spcPct val="90000"/>
              </a:lnSpc>
            </a:pPr>
            <a:r>
              <a:rPr lang="en-US" altLang="ko-KR" sz="3200" b="1" spc="-50" dirty="0">
                <a:solidFill>
                  <a:srgbClr val="1CCAB9"/>
                </a:solidFill>
                <a:latin typeface="+mn-ea"/>
              </a:rPr>
              <a:t> </a:t>
            </a:r>
            <a:r>
              <a:rPr lang="en-US" altLang="ko-KR" sz="3200" b="1" spc="-50" dirty="0" smtClean="0">
                <a:solidFill>
                  <a:srgbClr val="1CCAB9"/>
                </a:solidFill>
                <a:latin typeface="+mn-ea"/>
              </a:rPr>
              <a:t>      Learning Project</a:t>
            </a:r>
            <a:endParaRPr lang="en-US" altLang="ko-KR" sz="32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561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Machine Learning </a:t>
            </a:r>
            <a:r>
              <a:rPr lang="en-US" altLang="ko-KR" sz="2800" b="1" dirty="0" err="1" smtClean="0">
                <a:solidFill>
                  <a:srgbClr val="1CCAB9"/>
                </a:solidFill>
                <a:latin typeface="+mn-ea"/>
              </a:rPr>
              <a:t>WorkFlow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3367" y="1304764"/>
            <a:ext cx="7173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EDA </a:t>
            </a:r>
            <a:r>
              <a:rPr lang="en-US" altLang="ko-KR" dirty="0"/>
              <a:t>(Exploratory Data Analysis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    </a:t>
            </a:r>
            <a:r>
              <a:rPr lang="en-US" altLang="ko-KR" dirty="0"/>
              <a:t>- Visualization, </a:t>
            </a:r>
            <a:r>
              <a:rPr lang="en-US" altLang="ko-KR" dirty="0" smtClean="0"/>
              <a:t>Descriptive Statistic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Preprocessing</a:t>
            </a:r>
          </a:p>
          <a:p>
            <a:r>
              <a:rPr lang="en-US" altLang="ko-KR" dirty="0" smtClean="0"/>
              <a:t>    - Data Cleaning, </a:t>
            </a:r>
            <a:r>
              <a:rPr lang="en-US" altLang="ko-KR" dirty="0" err="1" smtClean="0"/>
              <a:t>Dummification</a:t>
            </a:r>
            <a:r>
              <a:rPr lang="en-US" altLang="ko-KR" dirty="0" smtClean="0"/>
              <a:t>, Feature Extraction,</a:t>
            </a:r>
          </a:p>
          <a:p>
            <a:r>
              <a:rPr lang="en-US" altLang="ko-KR" dirty="0" smtClean="0"/>
              <a:t>      Feature Scaling etc.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</a:t>
            </a:r>
            <a:r>
              <a:rPr lang="en-US" altLang="ko-KR" dirty="0" smtClean="0"/>
              <a:t>Specification</a:t>
            </a:r>
          </a:p>
          <a:p>
            <a:r>
              <a:rPr lang="en-US" altLang="ko-KR" dirty="0"/>
              <a:t>    - Feature </a:t>
            </a:r>
            <a:r>
              <a:rPr lang="en-US" altLang="ko-KR" dirty="0" smtClean="0"/>
              <a:t>Selection, </a:t>
            </a:r>
            <a:r>
              <a:rPr lang="en-US" altLang="ko-KR" dirty="0" err="1" smtClean="0"/>
              <a:t>Hyperparameter</a:t>
            </a:r>
            <a:r>
              <a:rPr lang="en-US" altLang="ko-KR" dirty="0" smtClean="0"/>
              <a:t> tuning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Evaluation &amp; </a:t>
            </a:r>
            <a:r>
              <a:rPr lang="en-US" altLang="ko-KR" dirty="0" smtClean="0"/>
              <a:t>Prediction</a:t>
            </a:r>
          </a:p>
          <a:p>
            <a:r>
              <a:rPr lang="en-US" altLang="ko-KR" dirty="0" smtClean="0"/>
              <a:t>    - Cross Validation, </a:t>
            </a:r>
            <a:r>
              <a:rPr lang="en-US" altLang="ko-KR" dirty="0"/>
              <a:t>Descriptive </a:t>
            </a:r>
            <a:r>
              <a:rPr lang="en-US" altLang="ko-KR" dirty="0" smtClean="0"/>
              <a:t>Statistics measure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584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smtClean="0">
                <a:solidFill>
                  <a:srgbClr val="1CCAB9"/>
                </a:solidFill>
                <a:latin typeface="+mn-ea"/>
              </a:rPr>
              <a:t>Pipeline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196752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/>
              <a:t>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sklearn.preprocessing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LabelEncoder</a:t>
            </a:r>
            <a:endParaRPr lang="en-US" altLang="ko-KR" sz="1400" dirty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sklearn.decomposition</a:t>
            </a:r>
            <a:r>
              <a:rPr lang="en-US" altLang="ko-KR" sz="1400" dirty="0"/>
              <a:t> import PCA</a:t>
            </a:r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sklearn.model_selection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train_test_split</a:t>
            </a:r>
            <a:endParaRPr lang="en-US" altLang="ko-KR" sz="1400" dirty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sklearn.preprocessing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StandardScaler</a:t>
            </a:r>
            <a:endParaRPr lang="en-US" altLang="ko-KR" sz="1400" dirty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sklearn.linear_model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LogisticRegression</a:t>
            </a:r>
            <a:endParaRPr lang="en-US" altLang="ko-KR" sz="1400" dirty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sklearn.pipeline</a:t>
            </a:r>
            <a:r>
              <a:rPr lang="en-US" altLang="ko-KR" sz="1400" dirty="0"/>
              <a:t> import Pipeline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Pip_lr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Pipeline</a:t>
            </a:r>
            <a:r>
              <a:rPr lang="en-US" altLang="ko-KR" sz="1400" dirty="0" smtClean="0"/>
              <a:t>([(‘</a:t>
            </a:r>
            <a:r>
              <a:rPr lang="en-US" altLang="ko-KR" sz="1400" dirty="0" err="1" smtClean="0"/>
              <a:t>scl</a:t>
            </a:r>
            <a:r>
              <a:rPr lang="en-US" altLang="ko-KR" sz="1400" dirty="0" smtClean="0"/>
              <a:t>’, </a:t>
            </a:r>
            <a:r>
              <a:rPr lang="en-US" altLang="ko-KR" sz="1400" dirty="0" err="1"/>
              <a:t>StandardScaler</a:t>
            </a:r>
            <a:r>
              <a:rPr lang="en-US" altLang="ko-KR" sz="1400" dirty="0" smtClean="0"/>
              <a:t>()),(‘</a:t>
            </a:r>
            <a:r>
              <a:rPr lang="en-US" altLang="ko-KR" sz="1400" dirty="0" err="1" smtClean="0"/>
              <a:t>pca</a:t>
            </a:r>
            <a:r>
              <a:rPr lang="en-US" altLang="ko-KR" sz="1400" dirty="0" smtClean="0"/>
              <a:t>’,</a:t>
            </a:r>
            <a:r>
              <a:rPr lang="en-US" altLang="ko-KR" sz="1400" dirty="0"/>
              <a:t>PCA(</a:t>
            </a:r>
            <a:r>
              <a:rPr lang="en-US" altLang="ko-KR" sz="1400" dirty="0" err="1"/>
              <a:t>n_components</a:t>
            </a:r>
            <a:r>
              <a:rPr lang="en-US" altLang="ko-KR" sz="1400" dirty="0"/>
              <a:t>=2</a:t>
            </a:r>
            <a:r>
              <a:rPr lang="en-US" altLang="ko-KR" sz="1400" dirty="0" smtClean="0"/>
              <a:t>)),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(</a:t>
            </a:r>
            <a:r>
              <a:rPr lang="en-US" altLang="ko-KR" sz="1400" dirty="0"/>
              <a:t>'</a:t>
            </a:r>
            <a:r>
              <a:rPr lang="en-US" altLang="ko-KR" sz="1400" dirty="0" err="1"/>
              <a:t>clf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LogisticRegression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random_state</a:t>
            </a:r>
            <a:r>
              <a:rPr lang="en-US" altLang="ko-KR" sz="1400" dirty="0"/>
              <a:t>=1))])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pd.read_csv</a:t>
            </a:r>
            <a:r>
              <a:rPr lang="en-US" altLang="ko-KR" sz="1400" dirty="0"/>
              <a:t>('https://archive.ics.uci.edu/ml/machine-learning-databases/breast-cancer-</a:t>
            </a:r>
            <a:r>
              <a:rPr lang="en-US" altLang="ko-KR" sz="1400" dirty="0" err="1"/>
              <a:t>wisconsin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wdbc.data</a:t>
            </a:r>
            <a:r>
              <a:rPr lang="en-US" altLang="ko-KR" sz="1400" dirty="0"/>
              <a:t>')</a:t>
            </a:r>
          </a:p>
          <a:p>
            <a:r>
              <a:rPr lang="en-US" altLang="ko-KR" sz="1200" dirty="0"/>
              <a:t># feature </a:t>
            </a:r>
            <a:r>
              <a:rPr lang="ko-KR" altLang="en-US" sz="1200" dirty="0"/>
              <a:t>의미는 </a:t>
            </a:r>
            <a:r>
              <a:rPr lang="en-US" altLang="ko-KR" sz="1200" dirty="0"/>
              <a:t>https://archive.ics.uci.edu/ml/machine-learning-databases/breast-cancer-wisconsin/wdbc.names </a:t>
            </a:r>
            <a:r>
              <a:rPr lang="ko-KR" altLang="en-US" sz="1200" dirty="0"/>
              <a:t>에서 확인</a:t>
            </a:r>
            <a:endParaRPr lang="en-US" altLang="ko-KR" sz="1200" dirty="0"/>
          </a:p>
          <a:p>
            <a:r>
              <a:rPr lang="en-US" altLang="ko-KR" sz="1400" dirty="0"/>
              <a:t>X =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[:,2:].values</a:t>
            </a:r>
          </a:p>
          <a:p>
            <a:r>
              <a:rPr lang="en-US" altLang="ko-KR" sz="1400" dirty="0"/>
              <a:t>y =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[:,1].values</a:t>
            </a:r>
          </a:p>
          <a:p>
            <a:r>
              <a:rPr lang="en-US" altLang="ko-KR" sz="1400" dirty="0"/>
              <a:t>le = </a:t>
            </a:r>
            <a:r>
              <a:rPr lang="en-US" altLang="ko-KR" sz="1400" dirty="0" err="1"/>
              <a:t>LabelEncoder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y = </a:t>
            </a:r>
            <a:r>
              <a:rPr lang="en-US" altLang="ko-KR" sz="1400" dirty="0" err="1"/>
              <a:t>le.fit_transform</a:t>
            </a:r>
            <a:r>
              <a:rPr lang="en-US" altLang="ko-KR" sz="1400" dirty="0"/>
              <a:t>(y)</a:t>
            </a:r>
          </a:p>
          <a:p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y_test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train_test_split</a:t>
            </a:r>
            <a:r>
              <a:rPr lang="en-US" altLang="ko-KR" sz="1400" dirty="0"/>
              <a:t>(X, y, </a:t>
            </a:r>
            <a:r>
              <a:rPr lang="en-US" altLang="ko-KR" sz="1400" dirty="0" err="1"/>
              <a:t>test_size</a:t>
            </a:r>
            <a:r>
              <a:rPr lang="en-US" altLang="ko-KR" sz="1400" dirty="0"/>
              <a:t>=0.2, </a:t>
            </a:r>
            <a:r>
              <a:rPr lang="en-US" altLang="ko-KR" sz="1400" dirty="0" err="1"/>
              <a:t>random_state</a:t>
            </a:r>
            <a:r>
              <a:rPr lang="en-US" altLang="ko-KR" sz="1400" dirty="0"/>
              <a:t> = 1)</a:t>
            </a:r>
          </a:p>
          <a:p>
            <a:r>
              <a:rPr lang="en-US" altLang="ko-KR" sz="1400" dirty="0" err="1"/>
              <a:t>pip_lr.fit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pip_lr.score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X_test,y_test</a:t>
            </a:r>
            <a:r>
              <a:rPr lang="en-US" altLang="ko-KR" sz="1400" dirty="0" smtClean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&gt;&gt;&gt; 0.956140350877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707904" y="1592796"/>
            <a:ext cx="1656184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954224"/>
            <a:ext cx="26642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</a:t>
            </a:r>
            <a:r>
              <a:rPr lang="en-US" altLang="ko-KR" dirty="0" err="1" smtClean="0"/>
              <a:t>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StandardScaler</a:t>
            </a:r>
            <a:r>
              <a:rPr lang="en-US" altLang="ko-KR" dirty="0"/>
              <a:t>()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1598416"/>
            <a:ext cx="26642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364088" y="1967748"/>
            <a:ext cx="324036" cy="9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175956" y="2611940"/>
            <a:ext cx="1188132" cy="6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1255" y="1965609"/>
            <a:ext cx="26642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Classifire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Logistic </a:t>
            </a:r>
          </a:p>
          <a:p>
            <a:r>
              <a:rPr lang="en-US" altLang="ko-KR" dirty="0" smtClean="0"/>
              <a:t>Regression 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743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367" y="-6616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800" b="1" dirty="0" err="1" smtClean="0">
                <a:solidFill>
                  <a:srgbClr val="1CCAB9"/>
                </a:solidFill>
                <a:latin typeface="+mn-ea"/>
              </a:rPr>
              <a:t>GridSearchCV</a:t>
            </a:r>
            <a:endParaRPr lang="en-US" altLang="ko-KR" sz="28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" y="6229377"/>
            <a:ext cx="1080120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5596" y="1304764"/>
            <a:ext cx="74888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sklearn.model_selection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GridSearchCV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param_grid</a:t>
            </a:r>
            <a:r>
              <a:rPr lang="en-US" altLang="ko-KR" sz="1600" dirty="0"/>
              <a:t> = [</a:t>
            </a:r>
          </a:p>
          <a:p>
            <a:r>
              <a:rPr lang="en-US" altLang="ko-KR" sz="1600" dirty="0"/>
              <a:t>    # try 12 (3×4) combinations of </a:t>
            </a:r>
            <a:r>
              <a:rPr lang="en-US" altLang="ko-KR" sz="1600" dirty="0" err="1"/>
              <a:t>hyperparameters</a:t>
            </a:r>
            <a:endParaRPr lang="en-US" altLang="ko-KR" sz="1600" dirty="0"/>
          </a:p>
          <a:p>
            <a:r>
              <a:rPr lang="en-US" altLang="ko-KR" sz="1600" dirty="0"/>
              <a:t>    {'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[3, 10, 30], '</a:t>
            </a:r>
            <a:r>
              <a:rPr lang="en-US" altLang="ko-KR" sz="1600" dirty="0" err="1"/>
              <a:t>max_features</a:t>
            </a:r>
            <a:r>
              <a:rPr lang="en-US" altLang="ko-KR" sz="1600" dirty="0"/>
              <a:t>': [2, 4, 6, 8]},</a:t>
            </a:r>
          </a:p>
          <a:p>
            <a:r>
              <a:rPr lang="en-US" altLang="ko-KR" sz="1600" dirty="0"/>
              <a:t>    # then try 6 (2×3) combinations with bootstrap set as False</a:t>
            </a:r>
          </a:p>
          <a:p>
            <a:r>
              <a:rPr lang="en-US" altLang="ko-KR" sz="1600" dirty="0"/>
              <a:t>    {'bootstrap': [False],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[3, 10], '</a:t>
            </a:r>
            <a:r>
              <a:rPr lang="en-US" altLang="ko-KR" sz="1600" dirty="0" err="1"/>
              <a:t>max_features</a:t>
            </a:r>
            <a:r>
              <a:rPr lang="en-US" altLang="ko-KR" sz="1600" dirty="0"/>
              <a:t>': [2, 3, 4]},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</a:t>
            </a:r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forest_reg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RandomForestRegressor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random_state</a:t>
            </a:r>
            <a:r>
              <a:rPr lang="en-US" altLang="ko-KR" sz="1600" dirty="0"/>
              <a:t>=42)</a:t>
            </a:r>
          </a:p>
          <a:p>
            <a:r>
              <a:rPr lang="en-US" altLang="ko-KR" sz="1600" dirty="0"/>
              <a:t># train across 5 folds, that's a total of (12+6)*5=90 rounds of training </a:t>
            </a:r>
          </a:p>
          <a:p>
            <a:r>
              <a:rPr lang="en-US" altLang="ko-KR" sz="1600" dirty="0" err="1"/>
              <a:t>grid_search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GridSearchCV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forest_reg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param_grid</a:t>
            </a:r>
            <a:r>
              <a:rPr lang="en-US" altLang="ko-KR" sz="1600" dirty="0"/>
              <a:t>, cv=5,</a:t>
            </a:r>
          </a:p>
          <a:p>
            <a:r>
              <a:rPr lang="en-US" altLang="ko-KR" sz="1600" dirty="0"/>
              <a:t>                           scoring='</a:t>
            </a:r>
            <a:r>
              <a:rPr lang="en-US" altLang="ko-KR" sz="1600" dirty="0" err="1"/>
              <a:t>neg_mean_squared_error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 err="1"/>
              <a:t>grid_search.fit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housing_prepared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housing_labels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11760" y="1341673"/>
            <a:ext cx="3456384" cy="10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8144" y="695342"/>
            <a:ext cx="2880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1357772"/>
            <a:ext cx="288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</a:t>
            </a:r>
            <a:r>
              <a:rPr lang="ko-KR" altLang="en-US" dirty="0" smtClean="0"/>
              <a:t>수의 한계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860032" y="1717163"/>
            <a:ext cx="1008112" cy="70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95465" y="4334278"/>
            <a:ext cx="216195" cy="83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65" y="5169966"/>
            <a:ext cx="60488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param_grid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5-fold cross validation </a:t>
            </a:r>
            <a:r>
              <a:rPr lang="ko-KR" altLang="en-US" dirty="0" smtClean="0"/>
              <a:t>을 써서 </a:t>
            </a:r>
            <a:r>
              <a:rPr lang="en-US" altLang="ko-KR" dirty="0" err="1" smtClean="0"/>
              <a:t>neg_mean_squared_error</a:t>
            </a:r>
            <a:r>
              <a:rPr lang="en-US" altLang="ko-KR" dirty="0" smtClean="0"/>
              <a:t> score </a:t>
            </a:r>
            <a:r>
              <a:rPr lang="ko-KR" altLang="en-US" dirty="0" smtClean="0"/>
              <a:t>로 체크한 가장 좋은 모델을 찾는 </a:t>
            </a:r>
            <a:r>
              <a:rPr lang="en-US" altLang="ko-KR" dirty="0" smtClean="0"/>
              <a:t>grid search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330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20839</TotalTime>
  <Words>1052</Words>
  <Application>Microsoft Office PowerPoint</Application>
  <PresentationFormat>화면 슬라이드 쇼(4:3)</PresentationFormat>
  <Paragraphs>280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hwany</cp:lastModifiedBy>
  <cp:revision>357</cp:revision>
  <dcterms:created xsi:type="dcterms:W3CDTF">2015-03-27T04:47:41Z</dcterms:created>
  <dcterms:modified xsi:type="dcterms:W3CDTF">2018-02-21T11:04:12Z</dcterms:modified>
</cp:coreProperties>
</file>