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4" autoAdjust="0"/>
    <p:restoredTop sz="94660"/>
  </p:normalViewPr>
  <p:slideViewPr>
    <p:cSldViewPr snapToGrid="0">
      <p:cViewPr varScale="1">
        <p:scale>
          <a:sx n="69" d="100"/>
          <a:sy n="69" d="100"/>
        </p:scale>
        <p:origin x="72" y="60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6/6/2024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smtClean="0"/>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DnDiag">
          <a:fgClr>
            <a:schemeClr val="accent1"/>
          </a:fgClr>
          <a:bgClr>
            <a:schemeClr val="bg1"/>
          </a:bgClr>
        </a:patt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6/6/2024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sz="3200" b="1" smtClean="0"/>
              <a:t>APPLICATION WEB DE </a:t>
            </a:r>
            <a:r>
              <a:rPr lang="fr-FR" sz="3200" b="1" dirty="0" smtClean="0"/>
              <a:t>RESERVATION ET/OU D’ACHAT DE PLACE DANS UN TAXI </a:t>
            </a:r>
            <a:endParaRPr lang="fr-FR" sz="3200" b="1" dirty="0"/>
          </a:p>
        </p:txBody>
      </p:sp>
      <p:sp>
        <p:nvSpPr>
          <p:cNvPr id="3" name="Sous-titre 2"/>
          <p:cNvSpPr>
            <a:spLocks noGrp="1"/>
          </p:cNvSpPr>
          <p:nvPr>
            <p:ph type="subTitle" idx="1"/>
          </p:nvPr>
        </p:nvSpPr>
        <p:spPr>
          <a:noFill/>
        </p:spPr>
        <p:txBody>
          <a:bodyPr/>
          <a:lstStyle/>
          <a:p>
            <a:r>
              <a:rPr lang="fr-FR" dirty="0" smtClean="0"/>
              <a:t>EXAMINATEUR: Dr. WOWHE SAMBO Damien</a:t>
            </a:r>
          </a:p>
          <a:p>
            <a:r>
              <a:rPr lang="fr-FR" dirty="0" smtClean="0"/>
              <a:t>ANNEE ACADEMIQUE:2023-2024</a:t>
            </a:r>
            <a:endParaRPr lang="fr-FR" dirty="0"/>
          </a:p>
        </p:txBody>
      </p:sp>
    </p:spTree>
    <p:extLst>
      <p:ext uri="{BB962C8B-B14F-4D97-AF65-F5344CB8AC3E}">
        <p14:creationId xmlns:p14="http://schemas.microsoft.com/office/powerpoint/2010/main" val="398222573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a:t>2. L’environnement de développement </a:t>
            </a:r>
            <a:endParaRPr lang="fr-FR" sz="2800"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4735" y="2652268"/>
            <a:ext cx="1779034" cy="1779034"/>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4001" y="2585510"/>
            <a:ext cx="1779254" cy="1885357"/>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7726" y="2478481"/>
            <a:ext cx="1992386" cy="1992386"/>
          </a:xfrm>
          <a:prstGeom prst="rect">
            <a:avLst/>
          </a:prstGeom>
        </p:spPr>
      </p:pic>
    </p:spTree>
    <p:extLst>
      <p:ext uri="{BB962C8B-B14F-4D97-AF65-F5344CB8AC3E}">
        <p14:creationId xmlns:p14="http://schemas.microsoft.com/office/powerpoint/2010/main" val="7792771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t>3.Sécurité</a:t>
            </a:r>
            <a:r>
              <a:rPr lang="fr-FR" sz="3200" b="1" dirty="0" smtClean="0"/>
              <a:t> </a:t>
            </a:r>
            <a:endParaRPr lang="fr-FR" sz="3200" dirty="0"/>
          </a:p>
        </p:txBody>
      </p:sp>
      <p:sp>
        <p:nvSpPr>
          <p:cNvPr id="3" name="Espace réservé du contenu 2"/>
          <p:cNvSpPr>
            <a:spLocks noGrp="1"/>
          </p:cNvSpPr>
          <p:nvPr>
            <p:ph idx="1"/>
          </p:nvPr>
        </p:nvSpPr>
        <p:spPr/>
        <p:txBody>
          <a:bodyPr/>
          <a:lstStyle/>
          <a:p>
            <a:r>
              <a:rPr lang="fr-FR" b="1" dirty="0">
                <a:solidFill>
                  <a:srgbClr val="000000"/>
                </a:solidFill>
                <a:latin typeface="Times New Roman" panose="02020603050405020304" pitchFamily="18" charset="0"/>
                <a:ea typeface="Times New Roman" panose="02020603050405020304" pitchFamily="18" charset="0"/>
              </a:rPr>
              <a:t>Authentification et autorisation</a:t>
            </a:r>
            <a:r>
              <a:rPr lang="fr-FR" dirty="0">
                <a:solidFill>
                  <a:srgbClr val="000000"/>
                </a:solidFill>
                <a:latin typeface="Times New Roman" panose="02020603050405020304" pitchFamily="18" charset="0"/>
                <a:ea typeface="Times New Roman" panose="02020603050405020304" pitchFamily="18" charset="0"/>
              </a:rPr>
              <a:t> </a:t>
            </a:r>
            <a:endParaRPr lang="fr-FR" dirty="0" smtClean="0">
              <a:solidFill>
                <a:srgbClr val="000000"/>
              </a:solidFill>
              <a:latin typeface="Times New Roman" panose="02020603050405020304" pitchFamily="18" charset="0"/>
              <a:ea typeface="Times New Roman" panose="02020603050405020304" pitchFamily="18" charset="0"/>
            </a:endParaRPr>
          </a:p>
          <a:p>
            <a:r>
              <a:rPr lang="fr-FR" b="1" dirty="0">
                <a:solidFill>
                  <a:srgbClr val="000000"/>
                </a:solidFill>
                <a:latin typeface="Times New Roman" panose="02020603050405020304" pitchFamily="18" charset="0"/>
                <a:ea typeface="Times New Roman" panose="02020603050405020304" pitchFamily="18" charset="0"/>
              </a:rPr>
              <a:t>Sauvegardes régulières</a:t>
            </a:r>
            <a:r>
              <a:rPr lang="fr-FR" dirty="0">
                <a:solidFill>
                  <a:srgbClr val="000000"/>
                </a:solidFill>
                <a:latin typeface="Times New Roman" panose="02020603050405020304" pitchFamily="18" charset="0"/>
                <a:ea typeface="Times New Roman" panose="02020603050405020304" pitchFamily="18" charset="0"/>
              </a:rPr>
              <a:t> </a:t>
            </a:r>
            <a:endParaRPr lang="fr-FR" dirty="0" smtClean="0">
              <a:solidFill>
                <a:srgbClr val="000000"/>
              </a:solidFill>
              <a:latin typeface="Times New Roman" panose="02020603050405020304" pitchFamily="18" charset="0"/>
              <a:ea typeface="Times New Roman" panose="02020603050405020304" pitchFamily="18" charset="0"/>
            </a:endParaRPr>
          </a:p>
          <a:p>
            <a:r>
              <a:rPr lang="fr-FR" b="1" dirty="0">
                <a:solidFill>
                  <a:srgbClr val="000000"/>
                </a:solidFill>
                <a:latin typeface="Times New Roman" panose="02020603050405020304" pitchFamily="18" charset="0"/>
                <a:ea typeface="Times New Roman" panose="02020603050405020304" pitchFamily="18" charset="0"/>
              </a:rPr>
              <a:t>Maintenance</a:t>
            </a:r>
            <a:r>
              <a:rPr lang="fr-FR" dirty="0">
                <a:solidFill>
                  <a:srgbClr val="000000"/>
                </a:solidFill>
                <a:latin typeface="Times New Roman" panose="02020603050405020304" pitchFamily="18" charset="0"/>
                <a:ea typeface="Times New Roman" panose="02020603050405020304" pitchFamily="18" charset="0"/>
              </a:rPr>
              <a:t> </a:t>
            </a:r>
            <a:endParaRPr lang="fr-FR" dirty="0"/>
          </a:p>
        </p:txBody>
      </p:sp>
    </p:spTree>
    <p:extLst>
      <p:ext uri="{BB962C8B-B14F-4D97-AF65-F5344CB8AC3E}">
        <p14:creationId xmlns:p14="http://schemas.microsoft.com/office/powerpoint/2010/main" val="31220382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02455" y="2584429"/>
            <a:ext cx="9601196" cy="1303867"/>
          </a:xfrm>
        </p:spPr>
        <p:txBody>
          <a:bodyPr/>
          <a:lstStyle/>
          <a:p>
            <a:r>
              <a:rPr lang="fr-FR" dirty="0" smtClean="0"/>
              <a:t>APERCUS</a:t>
            </a:r>
            <a:endParaRPr lang="fr-FR" dirty="0"/>
          </a:p>
        </p:txBody>
      </p:sp>
    </p:spTree>
    <p:extLst>
      <p:ext uri="{BB962C8B-B14F-4D97-AF65-F5344CB8AC3E}">
        <p14:creationId xmlns:p14="http://schemas.microsoft.com/office/powerpoint/2010/main" val="230469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lstStyle/>
          <a:p>
            <a:pPr marL="0" indent="0">
              <a:buNone/>
            </a:pPr>
            <a:r>
              <a:rPr lang="fr-FR" dirty="0" smtClean="0">
                <a:solidFill>
                  <a:srgbClr val="000000"/>
                </a:solidFill>
                <a:latin typeface="Times New Roman" panose="02020603050405020304" pitchFamily="18" charset="0"/>
                <a:ea typeface="Times New Roman" panose="02020603050405020304" pitchFamily="18" charset="0"/>
              </a:rPr>
              <a:t>       En </a:t>
            </a:r>
            <a:r>
              <a:rPr lang="fr-FR" dirty="0">
                <a:solidFill>
                  <a:srgbClr val="000000"/>
                </a:solidFill>
                <a:latin typeface="Times New Roman" panose="02020603050405020304" pitchFamily="18" charset="0"/>
                <a:ea typeface="Times New Roman" panose="02020603050405020304" pitchFamily="18" charset="0"/>
              </a:rPr>
              <a:t>conclusion, ce cahier des charges définit les besoins et les attentes pour le développement d’une application web de réservation et/ou achat de places dans un taxi. Il met en lumière l’importance de fournir une plateforme conviviale, interactive et informative pour les utilisateurs, tout en offrant des fonctionnalités de réservations de taxi. Enfin l’objectif principal est de créer une application qui offre une expérience unique et mémorable pour les clients (étudiants et autres), tout en facilitant la réservation des places dans des taxis. </a:t>
            </a:r>
            <a:endParaRPr lang="fr-FR" dirty="0"/>
          </a:p>
        </p:txBody>
      </p:sp>
    </p:spTree>
    <p:extLst>
      <p:ext uri="{BB962C8B-B14F-4D97-AF65-F5344CB8AC3E}">
        <p14:creationId xmlns:p14="http://schemas.microsoft.com/office/powerpoint/2010/main" val="30779993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dkDnDiag">
          <a:fgClr>
            <a:schemeClr val="accent1"/>
          </a:fgClr>
          <a:bgClr>
            <a:schemeClr val="bg1"/>
          </a:bgClr>
        </a:patt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219901" y="2542484"/>
            <a:ext cx="9601196" cy="1303867"/>
          </a:xfrm>
        </p:spPr>
        <p:style>
          <a:lnRef idx="2">
            <a:schemeClr val="accent1"/>
          </a:lnRef>
          <a:fillRef idx="1">
            <a:schemeClr val="lt1"/>
          </a:fillRef>
          <a:effectRef idx="0">
            <a:schemeClr val="accent1"/>
          </a:effectRef>
          <a:fontRef idx="minor">
            <a:schemeClr val="dk1"/>
          </a:fontRef>
        </p:style>
        <p:txBody>
          <a:bodyPr>
            <a:noAutofit/>
          </a:bodyPr>
          <a:lstStyle/>
          <a:p>
            <a:r>
              <a:rPr lang="fr-FR" sz="4800" dirty="0" smtClean="0">
                <a:sym typeface="Wingdings" panose="05000000000000000000" pitchFamily="2" charset="2"/>
              </a:rPr>
              <a:t></a:t>
            </a:r>
            <a:r>
              <a:rPr lang="fr-FR" sz="4800" dirty="0" smtClean="0"/>
              <a:t>Merci pour votre aimable attention </a:t>
            </a:r>
            <a:r>
              <a:rPr lang="fr-FR" sz="4800" dirty="0" smtClean="0">
                <a:sym typeface="Wingdings" panose="05000000000000000000" pitchFamily="2" charset="2"/>
              </a:rPr>
              <a:t></a:t>
            </a:r>
            <a:endParaRPr lang="fr-FR" sz="4800" dirty="0"/>
          </a:p>
        </p:txBody>
      </p:sp>
    </p:spTree>
    <p:extLst>
      <p:ext uri="{BB962C8B-B14F-4D97-AF65-F5344CB8AC3E}">
        <p14:creationId xmlns:p14="http://schemas.microsoft.com/office/powerpoint/2010/main" val="26433186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02456" y="2751589"/>
            <a:ext cx="9601196" cy="1203819"/>
          </a:xfrm>
        </p:spPr>
        <p:txBody>
          <a:bodyPr>
            <a:normAutofit/>
          </a:bodyPr>
          <a:lstStyle/>
          <a:p>
            <a:r>
              <a:rPr lang="fr-FR" sz="3600" dirty="0" smtClean="0"/>
              <a:t>SOMMAIRE</a:t>
            </a:r>
            <a:endParaRPr lang="fr-FR" sz="3600" dirty="0"/>
          </a:p>
        </p:txBody>
      </p:sp>
    </p:spTree>
    <p:extLst>
      <p:ext uri="{BB962C8B-B14F-4D97-AF65-F5344CB8AC3E}">
        <p14:creationId xmlns:p14="http://schemas.microsoft.com/office/powerpoint/2010/main" val="13110903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t>INTRODUCTION</a:t>
            </a:r>
            <a:endParaRPr lang="fr-FR" sz="3200" dirty="0"/>
          </a:p>
        </p:txBody>
      </p:sp>
      <p:sp>
        <p:nvSpPr>
          <p:cNvPr id="3" name="Espace réservé du contenu 2"/>
          <p:cNvSpPr>
            <a:spLocks noGrp="1"/>
          </p:cNvSpPr>
          <p:nvPr>
            <p:ph idx="1"/>
          </p:nvPr>
        </p:nvSpPr>
        <p:spPr/>
        <p:txBody>
          <a:bodyPr>
            <a:normAutofit fontScale="85000" lnSpcReduction="20000"/>
          </a:bodyPr>
          <a:lstStyle/>
          <a:p>
            <a:pPr marL="0" indent="0">
              <a:buNone/>
            </a:pPr>
            <a:r>
              <a:rPr lang="fr-FR" dirty="0"/>
              <a:t> </a:t>
            </a:r>
            <a:r>
              <a:rPr lang="fr-FR" dirty="0">
                <a:latin typeface="Times New Roman" panose="02020603050405020304" pitchFamily="18" charset="0"/>
                <a:cs typeface="Times New Roman" panose="02020603050405020304" pitchFamily="18" charset="0"/>
              </a:rPr>
              <a:t>A l’ère de la technologie numérique en constante évolution, la demande de solutions de mobilité  pratiques et efficaces ne cesse de croitre .Notre projet vise en la création d’une application web de réservation et/ou d’achats de place dans un taxi.</a:t>
            </a:r>
          </a:p>
          <a:p>
            <a:pPr marL="0" indent="0">
              <a:buNone/>
            </a:pPr>
            <a:r>
              <a:rPr lang="fr-FR" dirty="0">
                <a:latin typeface="Times New Roman" panose="02020603050405020304" pitchFamily="18" charset="0"/>
                <a:cs typeface="Times New Roman" panose="02020603050405020304" pitchFamily="18" charset="0"/>
              </a:rPr>
              <a:t>             De la réservation des places au dépôt du client, notre application est destinée à devenir le compagnon essentiel pour les étudiants de la ville de N’Gaoundéré et toutes autres personnes utilisant le trajet N’Gaoundéré ville – Dang. A travers une interface intuitive et des fonctionnalités enrichissantes, notre objectif est de fournir une solution pratique et efficace pour des déplacements facilités et sécurisés. </a:t>
            </a:r>
          </a:p>
          <a:p>
            <a:pPr marL="0" indent="0">
              <a:buNone/>
            </a:pPr>
            <a:r>
              <a:rPr lang="fr-FR" dirty="0">
                <a:latin typeface="Times New Roman" panose="02020603050405020304" pitchFamily="18" charset="0"/>
                <a:cs typeface="Times New Roman" panose="02020603050405020304" pitchFamily="18" charset="0"/>
              </a:rPr>
              <a:t>          Le présent cahier de charge détaille les fonctionnalités de notre application, les technologies utilisées. Il décrit également quelques mesures de sécurité pour garantir le bon fonctionnement de notre application, ainsi que les délais et les coûts associés au projet.</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062890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I. 	EXIGENCES SPECIFIQUES </a:t>
            </a:r>
            <a:br>
              <a:rPr lang="fr-FR" dirty="0"/>
            </a:br>
            <a:r>
              <a:rPr lang="fr-FR" sz="3600" dirty="0"/>
              <a:t>1. Exigences fonctionnelles</a:t>
            </a:r>
            <a:endParaRPr lang="fr-FR" sz="3600" dirty="0"/>
          </a:p>
        </p:txBody>
      </p:sp>
      <p:sp>
        <p:nvSpPr>
          <p:cNvPr id="3" name="Espace réservé du contenu 2"/>
          <p:cNvSpPr>
            <a:spLocks noGrp="1"/>
          </p:cNvSpPr>
          <p:nvPr>
            <p:ph idx="1"/>
          </p:nvPr>
        </p:nvSpPr>
        <p:spPr/>
        <p:txBody>
          <a:bodyPr/>
          <a:lstStyle/>
          <a:p>
            <a:r>
              <a:rPr lang="fr-FR" b="1" dirty="0">
                <a:latin typeface="Times New Roman" panose="02020603050405020304" pitchFamily="18" charset="0"/>
                <a:cs typeface="Times New Roman" panose="02020603050405020304" pitchFamily="18" charset="0"/>
              </a:rPr>
              <a:t>Créer un </a:t>
            </a:r>
            <a:r>
              <a:rPr lang="fr-FR" b="1" dirty="0" smtClean="0">
                <a:latin typeface="Times New Roman" panose="02020603050405020304" pitchFamily="18" charset="0"/>
                <a:cs typeface="Times New Roman" panose="02020603050405020304" pitchFamily="18" charset="0"/>
              </a:rPr>
              <a:t>compte</a:t>
            </a:r>
            <a:r>
              <a:rPr lang="fr-FR" dirty="0" smtClean="0">
                <a:latin typeface="Times New Roman" panose="02020603050405020304" pitchFamily="18" charset="0"/>
                <a:cs typeface="Times New Roman" panose="02020603050405020304" pitchFamily="18" charset="0"/>
              </a:rPr>
              <a:t> </a:t>
            </a:r>
          </a:p>
          <a:p>
            <a:r>
              <a:rPr lang="fr-FR" b="1" dirty="0">
                <a:latin typeface="Times New Roman" panose="02020603050405020304" pitchFamily="18" charset="0"/>
                <a:cs typeface="Times New Roman" panose="02020603050405020304" pitchFamily="18" charset="0"/>
              </a:rPr>
              <a:t>Réserver une ou plusieurs places dans un </a:t>
            </a:r>
            <a:r>
              <a:rPr lang="fr-FR" b="1" dirty="0" smtClean="0">
                <a:latin typeface="Times New Roman" panose="02020603050405020304" pitchFamily="18" charset="0"/>
                <a:cs typeface="Times New Roman" panose="02020603050405020304" pitchFamily="18" charset="0"/>
              </a:rPr>
              <a:t>taxi</a:t>
            </a:r>
          </a:p>
          <a:p>
            <a:r>
              <a:rPr lang="fr-FR" b="1" dirty="0" smtClean="0">
                <a:latin typeface="Times New Roman" panose="02020603050405020304" pitchFamily="18" charset="0"/>
                <a:cs typeface="Times New Roman" panose="02020603050405020304" pitchFamily="18" charset="0"/>
              </a:rPr>
              <a:t>Commentaires</a:t>
            </a:r>
          </a:p>
          <a:p>
            <a:r>
              <a:rPr lang="fr-FR" b="1" dirty="0" smtClean="0">
                <a:solidFill>
                  <a:srgbClr val="000000"/>
                </a:solidFill>
                <a:latin typeface="Times New Roman" panose="02020603050405020304" pitchFamily="18" charset="0"/>
                <a:ea typeface="Times New Roman" panose="02020603050405020304" pitchFamily="18" charset="0"/>
              </a:rPr>
              <a:t>Notifications</a:t>
            </a:r>
          </a:p>
          <a:p>
            <a:r>
              <a:rPr lang="fr-FR" b="1" dirty="0">
                <a:solidFill>
                  <a:srgbClr val="000000"/>
                </a:solidFill>
                <a:latin typeface="Times New Roman" panose="02020603050405020304" pitchFamily="18" charset="0"/>
                <a:ea typeface="Times New Roman" panose="02020603050405020304" pitchFamily="18" charset="0"/>
              </a:rPr>
              <a:t>Gestion des </a:t>
            </a:r>
            <a:r>
              <a:rPr lang="fr-FR" b="1" dirty="0" smtClean="0">
                <a:solidFill>
                  <a:srgbClr val="000000"/>
                </a:solidFill>
                <a:latin typeface="Times New Roman" panose="02020603050405020304" pitchFamily="18" charset="0"/>
                <a:ea typeface="Times New Roman" panose="02020603050405020304" pitchFamily="18" charset="0"/>
              </a:rPr>
              <a:t>réservations</a:t>
            </a:r>
          </a:p>
          <a:p>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25836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wipe(down)">
                                      <p:cBhvr>
                                        <p:cTn id="48" dur="580">
                                          <p:stCondLst>
                                            <p:cond delay="0"/>
                                          </p:stCondLst>
                                        </p:cTn>
                                        <p:tgtEl>
                                          <p:spTgt spid="3">
                                            <p:txEl>
                                              <p:pRg st="2" end="2"/>
                                            </p:txEl>
                                          </p:spTgt>
                                        </p:tgtEl>
                                      </p:cBhvr>
                                    </p:animEffect>
                                    <p:anim calcmode="lin" valueType="num">
                                      <p:cBhvr>
                                        <p:cTn id="4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2" end="2"/>
                                            </p:txEl>
                                          </p:spTgt>
                                        </p:tgtEl>
                                      </p:cBhvr>
                                      <p:to x="100000" y="60000"/>
                                    </p:animScale>
                                    <p:animScale>
                                      <p:cBhvr>
                                        <p:cTn id="55" dur="166" decel="50000">
                                          <p:stCondLst>
                                            <p:cond delay="676"/>
                                          </p:stCondLst>
                                        </p:cTn>
                                        <p:tgtEl>
                                          <p:spTgt spid="3">
                                            <p:txEl>
                                              <p:pRg st="2" end="2"/>
                                            </p:txEl>
                                          </p:spTgt>
                                        </p:tgtEl>
                                      </p:cBhvr>
                                      <p:to x="100000" y="100000"/>
                                    </p:animScale>
                                    <p:animScale>
                                      <p:cBhvr>
                                        <p:cTn id="56" dur="26">
                                          <p:stCondLst>
                                            <p:cond delay="1312"/>
                                          </p:stCondLst>
                                        </p:cTn>
                                        <p:tgtEl>
                                          <p:spTgt spid="3">
                                            <p:txEl>
                                              <p:pRg st="2" end="2"/>
                                            </p:txEl>
                                          </p:spTgt>
                                        </p:tgtEl>
                                      </p:cBhvr>
                                      <p:to x="100000" y="80000"/>
                                    </p:animScale>
                                    <p:animScale>
                                      <p:cBhvr>
                                        <p:cTn id="57" dur="166" decel="50000">
                                          <p:stCondLst>
                                            <p:cond delay="1338"/>
                                          </p:stCondLst>
                                        </p:cTn>
                                        <p:tgtEl>
                                          <p:spTgt spid="3">
                                            <p:txEl>
                                              <p:pRg st="2" end="2"/>
                                            </p:txEl>
                                          </p:spTgt>
                                        </p:tgtEl>
                                      </p:cBhvr>
                                      <p:to x="100000" y="100000"/>
                                    </p:animScale>
                                    <p:animScale>
                                      <p:cBhvr>
                                        <p:cTn id="58" dur="26">
                                          <p:stCondLst>
                                            <p:cond delay="1642"/>
                                          </p:stCondLst>
                                        </p:cTn>
                                        <p:tgtEl>
                                          <p:spTgt spid="3">
                                            <p:txEl>
                                              <p:pRg st="2" end="2"/>
                                            </p:txEl>
                                          </p:spTgt>
                                        </p:tgtEl>
                                      </p:cBhvr>
                                      <p:to x="100000" y="90000"/>
                                    </p:animScale>
                                    <p:animScale>
                                      <p:cBhvr>
                                        <p:cTn id="59" dur="166" decel="50000">
                                          <p:stCondLst>
                                            <p:cond delay="1668"/>
                                          </p:stCondLst>
                                        </p:cTn>
                                        <p:tgtEl>
                                          <p:spTgt spid="3">
                                            <p:txEl>
                                              <p:pRg st="2" end="2"/>
                                            </p:txEl>
                                          </p:spTgt>
                                        </p:tgtEl>
                                      </p:cBhvr>
                                      <p:to x="100000" y="100000"/>
                                    </p:animScale>
                                    <p:animScale>
                                      <p:cBhvr>
                                        <p:cTn id="60" dur="26">
                                          <p:stCondLst>
                                            <p:cond delay="1808"/>
                                          </p:stCondLst>
                                        </p:cTn>
                                        <p:tgtEl>
                                          <p:spTgt spid="3">
                                            <p:txEl>
                                              <p:pRg st="2" end="2"/>
                                            </p:txEl>
                                          </p:spTgt>
                                        </p:tgtEl>
                                      </p:cBhvr>
                                      <p:to x="100000" y="95000"/>
                                    </p:animScale>
                                    <p:animScale>
                                      <p:cBhvr>
                                        <p:cTn id="61" dur="166" decel="50000">
                                          <p:stCondLst>
                                            <p:cond delay="1834"/>
                                          </p:stCondLst>
                                        </p:cTn>
                                        <p:tgtEl>
                                          <p:spTgt spid="3">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3">
                                            <p:txEl>
                                              <p:pRg st="3" end="3"/>
                                            </p:txEl>
                                          </p:spTgt>
                                        </p:tgtEl>
                                        <p:attrNameLst>
                                          <p:attrName>style.visibility</p:attrName>
                                        </p:attrNameLst>
                                      </p:cBhvr>
                                      <p:to>
                                        <p:strVal val="visible"/>
                                      </p:to>
                                    </p:set>
                                    <p:animEffect transition="in" filter="wipe(down)">
                                      <p:cBhvr>
                                        <p:cTn id="66" dur="580">
                                          <p:stCondLst>
                                            <p:cond delay="0"/>
                                          </p:stCondLst>
                                        </p:cTn>
                                        <p:tgtEl>
                                          <p:spTgt spid="3">
                                            <p:txEl>
                                              <p:pRg st="3" end="3"/>
                                            </p:txEl>
                                          </p:spTgt>
                                        </p:tgtEl>
                                      </p:cBhvr>
                                    </p:animEffect>
                                    <p:anim calcmode="lin" valueType="num">
                                      <p:cBhvr>
                                        <p:cTn id="67"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3">
                                            <p:txEl>
                                              <p:pRg st="3" end="3"/>
                                            </p:txEl>
                                          </p:spTgt>
                                        </p:tgtEl>
                                      </p:cBhvr>
                                      <p:to x="100000" y="60000"/>
                                    </p:animScale>
                                    <p:animScale>
                                      <p:cBhvr>
                                        <p:cTn id="73" dur="166" decel="50000">
                                          <p:stCondLst>
                                            <p:cond delay="676"/>
                                          </p:stCondLst>
                                        </p:cTn>
                                        <p:tgtEl>
                                          <p:spTgt spid="3">
                                            <p:txEl>
                                              <p:pRg st="3" end="3"/>
                                            </p:txEl>
                                          </p:spTgt>
                                        </p:tgtEl>
                                      </p:cBhvr>
                                      <p:to x="100000" y="100000"/>
                                    </p:animScale>
                                    <p:animScale>
                                      <p:cBhvr>
                                        <p:cTn id="74" dur="26">
                                          <p:stCondLst>
                                            <p:cond delay="1312"/>
                                          </p:stCondLst>
                                        </p:cTn>
                                        <p:tgtEl>
                                          <p:spTgt spid="3">
                                            <p:txEl>
                                              <p:pRg st="3" end="3"/>
                                            </p:txEl>
                                          </p:spTgt>
                                        </p:tgtEl>
                                      </p:cBhvr>
                                      <p:to x="100000" y="80000"/>
                                    </p:animScale>
                                    <p:animScale>
                                      <p:cBhvr>
                                        <p:cTn id="75" dur="166" decel="50000">
                                          <p:stCondLst>
                                            <p:cond delay="1338"/>
                                          </p:stCondLst>
                                        </p:cTn>
                                        <p:tgtEl>
                                          <p:spTgt spid="3">
                                            <p:txEl>
                                              <p:pRg st="3" end="3"/>
                                            </p:txEl>
                                          </p:spTgt>
                                        </p:tgtEl>
                                      </p:cBhvr>
                                      <p:to x="100000" y="100000"/>
                                    </p:animScale>
                                    <p:animScale>
                                      <p:cBhvr>
                                        <p:cTn id="76" dur="26">
                                          <p:stCondLst>
                                            <p:cond delay="1642"/>
                                          </p:stCondLst>
                                        </p:cTn>
                                        <p:tgtEl>
                                          <p:spTgt spid="3">
                                            <p:txEl>
                                              <p:pRg st="3" end="3"/>
                                            </p:txEl>
                                          </p:spTgt>
                                        </p:tgtEl>
                                      </p:cBhvr>
                                      <p:to x="100000" y="90000"/>
                                    </p:animScale>
                                    <p:animScale>
                                      <p:cBhvr>
                                        <p:cTn id="77" dur="166" decel="50000">
                                          <p:stCondLst>
                                            <p:cond delay="1668"/>
                                          </p:stCondLst>
                                        </p:cTn>
                                        <p:tgtEl>
                                          <p:spTgt spid="3">
                                            <p:txEl>
                                              <p:pRg st="3" end="3"/>
                                            </p:txEl>
                                          </p:spTgt>
                                        </p:tgtEl>
                                      </p:cBhvr>
                                      <p:to x="100000" y="100000"/>
                                    </p:animScale>
                                    <p:animScale>
                                      <p:cBhvr>
                                        <p:cTn id="78" dur="26">
                                          <p:stCondLst>
                                            <p:cond delay="1808"/>
                                          </p:stCondLst>
                                        </p:cTn>
                                        <p:tgtEl>
                                          <p:spTgt spid="3">
                                            <p:txEl>
                                              <p:pRg st="3" end="3"/>
                                            </p:txEl>
                                          </p:spTgt>
                                        </p:tgtEl>
                                      </p:cBhvr>
                                      <p:to x="100000" y="95000"/>
                                    </p:animScale>
                                    <p:animScale>
                                      <p:cBhvr>
                                        <p:cTn id="79" dur="166" decel="50000">
                                          <p:stCondLst>
                                            <p:cond delay="1834"/>
                                          </p:stCondLst>
                                        </p:cTn>
                                        <p:tgtEl>
                                          <p:spTgt spid="3">
                                            <p:txEl>
                                              <p:pRg st="3" end="3"/>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3">
                                            <p:txEl>
                                              <p:pRg st="4" end="4"/>
                                            </p:txEl>
                                          </p:spTgt>
                                        </p:tgtEl>
                                        <p:attrNameLst>
                                          <p:attrName>style.visibility</p:attrName>
                                        </p:attrNameLst>
                                      </p:cBhvr>
                                      <p:to>
                                        <p:strVal val="visible"/>
                                      </p:to>
                                    </p:set>
                                    <p:animEffect transition="in" filter="wipe(down)">
                                      <p:cBhvr>
                                        <p:cTn id="84" dur="580">
                                          <p:stCondLst>
                                            <p:cond delay="0"/>
                                          </p:stCondLst>
                                        </p:cTn>
                                        <p:tgtEl>
                                          <p:spTgt spid="3">
                                            <p:txEl>
                                              <p:pRg st="4" end="4"/>
                                            </p:txEl>
                                          </p:spTgt>
                                        </p:tgtEl>
                                      </p:cBhvr>
                                    </p:animEffect>
                                    <p:anim calcmode="lin" valueType="num">
                                      <p:cBhvr>
                                        <p:cTn id="85"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3">
                                            <p:txEl>
                                              <p:pRg st="4" end="4"/>
                                            </p:txEl>
                                          </p:spTgt>
                                        </p:tgtEl>
                                      </p:cBhvr>
                                      <p:to x="100000" y="60000"/>
                                    </p:animScale>
                                    <p:animScale>
                                      <p:cBhvr>
                                        <p:cTn id="91" dur="166" decel="50000">
                                          <p:stCondLst>
                                            <p:cond delay="676"/>
                                          </p:stCondLst>
                                        </p:cTn>
                                        <p:tgtEl>
                                          <p:spTgt spid="3">
                                            <p:txEl>
                                              <p:pRg st="4" end="4"/>
                                            </p:txEl>
                                          </p:spTgt>
                                        </p:tgtEl>
                                      </p:cBhvr>
                                      <p:to x="100000" y="100000"/>
                                    </p:animScale>
                                    <p:animScale>
                                      <p:cBhvr>
                                        <p:cTn id="92" dur="26">
                                          <p:stCondLst>
                                            <p:cond delay="1312"/>
                                          </p:stCondLst>
                                        </p:cTn>
                                        <p:tgtEl>
                                          <p:spTgt spid="3">
                                            <p:txEl>
                                              <p:pRg st="4" end="4"/>
                                            </p:txEl>
                                          </p:spTgt>
                                        </p:tgtEl>
                                      </p:cBhvr>
                                      <p:to x="100000" y="80000"/>
                                    </p:animScale>
                                    <p:animScale>
                                      <p:cBhvr>
                                        <p:cTn id="93" dur="166" decel="50000">
                                          <p:stCondLst>
                                            <p:cond delay="1338"/>
                                          </p:stCondLst>
                                        </p:cTn>
                                        <p:tgtEl>
                                          <p:spTgt spid="3">
                                            <p:txEl>
                                              <p:pRg st="4" end="4"/>
                                            </p:txEl>
                                          </p:spTgt>
                                        </p:tgtEl>
                                      </p:cBhvr>
                                      <p:to x="100000" y="100000"/>
                                    </p:animScale>
                                    <p:animScale>
                                      <p:cBhvr>
                                        <p:cTn id="94" dur="26">
                                          <p:stCondLst>
                                            <p:cond delay="1642"/>
                                          </p:stCondLst>
                                        </p:cTn>
                                        <p:tgtEl>
                                          <p:spTgt spid="3">
                                            <p:txEl>
                                              <p:pRg st="4" end="4"/>
                                            </p:txEl>
                                          </p:spTgt>
                                        </p:tgtEl>
                                      </p:cBhvr>
                                      <p:to x="100000" y="90000"/>
                                    </p:animScale>
                                    <p:animScale>
                                      <p:cBhvr>
                                        <p:cTn id="95" dur="166" decel="50000">
                                          <p:stCondLst>
                                            <p:cond delay="1668"/>
                                          </p:stCondLst>
                                        </p:cTn>
                                        <p:tgtEl>
                                          <p:spTgt spid="3">
                                            <p:txEl>
                                              <p:pRg st="4" end="4"/>
                                            </p:txEl>
                                          </p:spTgt>
                                        </p:tgtEl>
                                      </p:cBhvr>
                                      <p:to x="100000" y="100000"/>
                                    </p:animScale>
                                    <p:animScale>
                                      <p:cBhvr>
                                        <p:cTn id="96" dur="26">
                                          <p:stCondLst>
                                            <p:cond delay="1808"/>
                                          </p:stCondLst>
                                        </p:cTn>
                                        <p:tgtEl>
                                          <p:spTgt spid="3">
                                            <p:txEl>
                                              <p:pRg st="4" end="4"/>
                                            </p:txEl>
                                          </p:spTgt>
                                        </p:tgtEl>
                                      </p:cBhvr>
                                      <p:to x="100000" y="95000"/>
                                    </p:animScale>
                                    <p:animScale>
                                      <p:cBhvr>
                                        <p:cTn id="97"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600" dirty="0"/>
              <a:t>2. Exigences non fonctionnelles</a:t>
            </a:r>
            <a:r>
              <a:rPr lang="fr-FR" b="1" dirty="0"/>
              <a:t>  </a:t>
            </a:r>
            <a:br>
              <a:rPr lang="fr-FR" b="1" dirty="0"/>
            </a:br>
            <a:endParaRPr lang="fr-FR" dirty="0"/>
          </a:p>
        </p:txBody>
      </p:sp>
      <p:sp>
        <p:nvSpPr>
          <p:cNvPr id="3" name="Espace réservé du contenu 2"/>
          <p:cNvSpPr>
            <a:spLocks noGrp="1"/>
          </p:cNvSpPr>
          <p:nvPr>
            <p:ph idx="1"/>
          </p:nvPr>
        </p:nvSpPr>
        <p:spPr/>
        <p:txBody>
          <a:bodyPr/>
          <a:lstStyle/>
          <a:p>
            <a:r>
              <a:rPr lang="fr-FR" b="1" dirty="0">
                <a:latin typeface="Times New Roman" panose="02020603050405020304" pitchFamily="18" charset="0"/>
                <a:cs typeface="Times New Roman" panose="02020603050405020304" pitchFamily="18" charset="0"/>
              </a:rPr>
              <a:t>Convivialité et facilité </a:t>
            </a:r>
            <a:r>
              <a:rPr lang="fr-FR" b="1" dirty="0" smtClean="0">
                <a:latin typeface="Times New Roman" panose="02020603050405020304" pitchFamily="18" charset="0"/>
                <a:cs typeface="Times New Roman" panose="02020603050405020304" pitchFamily="18" charset="0"/>
              </a:rPr>
              <a:t>d'utilisation</a:t>
            </a:r>
          </a:p>
          <a:p>
            <a:r>
              <a:rPr lang="fr-FR" b="1" dirty="0">
                <a:solidFill>
                  <a:srgbClr val="000000"/>
                </a:solidFill>
                <a:latin typeface="Times New Roman" panose="02020603050405020304" pitchFamily="18" charset="0"/>
                <a:ea typeface="Times New Roman" panose="02020603050405020304" pitchFamily="18" charset="0"/>
              </a:rPr>
              <a:t>Performance et fiabilité </a:t>
            </a:r>
            <a:endParaRPr lang="fr-FR" b="1" dirty="0" smtClean="0">
              <a:solidFill>
                <a:srgbClr val="000000"/>
              </a:solidFill>
              <a:latin typeface="Times New Roman" panose="02020603050405020304" pitchFamily="18" charset="0"/>
              <a:ea typeface="Times New Roman" panose="02020603050405020304" pitchFamily="18" charset="0"/>
            </a:endParaRPr>
          </a:p>
          <a:p>
            <a:r>
              <a:rPr lang="fr-FR" b="1" dirty="0">
                <a:solidFill>
                  <a:srgbClr val="000000"/>
                </a:solidFill>
                <a:latin typeface="Times New Roman" panose="02020603050405020304" pitchFamily="18" charset="0"/>
                <a:ea typeface="Times New Roman" panose="02020603050405020304" pitchFamily="18" charset="0"/>
              </a:rPr>
              <a:t>Évolutivité du système </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45263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wipe(down)">
                                      <p:cBhvr>
                                        <p:cTn id="48" dur="580">
                                          <p:stCondLst>
                                            <p:cond delay="0"/>
                                          </p:stCondLst>
                                        </p:cTn>
                                        <p:tgtEl>
                                          <p:spTgt spid="3">
                                            <p:txEl>
                                              <p:pRg st="2" end="2"/>
                                            </p:txEl>
                                          </p:spTgt>
                                        </p:tgtEl>
                                      </p:cBhvr>
                                    </p:animEffect>
                                    <p:anim calcmode="lin" valueType="num">
                                      <p:cBhvr>
                                        <p:cTn id="4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2" end="2"/>
                                            </p:txEl>
                                          </p:spTgt>
                                        </p:tgtEl>
                                      </p:cBhvr>
                                      <p:to x="100000" y="60000"/>
                                    </p:animScale>
                                    <p:animScale>
                                      <p:cBhvr>
                                        <p:cTn id="55" dur="166" decel="50000">
                                          <p:stCondLst>
                                            <p:cond delay="676"/>
                                          </p:stCondLst>
                                        </p:cTn>
                                        <p:tgtEl>
                                          <p:spTgt spid="3">
                                            <p:txEl>
                                              <p:pRg st="2" end="2"/>
                                            </p:txEl>
                                          </p:spTgt>
                                        </p:tgtEl>
                                      </p:cBhvr>
                                      <p:to x="100000" y="100000"/>
                                    </p:animScale>
                                    <p:animScale>
                                      <p:cBhvr>
                                        <p:cTn id="56" dur="26">
                                          <p:stCondLst>
                                            <p:cond delay="1312"/>
                                          </p:stCondLst>
                                        </p:cTn>
                                        <p:tgtEl>
                                          <p:spTgt spid="3">
                                            <p:txEl>
                                              <p:pRg st="2" end="2"/>
                                            </p:txEl>
                                          </p:spTgt>
                                        </p:tgtEl>
                                      </p:cBhvr>
                                      <p:to x="100000" y="80000"/>
                                    </p:animScale>
                                    <p:animScale>
                                      <p:cBhvr>
                                        <p:cTn id="57" dur="166" decel="50000">
                                          <p:stCondLst>
                                            <p:cond delay="1338"/>
                                          </p:stCondLst>
                                        </p:cTn>
                                        <p:tgtEl>
                                          <p:spTgt spid="3">
                                            <p:txEl>
                                              <p:pRg st="2" end="2"/>
                                            </p:txEl>
                                          </p:spTgt>
                                        </p:tgtEl>
                                      </p:cBhvr>
                                      <p:to x="100000" y="100000"/>
                                    </p:animScale>
                                    <p:animScale>
                                      <p:cBhvr>
                                        <p:cTn id="58" dur="26">
                                          <p:stCondLst>
                                            <p:cond delay="1642"/>
                                          </p:stCondLst>
                                        </p:cTn>
                                        <p:tgtEl>
                                          <p:spTgt spid="3">
                                            <p:txEl>
                                              <p:pRg st="2" end="2"/>
                                            </p:txEl>
                                          </p:spTgt>
                                        </p:tgtEl>
                                      </p:cBhvr>
                                      <p:to x="100000" y="90000"/>
                                    </p:animScale>
                                    <p:animScale>
                                      <p:cBhvr>
                                        <p:cTn id="59" dur="166" decel="50000">
                                          <p:stCondLst>
                                            <p:cond delay="1668"/>
                                          </p:stCondLst>
                                        </p:cTn>
                                        <p:tgtEl>
                                          <p:spTgt spid="3">
                                            <p:txEl>
                                              <p:pRg st="2" end="2"/>
                                            </p:txEl>
                                          </p:spTgt>
                                        </p:tgtEl>
                                      </p:cBhvr>
                                      <p:to x="100000" y="100000"/>
                                    </p:animScale>
                                    <p:animScale>
                                      <p:cBhvr>
                                        <p:cTn id="60" dur="26">
                                          <p:stCondLst>
                                            <p:cond delay="1808"/>
                                          </p:stCondLst>
                                        </p:cTn>
                                        <p:tgtEl>
                                          <p:spTgt spid="3">
                                            <p:txEl>
                                              <p:pRg st="2" end="2"/>
                                            </p:txEl>
                                          </p:spTgt>
                                        </p:tgtEl>
                                      </p:cBhvr>
                                      <p:to x="100000" y="95000"/>
                                    </p:animScale>
                                    <p:animScale>
                                      <p:cBhvr>
                                        <p:cTn id="61"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200" dirty="0"/>
              <a:t>3. Calendrier</a:t>
            </a:r>
            <a:r>
              <a:rPr lang="fr-FR" sz="3200" b="1" dirty="0"/>
              <a:t> </a:t>
            </a:r>
            <a:r>
              <a:rPr lang="fr-FR" sz="3200" dirty="0"/>
              <a:t>et exigences budgétaires </a:t>
            </a:r>
            <a:r>
              <a:rPr lang="fr-FR" sz="3200" b="1" dirty="0"/>
              <a:t/>
            </a:r>
            <a:br>
              <a:rPr lang="fr-FR" sz="3200" b="1" dirty="0"/>
            </a:br>
            <a:r>
              <a:rPr lang="fr-FR" sz="3200" b="1" dirty="0"/>
              <a:t> </a:t>
            </a:r>
            <a:r>
              <a:rPr lang="fr-FR" sz="3200" dirty="0"/>
              <a:t/>
            </a:r>
            <a:br>
              <a:rPr lang="fr-FR" sz="3200" dirty="0"/>
            </a:br>
            <a:endParaRPr lang="fr-FR" sz="3200" dirty="0"/>
          </a:p>
        </p:txBody>
      </p:sp>
      <p:sp>
        <p:nvSpPr>
          <p:cNvPr id="3" name="Espace réservé du contenu 2"/>
          <p:cNvSpPr>
            <a:spLocks noGrp="1"/>
          </p:cNvSpPr>
          <p:nvPr>
            <p:ph idx="1"/>
          </p:nvPr>
        </p:nvSpPr>
        <p:spPr/>
        <p:txBody>
          <a:bodyPr/>
          <a:lstStyle/>
          <a:p>
            <a:pPr marL="0" indent="0">
              <a:lnSpc>
                <a:spcPct val="102000"/>
              </a:lnSpc>
              <a:spcAft>
                <a:spcPts val="180"/>
              </a:spcAft>
              <a:buNone/>
            </a:pPr>
            <a:r>
              <a:rPr lang="fr-FR" dirty="0">
                <a:solidFill>
                  <a:srgbClr val="000000"/>
                </a:solidFill>
                <a:latin typeface="Times New Roman" panose="02020603050405020304" pitchFamily="18" charset="0"/>
                <a:ea typeface="Times New Roman" panose="02020603050405020304" pitchFamily="18" charset="0"/>
              </a:rPr>
              <a:t>Le projet  a été réalisé selon le calendrier suivant : </a:t>
            </a:r>
          </a:p>
          <a:p>
            <a:pPr marL="342900" lvl="0" indent="-342900" fontAlgn="base">
              <a:lnSpc>
                <a:spcPct val="102000"/>
              </a:lnSpc>
              <a:spcAft>
                <a:spcPts val="170"/>
              </a:spcAft>
              <a:buClr>
                <a:srgbClr val="000000"/>
              </a:buClr>
              <a:buSzPts val="1400"/>
              <a:buFont typeface="Arial" panose="020B0604020202020204" pitchFamily="34" charset="0"/>
              <a:buChar char="•"/>
            </a:pPr>
            <a:r>
              <a:rPr lang="fr-FR" b="1"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Phase d'analyse et de conception : </a:t>
            </a:r>
            <a:r>
              <a:rPr lang="fr-FR"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 semaine </a:t>
            </a:r>
          </a:p>
          <a:p>
            <a:pPr marL="342900" lvl="0" indent="-342900" fontAlgn="base">
              <a:lnSpc>
                <a:spcPct val="102000"/>
              </a:lnSpc>
              <a:spcAft>
                <a:spcPts val="170"/>
              </a:spcAft>
              <a:buClr>
                <a:srgbClr val="000000"/>
              </a:buClr>
              <a:buSzPts val="1400"/>
              <a:buFont typeface="Arial" panose="020B0604020202020204" pitchFamily="34" charset="0"/>
              <a:buChar char="•"/>
            </a:pPr>
            <a:r>
              <a:rPr lang="fr-FR" b="1"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Phase de développement : </a:t>
            </a:r>
            <a:r>
              <a:rPr lang="fr-FR"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semaines</a:t>
            </a:r>
          </a:p>
          <a:p>
            <a:pPr marL="342900" lvl="0" indent="-342900" fontAlgn="base">
              <a:lnSpc>
                <a:spcPct val="102000"/>
              </a:lnSpc>
              <a:spcAft>
                <a:spcPts val="170"/>
              </a:spcAft>
              <a:buClr>
                <a:srgbClr val="000000"/>
              </a:buClr>
              <a:buSzPts val="1400"/>
              <a:buFont typeface="Arial" panose="020B0604020202020204" pitchFamily="34" charset="0"/>
              <a:buChar char="•"/>
            </a:pPr>
            <a:r>
              <a:rPr lang="fr-FR" b="1"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Phase de tests et de validation : </a:t>
            </a:r>
            <a:r>
              <a:rPr lang="fr-FR"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jours</a:t>
            </a:r>
          </a:p>
          <a:p>
            <a:pPr marL="342900" lvl="0" indent="-342900" fontAlgn="base">
              <a:lnSpc>
                <a:spcPct val="102000"/>
              </a:lnSpc>
              <a:spcAft>
                <a:spcPts val="170"/>
              </a:spcAft>
              <a:buClr>
                <a:srgbClr val="000000"/>
              </a:buClr>
              <a:buSzPts val="1400"/>
              <a:buFont typeface="Arial" panose="020B0604020202020204" pitchFamily="34" charset="0"/>
              <a:buChar char="•"/>
            </a:pPr>
            <a:r>
              <a:rPr lang="fr-FR" b="1"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Phase de déploiement : </a:t>
            </a:r>
            <a:r>
              <a:rPr lang="fr-FR"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 jour</a:t>
            </a:r>
            <a:r>
              <a:rPr lang="fr-FR" b="1"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fr-FR"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fr-FR" dirty="0">
                <a:solidFill>
                  <a:srgbClr val="000000"/>
                </a:solidFill>
                <a:latin typeface="Times New Roman" panose="02020603050405020304" pitchFamily="18" charset="0"/>
                <a:ea typeface="Times New Roman" panose="02020603050405020304" pitchFamily="18" charset="0"/>
              </a:rPr>
              <a:t>Le budget alloué pour le développement du système est fixé à XXXXXX FCFA. </a:t>
            </a:r>
            <a:endParaRPr lang="fr-FR" dirty="0"/>
          </a:p>
        </p:txBody>
      </p:sp>
    </p:spTree>
    <p:extLst>
      <p:ext uri="{BB962C8B-B14F-4D97-AF65-F5344CB8AC3E}">
        <p14:creationId xmlns:p14="http://schemas.microsoft.com/office/powerpoint/2010/main" val="13334635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II-CONCEPTION</a:t>
            </a:r>
            <a:br>
              <a:rPr lang="fr-FR" dirty="0" smtClean="0"/>
            </a:br>
            <a:r>
              <a:rPr lang="fr-FR" sz="2400" dirty="0" smtClean="0"/>
              <a:t>1-Modele conceptuel de </a:t>
            </a:r>
            <a:r>
              <a:rPr lang="fr-FR" sz="2400" dirty="0" err="1" smtClean="0"/>
              <a:t>donnees</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7247" y="2674908"/>
            <a:ext cx="7491369" cy="3317875"/>
          </a:xfrm>
        </p:spPr>
      </p:pic>
    </p:spTree>
    <p:extLst>
      <p:ext uri="{BB962C8B-B14F-4D97-AF65-F5344CB8AC3E}">
        <p14:creationId xmlns:p14="http://schemas.microsoft.com/office/powerpoint/2010/main" val="109141445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smtClean="0"/>
              <a:t>2-Modele logique des </a:t>
            </a:r>
            <a:r>
              <a:rPr lang="fr-FR" sz="2800" dirty="0" err="1" smtClean="0"/>
              <a:t>donnees</a:t>
            </a:r>
            <a:endParaRPr lang="fr-FR" sz="2800" dirty="0"/>
          </a:p>
        </p:txBody>
      </p:sp>
      <p:sp>
        <p:nvSpPr>
          <p:cNvPr id="3" name="Espace réservé du contenu 2"/>
          <p:cNvSpPr>
            <a:spLocks noGrp="1"/>
          </p:cNvSpPr>
          <p:nvPr>
            <p:ph idx="1"/>
          </p:nvPr>
        </p:nvSpPr>
        <p:spPr/>
        <p:txBody>
          <a:bodyPr>
            <a:normAutofit fontScale="92500"/>
          </a:bodyPr>
          <a:lstStyle/>
          <a:p>
            <a:pPr marL="0" indent="0">
              <a:buNone/>
            </a:pPr>
            <a:r>
              <a:rPr lang="fr-FR" dirty="0">
                <a:latin typeface="Times New Roman" panose="02020603050405020304" pitchFamily="18" charset="0"/>
                <a:cs typeface="Times New Roman" panose="02020603050405020304" pitchFamily="18" charset="0"/>
              </a:rPr>
              <a:t>Le Modèle logique de données correspondant au Modèle conceptuel de données est le suivant </a:t>
            </a:r>
          </a:p>
          <a:p>
            <a:pPr lvl="0" fontAlgn="base"/>
            <a:r>
              <a:rPr lang="fr-FR" dirty="0">
                <a:latin typeface="Times New Roman" panose="02020603050405020304" pitchFamily="18" charset="0"/>
                <a:cs typeface="Times New Roman" panose="02020603050405020304" pitchFamily="18" charset="0"/>
              </a:rPr>
              <a:t>Clients (</a:t>
            </a:r>
            <a:r>
              <a:rPr lang="fr-FR" b="1" dirty="0" err="1">
                <a:latin typeface="Times New Roman" panose="02020603050405020304" pitchFamily="18" charset="0"/>
                <a:cs typeface="Times New Roman" panose="02020603050405020304" pitchFamily="18" charset="0"/>
              </a:rPr>
              <a:t>idc</a:t>
            </a:r>
            <a:r>
              <a:rPr lang="fr-FR" dirty="0">
                <a:latin typeface="Times New Roman" panose="02020603050405020304" pitchFamily="18" charset="0"/>
                <a:cs typeface="Times New Roman" panose="02020603050405020304" pitchFamily="18" charset="0"/>
              </a:rPr>
              <a:t>, nom, email, </a:t>
            </a:r>
            <a:r>
              <a:rPr lang="fr-FR" dirty="0" err="1">
                <a:latin typeface="Times New Roman" panose="02020603050405020304" pitchFamily="18" charset="0"/>
                <a:cs typeface="Times New Roman" panose="02020603050405020304" pitchFamily="18" charset="0"/>
              </a:rPr>
              <a:t>mdp</a:t>
            </a:r>
            <a:r>
              <a:rPr lang="fr-FR" dirty="0">
                <a:latin typeface="Times New Roman" panose="02020603050405020304" pitchFamily="18" charset="0"/>
                <a:cs typeface="Times New Roman" panose="02020603050405020304" pitchFamily="18" charset="0"/>
              </a:rPr>
              <a:t>, tel, ) ; </a:t>
            </a:r>
          </a:p>
          <a:p>
            <a:pPr lvl="0" fontAlgn="base"/>
            <a:r>
              <a:rPr lang="fr-FR" dirty="0">
                <a:latin typeface="Times New Roman" panose="02020603050405020304" pitchFamily="18" charset="0"/>
                <a:cs typeface="Times New Roman" panose="02020603050405020304" pitchFamily="18" charset="0"/>
              </a:rPr>
              <a:t>Réservations (</a:t>
            </a:r>
            <a:r>
              <a:rPr lang="fr-FR" b="1" dirty="0">
                <a:latin typeface="Times New Roman" panose="02020603050405020304" pitchFamily="18" charset="0"/>
                <a:cs typeface="Times New Roman" panose="02020603050405020304" pitchFamily="18" charset="0"/>
              </a:rPr>
              <a:t>id</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namec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surename</a:t>
            </a:r>
            <a:r>
              <a:rPr lang="fr-FR" dirty="0">
                <a:latin typeface="Times New Roman" panose="02020603050405020304" pitchFamily="18" charset="0"/>
                <a:cs typeface="Times New Roman" panose="02020603050405020304" pitchFamily="18" charset="0"/>
              </a:rPr>
              <a:t>, email, </a:t>
            </a:r>
            <a:r>
              <a:rPr lang="fr-FR" dirty="0" err="1">
                <a:latin typeface="Times New Roman" panose="02020603050405020304" pitchFamily="18" charset="0"/>
                <a:cs typeface="Times New Roman" panose="02020603050405020304" pitchFamily="18" charset="0"/>
              </a:rPr>
              <a:t>dateR,heure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nb_place</a:t>
            </a:r>
            <a:r>
              <a:rPr lang="fr-FR" dirty="0">
                <a:latin typeface="Times New Roman" panose="02020603050405020304" pitchFamily="18" charset="0"/>
                <a:cs typeface="Times New Roman" panose="02020603050405020304" pitchFamily="18" charset="0"/>
              </a:rPr>
              <a:t> ,téléphone ,</a:t>
            </a:r>
            <a:r>
              <a:rPr lang="fr-FR" dirty="0" err="1">
                <a:latin typeface="Times New Roman" panose="02020603050405020304" pitchFamily="18" charset="0"/>
                <a:cs typeface="Times New Roman" panose="02020603050405020304" pitchFamily="18" charset="0"/>
              </a:rPr>
              <a:t>cpoint</a:t>
            </a:r>
            <a:r>
              <a:rPr lang="fr-FR" dirty="0">
                <a:latin typeface="Times New Roman" panose="02020603050405020304" pitchFamily="18" charset="0"/>
                <a:cs typeface="Times New Roman" panose="02020603050405020304" pitchFamily="18" charset="0"/>
              </a:rPr>
              <a:t> ,Destination  </a:t>
            </a:r>
            <a:r>
              <a:rPr lang="fr-FR" b="1" i="1" dirty="0">
                <a:latin typeface="Times New Roman" panose="02020603050405020304" pitchFamily="18" charset="0"/>
                <a:cs typeface="Times New Roman" panose="02020603050405020304" pitchFamily="18" charset="0"/>
              </a:rPr>
              <a:t>#</a:t>
            </a:r>
            <a:r>
              <a:rPr lang="fr-FR" b="1" i="1" dirty="0" err="1">
                <a:latin typeface="Times New Roman" panose="02020603050405020304" pitchFamily="18" charset="0"/>
                <a:cs typeface="Times New Roman" panose="02020603050405020304" pitchFamily="18" charset="0"/>
              </a:rPr>
              <a:t>idc</a:t>
            </a:r>
            <a:r>
              <a:rPr lang="fr-FR" b="1" i="1" dirty="0">
                <a:latin typeface="Times New Roman" panose="02020603050405020304" pitchFamily="18" charset="0"/>
                <a:cs typeface="Times New Roman" panose="02020603050405020304" pitchFamily="18" charset="0"/>
              </a:rPr>
              <a:t>,#</a:t>
            </a:r>
            <a:r>
              <a:rPr lang="fr-FR" b="1" i="1" dirty="0" err="1">
                <a:latin typeface="Times New Roman" panose="02020603050405020304" pitchFamily="18" charset="0"/>
                <a:cs typeface="Times New Roman" panose="02020603050405020304" pitchFamily="18" charset="0"/>
              </a:rPr>
              <a:t>idch</a:t>
            </a:r>
            <a:r>
              <a:rPr lang="fr-FR" dirty="0">
                <a:latin typeface="Times New Roman" panose="02020603050405020304" pitchFamily="18" charset="0"/>
                <a:cs typeface="Times New Roman" panose="02020603050405020304" pitchFamily="18" charset="0"/>
              </a:rPr>
              <a:t>) ; </a:t>
            </a:r>
          </a:p>
          <a:p>
            <a:pPr lvl="0" fontAlgn="base"/>
            <a:r>
              <a:rPr lang="en-US" dirty="0">
                <a:latin typeface="Times New Roman" panose="02020603050405020304" pitchFamily="18" charset="0"/>
                <a:cs typeface="Times New Roman" panose="02020603050405020304" pitchFamily="18" charset="0"/>
              </a:rPr>
              <a:t>Commentaires (</a:t>
            </a:r>
            <a:r>
              <a:rPr lang="en-US" b="1" dirty="0">
                <a:latin typeface="Times New Roman" panose="02020603050405020304" pitchFamily="18" charset="0"/>
                <a:cs typeface="Times New Roman" panose="02020603050405020304" pitchFamily="18" charset="0"/>
              </a:rPr>
              <a:t>id</a:t>
            </a:r>
            <a:r>
              <a:rPr lang="en-US" dirty="0">
                <a:latin typeface="Times New Roman" panose="02020603050405020304" pitchFamily="18" charset="0"/>
                <a:cs typeface="Times New Roman" panose="02020603050405020304" pitchFamily="18" charset="0"/>
              </a:rPr>
              <a:t>, name, comment,</a:t>
            </a:r>
            <a:r>
              <a:rPr lang="en-US" b="1" i="1" dirty="0">
                <a:latin typeface="Times New Roman" panose="02020603050405020304" pitchFamily="18" charset="0"/>
                <a:cs typeface="Times New Roman" panose="02020603050405020304" pitchFamily="18" charset="0"/>
              </a:rPr>
              <a:t>#</a:t>
            </a:r>
            <a:r>
              <a:rPr lang="en-US" b="1" i="1" dirty="0" err="1">
                <a:latin typeface="Times New Roman" panose="02020603050405020304" pitchFamily="18" charset="0"/>
                <a:cs typeface="Times New Roman" panose="02020603050405020304" pitchFamily="18" charset="0"/>
              </a:rPr>
              <a:t>idc</a:t>
            </a:r>
            <a:r>
              <a:rPr lang="en-US" b="1" i="1" dirty="0">
                <a:latin typeface="Times New Roman" panose="02020603050405020304" pitchFamily="18" charset="0"/>
                <a:cs typeface="Times New Roman" panose="02020603050405020304" pitchFamily="18" charset="0"/>
              </a:rPr>
              <a:t>,#</a:t>
            </a:r>
            <a:r>
              <a:rPr lang="en-US" b="1" i="1" dirty="0" err="1">
                <a:latin typeface="Times New Roman" panose="02020603050405020304" pitchFamily="18" charset="0"/>
                <a:cs typeface="Times New Roman" panose="02020603050405020304" pitchFamily="18" charset="0"/>
              </a:rPr>
              <a:t>idch</a:t>
            </a:r>
            <a:r>
              <a:rPr lang="en-US" dirty="0">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a:p>
            <a:pPr lvl="0" fontAlgn="base"/>
            <a:r>
              <a:rPr lang="fr-FR" dirty="0">
                <a:latin typeface="Times New Roman" panose="02020603050405020304" pitchFamily="18" charset="0"/>
                <a:cs typeface="Times New Roman" panose="02020603050405020304" pitchFamily="18" charset="0"/>
              </a:rPr>
              <a:t>Chauffeurs (</a:t>
            </a:r>
            <a:r>
              <a:rPr lang="fr-FR" b="1" dirty="0" err="1">
                <a:latin typeface="Times New Roman" panose="02020603050405020304" pitchFamily="18" charset="0"/>
                <a:cs typeface="Times New Roman" panose="02020603050405020304" pitchFamily="18" charset="0"/>
              </a:rPr>
              <a:t>idch</a:t>
            </a:r>
            <a:r>
              <a:rPr lang="fr-FR" dirty="0">
                <a:latin typeface="Times New Roman" panose="02020603050405020304" pitchFamily="18" charset="0"/>
                <a:cs typeface="Times New Roman" panose="02020603050405020304" pitchFamily="18" charset="0"/>
              </a:rPr>
              <a:t>, nom, tel, </a:t>
            </a:r>
            <a:r>
              <a:rPr lang="fr-FR" dirty="0" err="1">
                <a:latin typeface="Times New Roman" panose="02020603050405020304" pitchFamily="18" charset="0"/>
                <a:cs typeface="Times New Roman" panose="02020603050405020304" pitchFamily="18" charset="0"/>
              </a:rPr>
              <a:t>numpermis</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Tvoiture</a:t>
            </a:r>
            <a:r>
              <a:rPr lang="fr-FR" dirty="0">
                <a:latin typeface="Times New Roman" panose="02020603050405020304" pitchFamily="18" charset="0"/>
                <a:cs typeface="Times New Roman" panose="02020603050405020304" pitchFamily="18" charset="0"/>
              </a:rPr>
              <a:t>, plaqueimmatriculation, </a:t>
            </a:r>
            <a:r>
              <a:rPr lang="fr-FR" dirty="0" err="1">
                <a:latin typeface="Times New Roman" panose="02020603050405020304" pitchFamily="18" charset="0"/>
                <a:cs typeface="Times New Roman" panose="02020603050405020304" pitchFamily="18" charset="0"/>
              </a:rPr>
              <a:t>mdp</a:t>
            </a:r>
            <a:r>
              <a:rPr lang="fr-FR" dirty="0">
                <a:latin typeface="Times New Roman" panose="02020603050405020304" pitchFamily="18" charset="0"/>
                <a:cs typeface="Times New Roman" panose="02020603050405020304" pitchFamily="18" charset="0"/>
              </a:rPr>
              <a:t>); </a:t>
            </a:r>
          </a:p>
          <a:p>
            <a:endParaRPr lang="fr-FR" dirty="0"/>
          </a:p>
        </p:txBody>
      </p:sp>
    </p:spTree>
    <p:extLst>
      <p:ext uri="{BB962C8B-B14F-4D97-AF65-F5344CB8AC3E}">
        <p14:creationId xmlns:p14="http://schemas.microsoft.com/office/powerpoint/2010/main" val="2303854546"/>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III-DEVELOPPEMENT</a:t>
            </a:r>
            <a:br>
              <a:rPr lang="fr-FR" dirty="0" smtClean="0"/>
            </a:br>
            <a:r>
              <a:rPr lang="fr-FR" sz="3100" b="1" dirty="0"/>
              <a:t>1. Les langages utilisés  </a:t>
            </a:r>
            <a:r>
              <a:rPr lang="fr-FR" b="1" dirty="0"/>
              <a:t/>
            </a:r>
            <a:br>
              <a:rPr lang="fr-FR" b="1" dirty="0"/>
            </a:br>
            <a:endParaRPr lang="fr-FR" dirty="0"/>
          </a:p>
        </p:txBody>
      </p:sp>
      <p:sp>
        <p:nvSpPr>
          <p:cNvPr id="3" name="Espace réservé du contenu 2"/>
          <p:cNvSpPr>
            <a:spLocks noGrp="1"/>
          </p:cNvSpPr>
          <p:nvPr>
            <p:ph idx="1"/>
          </p:nvPr>
        </p:nvSpPr>
        <p:spPr/>
        <p:txBody>
          <a:bodyPr/>
          <a:lstStyle/>
          <a:p>
            <a:pPr marL="0" indent="0">
              <a:buNone/>
            </a:pPr>
            <a:r>
              <a:rPr lang="fr-FR" sz="2000" dirty="0"/>
              <a:t>Comme langage utilises nous avons : </a:t>
            </a:r>
          </a:p>
          <a:p>
            <a:pPr marL="0" indent="0">
              <a:buNone/>
            </a:pPr>
            <a:endParaRPr lang="fr-FR" dirty="0"/>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249" y="3079832"/>
            <a:ext cx="1448352" cy="939612"/>
          </a:xfrm>
          <a:prstGeom prst="rect">
            <a:avLst/>
          </a:prstGeom>
        </p:spPr>
      </p:pic>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3588" y="3039024"/>
            <a:ext cx="1021228" cy="1021228"/>
          </a:xfrm>
          <a:prstGeom prst="rect">
            <a:avLst/>
          </a:prstGeom>
        </p:spPr>
      </p:pic>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789" y="2990887"/>
            <a:ext cx="1771608" cy="1215937"/>
          </a:xfrm>
          <a:prstGeom prst="rect">
            <a:avLst/>
          </a:prstGeom>
        </p:spPr>
      </p:pic>
      <p:pic>
        <p:nvPicPr>
          <p:cNvPr id="13" name="Imag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8130" y="2835174"/>
            <a:ext cx="1527364" cy="1527364"/>
          </a:xfrm>
          <a:prstGeom prst="rect">
            <a:avLst/>
          </a:prstGeom>
        </p:spPr>
      </p:pic>
    </p:spTree>
    <p:extLst>
      <p:ext uri="{BB962C8B-B14F-4D97-AF65-F5344CB8AC3E}">
        <p14:creationId xmlns:p14="http://schemas.microsoft.com/office/powerpoint/2010/main" val="16355409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1000"/>
                                        <p:tgtEl>
                                          <p:spTgt spid="13"/>
                                        </p:tgtEl>
                                      </p:cBhvr>
                                    </p:animEffect>
                                    <p:anim calcmode="lin" valueType="num">
                                      <p:cBhvr>
                                        <p:cTn id="41" dur="1000" fill="hold"/>
                                        <p:tgtEl>
                                          <p:spTgt spid="13"/>
                                        </p:tgtEl>
                                        <p:attrNameLst>
                                          <p:attrName>ppt_x</p:attrName>
                                        </p:attrNameLst>
                                      </p:cBhvr>
                                      <p:tavLst>
                                        <p:tav tm="0">
                                          <p:val>
                                            <p:strVal val="#ppt_x"/>
                                          </p:val>
                                        </p:tav>
                                        <p:tav tm="100000">
                                          <p:val>
                                            <p:strVal val="#ppt_x"/>
                                          </p:val>
                                        </p:tav>
                                      </p:tavLst>
                                    </p:anim>
                                    <p:anim calcmode="lin" valueType="num">
                                      <p:cBhvr>
                                        <p:cTn id="4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1182</TotalTime>
  <Words>475</Words>
  <Application>Microsoft Office PowerPoint</Application>
  <PresentationFormat>Grand écran</PresentationFormat>
  <Paragraphs>43</Paragraphs>
  <Slides>14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Garamond</vt:lpstr>
      <vt:lpstr>Times New Roman</vt:lpstr>
      <vt:lpstr>Wingdings</vt:lpstr>
      <vt:lpstr>Organique</vt:lpstr>
      <vt:lpstr>APPLICATION WEB DE RESERVATION ET/OU D’ACHAT DE PLACE DANS UN TAXI </vt:lpstr>
      <vt:lpstr>SOMMAIRE</vt:lpstr>
      <vt:lpstr>INTRODUCTION</vt:lpstr>
      <vt:lpstr>I.  EXIGENCES SPECIFIQUES  1. Exigences fonctionnelles</vt:lpstr>
      <vt:lpstr>2. Exigences non fonctionnelles   </vt:lpstr>
      <vt:lpstr>3. Calendrier et exigences budgétaires    </vt:lpstr>
      <vt:lpstr>II-CONCEPTION 1-Modele conceptuel de donnees</vt:lpstr>
      <vt:lpstr>2-Modele logique des donnees</vt:lpstr>
      <vt:lpstr>III-DEVELOPPEMENT 1. Les langages utilisés   </vt:lpstr>
      <vt:lpstr>2. L’environnement de développement </vt:lpstr>
      <vt:lpstr>3.Sécurité </vt:lpstr>
      <vt:lpstr>APERCUS</vt:lpstr>
      <vt:lpstr>CONCLUSION</vt:lpstr>
      <vt:lpstr>Merci pour votre aimable attention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DE RESERVATION ET/OU D’ACHAT DE PLACE DANS UN TAXI</dc:title>
  <dc:creator>pc</dc:creator>
  <cp:lastModifiedBy>pc</cp:lastModifiedBy>
  <cp:revision>13</cp:revision>
  <dcterms:created xsi:type="dcterms:W3CDTF">2024-06-06T10:52:06Z</dcterms:created>
  <dcterms:modified xsi:type="dcterms:W3CDTF">2024-06-07T06:34:21Z</dcterms:modified>
</cp:coreProperties>
</file>