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9147" autoAdjust="0"/>
  </p:normalViewPr>
  <p:slideViewPr>
    <p:cSldViewPr snapToGrid="0">
      <p:cViewPr varScale="1">
        <p:scale>
          <a:sx n="80" d="100"/>
          <a:sy n="80" d="100"/>
        </p:scale>
        <p:origin x="-104" y="-10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300223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5800118d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5800118d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5ec4e82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5ec4e82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5800118d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5800118d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5ec4e820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5ec4e82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5ec4e820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5ec4e820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5800118d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580011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50e251211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50e25121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5ec4e820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5ec4e820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1</a:t>
            </a:r>
            <a:endParaRPr/>
          </a:p>
          <a:p>
            <a:pPr marL="0" lvl="0" indent="0" algn="l" rtl="0">
              <a:spcBef>
                <a:spcPts val="0"/>
              </a:spcBef>
              <a:spcAft>
                <a:spcPts val="0"/>
              </a:spcAft>
              <a:buNone/>
            </a:pPr>
            <a:r>
              <a:rPr lang="en"/>
              <a:t>For more than 30 years, MetroPlus has been committed to building strong relationships with its members and providers to enable New Yorkers to live their healthiest life.</a:t>
            </a:r>
            <a:endParaRPr/>
          </a:p>
          <a:p>
            <a:pPr marL="0" lvl="0" indent="0" algn="l" rtl="0">
              <a:spcBef>
                <a:spcPts val="0"/>
              </a:spcBef>
              <a:spcAft>
                <a:spcPts val="0"/>
              </a:spcAft>
              <a:buNone/>
            </a:pPr>
            <a:r>
              <a:rPr lang="en"/>
              <a:t>Position Overview</a:t>
            </a:r>
            <a:endParaRPr/>
          </a:p>
          <a:p>
            <a:pPr marL="0" lvl="0" indent="0" algn="l" rtl="0">
              <a:spcBef>
                <a:spcPts val="0"/>
              </a:spcBef>
              <a:spcAft>
                <a:spcPts val="0"/>
              </a:spcAft>
              <a:buNone/>
            </a:pPr>
            <a:r>
              <a:rPr lang="en"/>
              <a:t>The desired Senior Data Scientist candidate will lead the design, development, and management of advanced analytics solutions that innovate and help us make smarter decisions to deliver even better care to our members...</a:t>
            </a:r>
            <a:endParaRPr/>
          </a:p>
          <a:p>
            <a:pPr marL="0" lvl="0" indent="0" algn="l" rtl="0">
              <a:spcBef>
                <a:spcPts val="0"/>
              </a:spcBef>
              <a:spcAft>
                <a:spcPts val="0"/>
              </a:spcAft>
              <a:buNone/>
            </a:pPr>
            <a:r>
              <a:rPr lang="en"/>
              <a:t>The successful candidate can work both independently with little supervision or guidance &amp; collaboratively with many stakeholders and SMEâ€™s, leading advanced data analysis and data modeling projects, from project design &amp; iteration w/ internal clients, to the reception / processing of data and analyses and or modeling, and to the delivery of final reports/presentations, communication of results and implementation support. Teamwork is essential as this role requires collaborating with various subject matter experts, management, and other industry leaders. This position requires an analytical-minded individual who enjoys and thrives working in a fast-paced, nebulous, challenging, but rewarding environment.</a:t>
            </a:r>
            <a:endParaRPr/>
          </a:p>
          <a:p>
            <a:pPr marL="0" lvl="0" indent="0" algn="l" rtl="0">
              <a:spcBef>
                <a:spcPts val="0"/>
              </a:spcBef>
              <a:spcAft>
                <a:spcPts val="0"/>
              </a:spcAft>
              <a:buNone/>
            </a:pPr>
            <a:r>
              <a:rPr lang="en"/>
              <a:t>Comprehensive knowledge of healthcare insurance industry, products, systems, business strategies and products is highly desired. Strong understanding of Quality, Care and Utilization Management and Measurement reporting is also highly preferred, along with experience in healthcare data sets.</a:t>
            </a:r>
            <a:endParaRPr/>
          </a:p>
          <a:p>
            <a:pPr marL="0" lvl="0" indent="0" algn="l" rtl="0">
              <a:spcBef>
                <a:spcPts val="0"/>
              </a:spcBef>
              <a:spcAft>
                <a:spcPts val="0"/>
              </a:spcAft>
              <a:buNone/>
            </a:pPr>
            <a:r>
              <a:rPr lang="en"/>
              <a:t>Job Description</a:t>
            </a:r>
            <a:endParaRPr/>
          </a:p>
          <a:p>
            <a:pPr marL="0" lvl="0" indent="0" algn="l" rtl="0">
              <a:spcBef>
                <a:spcPts val="0"/>
              </a:spcBef>
              <a:spcAft>
                <a:spcPts val="0"/>
              </a:spcAft>
              <a:buNone/>
            </a:pPr>
            <a:r>
              <a:rPr lang="en"/>
              <a:t>Analyze healthcare data and using quantitative methods to create actionable and timely information across the Medical Management teams, and up and down the MetroPlus business hierarchy.</a:t>
            </a:r>
            <a:endParaRPr/>
          </a:p>
          <a:p>
            <a:pPr marL="0" lvl="0" indent="0" algn="l" rtl="0">
              <a:spcBef>
                <a:spcPts val="0"/>
              </a:spcBef>
              <a:spcAft>
                <a:spcPts val="0"/>
              </a:spcAft>
              <a:buNone/>
            </a:pPr>
            <a:r>
              <a:rPr lang="en"/>
              <a:t>Create meaningful data visualizations &amp; presentations to communicate findings and relate them back to how they create business impact.</a:t>
            </a:r>
            <a:endParaRPr/>
          </a:p>
          <a:p>
            <a:pPr marL="0" lvl="0" indent="0" algn="l" rtl="0">
              <a:spcBef>
                <a:spcPts val="0"/>
              </a:spcBef>
              <a:spcAft>
                <a:spcPts val="0"/>
              </a:spcAft>
              <a:buNone/>
            </a:pPr>
            <a:r>
              <a:rPr lang="en"/>
              <a:t>Develop sophisticated algorithms / predictive models to evaluate scenarios to make predictions of future outcomes, and or evaluate future impact of changes</a:t>
            </a:r>
            <a:endParaRPr/>
          </a:p>
          <a:p>
            <a:pPr marL="0" lvl="0" indent="0" algn="l" rtl="0">
              <a:spcBef>
                <a:spcPts val="0"/>
              </a:spcBef>
              <a:spcAft>
                <a:spcPts val="0"/>
              </a:spcAft>
              <a:buNone/>
            </a:pPr>
            <a:r>
              <a:rPr lang="en"/>
              <a:t>Apply data mining techniques to create statistical models and solutions detecting patterns, relationships across available data sets (e.g. NHWS, Electronic Health Records (EHR), claims data, or these data sets linked together) using machine learning methodologies &amp; tools.</a:t>
            </a:r>
            <a:endParaRPr/>
          </a:p>
          <a:p>
            <a:pPr marL="0" lvl="0" indent="0" algn="l" rtl="0">
              <a:spcBef>
                <a:spcPts val="0"/>
              </a:spcBef>
              <a:spcAft>
                <a:spcPts val="0"/>
              </a:spcAft>
              <a:buNone/>
            </a:pPr>
            <a:r>
              <a:rPr lang="en"/>
              <a:t>Build high performing predictive systems that empower cross-functional Medical Management teams (and MetroPlus at large) to more effectively, efficiently target care &amp; utilization management initiatives across our membership population and provider networks</a:t>
            </a:r>
            <a:endParaRPr/>
          </a:p>
          <a:p>
            <a:pPr marL="0" lvl="0" indent="0" algn="l" rtl="0">
              <a:spcBef>
                <a:spcPts val="0"/>
              </a:spcBef>
              <a:spcAft>
                <a:spcPts val="0"/>
              </a:spcAft>
              <a:buNone/>
            </a:pPr>
            <a:r>
              <a:rPr lang="en"/>
              <a:t>Lead the design, development, and delivery of proactive linked data studies w/ internal teams and SMEâ€™s; direct or perform these linked data studies and build out studies using new linked data sets. Drive conversations with internal stakeholders and leaders on product design, data specification, model implementations</a:t>
            </a:r>
            <a:endParaRPr/>
          </a:p>
          <a:p>
            <a:pPr marL="0" lvl="0" indent="0" algn="l" rtl="0">
              <a:spcBef>
                <a:spcPts val="0"/>
              </a:spcBef>
              <a:spcAft>
                <a:spcPts val="0"/>
              </a:spcAft>
              <a:buNone/>
            </a:pPr>
            <a:r>
              <a:rPr lang="en"/>
              <a:t>Provide thought leadership on advanced statistical / mathematical analyses and related strategic insights to various internal stakeholders and key decision makers.</a:t>
            </a:r>
            <a:endParaRPr/>
          </a:p>
          <a:p>
            <a:pPr marL="0" lvl="0" indent="0" algn="l" rtl="0">
              <a:spcBef>
                <a:spcPts val="0"/>
              </a:spcBef>
              <a:spcAft>
                <a:spcPts val="0"/>
              </a:spcAft>
              <a:buNone/>
            </a:pPr>
            <a:r>
              <a:rPr lang="en"/>
              <a:t>Tests new statistical analysis methods, software and data sources for continual improvement of quantitative solutions. Drive proof of concept tests of new data, software and technologies.</a:t>
            </a:r>
            <a:endParaRPr/>
          </a:p>
          <a:p>
            <a:pPr marL="0" lvl="0" indent="0" algn="l" rtl="0">
              <a:spcBef>
                <a:spcPts val="0"/>
              </a:spcBef>
              <a:spcAft>
                <a:spcPts val="0"/>
              </a:spcAft>
              <a:buNone/>
            </a:pPr>
            <a:r>
              <a:rPr lang="en"/>
              <a:t>Hire and mentor a small team of junior data scientists; also provides guidance to other Health Analytics team members where relevant</a:t>
            </a:r>
            <a:endParaRPr/>
          </a:p>
          <a:p>
            <a:pPr marL="0" lvl="0" indent="0" algn="l" rtl="0">
              <a:spcBef>
                <a:spcPts val="0"/>
              </a:spcBef>
              <a:spcAft>
                <a:spcPts val="0"/>
              </a:spcAft>
              <a:buNone/>
            </a:pPr>
            <a:r>
              <a:rPr lang="en"/>
              <a:t>Collaborate with other Health Analytics team members and other departments &amp; SMEâ€™s to understand company needs and devise possible solutions including data integrity / data governance solutions to remove joint obstacles to timely and high-quality data analytics</a:t>
            </a:r>
            <a:endParaRPr/>
          </a:p>
          <a:p>
            <a:pPr marL="0" lvl="0" indent="0" algn="l" rtl="0">
              <a:spcBef>
                <a:spcPts val="0"/>
              </a:spcBef>
              <a:spcAft>
                <a:spcPts val="0"/>
              </a:spcAft>
              <a:buNone/>
            </a:pPr>
            <a:r>
              <a:rPr lang="en"/>
              <a:t>Optimize joint development efforts through appropriate database use and project design</a:t>
            </a:r>
            <a:endParaRPr/>
          </a:p>
          <a:p>
            <a:pPr marL="0" lvl="0" indent="0" algn="l" rtl="0">
              <a:spcBef>
                <a:spcPts val="0"/>
              </a:spcBef>
              <a:spcAft>
                <a:spcPts val="0"/>
              </a:spcAft>
              <a:buNone/>
            </a:pPr>
            <a:r>
              <a:rPr lang="en"/>
              <a:t>Assures compliance with regulatory and privacy requirements during design and implementation of modeling and analysis projects. Communicate, as needed, with the NYS or NYC Departments of Health on relevant analyses</a:t>
            </a:r>
            <a:endParaRPr/>
          </a:p>
          <a:p>
            <a:pPr marL="0" lvl="0" indent="0" algn="l" rtl="0">
              <a:spcBef>
                <a:spcPts val="0"/>
              </a:spcBef>
              <a:spcAft>
                <a:spcPts val="0"/>
              </a:spcAft>
              <a:buNone/>
            </a:pPr>
            <a:r>
              <a:rPr lang="en"/>
              <a:t>Perform other duties as required</a:t>
            </a:r>
            <a:endParaRPr/>
          </a:p>
          <a:p>
            <a:pPr marL="0" lvl="0" indent="0" algn="l" rtl="0">
              <a:spcBef>
                <a:spcPts val="0"/>
              </a:spcBef>
              <a:spcAft>
                <a:spcPts val="0"/>
              </a:spcAft>
              <a:buNone/>
            </a:pPr>
            <a:r>
              <a:rPr lang="en"/>
              <a:t>Minimum Qualifications</a:t>
            </a:r>
            <a:endParaRPr/>
          </a:p>
          <a:p>
            <a:pPr marL="0" lvl="0" indent="0" algn="l" rtl="0">
              <a:spcBef>
                <a:spcPts val="0"/>
              </a:spcBef>
              <a:spcAft>
                <a:spcPts val="0"/>
              </a:spcAft>
              <a:buNone/>
            </a:pPr>
            <a:r>
              <a:rPr lang="en"/>
              <a:t>Masterâ€™s or PhD degree in Statistics, Biostatistics, Math, Computer Science, Health Economics, Epidemiology, Healthcare Informatics, or Data Science with additional coursework in machine learning, predictive modeling and data management.</a:t>
            </a:r>
            <a:endParaRPr/>
          </a:p>
          <a:p>
            <a:pPr marL="0" lvl="0" indent="0" algn="l" rtl="0">
              <a:spcBef>
                <a:spcPts val="0"/>
              </a:spcBef>
              <a:spcAft>
                <a:spcPts val="0"/>
              </a:spcAft>
              <a:buNone/>
            </a:pPr>
            <a:r>
              <a:rPr lang="en"/>
              <a:t>5+ yearsâ€™ practical experience with SAS, SQL, ETL, data processing, and database programming</a:t>
            </a:r>
            <a:endParaRPr/>
          </a:p>
          <a:p>
            <a:pPr marL="0" lvl="0" indent="0" algn="l" rtl="0">
              <a:spcBef>
                <a:spcPts val="0"/>
              </a:spcBef>
              <a:spcAft>
                <a:spcPts val="0"/>
              </a:spcAft>
              <a:buNone/>
            </a:pPr>
            <a:r>
              <a:rPr lang="en"/>
              <a:t>8+ years related experience with healthcare data analytics, statistical analysis, predictive modeling, machine learning techniques, and visualization tools.</a:t>
            </a:r>
            <a:endParaRPr/>
          </a:p>
          <a:p>
            <a:pPr marL="0" lvl="0" indent="0" algn="l" rtl="0">
              <a:spcBef>
                <a:spcPts val="0"/>
              </a:spcBef>
              <a:spcAft>
                <a:spcPts val="0"/>
              </a:spcAft>
              <a:buNone/>
            </a:pPr>
            <a:r>
              <a:rPr lang="en"/>
              <a:t>Excellent problem solving skills, critical thinking and conceptual thinking abilities</a:t>
            </a:r>
            <a:endParaRPr/>
          </a:p>
          <a:p>
            <a:pPr marL="0" lvl="0" indent="0" algn="l" rtl="0">
              <a:spcBef>
                <a:spcPts val="0"/>
              </a:spcBef>
              <a:spcAft>
                <a:spcPts val="0"/>
              </a:spcAft>
              <a:buNone/>
            </a:pPr>
            <a:r>
              <a:rPr lang="en"/>
              <a:t>Strong organizational, management and leadership skills</a:t>
            </a:r>
            <a:endParaRPr/>
          </a:p>
          <a:p>
            <a:pPr marL="0" lvl="0" indent="0" algn="l" rtl="0">
              <a:spcBef>
                <a:spcPts val="0"/>
              </a:spcBef>
              <a:spcAft>
                <a:spcPts val="0"/>
              </a:spcAft>
              <a:buNone/>
            </a:pPr>
            <a:r>
              <a:rPr lang="en"/>
              <a:t>Substantial experience in SAS or SQL, and other programming languages</a:t>
            </a:r>
            <a:endParaRPr/>
          </a:p>
          <a:p>
            <a:pPr marL="0" lvl="0" indent="0" algn="l" rtl="0">
              <a:spcBef>
                <a:spcPts val="0"/>
              </a:spcBef>
              <a:spcAft>
                <a:spcPts val="0"/>
              </a:spcAft>
              <a:buNone/>
            </a:pPr>
            <a:r>
              <a:rPr lang="en"/>
              <a:t>Advanced, in-depth specialization in mathematical analysis methods, predictive modeling, statistical analyses, and big data technologies such as Python, R, Hadoop or Hive.</a:t>
            </a:r>
            <a:endParaRPr/>
          </a:p>
          <a:p>
            <a:pPr marL="0" lvl="0" indent="0" algn="l" rtl="0">
              <a:spcBef>
                <a:spcPts val="0"/>
              </a:spcBef>
              <a:spcAft>
                <a:spcPts val="0"/>
              </a:spcAft>
              <a:buNone/>
            </a:pPr>
            <a:r>
              <a:rPr lang="en"/>
              <a:t>Strong ability to communicate technical, statistical concepts and implications to non-technical teams and leaders across the business and in the external health care environment.</a:t>
            </a:r>
            <a:endParaRPr/>
          </a:p>
          <a:p>
            <a:pPr marL="0" lvl="0" indent="0" algn="l" rtl="0">
              <a:spcBef>
                <a:spcPts val="0"/>
              </a:spcBef>
              <a:spcAft>
                <a:spcPts val="0"/>
              </a:spcAft>
              <a:buNone/>
            </a:pPr>
            <a:r>
              <a:rPr lang="en"/>
              <a:t>Extensive background in data mining and statistical analysis and skills, such as distributions, statistical testing, regression, etc.)</a:t>
            </a:r>
            <a:endParaRPr/>
          </a:p>
          <a:p>
            <a:pPr marL="0" lvl="0" indent="0" algn="l" rtl="0">
              <a:spcBef>
                <a:spcPts val="0"/>
              </a:spcBef>
              <a:spcAft>
                <a:spcPts val="0"/>
              </a:spcAft>
              <a:buNone/>
            </a:pPr>
            <a:r>
              <a:rPr lang="en"/>
              <a:t>Mastery of various data structures and common methods in data transformation</a:t>
            </a:r>
            <a:endParaRPr/>
          </a:p>
          <a:p>
            <a:pPr marL="0" lvl="0" indent="0" algn="l" rtl="0">
              <a:spcBef>
                <a:spcPts val="0"/>
              </a:spcBef>
              <a:spcAft>
                <a:spcPts val="0"/>
              </a:spcAft>
              <a:buNone/>
            </a:pPr>
            <a:r>
              <a:rPr lang="en"/>
              <a:t>Excellent pattern recognition and predictive modeling skills</a:t>
            </a:r>
            <a:endParaRPr/>
          </a:p>
          <a:p>
            <a:pPr marL="0" lvl="0" indent="0" algn="l" rtl="0">
              <a:spcBef>
                <a:spcPts val="0"/>
              </a:spcBef>
              <a:spcAft>
                <a:spcPts val="0"/>
              </a:spcAft>
              <a:buNone/>
            </a:pPr>
            <a:r>
              <a:rPr lang="en"/>
              <a:t>Experience with data visualization tools</a:t>
            </a:r>
            <a:endParaRPr/>
          </a:p>
          <a:p>
            <a:pPr marL="0" lvl="0" indent="0" algn="l" rtl="0">
              <a:spcBef>
                <a:spcPts val="0"/>
              </a:spcBef>
              <a:spcAft>
                <a:spcPts val="0"/>
              </a:spcAft>
              <a:buNone/>
            </a:pPr>
            <a:r>
              <a:rPr lang="en"/>
              <a:t>Excellent communication skills</a:t>
            </a:r>
            <a:endParaRPr/>
          </a:p>
          <a:p>
            <a:pPr marL="0" lvl="0" indent="0" algn="l" rtl="0">
              <a:spcBef>
                <a:spcPts val="0"/>
              </a:spcBef>
              <a:spcAft>
                <a:spcPts val="0"/>
              </a:spcAft>
              <a:buNone/>
            </a:pPr>
            <a:r>
              <a:rPr lang="en"/>
              <a:t>Desired Skills</a:t>
            </a:r>
            <a:endParaRPr/>
          </a:p>
          <a:p>
            <a:pPr marL="0" lvl="0" indent="0" algn="l" rtl="0">
              <a:spcBef>
                <a:spcPts val="0"/>
              </a:spcBef>
              <a:spcAft>
                <a:spcPts val="0"/>
              </a:spcAft>
              <a:buNone/>
            </a:pPr>
            <a:r>
              <a:rPr lang="en"/>
              <a:t>Extensive knowledge on health care industry, products, systems, business strategies and products and experience in healthcare industry is highly desired</a:t>
            </a:r>
            <a:endParaRPr/>
          </a:p>
          <a:p>
            <a:pPr marL="0" lvl="0" indent="0" algn="l" rtl="0">
              <a:spcBef>
                <a:spcPts val="0"/>
              </a:spcBef>
              <a:spcAft>
                <a:spcPts val="0"/>
              </a:spcAft>
              <a:buNone/>
            </a:pPr>
            <a:r>
              <a:rPr lang="en"/>
              <a:t>Hands-on experience doing statistical analysis in healthcare is extremely preferred, along with experience using real-world data (preferably EHR and claims data)</a:t>
            </a:r>
            <a:endParaRPr/>
          </a:p>
          <a:p>
            <a:pPr marL="0" lvl="0" indent="0" algn="l" rtl="0">
              <a:spcBef>
                <a:spcPts val="0"/>
              </a:spcBef>
              <a:spcAft>
                <a:spcPts val="0"/>
              </a:spcAft>
              <a:buNone/>
            </a:pPr>
            <a:r>
              <a:rPr lang="en"/>
              <a:t>Strong expertise in statistical modeling techniques such as linear regression, logistic regression, survival analysis, GLM, tree models (Random Forests and GBM), cluster analysis, principal components, feature creation, and validation.</a:t>
            </a:r>
            <a:endParaRPr/>
          </a:p>
          <a:p>
            <a:pPr marL="0" lvl="0" indent="0" algn="l" rtl="0">
              <a:spcBef>
                <a:spcPts val="0"/>
              </a:spcBef>
              <a:spcAft>
                <a:spcPts val="0"/>
              </a:spcAft>
              <a:buNone/>
            </a:pPr>
            <a:r>
              <a:rPr lang="en"/>
              <a:t>Strong expertise in regularization techniques (Ridge, Lasso, elastic nets), variable selection techniques, feature creation (transformation, binning, high level categorical reduction, etc.) and validation (hold-outs, CV, bootstrap).</a:t>
            </a:r>
            <a:endParaRPr/>
          </a:p>
          <a:p>
            <a:pPr marL="0" lvl="0" indent="0" algn="l" rtl="0">
              <a:spcBef>
                <a:spcPts val="0"/>
              </a:spcBef>
              <a:spcAft>
                <a:spcPts val="0"/>
              </a:spcAft>
              <a:buNone/>
            </a:pPr>
            <a:r>
              <a:rPr lang="en"/>
              <a:t>Professional Competencies</a:t>
            </a:r>
            <a:endParaRPr/>
          </a:p>
          <a:p>
            <a:pPr marL="0" lvl="0" indent="0" algn="l" rtl="0">
              <a:spcBef>
                <a:spcPts val="0"/>
              </a:spcBef>
              <a:spcAft>
                <a:spcPts val="0"/>
              </a:spcAft>
              <a:buNone/>
            </a:pPr>
            <a:r>
              <a:rPr lang="en"/>
              <a:t>Integrity and Trust</a:t>
            </a:r>
            <a:endParaRPr/>
          </a:p>
          <a:p>
            <a:pPr marL="0" lvl="0" indent="0" algn="l" rtl="0">
              <a:spcBef>
                <a:spcPts val="0"/>
              </a:spcBef>
              <a:spcAft>
                <a:spcPts val="0"/>
              </a:spcAft>
              <a:buNone/>
            </a:pPr>
            <a:r>
              <a:rPr lang="en"/>
              <a:t>Customer Focus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2</a:t>
            </a:r>
            <a:endParaRPr/>
          </a:p>
          <a:p>
            <a:pPr marL="0" lvl="0" indent="0" algn="l" rtl="0">
              <a:spcBef>
                <a:spcPts val="0"/>
              </a:spcBef>
              <a:spcAft>
                <a:spcPts val="0"/>
              </a:spcAft>
              <a:buNone/>
            </a:pPr>
            <a:endParaRPr/>
          </a:p>
          <a:p>
            <a:pPr marL="0" lvl="0" indent="0" algn="l" rtl="0">
              <a:spcBef>
                <a:spcPts val="0"/>
              </a:spcBef>
              <a:spcAft>
                <a:spcPts val="0"/>
              </a:spcAft>
              <a:buNone/>
            </a:pPr>
            <a:r>
              <a:rPr lang="en"/>
              <a:t>Our mission is to help as many brands as possible scale to the point where they are household names. And our goal is to be the very best at it. By helping quality brands grow, not only can we assist our clients to achieve their dreams, but we make the market a better place for consumers. Each member of our team shares in the joy and responsibility of making the ecommerce world a better place. Do you love data? Do you love to experiment? Do you love FACTS?</a:t>
            </a:r>
            <a:endParaRPr/>
          </a:p>
          <a:p>
            <a:pPr marL="0" lvl="0" indent="0" algn="l" rtl="0">
              <a:spcBef>
                <a:spcPts val="0"/>
              </a:spcBef>
              <a:spcAft>
                <a:spcPts val="0"/>
              </a:spcAft>
              <a:buNone/>
            </a:pPr>
            <a:r>
              <a:rPr lang="en"/>
              <a:t>SixLeaf is looking for someone who is passionate about these things. Someone who, with the fervor of an investigative reporter, wants to get to the inner workings of a thing. Someone who doesn’t care for hype and is mostly concerned about the truth.</a:t>
            </a:r>
            <a:endParaRPr/>
          </a:p>
          <a:p>
            <a:pPr marL="0" lvl="0" indent="0" algn="l" rtl="0">
              <a:spcBef>
                <a:spcPts val="0"/>
              </a:spcBef>
              <a:spcAft>
                <a:spcPts val="0"/>
              </a:spcAft>
              <a:buNone/>
            </a:pPr>
            <a:r>
              <a:rPr lang="en"/>
              <a:t>If you have a passion for research and technical writing, this may be the perfect position for you. Other benefits include:</a:t>
            </a:r>
            <a:endParaRPr/>
          </a:p>
          <a:p>
            <a:pPr marL="0" lvl="0" indent="0" algn="l" rtl="0">
              <a:spcBef>
                <a:spcPts val="0"/>
              </a:spcBef>
              <a:spcAft>
                <a:spcPts val="0"/>
              </a:spcAft>
              <a:buNone/>
            </a:pPr>
            <a:r>
              <a:rPr lang="en"/>
              <a:t>Learn Something New: It is very unlikely you’ve ever worked on a project quite like this. You’ll be exposed to a fascinating and challenging new world where you will be learning about an incredibly exciting industry that is still in its infancy.</a:t>
            </a:r>
            <a:endParaRPr/>
          </a:p>
          <a:p>
            <a:pPr marL="0" lvl="0" indent="0" algn="l" rtl="0">
              <a:spcBef>
                <a:spcPts val="0"/>
              </a:spcBef>
              <a:spcAft>
                <a:spcPts val="0"/>
              </a:spcAft>
              <a:buNone/>
            </a:pPr>
            <a:r>
              <a:rPr lang="en"/>
              <a:t>Make More Money: To put it bluntly; we are generous. As a startup, we don’t quite have each benchmark that determines bonus structures and pay increases set in stone yet, but we have consistently been extremely giving. We’ve given a bonus each year for the Christmas season. We’ve given raises after each 90-day probationary period. We also regularly increase pay based on exemplary performance.</a:t>
            </a:r>
            <a:endParaRPr/>
          </a:p>
          <a:p>
            <a:pPr marL="0" lvl="0" indent="0" algn="l" rtl="0">
              <a:spcBef>
                <a:spcPts val="0"/>
              </a:spcBef>
              <a:spcAft>
                <a:spcPts val="0"/>
              </a:spcAft>
              <a:buNone/>
            </a:pPr>
            <a:r>
              <a:rPr lang="en"/>
              <a:t>Expand Your Skillset: You’ll be exposed to people from around the world who each bring a unique set of skills to the table. You’ll also be learning the intricacies of a relatively new industry to the SAAS space, which will require expansion on current knowledge. Overall, you will walk away from this job a more capable and productive individual.</a:t>
            </a:r>
            <a:endParaRPr/>
          </a:p>
          <a:p>
            <a:pPr marL="0" lvl="0" indent="0" algn="l" rtl="0">
              <a:spcBef>
                <a:spcPts val="0"/>
              </a:spcBef>
              <a:spcAft>
                <a:spcPts val="0"/>
              </a:spcAft>
              <a:buNone/>
            </a:pPr>
            <a:r>
              <a:rPr lang="en"/>
              <a:t>You'll be responsible for creating experiments and finding the right data combinations to draw logical and educated conclusions. By outlining parallels and correlations, you'll be shining a light on the otherwise dimly lit world of ecommerce, and specifically Amazon, data.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5ec4e8208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5ec4e820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5ec4e820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5ec4e820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5800118d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5800118d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www.learndatasci.com/tutorials/sentiment-analysis-reddit-headlines-pythons-nltk/"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Text Mining: Sentiment Analysis on Data Science Job Descriptions</a:t>
            </a:r>
            <a:endParaRPr sz="36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607</a:t>
            </a:r>
            <a:endParaRPr/>
          </a:p>
          <a:p>
            <a:pPr marL="0" lvl="0" indent="0" algn="l" rtl="0">
              <a:spcBef>
                <a:spcPts val="0"/>
              </a:spcBef>
              <a:spcAft>
                <a:spcPts val="0"/>
              </a:spcAft>
              <a:buNone/>
            </a:pPr>
            <a:endParaRPr/>
          </a:p>
          <a:p>
            <a:pPr marL="0" lvl="0" indent="0" algn="l" rtl="0">
              <a:spcBef>
                <a:spcPts val="0"/>
              </a:spcBef>
              <a:spcAft>
                <a:spcPts val="0"/>
              </a:spcAft>
              <a:buNone/>
            </a:pPr>
            <a:r>
              <a:rPr lang="en" i="1"/>
              <a:t>Eunice Ok</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next?</a:t>
            </a:r>
            <a:endParaRPr/>
          </a:p>
        </p:txBody>
      </p:sp>
      <p:sp>
        <p:nvSpPr>
          <p:cNvPr id="169" name="Google Shape;169;p22"/>
          <p:cNvSpPr txBox="1"/>
          <p:nvPr/>
        </p:nvSpPr>
        <p:spPr>
          <a:xfrm>
            <a:off x="812925" y="1853125"/>
            <a:ext cx="7421100" cy="19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Would other approaches be better at classifying/predicting sentiment? e.g. instead of bag-of-words, using bigrams/trigrams and either building my own lexicon or taking a machine learning approach </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With the current approach, how much does the length of a job description contribute to a sentiment polarity score?</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If the ultimate goal is for us to predict if we will be happy with a potential future role, what are the variables that really matter?</a:t>
            </a:r>
            <a:endParaRPr sz="130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What is the relationship between a company’s job description’s sentiment score and company reviews? And hire rates?</a:t>
            </a:r>
            <a:endParaRPr sz="130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How big is the variance of sentiment scores of across jobs in the same company? </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Outside Is there gender bias in terms of how job descriptions are worded? </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Packages Used</a:t>
            </a:r>
            <a:endParaRPr/>
          </a:p>
        </p:txBody>
      </p:sp>
      <p:sp>
        <p:nvSpPr>
          <p:cNvPr id="175" name="Google Shape;175;p23"/>
          <p:cNvSpPr txBox="1">
            <a:spLocks noGrp="1"/>
          </p:cNvSpPr>
          <p:nvPr>
            <p:ph type="body" idx="1"/>
          </p:nvPr>
        </p:nvSpPr>
        <p:spPr>
          <a:xfrm>
            <a:off x="729450" y="2078875"/>
            <a:ext cx="7688700" cy="2475600"/>
          </a:xfrm>
          <a:prstGeom prst="rect">
            <a:avLst/>
          </a:prstGeom>
        </p:spPr>
        <p:txBody>
          <a:bodyPr spcFirstLastPara="1" wrap="square" lIns="0" tIns="0" rIns="0" bIns="0" anchor="t" anchorCtr="0">
            <a:noAutofit/>
          </a:bodyPr>
          <a:lstStyle/>
          <a:p>
            <a:pPr marL="457200" lvl="0" indent="-311150" algn="l" rtl="0">
              <a:spcBef>
                <a:spcPts val="0"/>
              </a:spcBef>
              <a:spcAft>
                <a:spcPts val="0"/>
              </a:spcAft>
              <a:buSzPts val="1300"/>
              <a:buChar char="●"/>
            </a:pPr>
            <a:r>
              <a:rPr lang="en"/>
              <a:t>import pandas as pd</a:t>
            </a:r>
            <a:endParaRPr/>
          </a:p>
          <a:p>
            <a:pPr marL="457200" lvl="0" indent="-311150" algn="l" rtl="0">
              <a:spcBef>
                <a:spcPts val="0"/>
              </a:spcBef>
              <a:spcAft>
                <a:spcPts val="0"/>
              </a:spcAft>
              <a:buSzPts val="1300"/>
              <a:buChar char="●"/>
            </a:pPr>
            <a:r>
              <a:rPr lang="en"/>
              <a:t>import numpy as np</a:t>
            </a:r>
            <a:endParaRPr/>
          </a:p>
          <a:p>
            <a:pPr marL="457200" lvl="0" indent="-311150" algn="l" rtl="0">
              <a:spcBef>
                <a:spcPts val="0"/>
              </a:spcBef>
              <a:spcAft>
                <a:spcPts val="0"/>
              </a:spcAft>
              <a:buSzPts val="1300"/>
              <a:buChar char="●"/>
            </a:pPr>
            <a:r>
              <a:rPr lang="en"/>
              <a:t>import matplotlib.pyplot as plt</a:t>
            </a:r>
            <a:endParaRPr/>
          </a:p>
          <a:p>
            <a:pPr marL="457200" lvl="0" indent="-311150" algn="l" rtl="0">
              <a:spcBef>
                <a:spcPts val="0"/>
              </a:spcBef>
              <a:spcAft>
                <a:spcPts val="0"/>
              </a:spcAft>
              <a:buSzPts val="1300"/>
              <a:buChar char="●"/>
            </a:pPr>
            <a:r>
              <a:rPr lang="en"/>
              <a:t>import seaborn as sns</a:t>
            </a:r>
            <a:endParaRPr/>
          </a:p>
          <a:p>
            <a:pPr marL="457200" lvl="0" indent="-311150" algn="l" rtl="0">
              <a:spcBef>
                <a:spcPts val="0"/>
              </a:spcBef>
              <a:spcAft>
                <a:spcPts val="0"/>
              </a:spcAft>
              <a:buSzPts val="1300"/>
              <a:buChar char="●"/>
            </a:pPr>
            <a:r>
              <a:rPr lang="en"/>
              <a:t>sns.set(style='whitegrid')</a:t>
            </a:r>
            <a:endParaRPr/>
          </a:p>
          <a:p>
            <a:pPr marL="457200" lvl="0" indent="-311150" algn="l" rtl="0">
              <a:spcBef>
                <a:spcPts val="0"/>
              </a:spcBef>
              <a:spcAft>
                <a:spcPts val="0"/>
              </a:spcAft>
              <a:buSzPts val="1300"/>
              <a:buChar char="●"/>
            </a:pPr>
            <a:r>
              <a:rPr lang="en"/>
              <a:t>import nltk</a:t>
            </a:r>
            <a:endParaRPr/>
          </a:p>
          <a:p>
            <a:pPr marL="457200" lvl="0" indent="-311150" algn="l" rtl="0">
              <a:spcBef>
                <a:spcPts val="0"/>
              </a:spcBef>
              <a:spcAft>
                <a:spcPts val="0"/>
              </a:spcAft>
              <a:buSzPts val="1300"/>
              <a:buChar char="●"/>
            </a:pPr>
            <a:r>
              <a:rPr lang="en"/>
              <a:t>nltk.download('vader_lexicon')</a:t>
            </a:r>
            <a:endParaRPr/>
          </a:p>
          <a:p>
            <a:pPr marL="457200" lvl="0" indent="-311150" algn="l" rtl="0">
              <a:spcBef>
                <a:spcPts val="0"/>
              </a:spcBef>
              <a:spcAft>
                <a:spcPts val="0"/>
              </a:spcAft>
              <a:buSzPts val="1300"/>
              <a:buChar char="●"/>
            </a:pPr>
            <a:r>
              <a:rPr lang="en"/>
              <a:t>from nltk.sentiment.vader import SentimentIntensityAnalyzer as SIA</a:t>
            </a:r>
            <a:endParaRPr/>
          </a:p>
          <a:p>
            <a:pPr marL="457200" lvl="0" indent="-311150" algn="l" rtl="0">
              <a:spcBef>
                <a:spcPts val="0"/>
              </a:spcBef>
              <a:spcAft>
                <a:spcPts val="0"/>
              </a:spcAft>
              <a:buSzPts val="1300"/>
              <a:buChar char="●"/>
            </a:pPr>
            <a:r>
              <a:rPr lang="en"/>
              <a:t>from nltk.tokenize import word_tokenize, sent_tokenize</a:t>
            </a:r>
            <a:endParaRPr/>
          </a:p>
          <a:p>
            <a:pPr marL="457200" lvl="0" indent="-311150" algn="l" rtl="0">
              <a:spcBef>
                <a:spcPts val="0"/>
              </a:spcBef>
              <a:spcAft>
                <a:spcPts val="0"/>
              </a:spcAft>
              <a:buSzPts val="1300"/>
              <a:buChar char="●"/>
            </a:pPr>
            <a:r>
              <a:rPr lang="en"/>
              <a:t>from nltk.corpus import stopwords</a:t>
            </a:r>
            <a:endParaRPr/>
          </a:p>
          <a:p>
            <a:pPr marL="457200" lvl="0" indent="-311150" algn="l" rtl="0">
              <a:spcBef>
                <a:spcPts val="0"/>
              </a:spcBef>
              <a:spcAft>
                <a:spcPts val="0"/>
              </a:spcAft>
              <a:buSzPts val="1300"/>
              <a:buChar char="●"/>
            </a:pPr>
            <a:r>
              <a:rPr lang="en"/>
              <a:t>from nltk.stem.wordnet import WordNetLemmatizer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Cities</a:t>
            </a:r>
            <a:endParaRPr/>
          </a:p>
        </p:txBody>
      </p:sp>
      <p:pic>
        <p:nvPicPr>
          <p:cNvPr id="181" name="Google Shape;181;p24"/>
          <p:cNvPicPr preferRelativeResize="0"/>
          <p:nvPr/>
        </p:nvPicPr>
        <p:blipFill>
          <a:blip r:embed="rId3">
            <a:alphaModFix/>
          </a:blip>
          <a:stretch>
            <a:fillRect/>
          </a:stretch>
        </p:blipFill>
        <p:spPr>
          <a:xfrm>
            <a:off x="2358275" y="1432350"/>
            <a:ext cx="2478250" cy="3479084"/>
          </a:xfrm>
          <a:prstGeom prst="rect">
            <a:avLst/>
          </a:prstGeom>
          <a:noFill/>
          <a:ln>
            <a:noFill/>
          </a:ln>
        </p:spPr>
      </p:pic>
      <p:pic>
        <p:nvPicPr>
          <p:cNvPr id="182" name="Google Shape;182;p24"/>
          <p:cNvPicPr preferRelativeResize="0"/>
          <p:nvPr/>
        </p:nvPicPr>
        <p:blipFill>
          <a:blip r:embed="rId4">
            <a:alphaModFix/>
          </a:blip>
          <a:stretch>
            <a:fillRect/>
          </a:stretch>
        </p:blipFill>
        <p:spPr>
          <a:xfrm>
            <a:off x="4878325" y="1432350"/>
            <a:ext cx="2478250" cy="347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body" idx="1"/>
          </p:nvPr>
        </p:nvSpPr>
        <p:spPr>
          <a:xfrm>
            <a:off x="729450" y="1552875"/>
            <a:ext cx="7688700" cy="27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Objective</a:t>
            </a:r>
            <a:endParaRPr sz="2400"/>
          </a:p>
          <a:p>
            <a:pPr marL="0" lvl="0" indent="0" algn="l" rtl="0">
              <a:spcBef>
                <a:spcPts val="1600"/>
              </a:spcBef>
              <a:spcAft>
                <a:spcPts val="0"/>
              </a:spcAft>
              <a:buNone/>
            </a:pPr>
            <a:r>
              <a:rPr lang="en" sz="1800"/>
              <a:t>Perform exploratory sentiment analysis on data science job descriptions to see if there are any interesting patterns and implications for a job search down the line. Try to answer: when job descriptions sound amazing should I trust it is amazing?</a:t>
            </a:r>
            <a:endParaRPr sz="1800"/>
          </a:p>
          <a:p>
            <a:pPr marL="0" lvl="0" indent="0" algn="l" rtl="0">
              <a:spcBef>
                <a:spcPts val="1600"/>
              </a:spcBef>
              <a:spcAft>
                <a:spcPts val="0"/>
              </a:spcAft>
              <a:buNone/>
            </a:pPr>
            <a:r>
              <a:rPr lang="en" sz="2400" b="1"/>
              <a:t>Finding</a:t>
            </a:r>
            <a:endParaRPr sz="2400"/>
          </a:p>
          <a:p>
            <a:pPr marL="0" lvl="0" indent="0" algn="l" rtl="0">
              <a:spcBef>
                <a:spcPts val="1600"/>
              </a:spcBef>
              <a:spcAft>
                <a:spcPts val="0"/>
              </a:spcAft>
              <a:buNone/>
            </a:pPr>
            <a:r>
              <a:rPr lang="en" sz="1800"/>
              <a:t>A sexy job description != the “best” role</a:t>
            </a:r>
            <a:endParaRPr sz="1800"/>
          </a:p>
          <a:p>
            <a:pPr marL="0" lvl="0" indent="0" algn="l" rtl="0">
              <a:spcBef>
                <a:spcPts val="1600"/>
              </a:spcBef>
              <a:spcAft>
                <a:spcPts val="16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98" name="Google Shape;98;p15"/>
          <p:cNvSpPr txBox="1">
            <a:spLocks noGrp="1"/>
          </p:cNvSpPr>
          <p:nvPr>
            <p:ph type="body" idx="1"/>
          </p:nvPr>
        </p:nvSpPr>
        <p:spPr>
          <a:xfrm>
            <a:off x="729450" y="1813000"/>
            <a:ext cx="7688700" cy="220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Applications</a:t>
            </a:r>
            <a:endParaRPr sz="1800"/>
          </a:p>
          <a:p>
            <a:pPr marL="914400" lvl="0" indent="-342900" algn="l" rtl="0">
              <a:spcBef>
                <a:spcPts val="0"/>
              </a:spcBef>
              <a:spcAft>
                <a:spcPts val="0"/>
              </a:spcAft>
              <a:buSzPts val="1800"/>
              <a:buChar char="●"/>
            </a:pPr>
            <a:r>
              <a:rPr lang="en" sz="1800"/>
              <a:t>To identify affective states and subjective information, esp VOC </a:t>
            </a:r>
            <a:endParaRPr sz="1800"/>
          </a:p>
          <a:p>
            <a:pPr marL="914400" lvl="0" indent="-342900" algn="l" rtl="0">
              <a:spcBef>
                <a:spcPts val="0"/>
              </a:spcBef>
              <a:spcAft>
                <a:spcPts val="0"/>
              </a:spcAft>
              <a:buSzPts val="1800"/>
              <a:buChar char="●"/>
            </a:pPr>
            <a:r>
              <a:rPr lang="en" sz="1800"/>
              <a:t>Marketing to customer service to clinical medicine contexts</a:t>
            </a:r>
            <a:endParaRPr sz="1800"/>
          </a:p>
          <a:p>
            <a:pPr marL="457200" lvl="0" indent="-342900" algn="l" rtl="0">
              <a:spcBef>
                <a:spcPts val="0"/>
              </a:spcBef>
              <a:spcAft>
                <a:spcPts val="0"/>
              </a:spcAft>
              <a:buSzPts val="1800"/>
              <a:buChar char="●"/>
            </a:pPr>
            <a:r>
              <a:rPr lang="en" sz="1800"/>
              <a:t>Two approaches to analyzing sentiment</a:t>
            </a:r>
            <a:endParaRPr sz="1800"/>
          </a:p>
          <a:p>
            <a:pPr marL="914400" lvl="0" indent="-342900" algn="l" rtl="0">
              <a:spcBef>
                <a:spcPts val="0"/>
              </a:spcBef>
              <a:spcAft>
                <a:spcPts val="0"/>
              </a:spcAft>
              <a:buSzPts val="1800"/>
              <a:buChar char="●"/>
            </a:pPr>
            <a:r>
              <a:rPr lang="en" sz="1800"/>
              <a:t>Lexicon-based </a:t>
            </a:r>
            <a:endParaRPr sz="1800"/>
          </a:p>
          <a:p>
            <a:pPr marL="914400" lvl="0" indent="-342900" algn="l" rtl="0">
              <a:spcBef>
                <a:spcPts val="0"/>
              </a:spcBef>
              <a:spcAft>
                <a:spcPts val="0"/>
              </a:spcAft>
              <a:buSzPts val="1800"/>
              <a:buChar char="●"/>
            </a:pPr>
            <a:r>
              <a:rPr lang="en" sz="1800"/>
              <a:t>Machine Learning</a:t>
            </a:r>
            <a:endParaRPr sz="1800"/>
          </a:p>
          <a:p>
            <a:pPr marL="457200" lvl="0" indent="-342900" algn="l" rtl="0">
              <a:spcBef>
                <a:spcPts val="0"/>
              </a:spcBef>
              <a:spcAft>
                <a:spcPts val="0"/>
              </a:spcAft>
              <a:buSzPts val="1800"/>
              <a:buChar char="●"/>
            </a:pPr>
            <a:r>
              <a:rPr lang="en" sz="1800"/>
              <a:t>Today’s approach</a:t>
            </a:r>
            <a:endParaRPr sz="1800"/>
          </a:p>
          <a:p>
            <a:pPr marL="914400" lvl="0" indent="-342900" algn="l" rtl="0">
              <a:spcBef>
                <a:spcPts val="0"/>
              </a:spcBef>
              <a:spcAft>
                <a:spcPts val="0"/>
              </a:spcAft>
              <a:buSzPts val="1800"/>
              <a:buChar char="●"/>
            </a:pPr>
            <a:r>
              <a:rPr lang="en" sz="1800"/>
              <a:t>Lexicon-based - uses pre-existing sentiment lexicon containing words assigned a polarity score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 aka Lexicon Normalization </a:t>
            </a:r>
            <a:endParaRPr/>
          </a:p>
        </p:txBody>
      </p:sp>
      <p:sp>
        <p:nvSpPr>
          <p:cNvPr id="104" name="Google Shape;104;p16"/>
          <p:cNvSpPr txBox="1">
            <a:spLocks noGrp="1"/>
          </p:cNvSpPr>
          <p:nvPr>
            <p:ph type="body" idx="1"/>
          </p:nvPr>
        </p:nvSpPr>
        <p:spPr>
          <a:xfrm>
            <a:off x="729450" y="1965400"/>
            <a:ext cx="7688700" cy="220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Apply the following steps on job descriptions:</a:t>
            </a:r>
            <a:endParaRPr sz="1800"/>
          </a:p>
          <a:p>
            <a:pPr marL="457200" lvl="0" indent="-342900" algn="l" rtl="0">
              <a:spcBef>
                <a:spcPts val="1600"/>
              </a:spcBef>
              <a:spcAft>
                <a:spcPts val="0"/>
              </a:spcAft>
              <a:buSzPts val="1800"/>
              <a:buChar char="●"/>
            </a:pPr>
            <a:r>
              <a:rPr lang="en" sz="1800"/>
              <a:t>Tokenize to create a corpus</a:t>
            </a:r>
            <a:endParaRPr sz="1800"/>
          </a:p>
          <a:p>
            <a:pPr marL="457200" lvl="0" indent="-342900" algn="l" rtl="0">
              <a:spcBef>
                <a:spcPts val="0"/>
              </a:spcBef>
              <a:spcAft>
                <a:spcPts val="0"/>
              </a:spcAft>
              <a:buSzPts val="1800"/>
              <a:buChar char="●"/>
            </a:pPr>
            <a:r>
              <a:rPr lang="en" sz="1800"/>
              <a:t>Remove stopwords </a:t>
            </a:r>
            <a:endParaRPr sz="1800"/>
          </a:p>
          <a:p>
            <a:pPr marL="457200" lvl="0" indent="-342900" algn="l" rtl="0">
              <a:spcBef>
                <a:spcPts val="0"/>
              </a:spcBef>
              <a:spcAft>
                <a:spcPts val="0"/>
              </a:spcAft>
              <a:buSzPts val="1800"/>
              <a:buChar char="●"/>
            </a:pPr>
            <a:r>
              <a:rPr lang="en" sz="1800"/>
              <a:t>Lemmatize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for sentiment</a:t>
            </a:r>
            <a:endParaRPr/>
          </a:p>
        </p:txBody>
      </p:sp>
      <p:sp>
        <p:nvSpPr>
          <p:cNvPr id="110" name="Google Shape;110;p17"/>
          <p:cNvSpPr txBox="1">
            <a:spLocks noGrp="1"/>
          </p:cNvSpPr>
          <p:nvPr>
            <p:ph type="body" idx="1"/>
          </p:nvPr>
        </p:nvSpPr>
        <p:spPr>
          <a:xfrm>
            <a:off x="729450" y="1853850"/>
            <a:ext cx="4951500" cy="43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b="1"/>
          </a:p>
          <a:p>
            <a:pPr marL="457200" lvl="0" indent="0" algn="l" rtl="0">
              <a:lnSpc>
                <a:spcPct val="100000"/>
              </a:lnSpc>
              <a:spcBef>
                <a:spcPts val="1600"/>
              </a:spcBef>
              <a:spcAft>
                <a:spcPts val="1600"/>
              </a:spcAft>
              <a:buNone/>
            </a:pPr>
            <a:endParaRPr sz="1800"/>
          </a:p>
        </p:txBody>
      </p:sp>
      <p:sp>
        <p:nvSpPr>
          <p:cNvPr id="111" name="Google Shape;111;p17"/>
          <p:cNvSpPr txBox="1">
            <a:spLocks noGrp="1"/>
          </p:cNvSpPr>
          <p:nvPr>
            <p:ph type="body" idx="1"/>
          </p:nvPr>
        </p:nvSpPr>
        <p:spPr>
          <a:xfrm>
            <a:off x="530125" y="1873025"/>
            <a:ext cx="4041900" cy="21357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r>
              <a:rPr lang="en"/>
              <a:t>Use Python NLP package called NLTK’s Vader Sentiment Analyzer</a:t>
            </a:r>
            <a:endParaRPr/>
          </a:p>
          <a:p>
            <a:pPr marL="914400" lvl="1" indent="-298450" algn="l" rtl="0">
              <a:lnSpc>
                <a:spcPct val="100000"/>
              </a:lnSpc>
              <a:spcBef>
                <a:spcPts val="0"/>
              </a:spcBef>
              <a:spcAft>
                <a:spcPts val="0"/>
              </a:spcAft>
              <a:buSzPts val="1100"/>
              <a:buChar char="○"/>
            </a:pPr>
            <a:r>
              <a:rPr lang="en"/>
              <a:t>Rank a dataset containing  433 unique job descriptions as positive, negative or neutral using a lexicon of positive and negative words</a:t>
            </a:r>
            <a:endParaRPr/>
          </a:p>
          <a:p>
            <a:pPr marL="914400" lvl="1" indent="-298450" algn="l" rtl="0">
              <a:lnSpc>
                <a:spcPct val="100000"/>
              </a:lnSpc>
              <a:spcBef>
                <a:spcPts val="0"/>
              </a:spcBef>
              <a:spcAft>
                <a:spcPts val="0"/>
              </a:spcAft>
              <a:buSzPts val="1100"/>
              <a:buChar char="○"/>
            </a:pPr>
            <a:r>
              <a:rPr lang="en"/>
              <a:t>Aggregate scores into a compound sentiment score</a:t>
            </a:r>
            <a:endParaRPr/>
          </a:p>
          <a:p>
            <a:pPr marL="914400" lvl="1" indent="-298450" algn="l" rtl="0">
              <a:lnSpc>
                <a:spcPct val="100000"/>
              </a:lnSpc>
              <a:spcBef>
                <a:spcPts val="0"/>
              </a:spcBef>
              <a:spcAft>
                <a:spcPts val="0"/>
              </a:spcAft>
              <a:buSzPts val="1100"/>
              <a:buChar char="○"/>
            </a:pPr>
            <a:r>
              <a:rPr lang="en"/>
              <a:t>Bucket into Negative, Neutral and Positive labels at key thresholds (0.2 and -0.2) </a:t>
            </a:r>
            <a:endParaRPr/>
          </a:p>
          <a:p>
            <a:pPr marL="457200" lvl="0" indent="-311150" algn="l" rtl="0">
              <a:lnSpc>
                <a:spcPct val="100000"/>
              </a:lnSpc>
              <a:spcBef>
                <a:spcPts val="0"/>
              </a:spcBef>
              <a:spcAft>
                <a:spcPts val="0"/>
              </a:spcAft>
              <a:buSzPts val="1300"/>
              <a:buChar char="●"/>
            </a:pPr>
            <a:r>
              <a:rPr lang="en"/>
              <a:t>The job descriptions were overwhelmingly positive in sentiment with slight variations by company, location, and industry</a:t>
            </a:r>
            <a:endParaRPr/>
          </a:p>
          <a:p>
            <a:pPr marL="0" lvl="0" indent="0" algn="l" rtl="0">
              <a:lnSpc>
                <a:spcPct val="100000"/>
              </a:lnSpc>
              <a:spcBef>
                <a:spcPts val="1600"/>
              </a:spcBef>
              <a:spcAft>
                <a:spcPts val="0"/>
              </a:spcAft>
              <a:buNone/>
            </a:pPr>
            <a:endParaRPr/>
          </a:p>
          <a:p>
            <a:pPr marL="457200" lvl="0" indent="0" algn="l" rtl="0">
              <a:lnSpc>
                <a:spcPct val="100000"/>
              </a:lnSpc>
              <a:spcBef>
                <a:spcPts val="1600"/>
              </a:spcBef>
              <a:spcAft>
                <a:spcPts val="1600"/>
              </a:spcAft>
              <a:buNone/>
            </a:pPr>
            <a:endParaRPr/>
          </a:p>
        </p:txBody>
      </p:sp>
      <p:sp>
        <p:nvSpPr>
          <p:cNvPr id="112" name="Google Shape;112;p17"/>
          <p:cNvSpPr txBox="1"/>
          <p:nvPr/>
        </p:nvSpPr>
        <p:spPr>
          <a:xfrm>
            <a:off x="729450" y="4521500"/>
            <a:ext cx="58392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rgbClr val="000000"/>
              </a:buClr>
              <a:buSzPts val="1100"/>
              <a:buFont typeface="Arial"/>
              <a:buNone/>
            </a:pPr>
            <a:r>
              <a:rPr lang="en" sz="800">
                <a:solidFill>
                  <a:schemeClr val="accent1"/>
                </a:solidFill>
                <a:latin typeface="Lato"/>
                <a:ea typeface="Lato"/>
                <a:cs typeface="Lato"/>
                <a:sym typeface="Lato"/>
              </a:rPr>
              <a:t>*Tutorial used:  </a:t>
            </a:r>
            <a:r>
              <a:rPr lang="en" sz="800" u="sng">
                <a:solidFill>
                  <a:schemeClr val="accent5"/>
                </a:solidFill>
                <a:highlight>
                  <a:srgbClr val="FFFFFF"/>
                </a:highlight>
                <a:latin typeface="Lato"/>
                <a:ea typeface="Lato"/>
                <a:cs typeface="Lato"/>
                <a:sym typeface="Lato"/>
                <a:hlinkClick r:id="rId3"/>
              </a:rPr>
              <a:t>https://www.learndatasci.com/tutorials/sentiment-analysis-reddit-headlines-pythons-nltk/</a:t>
            </a:r>
            <a:r>
              <a:rPr lang="en" sz="800">
                <a:solidFill>
                  <a:srgbClr val="6A737D"/>
                </a:solidFill>
                <a:highlight>
                  <a:srgbClr val="FFFFFF"/>
                </a:highlight>
                <a:latin typeface="Lato"/>
                <a:ea typeface="Lato"/>
                <a:cs typeface="Lato"/>
                <a:sym typeface="Lato"/>
              </a:rPr>
              <a:t> </a:t>
            </a:r>
            <a:endParaRPr sz="800">
              <a:latin typeface="Lato"/>
              <a:ea typeface="Lato"/>
              <a:cs typeface="Lato"/>
              <a:sym typeface="Lato"/>
            </a:endParaRPr>
          </a:p>
        </p:txBody>
      </p:sp>
      <p:pic>
        <p:nvPicPr>
          <p:cNvPr id="113" name="Google Shape;113;p17"/>
          <p:cNvPicPr preferRelativeResize="0"/>
          <p:nvPr/>
        </p:nvPicPr>
        <p:blipFill>
          <a:blip r:embed="rId4">
            <a:alphaModFix/>
          </a:blip>
          <a:stretch>
            <a:fillRect/>
          </a:stretch>
        </p:blipFill>
        <p:spPr>
          <a:xfrm>
            <a:off x="4781425" y="915025"/>
            <a:ext cx="3957300" cy="3660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Positive Examples</a:t>
            </a:r>
            <a:endParaRPr/>
          </a:p>
        </p:txBody>
      </p:sp>
      <p:sp>
        <p:nvSpPr>
          <p:cNvPr id="119" name="Google Shape;119;p18"/>
          <p:cNvSpPr/>
          <p:nvPr/>
        </p:nvSpPr>
        <p:spPr>
          <a:xfrm>
            <a:off x="848375" y="2199849"/>
            <a:ext cx="3647400" cy="2447400"/>
          </a:xfrm>
          <a:prstGeom prst="snip1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0" rIns="91425" bIns="182875" anchor="ctr" anchorCtr="0">
            <a:noAutofit/>
          </a:bodyPr>
          <a:lstStyle/>
          <a:p>
            <a:pPr marL="0" lvl="0" indent="0" algn="l" rtl="0">
              <a:spcBef>
                <a:spcPts val="0"/>
              </a:spcBef>
              <a:spcAft>
                <a:spcPts val="0"/>
              </a:spcAft>
              <a:buNone/>
            </a:pPr>
            <a:r>
              <a:rPr lang="en" sz="1000" i="1"/>
              <a:t>By helping quality brands grow, not only can we assist our clients to achieve their dreams, but we make the market a better place for consumers. Each member of our team shares in the joy and responsibility of making the ecommerce world a better place. Do you love data? Do you love to experiment? Do you love FACTS?... SixLeaf is looking for someone who is passionate about these things… Other benefits include: Learn Something New, Make More Money, Expand Your Skillset....Overall, you will walk away from this job a more capable and productive individual...you'll be shining a light on the otherwise dimly lit world of ecommerce, and specifically Amazon, data.</a:t>
            </a:r>
            <a:endParaRPr sz="1000" i="1"/>
          </a:p>
        </p:txBody>
      </p:sp>
      <p:sp>
        <p:nvSpPr>
          <p:cNvPr id="120" name="Google Shape;120;p18"/>
          <p:cNvSpPr txBox="1"/>
          <p:nvPr/>
        </p:nvSpPr>
        <p:spPr>
          <a:xfrm>
            <a:off x="729450" y="1853800"/>
            <a:ext cx="39228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#3 MetroPlus (score 0.99) says...</a:t>
            </a:r>
            <a:endParaRPr>
              <a:latin typeface="Lato"/>
              <a:ea typeface="Lato"/>
              <a:cs typeface="Lato"/>
              <a:sym typeface="Lato"/>
            </a:endParaRPr>
          </a:p>
        </p:txBody>
      </p:sp>
      <p:sp>
        <p:nvSpPr>
          <p:cNvPr id="121" name="Google Shape;121;p18"/>
          <p:cNvSpPr txBox="1"/>
          <p:nvPr/>
        </p:nvSpPr>
        <p:spPr>
          <a:xfrm>
            <a:off x="4908700" y="1853800"/>
            <a:ext cx="39228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#20 Atlassian (score 0.99) says...</a:t>
            </a:r>
            <a:endParaRPr>
              <a:latin typeface="Lato"/>
              <a:ea typeface="Lato"/>
              <a:cs typeface="Lato"/>
              <a:sym typeface="Lato"/>
            </a:endParaRPr>
          </a:p>
        </p:txBody>
      </p:sp>
      <p:sp>
        <p:nvSpPr>
          <p:cNvPr id="122" name="Google Shape;122;p18"/>
          <p:cNvSpPr/>
          <p:nvPr/>
        </p:nvSpPr>
        <p:spPr>
          <a:xfrm>
            <a:off x="4770750" y="2190750"/>
            <a:ext cx="3647400" cy="2447400"/>
          </a:xfrm>
          <a:prstGeom prst="snip1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0" rIns="91425" bIns="182875" anchor="ctr" anchorCtr="0">
            <a:noAutofit/>
          </a:bodyPr>
          <a:lstStyle/>
          <a:p>
            <a:pPr marL="0" lvl="0" indent="0" algn="l" rtl="0">
              <a:spcBef>
                <a:spcPts val="0"/>
              </a:spcBef>
              <a:spcAft>
                <a:spcPts val="0"/>
              </a:spcAft>
              <a:buNone/>
            </a:pPr>
            <a:r>
              <a:rPr lang="en" sz="1000" i="1"/>
              <a:t>...You love wrangling messy data into an elegant solution, and helping others understand the power of their data. This role is a chance to have a huge impact on how millions of users collaborate. Do your best work in a fun, respectful, and supportive environment...with a passion for deriving insights from data and telling a story. Atlassian is highly collaborative and yes, fun! To support you at work (and play) we offer some fantastic perks...Driven by honest values, an amazing culture, and consistent revenue growth, we’re out to unleash the potential of every team...looking for people who are powered by passion and eager to do the best work of their lives</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Least Positive Examples</a:t>
            </a:r>
            <a:endParaRPr/>
          </a:p>
        </p:txBody>
      </p:sp>
      <p:sp>
        <p:nvSpPr>
          <p:cNvPr id="128" name="Google Shape;128;p19"/>
          <p:cNvSpPr/>
          <p:nvPr/>
        </p:nvSpPr>
        <p:spPr>
          <a:xfrm>
            <a:off x="848375" y="2199849"/>
            <a:ext cx="3647400" cy="2447400"/>
          </a:xfrm>
          <a:prstGeom prst="snip1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0" rIns="91425" bIns="182875" anchor="ctr" anchorCtr="0">
            <a:noAutofit/>
          </a:bodyPr>
          <a:lstStyle/>
          <a:p>
            <a:pPr marL="0" lvl="0" indent="0" algn="l" rtl="0">
              <a:spcBef>
                <a:spcPts val="0"/>
              </a:spcBef>
              <a:spcAft>
                <a:spcPts val="0"/>
              </a:spcAft>
              <a:buNone/>
            </a:pPr>
            <a:r>
              <a:rPr lang="en" sz="1100" i="1">
                <a:latin typeface="Lato"/>
                <a:ea typeface="Lato"/>
                <a:cs typeface="Lato"/>
                <a:sym typeface="Lato"/>
              </a:rPr>
              <a:t>$65 - $70 an hourContractRequirements: Data Science, Machine Learning, Python, R, SCALATerm: 1 yearLocation: Dallas, TexasJob Type: ContractSalary: $65.00 to $70.00 /hourContract Renewal:Possible</a:t>
            </a:r>
            <a:endParaRPr i="1"/>
          </a:p>
        </p:txBody>
      </p:sp>
      <p:sp>
        <p:nvSpPr>
          <p:cNvPr id="129" name="Google Shape;129;p19"/>
          <p:cNvSpPr txBox="1"/>
          <p:nvPr/>
        </p:nvSpPr>
        <p:spPr>
          <a:xfrm>
            <a:off x="4771175" y="1805150"/>
            <a:ext cx="40413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#3 </a:t>
            </a:r>
            <a:r>
              <a:rPr lang="en"/>
              <a:t>Ganit</a:t>
            </a:r>
            <a:r>
              <a:rPr lang="en">
                <a:latin typeface="Lato"/>
                <a:ea typeface="Lato"/>
                <a:cs typeface="Lato"/>
                <a:sym typeface="Lato"/>
              </a:rPr>
              <a:t> (score 0.27) says...</a:t>
            </a:r>
            <a:endParaRPr>
              <a:latin typeface="Lato"/>
              <a:ea typeface="Lato"/>
              <a:cs typeface="Lato"/>
              <a:sym typeface="Lato"/>
            </a:endParaRPr>
          </a:p>
        </p:txBody>
      </p:sp>
      <p:sp>
        <p:nvSpPr>
          <p:cNvPr id="130" name="Google Shape;130;p19"/>
          <p:cNvSpPr txBox="1"/>
          <p:nvPr/>
        </p:nvSpPr>
        <p:spPr>
          <a:xfrm>
            <a:off x="848375" y="1853850"/>
            <a:ext cx="39228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#1 Vivifitech (score 0) says...</a:t>
            </a:r>
            <a:endParaRPr>
              <a:latin typeface="Lato"/>
              <a:ea typeface="Lato"/>
              <a:cs typeface="Lato"/>
              <a:sym typeface="Lato"/>
            </a:endParaRPr>
          </a:p>
        </p:txBody>
      </p:sp>
      <p:sp>
        <p:nvSpPr>
          <p:cNvPr id="131" name="Google Shape;131;p19"/>
          <p:cNvSpPr/>
          <p:nvPr/>
        </p:nvSpPr>
        <p:spPr>
          <a:xfrm>
            <a:off x="4770750" y="2190750"/>
            <a:ext cx="3647400" cy="2447400"/>
          </a:xfrm>
          <a:prstGeom prst="snip1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0" rIns="91425" bIns="182875" anchor="ctr" anchorCtr="0">
            <a:noAutofit/>
          </a:bodyPr>
          <a:lstStyle/>
          <a:p>
            <a:pPr marL="0" lvl="0" indent="0" algn="l" rtl="0">
              <a:spcBef>
                <a:spcPts val="0"/>
              </a:spcBef>
              <a:spcAft>
                <a:spcPts val="0"/>
              </a:spcAft>
              <a:buNone/>
            </a:pPr>
            <a:r>
              <a:rPr lang="en" sz="1100" i="1"/>
              <a:t>Location: USA multiple locations</a:t>
            </a:r>
            <a:endParaRPr sz="1100" i="1"/>
          </a:p>
          <a:p>
            <a:pPr marL="0" lvl="0" indent="0" algn="l" rtl="0">
              <a:spcBef>
                <a:spcPts val="0"/>
              </a:spcBef>
              <a:spcAft>
                <a:spcPts val="0"/>
              </a:spcAft>
              <a:buNone/>
            </a:pPr>
            <a:r>
              <a:rPr lang="en" sz="1100" i="1"/>
              <a:t>2+</a:t>
            </a:r>
            <a:r>
              <a:rPr lang="en" sz="1100" i="1">
                <a:latin typeface="Lato"/>
                <a:ea typeface="Lato"/>
                <a:cs typeface="Lato"/>
                <a:sym typeface="Lato"/>
              </a:rPr>
              <a:t> years of Analytics experience</a:t>
            </a:r>
            <a:endParaRPr sz="1100" i="1">
              <a:latin typeface="Lato"/>
              <a:ea typeface="Lato"/>
              <a:cs typeface="Lato"/>
              <a:sym typeface="Lato"/>
            </a:endParaRPr>
          </a:p>
          <a:p>
            <a:pPr marL="0" lvl="0" indent="0" algn="l" rtl="0">
              <a:spcBef>
                <a:spcPts val="0"/>
              </a:spcBef>
              <a:spcAft>
                <a:spcPts val="0"/>
              </a:spcAft>
              <a:buNone/>
            </a:pPr>
            <a:r>
              <a:rPr lang="en" sz="1100" i="1">
                <a:latin typeface="Lato"/>
                <a:ea typeface="Lato"/>
                <a:cs typeface="Lato"/>
                <a:sym typeface="Lato"/>
              </a:rPr>
              <a:t>Understand business requirements and technical requirements</a:t>
            </a:r>
            <a:endParaRPr sz="1100" i="1">
              <a:latin typeface="Lato"/>
              <a:ea typeface="Lato"/>
              <a:cs typeface="Lato"/>
              <a:sym typeface="Lato"/>
            </a:endParaRPr>
          </a:p>
          <a:p>
            <a:pPr marL="0" lvl="0" indent="0" algn="l" rtl="0">
              <a:spcBef>
                <a:spcPts val="0"/>
              </a:spcBef>
              <a:spcAft>
                <a:spcPts val="0"/>
              </a:spcAft>
              <a:buNone/>
            </a:pPr>
            <a:r>
              <a:rPr lang="en" sz="1100" i="1">
                <a:latin typeface="Lato"/>
                <a:ea typeface="Lato"/>
                <a:cs typeface="Lato"/>
                <a:sym typeface="Lato"/>
              </a:rPr>
              <a:t>Can handle data extraction, preparation and transformation</a:t>
            </a:r>
            <a:endParaRPr sz="1100" i="1">
              <a:latin typeface="Lato"/>
              <a:ea typeface="Lato"/>
              <a:cs typeface="Lato"/>
              <a:sym typeface="Lato"/>
            </a:endParaRPr>
          </a:p>
          <a:p>
            <a:pPr marL="0" lvl="0" indent="0" algn="l" rtl="0">
              <a:spcBef>
                <a:spcPts val="0"/>
              </a:spcBef>
              <a:spcAft>
                <a:spcPts val="0"/>
              </a:spcAft>
              <a:buNone/>
            </a:pPr>
            <a:r>
              <a:rPr lang="en" sz="1100" i="1">
                <a:latin typeface="Lato"/>
                <a:ea typeface="Lato"/>
                <a:cs typeface="Lato"/>
                <a:sym typeface="Lato"/>
              </a:rPr>
              <a:t>Create and implement data models</a:t>
            </a:r>
            <a:endParaRPr sz="1100" i="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States</a:t>
            </a:r>
            <a:endParaRPr/>
          </a:p>
        </p:txBody>
      </p:sp>
      <p:sp>
        <p:nvSpPr>
          <p:cNvPr id="137" name="Google Shape;137;p20"/>
          <p:cNvSpPr txBox="1"/>
          <p:nvPr/>
        </p:nvSpPr>
        <p:spPr>
          <a:xfrm>
            <a:off x="424650" y="1895450"/>
            <a:ext cx="3206400" cy="2292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sz="1300">
                <a:solidFill>
                  <a:schemeClr val="accent1"/>
                </a:solidFill>
                <a:latin typeface="Lato"/>
                <a:ea typeface="Lato"/>
                <a:cs typeface="Lato"/>
                <a:sym typeface="Lato"/>
              </a:rPr>
              <a:t>States such as NY, CA, and TX have many more data scientist openings than in other states</a:t>
            </a:r>
            <a:endParaRPr sz="130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States that have fewer openings tend to have job descriptions with more positive sentiment scores, on average.</a:t>
            </a:r>
            <a:endParaRPr sz="130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lesson: don’t assume sexy job descriptions = better job!  </a:t>
            </a:r>
            <a:endParaRPr sz="130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Companies in less central locations may be trying to compensate by drafting more enticing job descriptions to attract candidates.</a:t>
            </a:r>
            <a:endParaRPr sz="1300">
              <a:solidFill>
                <a:schemeClr val="accent1"/>
              </a:solidFill>
              <a:latin typeface="Lato"/>
              <a:ea typeface="Lato"/>
              <a:cs typeface="Lato"/>
              <a:sym typeface="Lato"/>
            </a:endParaRPr>
          </a:p>
        </p:txBody>
      </p:sp>
      <p:pic>
        <p:nvPicPr>
          <p:cNvPr id="138" name="Google Shape;138;p20"/>
          <p:cNvPicPr preferRelativeResize="0"/>
          <p:nvPr/>
        </p:nvPicPr>
        <p:blipFill>
          <a:blip r:embed="rId3">
            <a:alphaModFix/>
          </a:blip>
          <a:stretch>
            <a:fillRect/>
          </a:stretch>
        </p:blipFill>
        <p:spPr>
          <a:xfrm>
            <a:off x="3941133" y="590800"/>
            <a:ext cx="2472042" cy="4384575"/>
          </a:xfrm>
          <a:prstGeom prst="rect">
            <a:avLst/>
          </a:prstGeom>
          <a:noFill/>
          <a:ln>
            <a:noFill/>
          </a:ln>
        </p:spPr>
      </p:pic>
      <p:sp>
        <p:nvSpPr>
          <p:cNvPr id="139" name="Google Shape;139;p20"/>
          <p:cNvSpPr/>
          <p:nvPr/>
        </p:nvSpPr>
        <p:spPr>
          <a:xfrm>
            <a:off x="3871925" y="2255704"/>
            <a:ext cx="207900" cy="2073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40" name="Google Shape;140;p20"/>
          <p:cNvSpPr/>
          <p:nvPr/>
        </p:nvSpPr>
        <p:spPr>
          <a:xfrm>
            <a:off x="3871925" y="3673470"/>
            <a:ext cx="207900" cy="2073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41" name="Google Shape;141;p20"/>
          <p:cNvSpPr/>
          <p:nvPr/>
        </p:nvSpPr>
        <p:spPr>
          <a:xfrm>
            <a:off x="3871925" y="4099060"/>
            <a:ext cx="207900" cy="2073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42" name="Google Shape;142;p20"/>
          <p:cNvSpPr/>
          <p:nvPr/>
        </p:nvSpPr>
        <p:spPr>
          <a:xfrm>
            <a:off x="3871925" y="837937"/>
            <a:ext cx="207900" cy="2073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43" name="Google Shape;143;p20"/>
          <p:cNvSpPr/>
          <p:nvPr/>
        </p:nvSpPr>
        <p:spPr>
          <a:xfrm>
            <a:off x="3871925" y="1081020"/>
            <a:ext cx="207900" cy="2073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44" name="Google Shape;144;p20"/>
          <p:cNvSpPr/>
          <p:nvPr/>
        </p:nvSpPr>
        <p:spPr>
          <a:xfrm>
            <a:off x="3871925" y="1490036"/>
            <a:ext cx="207900" cy="2073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pic>
        <p:nvPicPr>
          <p:cNvPr id="145" name="Google Shape;145;p20"/>
          <p:cNvPicPr preferRelativeResize="0"/>
          <p:nvPr/>
        </p:nvPicPr>
        <p:blipFill>
          <a:blip r:embed="rId4">
            <a:alphaModFix/>
          </a:blip>
          <a:stretch>
            <a:fillRect/>
          </a:stretch>
        </p:blipFill>
        <p:spPr>
          <a:xfrm>
            <a:off x="6413175" y="590800"/>
            <a:ext cx="2576450" cy="4318775"/>
          </a:xfrm>
          <a:prstGeom prst="rect">
            <a:avLst/>
          </a:prstGeom>
          <a:noFill/>
          <a:ln>
            <a:noFill/>
          </a:ln>
        </p:spPr>
      </p:pic>
      <p:sp>
        <p:nvSpPr>
          <p:cNvPr id="146" name="Google Shape;146;p20"/>
          <p:cNvSpPr/>
          <p:nvPr/>
        </p:nvSpPr>
        <p:spPr>
          <a:xfrm rot="-5395110">
            <a:off x="6278025" y="918850"/>
            <a:ext cx="421800" cy="1509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47" name="Google Shape;147;p20"/>
          <p:cNvSpPr/>
          <p:nvPr/>
        </p:nvSpPr>
        <p:spPr>
          <a:xfrm rot="5404890">
            <a:off x="6345575" y="4234496"/>
            <a:ext cx="421800" cy="1509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Industry</a:t>
            </a:r>
            <a:endParaRPr/>
          </a:p>
        </p:txBody>
      </p:sp>
      <p:sp>
        <p:nvSpPr>
          <p:cNvPr id="153" name="Google Shape;153;p21"/>
          <p:cNvSpPr txBox="1"/>
          <p:nvPr/>
        </p:nvSpPr>
        <p:spPr>
          <a:xfrm>
            <a:off x="2103375" y="1047125"/>
            <a:ext cx="6275400" cy="731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sz="1300">
                <a:solidFill>
                  <a:schemeClr val="accent1"/>
                </a:solidFill>
                <a:latin typeface="Lato"/>
                <a:ea typeface="Lato"/>
                <a:cs typeface="Lato"/>
                <a:sym typeface="Lato"/>
              </a:rPr>
              <a:t>Manually tagged, therefore contains a smaller subset of 45 unique companies </a:t>
            </a:r>
            <a:endParaRPr sz="1300">
              <a:solidFill>
                <a:schemeClr val="accent1"/>
              </a:solidFill>
              <a:latin typeface="Lato"/>
              <a:ea typeface="Lato"/>
              <a:cs typeface="Lato"/>
              <a:sym typeface="Lato"/>
            </a:endParaRPr>
          </a:p>
          <a:p>
            <a:pPr marL="457200" lvl="0" indent="-317500" algn="l" rtl="0">
              <a:spcBef>
                <a:spcPts val="0"/>
              </a:spcBef>
              <a:spcAft>
                <a:spcPts val="0"/>
              </a:spcAft>
              <a:buSzPts val="1400"/>
              <a:buFont typeface="Lato"/>
              <a:buChar char="●"/>
            </a:pPr>
            <a:r>
              <a:rPr lang="en" sz="1300">
                <a:solidFill>
                  <a:schemeClr val="accent1"/>
                </a:solidFill>
                <a:latin typeface="Lato"/>
                <a:ea typeface="Lato"/>
                <a:cs typeface="Lato"/>
                <a:sym typeface="Lato"/>
              </a:rPr>
              <a:t>Are certain industries trying harder because they’re newer, less analytically mature, etc. and trying to compensate?</a:t>
            </a:r>
            <a:endParaRPr sz="1300">
              <a:solidFill>
                <a:schemeClr val="accent1"/>
              </a:solidFill>
              <a:latin typeface="Lato"/>
              <a:ea typeface="Lato"/>
              <a:cs typeface="Lato"/>
              <a:sym typeface="Lato"/>
            </a:endParaRPr>
          </a:p>
          <a:p>
            <a:pPr marL="457200" lvl="0" indent="-317500" algn="l" rtl="0">
              <a:spcBef>
                <a:spcPts val="0"/>
              </a:spcBef>
              <a:spcAft>
                <a:spcPts val="0"/>
              </a:spcAft>
              <a:buSzPts val="1400"/>
              <a:buFont typeface="Lato"/>
              <a:buChar char="●"/>
            </a:pPr>
            <a:r>
              <a:rPr lang="en" sz="1300">
                <a:solidFill>
                  <a:schemeClr val="accent1"/>
                </a:solidFill>
                <a:latin typeface="Lato"/>
                <a:ea typeface="Lato"/>
                <a:cs typeface="Lato"/>
                <a:sym typeface="Lato"/>
              </a:rPr>
              <a:t>Interesting variety of industries represented here </a:t>
            </a:r>
            <a:endParaRPr sz="1300">
              <a:solidFill>
                <a:schemeClr val="accent1"/>
              </a:solidFill>
              <a:latin typeface="Lato"/>
              <a:ea typeface="Lato"/>
              <a:cs typeface="Lato"/>
              <a:sym typeface="Lato"/>
            </a:endParaRPr>
          </a:p>
        </p:txBody>
      </p:sp>
      <p:pic>
        <p:nvPicPr>
          <p:cNvPr id="154" name="Google Shape;154;p21"/>
          <p:cNvPicPr preferRelativeResize="0"/>
          <p:nvPr/>
        </p:nvPicPr>
        <p:blipFill>
          <a:blip r:embed="rId3">
            <a:alphaModFix/>
          </a:blip>
          <a:stretch>
            <a:fillRect/>
          </a:stretch>
        </p:blipFill>
        <p:spPr>
          <a:xfrm>
            <a:off x="789450" y="2041750"/>
            <a:ext cx="3906231" cy="2699776"/>
          </a:xfrm>
          <a:prstGeom prst="rect">
            <a:avLst/>
          </a:prstGeom>
          <a:noFill/>
          <a:ln>
            <a:noFill/>
          </a:ln>
        </p:spPr>
      </p:pic>
      <p:pic>
        <p:nvPicPr>
          <p:cNvPr id="155" name="Google Shape;155;p21"/>
          <p:cNvPicPr preferRelativeResize="0"/>
          <p:nvPr/>
        </p:nvPicPr>
        <p:blipFill>
          <a:blip r:embed="rId4">
            <a:alphaModFix/>
          </a:blip>
          <a:stretch>
            <a:fillRect/>
          </a:stretch>
        </p:blipFill>
        <p:spPr>
          <a:xfrm>
            <a:off x="4695681" y="2041750"/>
            <a:ext cx="3745444" cy="2699776"/>
          </a:xfrm>
          <a:prstGeom prst="rect">
            <a:avLst/>
          </a:prstGeom>
          <a:noFill/>
          <a:ln>
            <a:noFill/>
          </a:ln>
        </p:spPr>
      </p:pic>
      <p:sp>
        <p:nvSpPr>
          <p:cNvPr id="156" name="Google Shape;156;p21"/>
          <p:cNvSpPr/>
          <p:nvPr/>
        </p:nvSpPr>
        <p:spPr>
          <a:xfrm>
            <a:off x="887000" y="4193029"/>
            <a:ext cx="207900" cy="2073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57" name="Google Shape;157;p21"/>
          <p:cNvSpPr/>
          <p:nvPr/>
        </p:nvSpPr>
        <p:spPr>
          <a:xfrm>
            <a:off x="4988750" y="2096579"/>
            <a:ext cx="207900" cy="2073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58" name="Google Shape;158;p21"/>
          <p:cNvSpPr/>
          <p:nvPr/>
        </p:nvSpPr>
        <p:spPr>
          <a:xfrm>
            <a:off x="4988750" y="3093111"/>
            <a:ext cx="207900" cy="2073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59" name="Google Shape;159;p21"/>
          <p:cNvSpPr/>
          <p:nvPr/>
        </p:nvSpPr>
        <p:spPr>
          <a:xfrm>
            <a:off x="887000" y="2096586"/>
            <a:ext cx="207900" cy="2073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60" name="Google Shape;160;p21"/>
          <p:cNvSpPr/>
          <p:nvPr/>
        </p:nvSpPr>
        <p:spPr>
          <a:xfrm>
            <a:off x="887000" y="4080854"/>
            <a:ext cx="207900" cy="2073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61" name="Google Shape;161;p21"/>
          <p:cNvSpPr/>
          <p:nvPr/>
        </p:nvSpPr>
        <p:spPr>
          <a:xfrm>
            <a:off x="4988750" y="2195779"/>
            <a:ext cx="207900" cy="2073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62" name="Google Shape;162;p21"/>
          <p:cNvSpPr/>
          <p:nvPr/>
        </p:nvSpPr>
        <p:spPr>
          <a:xfrm>
            <a:off x="887000" y="4255154"/>
            <a:ext cx="207900" cy="2073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
        <p:nvSpPr>
          <p:cNvPr id="163" name="Google Shape;163;p21"/>
          <p:cNvSpPr/>
          <p:nvPr/>
        </p:nvSpPr>
        <p:spPr>
          <a:xfrm>
            <a:off x="4988750" y="2297366"/>
            <a:ext cx="207900" cy="2073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highlight>
                <a:srgbClr val="FF0000"/>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2222</Words>
  <Application>Microsoft Macintosh PowerPoint</Application>
  <PresentationFormat>On-screen Show (16:9)</PresentationFormat>
  <Paragraphs>134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Raleway</vt:lpstr>
      <vt:lpstr>Lato</vt:lpstr>
      <vt:lpstr>Streamline</vt:lpstr>
      <vt:lpstr>Text Mining: Sentiment Analysis on Data Science Job Descriptions</vt:lpstr>
      <vt:lpstr>PowerPoint Presentation</vt:lpstr>
      <vt:lpstr>Overview</vt:lpstr>
      <vt:lpstr>Preprocess aka Lexicon Normalization </vt:lpstr>
      <vt:lpstr>Analyze for sentiment</vt:lpstr>
      <vt:lpstr>Most Positive Examples</vt:lpstr>
      <vt:lpstr>Least Positive Examples</vt:lpstr>
      <vt:lpstr>States</vt:lpstr>
      <vt:lpstr>Industry</vt:lpstr>
      <vt:lpstr>What next?</vt:lpstr>
      <vt:lpstr>Packages Used</vt:lpstr>
      <vt:lpstr>Cities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Sentiment Analysis on Data Science Job Descriptions</dc:title>
  <cp:lastModifiedBy>Eunice</cp:lastModifiedBy>
  <cp:revision>1</cp:revision>
  <dcterms:modified xsi:type="dcterms:W3CDTF">2019-04-04T01:45:18Z</dcterms:modified>
</cp:coreProperties>
</file>