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3" r:id="rId5"/>
    <p:sldId id="296" r:id="rId6"/>
    <p:sldId id="260" r:id="rId7"/>
    <p:sldId id="287" r:id="rId8"/>
    <p:sldId id="261" r:id="rId9"/>
    <p:sldId id="285" r:id="rId10"/>
    <p:sldId id="289" r:id="rId11"/>
    <p:sldId id="290" r:id="rId12"/>
    <p:sldId id="291" r:id="rId13"/>
    <p:sldId id="292" r:id="rId14"/>
    <p:sldId id="262" r:id="rId15"/>
    <p:sldId id="293" r:id="rId16"/>
    <p:sldId id="294" r:id="rId17"/>
    <p:sldId id="29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794" autoAdjust="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2019/04/22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2019/04/22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</a:t>
            </a:r>
            <a:br>
              <a:rPr lang="en-ZA" dirty="0"/>
            </a:br>
            <a:r>
              <a:rPr lang="en-ZA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914921" cy="2078700"/>
          </a:xfrm>
        </p:spPr>
        <p:txBody>
          <a:bodyPr/>
          <a:lstStyle/>
          <a:p>
            <a:pPr algn="ctr"/>
            <a:r>
              <a:rPr lang="en-ZA" dirty="0"/>
              <a:t>NSE/BSE ARBITRAGE TRADING RECOMMENDATION SYSTEM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DE77B20-314B-4FA0-AFA9-CCE1E64141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614" r="22614"/>
          <a:stretch>
            <a:fillRect/>
          </a:stretch>
        </p:blipFill>
        <p:spPr>
          <a:xfrm>
            <a:off x="1142512" y="842713"/>
            <a:ext cx="5099262" cy="5172574"/>
          </a:xfr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5858-2F40-40C4-AD96-81C4E0A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443" y="2864146"/>
            <a:ext cx="3127096" cy="862375"/>
          </a:xfrm>
        </p:spPr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A4F1C-7134-49A9-BD9E-2BD4B4B3BAB3}"/>
              </a:ext>
            </a:extLst>
          </p:cNvPr>
          <p:cNvSpPr txBox="1"/>
          <p:nvPr/>
        </p:nvSpPr>
        <p:spPr>
          <a:xfrm>
            <a:off x="7222435" y="1457739"/>
            <a:ext cx="43334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It displays the general statistics along with the graph that displays the closing stock  price for  the past three months.</a:t>
            </a:r>
          </a:p>
        </p:txBody>
      </p:sp>
    </p:spTree>
    <p:extLst>
      <p:ext uri="{BB962C8B-B14F-4D97-AF65-F5344CB8AC3E}">
        <p14:creationId xmlns:p14="http://schemas.microsoft.com/office/powerpoint/2010/main" val="204796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noProof="1"/>
              <a:t>. </a:t>
            </a:r>
          </a:p>
          <a:p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sz="2600" b="1" dirty="0"/>
              <a:t>ANGULAR 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ZA" noProof="1"/>
          </a:p>
          <a:p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sz="2600" b="1" dirty="0"/>
              <a:t>SPRING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ZA" noProof="1"/>
          </a:p>
          <a:p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13025" y="4256094"/>
            <a:ext cx="1980986" cy="360000"/>
          </a:xfrm>
        </p:spPr>
        <p:txBody>
          <a:bodyPr/>
          <a:lstStyle/>
          <a:p>
            <a:r>
              <a:rPr lang="en-ZA" sz="2600" b="1" dirty="0"/>
              <a:t>MONGO DB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59469" y="2903069"/>
            <a:ext cx="3863221" cy="1415429"/>
          </a:xfrm>
        </p:spPr>
        <p:txBody>
          <a:bodyPr/>
          <a:lstStyle/>
          <a:p>
            <a:pPr algn="ctr"/>
            <a:r>
              <a:rPr lang="en-ZA" dirty="0"/>
              <a:t>TECHNOLOGY STACK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8FAEE5-435A-49E6-9942-C39C7538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1" y="2764441"/>
            <a:ext cx="794144" cy="7941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2D327B-4759-412D-BBB2-2CADBFC6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02" y="2797362"/>
            <a:ext cx="1128713" cy="781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35D32C-0A44-44C0-90BA-D1E62A176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10" y="2910434"/>
            <a:ext cx="851580" cy="5875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BA59BE-D5BE-455B-86CE-CA6D0551672C}"/>
              </a:ext>
            </a:extLst>
          </p:cNvPr>
          <p:cNvSpPr txBox="1"/>
          <p:nvPr/>
        </p:nvSpPr>
        <p:spPr>
          <a:xfrm>
            <a:off x="331303" y="371061"/>
            <a:ext cx="111450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Technology Stack</a:t>
            </a:r>
          </a:p>
          <a:p>
            <a:pPr algn="ctr"/>
            <a:endParaRPr lang="en-IN" sz="3600" dirty="0"/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ANGULAR JS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600" dirty="0"/>
              <a:t>      - </a:t>
            </a:r>
            <a:r>
              <a:rPr lang="en-IN" sz="3200" dirty="0"/>
              <a:t>Angular </a:t>
            </a:r>
            <a:r>
              <a:rPr lang="en-IN" sz="3200" dirty="0" err="1"/>
              <a:t>js</a:t>
            </a:r>
            <a:r>
              <a:rPr lang="en-IN" sz="3200" dirty="0"/>
              <a:t> is a </a:t>
            </a:r>
            <a:r>
              <a:rPr lang="en-IN" sz="3200" dirty="0" err="1"/>
              <a:t>javascript</a:t>
            </a:r>
            <a:r>
              <a:rPr lang="en-IN" sz="3200" dirty="0"/>
              <a:t> based open source front-end</a:t>
            </a:r>
          </a:p>
          <a:p>
            <a:r>
              <a:rPr lang="en-IN" sz="3200" dirty="0"/>
              <a:t>        web framework.</a:t>
            </a:r>
          </a:p>
          <a:p>
            <a:endParaRPr lang="en-IN" sz="3200" dirty="0"/>
          </a:p>
          <a:p>
            <a:r>
              <a:rPr lang="en-IN" sz="3200" dirty="0"/>
              <a:t>     - It is mainly used to develop single page applications.</a:t>
            </a:r>
          </a:p>
          <a:p>
            <a:endParaRPr lang="en-IN" sz="3200" dirty="0"/>
          </a:p>
          <a:p>
            <a:r>
              <a:rPr lang="en-IN" sz="3200" dirty="0"/>
              <a:t>     - It aims to simplify both development and testing by</a:t>
            </a:r>
          </a:p>
          <a:p>
            <a:r>
              <a:rPr lang="en-IN" sz="3200" dirty="0"/>
              <a:t>        providing a framework for client side MVC.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41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3AC70-9584-47EF-88B0-A1AE4A705A1E}"/>
              </a:ext>
            </a:extLst>
          </p:cNvPr>
          <p:cNvSpPr txBox="1"/>
          <p:nvPr/>
        </p:nvSpPr>
        <p:spPr>
          <a:xfrm>
            <a:off x="490330" y="516835"/>
            <a:ext cx="1093304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 SPRING FRAMEWORK </a:t>
            </a:r>
          </a:p>
          <a:p>
            <a:endParaRPr lang="en-IN" sz="3200" dirty="0"/>
          </a:p>
          <a:p>
            <a:r>
              <a:rPr lang="en-IN" sz="3200" dirty="0"/>
              <a:t>     -  The spring framework is an application framework and </a:t>
            </a:r>
          </a:p>
          <a:p>
            <a:r>
              <a:rPr lang="en-IN" sz="3200" dirty="0"/>
              <a:t>         inversion of control container for java platform.</a:t>
            </a:r>
          </a:p>
          <a:p>
            <a:endParaRPr lang="en-IN" sz="3200" dirty="0"/>
          </a:p>
          <a:p>
            <a:r>
              <a:rPr lang="en-IN" sz="3200" dirty="0"/>
              <a:t>    -   Inversion of control, which is central to spring framework</a:t>
            </a:r>
          </a:p>
          <a:p>
            <a:r>
              <a:rPr lang="en-IN" sz="3200" dirty="0"/>
              <a:t>        provides consistent means of configuring and managing java</a:t>
            </a:r>
          </a:p>
          <a:p>
            <a:r>
              <a:rPr lang="en-IN" sz="3200" dirty="0"/>
              <a:t>        objects using reflection.</a:t>
            </a:r>
          </a:p>
          <a:p>
            <a:r>
              <a:rPr lang="en-IN" sz="3200" dirty="0"/>
              <a:t> </a:t>
            </a:r>
          </a:p>
          <a:p>
            <a:endParaRPr lang="en-IN" sz="3600" dirty="0"/>
          </a:p>
          <a:p>
            <a:pPr marL="342900" indent="-342900">
              <a:buAutoNum type="arabicPeriod" startAt="2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61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1F7216-84E1-443C-A772-A77D29CECCA8}"/>
              </a:ext>
            </a:extLst>
          </p:cNvPr>
          <p:cNvSpPr txBox="1"/>
          <p:nvPr/>
        </p:nvSpPr>
        <p:spPr>
          <a:xfrm>
            <a:off x="424070" y="861391"/>
            <a:ext cx="10972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3. MONGO DB</a:t>
            </a:r>
            <a:endParaRPr lang="en-IN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3200" dirty="0"/>
          </a:p>
          <a:p>
            <a:r>
              <a:rPr lang="en-IN" sz="3200" dirty="0"/>
              <a:t>      -  Mongo DB is a cross platform No SQL type of document</a:t>
            </a:r>
          </a:p>
          <a:p>
            <a:r>
              <a:rPr lang="en-IN" sz="3200" dirty="0"/>
              <a:t>         oriented database.</a:t>
            </a:r>
          </a:p>
          <a:p>
            <a:endParaRPr lang="en-IN" sz="3200" dirty="0"/>
          </a:p>
          <a:p>
            <a:r>
              <a:rPr lang="en-IN" sz="3200" dirty="0"/>
              <a:t>      -  Features of Mongo DB are:-</a:t>
            </a:r>
          </a:p>
          <a:p>
            <a:r>
              <a:rPr lang="en-IN" sz="3200" dirty="0"/>
              <a:t>          1. Indexing</a:t>
            </a:r>
          </a:p>
          <a:p>
            <a:r>
              <a:rPr lang="en-IN" sz="3200" dirty="0"/>
              <a:t>          2. Replication</a:t>
            </a:r>
          </a:p>
          <a:p>
            <a:r>
              <a:rPr lang="en-IN" sz="3200" dirty="0"/>
              <a:t>          3. Load Balancing</a:t>
            </a:r>
          </a:p>
          <a:p>
            <a:r>
              <a:rPr lang="en-IN" sz="3200" dirty="0"/>
              <a:t>          4.File Storage</a:t>
            </a:r>
          </a:p>
          <a:p>
            <a:r>
              <a:rPr lang="en-IN" sz="3200" dirty="0"/>
              <a:t>          5. Aggregation</a:t>
            </a:r>
          </a:p>
          <a:p>
            <a:r>
              <a:rPr lang="en-IN" sz="3200" dirty="0"/>
              <a:t>       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4212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096000" y="1786833"/>
            <a:ext cx="4793714" cy="2078699"/>
          </a:xfrm>
        </p:spPr>
        <p:txBody>
          <a:bodyPr/>
          <a:lstStyle/>
          <a:p>
            <a:r>
              <a:rPr lang="en-Z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587A51-7711-4776-B081-C9F3A101F6A7}"/>
              </a:ext>
            </a:extLst>
          </p:cNvPr>
          <p:cNvSpPr txBox="1"/>
          <p:nvPr/>
        </p:nvSpPr>
        <p:spPr>
          <a:xfrm>
            <a:off x="834887" y="543339"/>
            <a:ext cx="1068125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  <a:p>
            <a:pPr algn="ctr"/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Team Mentor</a:t>
            </a:r>
          </a:p>
          <a:p>
            <a:pPr algn="ctr"/>
            <a:r>
              <a:rPr lang="en-IN" sz="3200" dirty="0" err="1"/>
              <a:t>Akshay</a:t>
            </a:r>
            <a:r>
              <a:rPr lang="en-IN" sz="3200" dirty="0"/>
              <a:t> </a:t>
            </a:r>
            <a:r>
              <a:rPr lang="en-IN" sz="3200" dirty="0" err="1"/>
              <a:t>Karnwal</a:t>
            </a:r>
            <a:endParaRPr lang="en-IN" sz="3200" dirty="0"/>
          </a:p>
          <a:p>
            <a:endParaRPr lang="en-IN" sz="3200" dirty="0"/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Team Members: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Eunice Paulson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Nishi </a:t>
            </a:r>
            <a:r>
              <a:rPr lang="en-IN" sz="2800" dirty="0" err="1"/>
              <a:t>Bothra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Samrudhi</a:t>
            </a:r>
            <a:r>
              <a:rPr lang="en-IN" sz="2800" dirty="0"/>
              <a:t> </a:t>
            </a:r>
            <a:r>
              <a:rPr lang="en-IN" sz="2800" dirty="0" err="1"/>
              <a:t>Ghorpade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Bhakti Deshpande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Gayatri Chaudhari</a:t>
            </a:r>
          </a:p>
          <a:p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IN" sz="32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14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072893"/>
            <a:ext cx="4444800" cy="2728844"/>
          </a:xfrm>
        </p:spPr>
        <p:txBody>
          <a:bodyPr/>
          <a:lstStyle/>
          <a:p>
            <a:r>
              <a:rPr lang="en-ZA" sz="2800" noProof="1"/>
              <a:t>Risk free profit for traders.</a:t>
            </a:r>
          </a:p>
          <a:p>
            <a:r>
              <a:rPr lang="en-ZA" sz="2800" noProof="1"/>
              <a:t>It is illegal to buy in one exchange and sell it in another on same day.</a:t>
            </a:r>
          </a:p>
          <a:p>
            <a:r>
              <a:rPr lang="en-ZA" sz="2800" noProof="1"/>
              <a:t>But the trader can do that if he manages to close his positions in both the exchanges.</a:t>
            </a:r>
          </a:p>
        </p:txBody>
      </p:sp>
      <p:pic>
        <p:nvPicPr>
          <p:cNvPr id="12" name="Picture Placeholder 11" descr="Laptop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7087" y="119120"/>
            <a:ext cx="3475177" cy="35552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pPr algn="ctr"/>
            <a:r>
              <a:rPr lang="en-ZA" dirty="0"/>
              <a:t>What is ARBITRAGE?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72549" y="3674372"/>
            <a:ext cx="4087450" cy="1415429"/>
          </a:xfrm>
        </p:spPr>
        <p:txBody>
          <a:bodyPr/>
          <a:lstStyle/>
          <a:p>
            <a:pPr algn="l"/>
            <a:r>
              <a:rPr lang="en-ZA" sz="2800" noProof="1"/>
              <a:t>It is the simultaneous purchase and sale of an asset to profit from an imbalance in price.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8018" y="1484243"/>
            <a:ext cx="5690503" cy="6361044"/>
          </a:xfrm>
        </p:spPr>
        <p:txBody>
          <a:bodyPr/>
          <a:lstStyle/>
          <a:p>
            <a:r>
              <a:rPr lang="en-ZA" sz="2800" noProof="1"/>
              <a:t>The arbitrage funds are at low risk and much suitable for low risk investors.</a:t>
            </a:r>
          </a:p>
          <a:p>
            <a:endParaRPr lang="en-ZA" sz="2800" noProof="1"/>
          </a:p>
          <a:p>
            <a:r>
              <a:rPr lang="en-ZA" sz="2800" noProof="1"/>
              <a:t>Each security is bought and sold simultaneously, there is none of the risk involved with long term investments.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48926" y="3072893"/>
            <a:ext cx="5343074" cy="823246"/>
          </a:xfrm>
        </p:spPr>
        <p:txBody>
          <a:bodyPr/>
          <a:lstStyle/>
          <a:p>
            <a:pPr algn="ctr"/>
            <a:r>
              <a:rPr lang="en-ZA" sz="5400" dirty="0"/>
              <a:t>Why Arbitrage ?</a:t>
            </a:r>
          </a:p>
        </p:txBody>
      </p:sp>
    </p:spTree>
    <p:extLst>
      <p:ext uri="{BB962C8B-B14F-4D97-AF65-F5344CB8AC3E}">
        <p14:creationId xmlns:p14="http://schemas.microsoft.com/office/powerpoint/2010/main" val="104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077544" y="2718583"/>
            <a:ext cx="621792" cy="6217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8265" y="3950115"/>
            <a:ext cx="1620000" cy="360000"/>
          </a:xfrm>
        </p:spPr>
        <p:txBody>
          <a:bodyPr/>
          <a:lstStyle/>
          <a:p>
            <a:r>
              <a:rPr lang="en-ZA" sz="2800" b="1" dirty="0"/>
              <a:t>Home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sz="2800" b="1" dirty="0"/>
              <a:t>Saved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57446" y="3950115"/>
            <a:ext cx="1620000" cy="360000"/>
          </a:xfrm>
        </p:spPr>
        <p:txBody>
          <a:bodyPr/>
          <a:lstStyle/>
          <a:p>
            <a:r>
              <a:rPr lang="en-ZA" sz="2800" b="1" dirty="0"/>
              <a:t>Watchlist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988780" y="3950115"/>
            <a:ext cx="2418101" cy="360000"/>
          </a:xfrm>
        </p:spPr>
        <p:txBody>
          <a:bodyPr/>
          <a:lstStyle/>
          <a:p>
            <a:r>
              <a:rPr lang="en-ZA" sz="2800" b="1" dirty="0"/>
              <a:t>Profit Calculator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92664" y="2692274"/>
            <a:ext cx="621792" cy="62179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sz="2800" b="1" dirty="0"/>
              <a:t>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FEATURES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62F91F0-9D01-4002-BA32-9724DA71B46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8"/>
          <a:srcRect/>
          <a:stretch>
            <a:fillRect/>
          </a:stretch>
        </p:blipFill>
        <p:spPr/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0CBC3C-C8E9-47A6-BA57-4838C22B26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790" y="2787170"/>
            <a:ext cx="821069" cy="432000"/>
          </a:xfrm>
          <a:prstGeom prst="rect">
            <a:avLst/>
          </a:prstGeom>
        </p:spPr>
      </p:pic>
      <p:sp>
        <p:nvSpPr>
          <p:cNvPr id="53" name="AutoShape 2" descr="Image result for watchlist icon">
            <a:extLst>
              <a:ext uri="{FF2B5EF4-FFF2-40B4-BE49-F238E27FC236}">
                <a16:creationId xmlns:a16="http://schemas.microsoft.com/office/drawing/2014/main" id="{00076097-5978-4E0F-B0CE-1098C9E27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D005ADC-A701-4021-80C1-BC83363223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4382" y="2766292"/>
            <a:ext cx="71678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26" y="2941982"/>
            <a:ext cx="4793714" cy="677683"/>
          </a:xfrm>
        </p:spPr>
        <p:txBody>
          <a:bodyPr/>
          <a:lstStyle/>
          <a:p>
            <a:r>
              <a:rPr lang="en-ZA" dirty="0"/>
              <a:t>              </a:t>
            </a:r>
            <a:r>
              <a:rPr lang="en-ZA" sz="5400" dirty="0"/>
              <a:t>HOME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08506-E842-497E-B380-1D16AC928024}"/>
              </a:ext>
            </a:extLst>
          </p:cNvPr>
          <p:cNvSpPr txBox="1"/>
          <p:nvPr/>
        </p:nvSpPr>
        <p:spPr>
          <a:xfrm>
            <a:off x="7223234" y="2203893"/>
            <a:ext cx="47937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noProof="1">
                <a:solidFill>
                  <a:schemeClr val="bg1">
                    <a:lumMod val="95000"/>
                  </a:schemeClr>
                </a:solidFill>
              </a:rPr>
              <a:t>Displays a set of   recommendations to the users on the basis of profit percentage.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102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B3D9-0397-47A5-B1F8-EBE9BFB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673488"/>
            <a:ext cx="5247443" cy="2078699"/>
          </a:xfrm>
        </p:spPr>
        <p:txBody>
          <a:bodyPr/>
          <a:lstStyle/>
          <a:p>
            <a:r>
              <a:rPr lang="en-IN" dirty="0"/>
              <a:t>SAVED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C2D2A-882E-4055-81C4-7C8D6FED2518}"/>
              </a:ext>
            </a:extLst>
          </p:cNvPr>
          <p:cNvSpPr txBox="1"/>
          <p:nvPr/>
        </p:nvSpPr>
        <p:spPr>
          <a:xfrm>
            <a:off x="7023652" y="874643"/>
            <a:ext cx="4664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3600" dirty="0">
                <a:solidFill>
                  <a:schemeClr val="bg1"/>
                </a:solidFill>
              </a:rPr>
              <a:t>Displays the list of recommendations saved by the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sz="3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3600" dirty="0">
                <a:solidFill>
                  <a:schemeClr val="bg1"/>
                </a:solidFill>
              </a:rPr>
              <a:t>User can also delete the stocks from the saved list. </a:t>
            </a:r>
          </a:p>
        </p:txBody>
      </p:sp>
    </p:spTree>
    <p:extLst>
      <p:ext uri="{BB962C8B-B14F-4D97-AF65-F5344CB8AC3E}">
        <p14:creationId xmlns:p14="http://schemas.microsoft.com/office/powerpoint/2010/main" val="340904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F5CD-B280-4066-B313-17BC064D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286" y="2704587"/>
            <a:ext cx="4793714" cy="1047600"/>
          </a:xfrm>
        </p:spPr>
        <p:txBody>
          <a:bodyPr/>
          <a:lstStyle/>
          <a:p>
            <a:r>
              <a:rPr lang="en-IN" dirty="0"/>
              <a:t>  WATCHLIST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E366-3FBF-4EB7-BDEC-0FDA1A493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E771F-8FE8-43A1-974D-4B010827B6CE}"/>
              </a:ext>
            </a:extLst>
          </p:cNvPr>
          <p:cNvSpPr txBox="1"/>
          <p:nvPr/>
        </p:nvSpPr>
        <p:spPr>
          <a:xfrm>
            <a:off x="6467062" y="535922"/>
            <a:ext cx="554988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400" dirty="0">
                <a:solidFill>
                  <a:schemeClr val="bg1"/>
                </a:solidFill>
              </a:rPr>
              <a:t>A user can search for a stock of the interested company and add it to the watchlist.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400" dirty="0">
                <a:solidFill>
                  <a:schemeClr val="bg1"/>
                </a:solidFill>
              </a:rPr>
              <a:t>Watchlist shows a list of stocks in which the user in interested in.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400" dirty="0">
                <a:solidFill>
                  <a:schemeClr val="bg1"/>
                </a:solidFill>
              </a:rPr>
              <a:t>User can also delete the stocks from watchlist.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4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1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ADB-853F-43B7-B589-B8B5E787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673488"/>
            <a:ext cx="5220939" cy="2078699"/>
          </a:xfrm>
        </p:spPr>
        <p:txBody>
          <a:bodyPr/>
          <a:lstStyle/>
          <a:p>
            <a:r>
              <a:rPr lang="en-IN" dirty="0"/>
              <a:t>PROFIT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E5943-BB6F-4DAC-919D-243FC50FE398}"/>
              </a:ext>
            </a:extLst>
          </p:cNvPr>
          <p:cNvSpPr txBox="1"/>
          <p:nvPr/>
        </p:nvSpPr>
        <p:spPr>
          <a:xfrm>
            <a:off x="7524461" y="1660236"/>
            <a:ext cx="4492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>
                    <a:lumMod val="95000"/>
                  </a:schemeClr>
                </a:solidFill>
              </a:rPr>
              <a:t>While saving the stock, it shows the net profit after subtracting the brokerage and other taxes.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96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G  Pitch Deck_SB - v4" id="{B4102299-0AE8-4B6D-9217-FDD7E8440BE7}" vid="{C9129DCB-E556-49D1-B1C1-E90E01296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CFEE3-59F5-490C-AC74-047FF9F6A8FC}">
  <ds:schemaRefs>
    <ds:schemaRef ds:uri="http://purl.org/dc/elements/1.1/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pitch deck</Template>
  <TotalTime>0</TotalTime>
  <Words>421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Office Theme</vt:lpstr>
      <vt:lpstr>NSE/BSE ARBITRAGE TRADING RECOMMENDATION SYSTEM</vt:lpstr>
      <vt:lpstr>PowerPoint Presentation</vt:lpstr>
      <vt:lpstr>What is ARBITRAGE?</vt:lpstr>
      <vt:lpstr>Why Arbitrage ?</vt:lpstr>
      <vt:lpstr>FEATURES</vt:lpstr>
      <vt:lpstr>              HOME</vt:lpstr>
      <vt:lpstr>SAVED RECOMMENDATIONS</vt:lpstr>
      <vt:lpstr>  WATCHLIST</vt:lpstr>
      <vt:lpstr>PROFIT CALCULATOR</vt:lpstr>
      <vt:lpstr>STATISTICS</vt:lpstr>
      <vt:lpstr>TECHNOLOGY STACK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2019-04-22T06:32:30Z</dcterms:created>
  <dcterms:modified xsi:type="dcterms:W3CDTF">2019-04-22T17:04:10Z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