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15"/>
  </p:notesMasterIdLst>
  <p:sldIdLst>
    <p:sldId id="256" r:id="rId5"/>
    <p:sldId id="265" r:id="rId6"/>
    <p:sldId id="272" r:id="rId7"/>
    <p:sldId id="257" r:id="rId8"/>
    <p:sldId id="273" r:id="rId9"/>
    <p:sldId id="297" r:id="rId10"/>
    <p:sldId id="298" r:id="rId11"/>
    <p:sldId id="264" r:id="rId12"/>
    <p:sldId id="300" r:id="rId13"/>
    <p:sldId id="295" r:id="rId14"/>
  </p:sldIdLst>
  <p:sldSz cx="9144000" cy="5143500" type="screen16x9"/>
  <p:notesSz cx="6858000" cy="9144000"/>
  <p:embeddedFontLst>
    <p:embeddedFont>
      <p:font typeface="Lato" panose="020B0604020202020204" charset="0"/>
      <p:regular r:id="rId16"/>
      <p:bold r:id="rId17"/>
      <p:italic r:id="rId18"/>
      <p:boldItalic r:id="rId19"/>
    </p:embeddedFont>
    <p:embeddedFont>
      <p:font typeface="Raleway"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50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unice Worifah" userId="ed2bc1265118212c" providerId="LiveId" clId="{6ACBE0D0-686A-4C63-839F-FFC7BAC914D0}"/>
    <pc:docChg chg="custSel delSld modSld">
      <pc:chgData name="Eunice Worifah" userId="ed2bc1265118212c" providerId="LiveId" clId="{6ACBE0D0-686A-4C63-839F-FFC7BAC914D0}" dt="2021-03-02T20:33:37.622" v="1" actId="2696"/>
      <pc:docMkLst>
        <pc:docMk/>
      </pc:docMkLst>
      <pc:sldChg chg="delSp mod">
        <pc:chgData name="Eunice Worifah" userId="ed2bc1265118212c" providerId="LiveId" clId="{6ACBE0D0-686A-4C63-839F-FFC7BAC914D0}" dt="2021-03-02T20:33:15.789" v="0" actId="478"/>
        <pc:sldMkLst>
          <pc:docMk/>
          <pc:sldMk cId="0" sldId="256"/>
        </pc:sldMkLst>
        <pc:spChg chg="del">
          <ac:chgData name="Eunice Worifah" userId="ed2bc1265118212c" providerId="LiveId" clId="{6ACBE0D0-686A-4C63-839F-FFC7BAC914D0}" dt="2021-03-02T20:33:15.789" v="0" actId="478"/>
          <ac:spMkLst>
            <pc:docMk/>
            <pc:sldMk cId="0" sldId="256"/>
            <ac:spMk id="5" creationId="{999E3FBE-0CCB-5249-9202-FAC7C6DE154F}"/>
          </ac:spMkLst>
        </pc:spChg>
      </pc:sldChg>
      <pc:sldChg chg="del">
        <pc:chgData name="Eunice Worifah" userId="ed2bc1265118212c" providerId="LiveId" clId="{6ACBE0D0-686A-4C63-839F-FFC7BAC914D0}" dt="2021-03-02T20:33:37.622" v="1" actId="2696"/>
        <pc:sldMkLst>
          <pc:docMk/>
          <pc:sldMk cId="2114048145" sldId="2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Coherence score needs to be bigger, and perplexity needs to be smaller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819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72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78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public.tableau.com/profile/tarash.jain5643#!/vizhome/FAANGCompaniesReviews-TextMining/Story1?publish=yes"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655274" y="2782821"/>
            <a:ext cx="6736500" cy="1159800"/>
          </a:xfrm>
          <a:prstGeom prst="rect">
            <a:avLst/>
          </a:prstGeom>
        </p:spPr>
        <p:txBody>
          <a:bodyPr spcFirstLastPara="1" wrap="square" lIns="91425" tIns="91425" rIns="91425" bIns="91425" anchor="t" anchorCtr="0">
            <a:noAutofit/>
          </a:bodyPr>
          <a:lstStyle/>
          <a:p>
            <a:pPr lvl="0"/>
            <a:r>
              <a:rPr lang="en"/>
              <a:t>What FAANG Company Should You Work For?</a:t>
            </a:r>
            <a:endParaRPr/>
          </a:p>
        </p:txBody>
      </p:sp>
      <p:pic>
        <p:nvPicPr>
          <p:cNvPr id="3" name="Picture 2" descr="Logo, company name&#10;&#10;Description automatically generated">
            <a:extLst>
              <a:ext uri="{FF2B5EF4-FFF2-40B4-BE49-F238E27FC236}">
                <a16:creationId xmlns:a16="http://schemas.microsoft.com/office/drawing/2014/main" id="{79357378-492B-D142-94A7-93E287D36884}"/>
              </a:ext>
            </a:extLst>
          </p:cNvPr>
          <p:cNvPicPr>
            <a:picLocks noChangeAspect="1"/>
          </p:cNvPicPr>
          <p:nvPr/>
        </p:nvPicPr>
        <p:blipFill>
          <a:blip r:embed="rId3"/>
          <a:stretch>
            <a:fillRect/>
          </a:stretch>
        </p:blipFill>
        <p:spPr>
          <a:xfrm>
            <a:off x="655274" y="-530537"/>
            <a:ext cx="3893258" cy="38932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0"/>
            <a:ext cx="7628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Conclusion/Recommendations</a:t>
            </a:r>
            <a:endParaRPr/>
          </a:p>
        </p:txBody>
      </p:sp>
      <p:sp>
        <p:nvSpPr>
          <p:cNvPr id="94" name="Google Shape;94;p13"/>
          <p:cNvSpPr txBox="1"/>
          <p:nvPr/>
        </p:nvSpPr>
        <p:spPr>
          <a:xfrm>
            <a:off x="954292" y="784016"/>
            <a:ext cx="7235416" cy="252608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CA" b="1">
                <a:solidFill>
                  <a:schemeClr val="dk1"/>
                </a:solidFill>
                <a:latin typeface="Lato"/>
                <a:ea typeface="Lato"/>
                <a:cs typeface="Lato"/>
                <a:sym typeface="Lato"/>
              </a:rPr>
              <a:t>Based on the topic modeling, bi-grams, and sentiment analysis we have concluded that:</a:t>
            </a:r>
          </a:p>
          <a:p>
            <a:pPr marL="0" lvl="0" indent="0" algn="l" rtl="0">
              <a:spcBef>
                <a:spcPts val="600"/>
              </a:spcBef>
              <a:spcAft>
                <a:spcPts val="0"/>
              </a:spcAft>
              <a:buNone/>
            </a:pPr>
            <a:r>
              <a:rPr lang="en-CA">
                <a:solidFill>
                  <a:schemeClr val="dk1"/>
                </a:solidFill>
                <a:latin typeface="Lato"/>
                <a:ea typeface="Lato"/>
                <a:cs typeface="Lato"/>
                <a:sym typeface="Lato"/>
              </a:rPr>
              <a:t>There is no significant evidence that COVID had an impact on the employee experience at these companies</a:t>
            </a:r>
          </a:p>
          <a:p>
            <a:pPr marL="0" lvl="0" indent="0" algn="l" rtl="0">
              <a:spcBef>
                <a:spcPts val="600"/>
              </a:spcBef>
              <a:spcAft>
                <a:spcPts val="0"/>
              </a:spcAft>
              <a:buNone/>
            </a:pPr>
            <a:r>
              <a:rPr lang="en-CA">
                <a:solidFill>
                  <a:schemeClr val="dk1"/>
                </a:solidFill>
                <a:latin typeface="Lato"/>
                <a:ea typeface="Lato"/>
                <a:cs typeface="Lato"/>
                <a:sym typeface="Lato"/>
              </a:rPr>
              <a:t>Facebook should interview former employees as to why they left, as they left the most negative reviews</a:t>
            </a:r>
            <a:endParaRPr>
              <a:solidFill>
                <a:schemeClr val="dk1"/>
              </a:solidFill>
              <a:latin typeface="Lato"/>
              <a:ea typeface="Lato"/>
              <a:cs typeface="Lato"/>
              <a:sym typeface="Lato"/>
            </a:endParaRPr>
          </a:p>
          <a:p>
            <a:pPr lvl="0" algn="l" rtl="0">
              <a:spcBef>
                <a:spcPts val="600"/>
              </a:spcBef>
              <a:spcAft>
                <a:spcPts val="0"/>
              </a:spcAft>
              <a:buClr>
                <a:schemeClr val="dk1"/>
              </a:buClr>
              <a:buSzPts val="1100"/>
            </a:pPr>
            <a:r>
              <a:rPr lang="en-CA">
                <a:solidFill>
                  <a:schemeClr val="dk1"/>
                </a:solidFill>
                <a:latin typeface="Lato"/>
                <a:ea typeface="Lato"/>
                <a:cs typeface="Lato"/>
                <a:sym typeface="Lato"/>
              </a:rPr>
              <a:t>Apple should address the concerns of people in their marketing department based on the cons sections of the reviews</a:t>
            </a:r>
          </a:p>
          <a:p>
            <a:pPr lvl="3">
              <a:spcBef>
                <a:spcPts val="600"/>
              </a:spcBef>
              <a:buClr>
                <a:schemeClr val="dk1"/>
              </a:buClr>
              <a:buSzPts val="1100"/>
            </a:pPr>
            <a:endParaRPr lang="en-CA">
              <a:solidFill>
                <a:schemeClr val="dk1"/>
              </a:solidFill>
              <a:latin typeface="Lato"/>
              <a:ea typeface="Lato"/>
              <a:cs typeface="Lato"/>
              <a:sym typeface="Lato"/>
            </a:endParaRPr>
          </a:p>
          <a:p>
            <a:pPr lvl="3">
              <a:spcBef>
                <a:spcPts val="600"/>
              </a:spcBef>
              <a:buClr>
                <a:schemeClr val="dk1"/>
              </a:buClr>
              <a:buSzPts val="1100"/>
            </a:pPr>
            <a:r>
              <a:rPr lang="en-CA">
                <a:solidFill>
                  <a:schemeClr val="dk1"/>
                </a:solidFill>
                <a:latin typeface="Lato"/>
                <a:ea typeface="Lato"/>
                <a:cs typeface="Lato"/>
                <a:sym typeface="Lato"/>
              </a:rPr>
              <a:t>If you want the best….</a:t>
            </a:r>
          </a:p>
          <a:p>
            <a:pPr marL="285750" lvl="3" indent="-285750">
              <a:spcBef>
                <a:spcPts val="600"/>
              </a:spcBef>
              <a:buClr>
                <a:schemeClr val="dk1"/>
              </a:buClr>
              <a:buSzPts val="1100"/>
              <a:buFont typeface="Arial" panose="020B0604020202020204" pitchFamily="34" charset="0"/>
              <a:buChar char="•"/>
            </a:pPr>
            <a:r>
              <a:rPr lang="en-CA">
                <a:solidFill>
                  <a:schemeClr val="dk1"/>
                </a:solidFill>
                <a:latin typeface="Lato"/>
                <a:ea typeface="Lato"/>
                <a:cs typeface="Lato"/>
                <a:sym typeface="Lato"/>
              </a:rPr>
              <a:t>Benefits – Apply to Apple</a:t>
            </a:r>
          </a:p>
          <a:p>
            <a:pPr marL="285750" lvl="3" indent="-285750">
              <a:spcBef>
                <a:spcPts val="600"/>
              </a:spcBef>
              <a:buClr>
                <a:schemeClr val="dk1"/>
              </a:buClr>
              <a:buSzPts val="1100"/>
              <a:buFont typeface="Arial" panose="020B0604020202020204" pitchFamily="34" charset="0"/>
              <a:buChar char="•"/>
            </a:pPr>
            <a:r>
              <a:rPr lang="en-CA">
                <a:solidFill>
                  <a:schemeClr val="dk1"/>
                </a:solidFill>
                <a:latin typeface="Lato"/>
                <a:ea typeface="Lato"/>
                <a:cs typeface="Lato"/>
                <a:sym typeface="Lato"/>
              </a:rPr>
              <a:t>Environment – Apply to Facebook</a:t>
            </a:r>
          </a:p>
          <a:p>
            <a:pPr marL="285750" lvl="3" indent="-285750">
              <a:spcBef>
                <a:spcPts val="600"/>
              </a:spcBef>
              <a:buClr>
                <a:schemeClr val="dk1"/>
              </a:buClr>
              <a:buSzPts val="1100"/>
              <a:buFont typeface="Arial" panose="020B0604020202020204" pitchFamily="34" charset="0"/>
              <a:buChar char="•"/>
            </a:pPr>
            <a:r>
              <a:rPr lang="en-CA">
                <a:solidFill>
                  <a:schemeClr val="dk1"/>
                </a:solidFill>
                <a:latin typeface="Lato"/>
                <a:ea typeface="Lato"/>
                <a:cs typeface="Lato"/>
                <a:sym typeface="Lato"/>
              </a:rPr>
              <a:t>Pay – Apply to Amazon/Facebook</a:t>
            </a:r>
          </a:p>
          <a:p>
            <a:pPr marL="285750" lvl="3" indent="-285750">
              <a:spcBef>
                <a:spcPts val="600"/>
              </a:spcBef>
              <a:buClr>
                <a:schemeClr val="dk1"/>
              </a:buClr>
              <a:buSzPts val="1100"/>
              <a:buFont typeface="Arial" panose="020B0604020202020204" pitchFamily="34" charset="0"/>
              <a:buChar char="•"/>
            </a:pPr>
            <a:r>
              <a:rPr lang="en-CA">
                <a:solidFill>
                  <a:schemeClr val="dk1"/>
                </a:solidFill>
                <a:latin typeface="Lato"/>
                <a:ea typeface="Lato"/>
                <a:cs typeface="Lato"/>
                <a:sym typeface="Lato"/>
              </a:rPr>
              <a:t>Work Life – Apply to Facebook</a:t>
            </a:r>
          </a:p>
          <a:p>
            <a:pPr marL="285750" lvl="3" indent="-285750">
              <a:spcBef>
                <a:spcPts val="600"/>
              </a:spcBef>
              <a:buClr>
                <a:schemeClr val="dk1"/>
              </a:buClr>
              <a:buSzPts val="1100"/>
              <a:buFont typeface="Arial" panose="020B0604020202020204" pitchFamily="34" charset="0"/>
              <a:buChar char="•"/>
            </a:pPr>
            <a:r>
              <a:rPr lang="en-CA">
                <a:solidFill>
                  <a:schemeClr val="dk1"/>
                </a:solidFill>
                <a:latin typeface="Lato"/>
                <a:ea typeface="Lato"/>
                <a:cs typeface="Lato"/>
                <a:sym typeface="Lato"/>
              </a:rPr>
              <a:t>Perks – Apply to Netflix</a:t>
            </a:r>
            <a:endParaRPr>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sz="1200">
              <a:solidFill>
                <a:schemeClr val="dk1"/>
              </a:solidFill>
              <a:latin typeface="Lato"/>
              <a:ea typeface="Lato"/>
              <a:cs typeface="Lato"/>
              <a:sym typeface="Lato"/>
            </a:endParaRPr>
          </a:p>
          <a:p>
            <a:pPr marL="0" lvl="0" indent="0" algn="l" rtl="0">
              <a:spcBef>
                <a:spcPts val="600"/>
              </a:spcBef>
              <a:spcAft>
                <a:spcPts val="0"/>
              </a:spcAft>
              <a:buNone/>
            </a:pPr>
            <a:endParaRPr sz="120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6" name="Picture 5" descr="Logo, company name&#10;&#10;Description automatically generated">
            <a:extLst>
              <a:ext uri="{FF2B5EF4-FFF2-40B4-BE49-F238E27FC236}">
                <a16:creationId xmlns:a16="http://schemas.microsoft.com/office/drawing/2014/main" id="{01F714EF-8176-C549-A7A8-9840D21B3D1D}"/>
              </a:ext>
            </a:extLst>
          </p:cNvPr>
          <p:cNvPicPr>
            <a:picLocks noChangeAspect="1"/>
          </p:cNvPicPr>
          <p:nvPr/>
        </p:nvPicPr>
        <p:blipFill>
          <a:blip r:embed="rId3"/>
          <a:stretch>
            <a:fillRect/>
          </a:stretch>
        </p:blipFill>
        <p:spPr>
          <a:xfrm>
            <a:off x="6196788" y="2569896"/>
            <a:ext cx="2283787" cy="2283787"/>
          </a:xfrm>
          <a:prstGeom prst="rect">
            <a:avLst/>
          </a:prstGeom>
        </p:spPr>
      </p:pic>
    </p:spTree>
    <p:extLst>
      <p:ext uri="{BB962C8B-B14F-4D97-AF65-F5344CB8AC3E}">
        <p14:creationId xmlns:p14="http://schemas.microsoft.com/office/powerpoint/2010/main" val="131867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893700" y="627152"/>
            <a:ext cx="3094800" cy="65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Background</a:t>
            </a:r>
            <a:endParaRPr sz="2400"/>
          </a:p>
        </p:txBody>
      </p:sp>
      <p:sp>
        <p:nvSpPr>
          <p:cNvPr id="162" name="Google Shape;162;p21"/>
          <p:cNvSpPr txBox="1">
            <a:spLocks noGrp="1"/>
          </p:cNvSpPr>
          <p:nvPr>
            <p:ph type="body" idx="1"/>
          </p:nvPr>
        </p:nvSpPr>
        <p:spPr>
          <a:xfrm>
            <a:off x="893700" y="1389813"/>
            <a:ext cx="3094800" cy="1639200"/>
          </a:xfrm>
          <a:prstGeom prst="rect">
            <a:avLst/>
          </a:prstGeom>
        </p:spPr>
        <p:txBody>
          <a:bodyPr spcFirstLastPara="1" wrap="square" lIns="91425" tIns="91425" rIns="91425" bIns="91425" anchor="t" anchorCtr="0">
            <a:noAutofit/>
          </a:bodyPr>
          <a:lstStyle/>
          <a:p>
            <a:r>
              <a:rPr lang="en-US" sz="1800">
                <a:solidFill>
                  <a:schemeClr val="tx1"/>
                </a:solidFill>
              </a:rPr>
              <a:t>Highly skilled students like us have a tough decision ahead</a:t>
            </a:r>
          </a:p>
          <a:p>
            <a:r>
              <a:rPr lang="en-US" sz="1800">
                <a:solidFill>
                  <a:schemeClr val="tx1"/>
                </a:solidFill>
              </a:rPr>
              <a:t>Data science roles at these companies are similar in terms of functionality</a:t>
            </a:r>
          </a:p>
          <a:p>
            <a:r>
              <a:rPr lang="en-US" sz="1800">
                <a:solidFill>
                  <a:schemeClr val="tx1"/>
                </a:solidFill>
              </a:rPr>
              <a:t>Choosing the right company depends on work life preferences</a:t>
            </a:r>
          </a:p>
          <a:p>
            <a:pPr marL="0" lvl="0" indent="0" algn="l" rtl="0">
              <a:spcBef>
                <a:spcPts val="600"/>
              </a:spcBef>
              <a:spcAft>
                <a:spcPts val="0"/>
              </a:spcAft>
              <a:buNone/>
            </a:pPr>
            <a:endParaRPr sz="1800"/>
          </a:p>
        </p:txBody>
      </p:sp>
      <p:sp>
        <p:nvSpPr>
          <p:cNvPr id="164" name="Google Shape;164;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3" name="Picture 2" descr="A picture containing floor, indoor, building, living&#10;&#10;Description automatically generated">
            <a:extLst>
              <a:ext uri="{FF2B5EF4-FFF2-40B4-BE49-F238E27FC236}">
                <a16:creationId xmlns:a16="http://schemas.microsoft.com/office/drawing/2014/main" id="{8324EF2E-BFAC-114B-964C-2D58D385B54A}"/>
              </a:ext>
            </a:extLst>
          </p:cNvPr>
          <p:cNvPicPr>
            <a:picLocks noChangeAspect="1"/>
          </p:cNvPicPr>
          <p:nvPr/>
        </p:nvPicPr>
        <p:blipFill rotWithShape="1">
          <a:blip r:embed="rId3"/>
          <a:srcRect l="19143" r="17956"/>
          <a:stretch/>
        </p:blipFill>
        <p:spPr>
          <a:xfrm>
            <a:off x="4350937" y="0"/>
            <a:ext cx="4793063" cy="508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a:spLocks noGrp="1"/>
          </p:cNvSpPr>
          <p:nvPr>
            <p:ph type="title"/>
          </p:nvPr>
        </p:nvSpPr>
        <p:spPr>
          <a:xfrm>
            <a:off x="705468" y="82825"/>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Objective</a:t>
            </a:r>
            <a:endParaRPr/>
          </a:p>
        </p:txBody>
      </p:sp>
      <p:grpSp>
        <p:nvGrpSpPr>
          <p:cNvPr id="243" name="Google Shape;243;p28"/>
          <p:cNvGrpSpPr/>
          <p:nvPr/>
        </p:nvGrpSpPr>
        <p:grpSpPr>
          <a:xfrm>
            <a:off x="5889380" y="1333624"/>
            <a:ext cx="3204511" cy="2612127"/>
            <a:chOff x="5798945" y="1189990"/>
            <a:chExt cx="3204511" cy="3482835"/>
          </a:xfrm>
        </p:grpSpPr>
        <p:sp>
          <p:nvSpPr>
            <p:cNvPr id="244" name="Google Shape;244;p28"/>
            <p:cNvSpPr/>
            <p:nvPr/>
          </p:nvSpPr>
          <p:spPr>
            <a:xfrm>
              <a:off x="5798945" y="1189990"/>
              <a:ext cx="3204511"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200">
                  <a:solidFill>
                    <a:schemeClr val="lt1"/>
                  </a:solidFill>
                  <a:latin typeface="Raleway"/>
                  <a:ea typeface="Raleway"/>
                  <a:cs typeface="Raleway"/>
                  <a:sym typeface="Raleway"/>
                </a:rPr>
                <a:t>Recommendations</a:t>
              </a:r>
              <a:endParaRPr sz="2200">
                <a:solidFill>
                  <a:schemeClr val="lt1"/>
                </a:solidFill>
                <a:latin typeface="Lato"/>
                <a:ea typeface="Lato"/>
                <a:cs typeface="Lato"/>
                <a:sym typeface="Lato"/>
              </a:endParaRPr>
            </a:p>
          </p:txBody>
        </p:sp>
        <p:sp>
          <p:nvSpPr>
            <p:cNvPr id="245" name="Google Shape;245;p28"/>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Recommend to MMA students which of these companies </a:t>
              </a:r>
              <a:r>
                <a:rPr lang="en-CA">
                  <a:solidFill>
                    <a:schemeClr val="dk1"/>
                  </a:solidFill>
                  <a:latin typeface="Lato"/>
                  <a:ea typeface="Lato"/>
                  <a:cs typeface="Lato"/>
                  <a:sym typeface="Lato"/>
                </a:rPr>
                <a:t>is the best to work for</a:t>
              </a:r>
              <a:endParaRPr sz="1100">
                <a:solidFill>
                  <a:schemeClr val="dk1"/>
                </a:solidFill>
                <a:latin typeface="Lato"/>
                <a:ea typeface="Lato"/>
                <a:cs typeface="Lato"/>
                <a:sym typeface="Lato"/>
              </a:endParaRPr>
            </a:p>
          </p:txBody>
        </p:sp>
      </p:grpSp>
      <p:grpSp>
        <p:nvGrpSpPr>
          <p:cNvPr id="246" name="Google Shape;246;p28"/>
          <p:cNvGrpSpPr/>
          <p:nvPr/>
        </p:nvGrpSpPr>
        <p:grpSpPr>
          <a:xfrm>
            <a:off x="50108" y="1333624"/>
            <a:ext cx="3245751" cy="2612127"/>
            <a:chOff x="0" y="1189989"/>
            <a:chExt cx="3245751" cy="3482836"/>
          </a:xfrm>
        </p:grpSpPr>
        <p:sp>
          <p:nvSpPr>
            <p:cNvPr id="247" name="Google Shape;247;p28"/>
            <p:cNvSpPr/>
            <p:nvPr/>
          </p:nvSpPr>
          <p:spPr>
            <a:xfrm>
              <a:off x="0" y="1189989"/>
              <a:ext cx="3245751" cy="669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200">
                  <a:solidFill>
                    <a:schemeClr val="lt1"/>
                  </a:solidFill>
                  <a:latin typeface="Raleway"/>
                  <a:ea typeface="Raleway"/>
                  <a:cs typeface="Raleway"/>
                  <a:sym typeface="Raleway"/>
                </a:rPr>
                <a:t>Scrape data</a:t>
              </a:r>
              <a:endParaRPr sz="2200">
                <a:solidFill>
                  <a:schemeClr val="lt1"/>
                </a:solidFill>
                <a:latin typeface="Raleway"/>
                <a:ea typeface="Raleway"/>
                <a:cs typeface="Raleway"/>
                <a:sym typeface="Raleway"/>
              </a:endParaRPr>
            </a:p>
          </p:txBody>
        </p:sp>
        <p:sp>
          <p:nvSpPr>
            <p:cNvPr id="248" name="Google Shape;248;p28"/>
            <p:cNvSpPr txBox="1"/>
            <p:nvPr/>
          </p:nvSpPr>
          <p:spPr>
            <a:xfrm>
              <a:off x="655360" y="2057125"/>
              <a:ext cx="2322743"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Lato"/>
                  <a:ea typeface="Lato"/>
                  <a:cs typeface="Lato"/>
                  <a:sym typeface="Lato"/>
                </a:rPr>
                <a:t>Scraped reviews from Glassdoor for each of the 5 FAANG Companies</a:t>
              </a:r>
            </a:p>
            <a:p>
              <a:pPr marL="0" lvl="0" indent="0" algn="l" rtl="0">
                <a:lnSpc>
                  <a:spcPct val="115000"/>
                </a:lnSpc>
                <a:spcBef>
                  <a:spcPts val="0"/>
                </a:spcBef>
                <a:spcAft>
                  <a:spcPts val="0"/>
                </a:spcAft>
                <a:buNone/>
              </a:pPr>
              <a:endParaRPr lang="en">
                <a:solidFill>
                  <a:schemeClr val="dk1"/>
                </a:solidFill>
                <a:latin typeface="Lato"/>
                <a:ea typeface="Lato"/>
                <a:cs typeface="Lato"/>
                <a:sym typeface="Lato"/>
              </a:endParaRPr>
            </a:p>
            <a:p>
              <a:pPr marL="0" lvl="0" indent="0" algn="l" rtl="0">
                <a:lnSpc>
                  <a:spcPct val="115000"/>
                </a:lnSpc>
                <a:spcBef>
                  <a:spcPts val="0"/>
                </a:spcBef>
                <a:spcAft>
                  <a:spcPts val="0"/>
                </a:spcAft>
                <a:buNone/>
              </a:pPr>
              <a:r>
                <a:rPr lang="en">
                  <a:solidFill>
                    <a:schemeClr val="dk1"/>
                  </a:solidFill>
                  <a:latin typeface="Lato"/>
                  <a:ea typeface="Lato"/>
                  <a:cs typeface="Lato"/>
                  <a:sym typeface="Lato"/>
                </a:rPr>
                <a:t>This included pros/cons and advice to management</a:t>
              </a:r>
            </a:p>
            <a:p>
              <a:pPr marL="0" lvl="0" indent="0" algn="l" rtl="0">
                <a:lnSpc>
                  <a:spcPct val="115000"/>
                </a:lnSpc>
                <a:spcBef>
                  <a:spcPts val="0"/>
                </a:spcBef>
                <a:spcAft>
                  <a:spcPts val="0"/>
                </a:spcAft>
                <a:buNone/>
              </a:pPr>
              <a:endParaRPr lang="en">
                <a:solidFill>
                  <a:schemeClr val="dk1"/>
                </a:solidFill>
                <a:latin typeface="Lato"/>
                <a:ea typeface="Lato"/>
                <a:cs typeface="Lato"/>
                <a:sym typeface="Lato"/>
              </a:endParaRPr>
            </a:p>
            <a:p>
              <a:pPr marL="0" lvl="0" indent="0" algn="l" rtl="0">
                <a:lnSpc>
                  <a:spcPct val="115000"/>
                </a:lnSpc>
                <a:spcBef>
                  <a:spcPts val="0"/>
                </a:spcBef>
                <a:spcAft>
                  <a:spcPts val="0"/>
                </a:spcAft>
                <a:buNone/>
              </a:pPr>
              <a:endParaRPr>
                <a:solidFill>
                  <a:schemeClr val="dk1"/>
                </a:solidFill>
                <a:latin typeface="Lato"/>
                <a:ea typeface="Lato"/>
                <a:cs typeface="Lato"/>
                <a:sym typeface="Lato"/>
              </a:endParaRPr>
            </a:p>
          </p:txBody>
        </p:sp>
      </p:grpSp>
      <p:grpSp>
        <p:nvGrpSpPr>
          <p:cNvPr id="249" name="Google Shape;249;p28"/>
          <p:cNvGrpSpPr/>
          <p:nvPr/>
        </p:nvGrpSpPr>
        <p:grpSpPr>
          <a:xfrm>
            <a:off x="3022673" y="1333624"/>
            <a:ext cx="3139894" cy="2612288"/>
            <a:chOff x="2944204" y="1189775"/>
            <a:chExt cx="3139894" cy="3483050"/>
          </a:xfrm>
        </p:grpSpPr>
        <p:sp>
          <p:nvSpPr>
            <p:cNvPr id="250" name="Google Shape;250;p28"/>
            <p:cNvSpPr/>
            <p:nvPr/>
          </p:nvSpPr>
          <p:spPr>
            <a:xfrm>
              <a:off x="2944204" y="1189775"/>
              <a:ext cx="3139894" cy="669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200">
                  <a:solidFill>
                    <a:schemeClr val="lt1"/>
                  </a:solidFill>
                  <a:latin typeface="Raleway"/>
                  <a:ea typeface="Raleway"/>
                  <a:cs typeface="Raleway"/>
                  <a:sym typeface="Raleway"/>
                </a:rPr>
                <a:t>Insights</a:t>
              </a:r>
              <a:endParaRPr sz="2200">
                <a:solidFill>
                  <a:schemeClr val="lt1"/>
                </a:solidFill>
                <a:latin typeface="Lato"/>
                <a:ea typeface="Lato"/>
                <a:cs typeface="Lato"/>
                <a:sym typeface="Lato"/>
              </a:endParaRPr>
            </a:p>
          </p:txBody>
        </p:sp>
        <p:sp>
          <p:nvSpPr>
            <p:cNvPr id="251" name="Google Shape;251;p28"/>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Find:</a:t>
              </a:r>
            </a:p>
            <a:p>
              <a:pPr marL="171450" lvl="0" indent="-171450" algn="l" rtl="0">
                <a:lnSpc>
                  <a:spcPct val="115000"/>
                </a:lnSpc>
                <a:spcBef>
                  <a:spcPts val="0"/>
                </a:spcBef>
                <a:spcAft>
                  <a:spcPts val="0"/>
                </a:spcAft>
                <a:buClr>
                  <a:schemeClr val="dk1"/>
                </a:buClr>
                <a:buSzPts val="1100"/>
                <a:buFont typeface="Arial" panose="020B0604020202020204" pitchFamily="34" charset="0"/>
                <a:buChar char="•"/>
              </a:pPr>
              <a:r>
                <a:rPr lang="en">
                  <a:solidFill>
                    <a:schemeClr val="dk1"/>
                  </a:solidFill>
                  <a:latin typeface="Lato"/>
                  <a:ea typeface="Lato"/>
                  <a:cs typeface="Lato"/>
                  <a:sym typeface="Lato"/>
                </a:rPr>
                <a:t>Top 5 key topics in company reviews</a:t>
              </a:r>
            </a:p>
            <a:p>
              <a:pPr marL="171450" lvl="0" indent="-171450" algn="l" rtl="0">
                <a:lnSpc>
                  <a:spcPct val="115000"/>
                </a:lnSpc>
                <a:spcBef>
                  <a:spcPts val="0"/>
                </a:spcBef>
                <a:spcAft>
                  <a:spcPts val="0"/>
                </a:spcAft>
                <a:buClr>
                  <a:schemeClr val="dk1"/>
                </a:buClr>
                <a:buSzPts val="1100"/>
                <a:buFont typeface="Arial" panose="020B0604020202020204" pitchFamily="34" charset="0"/>
                <a:buChar char="•"/>
              </a:pPr>
              <a:r>
                <a:rPr lang="en">
                  <a:solidFill>
                    <a:schemeClr val="dk1"/>
                  </a:solidFill>
                  <a:latin typeface="Lato"/>
                  <a:ea typeface="Lato"/>
                  <a:cs typeface="Lato"/>
                  <a:sym typeface="Lato"/>
                </a:rPr>
                <a:t>Difference in sentiment of former vs current employees</a:t>
              </a:r>
            </a:p>
            <a:p>
              <a:pPr marL="171450" lvl="0" indent="-171450" algn="l" rtl="0">
                <a:lnSpc>
                  <a:spcPct val="115000"/>
                </a:lnSpc>
                <a:spcBef>
                  <a:spcPts val="0"/>
                </a:spcBef>
                <a:spcAft>
                  <a:spcPts val="0"/>
                </a:spcAft>
                <a:buClr>
                  <a:schemeClr val="dk1"/>
                </a:buClr>
                <a:buSzPts val="1100"/>
                <a:buFont typeface="Arial" panose="020B0604020202020204" pitchFamily="34" charset="0"/>
                <a:buChar char="•"/>
              </a:pPr>
              <a:r>
                <a:rPr lang="en">
                  <a:solidFill>
                    <a:schemeClr val="dk1"/>
                  </a:solidFill>
                  <a:latin typeface="Lato"/>
                  <a:ea typeface="Lato"/>
                  <a:cs typeface="Lato"/>
                  <a:sym typeface="Lato"/>
                </a:rPr>
                <a:t>Difference in sentiment pre and post COVID</a:t>
              </a:r>
            </a:p>
            <a:p>
              <a:pPr marL="171450" lvl="0" indent="-171450" algn="l" rtl="0">
                <a:lnSpc>
                  <a:spcPct val="115000"/>
                </a:lnSpc>
                <a:spcBef>
                  <a:spcPts val="0"/>
                </a:spcBef>
                <a:spcAft>
                  <a:spcPts val="0"/>
                </a:spcAft>
                <a:buClr>
                  <a:schemeClr val="dk1"/>
                </a:buClr>
                <a:buSzPts val="1100"/>
                <a:buFont typeface="Arial" panose="020B0604020202020204" pitchFamily="34" charset="0"/>
                <a:buChar char="•"/>
              </a:pPr>
              <a:r>
                <a:rPr lang="en">
                  <a:solidFill>
                    <a:schemeClr val="dk1"/>
                  </a:solidFill>
                  <a:latin typeface="Lato"/>
                  <a:ea typeface="Lato"/>
                  <a:cs typeface="Lato"/>
                  <a:sym typeface="Lato"/>
                </a:rPr>
                <a:t>Difference in sentiment across departments</a:t>
              </a:r>
              <a:endParaRPr sz="1100">
                <a:solidFill>
                  <a:schemeClr val="dk1"/>
                </a:solidFill>
                <a:latin typeface="Lato"/>
                <a:ea typeface="Lato"/>
                <a:cs typeface="Lato"/>
                <a:sym typeface="Lato"/>
              </a:endParaRPr>
            </a:p>
          </p:txBody>
        </p:sp>
      </p:grpSp>
      <p:sp>
        <p:nvSpPr>
          <p:cNvPr id="252" name="Google Shape;252;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Picture 2" descr="Icon&#10;&#10;Description automatically generated">
            <a:extLst>
              <a:ext uri="{FF2B5EF4-FFF2-40B4-BE49-F238E27FC236}">
                <a16:creationId xmlns:a16="http://schemas.microsoft.com/office/drawing/2014/main" id="{2A74C829-44DE-EA46-9182-643911317499}"/>
              </a:ext>
            </a:extLst>
          </p:cNvPr>
          <p:cNvPicPr>
            <a:picLocks noChangeAspect="1"/>
          </p:cNvPicPr>
          <p:nvPr/>
        </p:nvPicPr>
        <p:blipFill>
          <a:blip r:embed="rId3"/>
          <a:stretch>
            <a:fillRect/>
          </a:stretch>
        </p:blipFill>
        <p:spPr>
          <a:xfrm>
            <a:off x="777220" y="3583184"/>
            <a:ext cx="1791526" cy="14272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Hypothesis</a:t>
            </a:r>
            <a:endParaRPr/>
          </a:p>
        </p:txBody>
      </p:sp>
      <p:sp>
        <p:nvSpPr>
          <p:cNvPr id="94" name="Google Shape;94;p13"/>
          <p:cNvSpPr txBox="1"/>
          <p:nvPr/>
        </p:nvSpPr>
        <p:spPr>
          <a:xfrm>
            <a:off x="893700" y="1664077"/>
            <a:ext cx="7235416" cy="252608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CA" sz="1600" b="1">
                <a:solidFill>
                  <a:schemeClr val="dk1"/>
                </a:solidFill>
                <a:latin typeface="Lato"/>
                <a:ea typeface="Lato"/>
                <a:cs typeface="Lato"/>
                <a:sym typeface="Lato"/>
              </a:rPr>
              <a:t>Based on initial research obtained from general news and social media, we have formulated the following hypotheses:</a:t>
            </a:r>
            <a:endParaRPr sz="160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en-CA" sz="1600">
                <a:solidFill>
                  <a:schemeClr val="dk1"/>
                </a:solidFill>
                <a:latin typeface="Lato"/>
                <a:ea typeface="Lato"/>
                <a:cs typeface="Lato"/>
                <a:sym typeface="Lato"/>
              </a:rPr>
              <a:t>1. Google will have the best employee satisfaction pre AND post COVID</a:t>
            </a:r>
            <a:endParaRPr sz="160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en-CA" sz="1600">
                <a:solidFill>
                  <a:schemeClr val="dk1"/>
                </a:solidFill>
                <a:latin typeface="Lato"/>
                <a:ea typeface="Lato"/>
                <a:cs typeface="Lato"/>
                <a:sym typeface="Lato"/>
              </a:rPr>
              <a:t>2. Amazon will have the worst employee satisfaction pre AND post COVID</a:t>
            </a:r>
          </a:p>
          <a:p>
            <a:pPr marL="0" lvl="0" indent="0" algn="l" rtl="0">
              <a:spcBef>
                <a:spcPts val="600"/>
              </a:spcBef>
              <a:spcAft>
                <a:spcPts val="0"/>
              </a:spcAft>
              <a:buClr>
                <a:schemeClr val="dk1"/>
              </a:buClr>
              <a:buSzPts val="1100"/>
              <a:buFont typeface="Arial"/>
              <a:buNone/>
            </a:pPr>
            <a:r>
              <a:rPr lang="en-CA" sz="1600">
                <a:solidFill>
                  <a:schemeClr val="dk1"/>
                </a:solidFill>
                <a:latin typeface="Lato"/>
                <a:ea typeface="Lato"/>
                <a:cs typeface="Lato"/>
                <a:sym typeface="Lato"/>
              </a:rPr>
              <a:t>3. Overall, former employees will provide more negative reviews than current employees</a:t>
            </a:r>
          </a:p>
          <a:p>
            <a:pPr marL="0" lvl="0" indent="0" algn="l" rtl="0">
              <a:spcBef>
                <a:spcPts val="600"/>
              </a:spcBef>
              <a:spcAft>
                <a:spcPts val="0"/>
              </a:spcAft>
              <a:buClr>
                <a:schemeClr val="dk1"/>
              </a:buClr>
              <a:buSzPts val="1100"/>
              <a:buFont typeface="Arial"/>
              <a:buNone/>
            </a:pPr>
            <a:r>
              <a:rPr lang="en-CA" sz="1600">
                <a:solidFill>
                  <a:schemeClr val="dk1"/>
                </a:solidFill>
                <a:latin typeface="Lato"/>
                <a:ea typeface="Lato"/>
                <a:cs typeface="Lato"/>
                <a:sym typeface="Lato"/>
              </a:rPr>
              <a:t>4. The supply chain department at Amazon will have the highest dissatisfaction</a:t>
            </a:r>
            <a:endParaRPr sz="160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a:solidFill>
                <a:schemeClr val="dk1"/>
              </a:solidFill>
              <a:latin typeface="Lato"/>
              <a:ea typeface="Lato"/>
              <a:cs typeface="Lato"/>
              <a:sym typeface="Lato"/>
            </a:endParaRPr>
          </a:p>
          <a:p>
            <a:pPr marL="0" lvl="0" indent="0" algn="l" rtl="0">
              <a:spcBef>
                <a:spcPts val="600"/>
              </a:spcBef>
              <a:spcAft>
                <a:spcPts val="0"/>
              </a:spcAft>
              <a:buNone/>
            </a:pPr>
            <a:endParaRPr>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7" name="Picture 6" descr="Logo, company name&#10;&#10;Description automatically generated">
            <a:extLst>
              <a:ext uri="{FF2B5EF4-FFF2-40B4-BE49-F238E27FC236}">
                <a16:creationId xmlns:a16="http://schemas.microsoft.com/office/drawing/2014/main" id="{EE60C608-99D7-5A46-B598-095C79E25C74}"/>
              </a:ext>
            </a:extLst>
          </p:cNvPr>
          <p:cNvPicPr>
            <a:picLocks noChangeAspect="1"/>
          </p:cNvPicPr>
          <p:nvPr/>
        </p:nvPicPr>
        <p:blipFill>
          <a:blip r:embed="rId3"/>
          <a:stretch>
            <a:fillRect/>
          </a:stretch>
        </p:blipFill>
        <p:spPr>
          <a:xfrm>
            <a:off x="6471138" y="-187159"/>
            <a:ext cx="2283787" cy="22837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Topic Modeling</a:t>
            </a:r>
            <a:endParaRPr/>
          </a:p>
        </p:txBody>
      </p:sp>
      <p:sp>
        <p:nvSpPr>
          <p:cNvPr id="258" name="Google Shape;258;p29"/>
          <p:cNvSpPr txBox="1">
            <a:spLocks noGrp="1"/>
          </p:cNvSpPr>
          <p:nvPr>
            <p:ph type="body" idx="1"/>
          </p:nvPr>
        </p:nvSpPr>
        <p:spPr>
          <a:xfrm>
            <a:off x="893700" y="1885950"/>
            <a:ext cx="2491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Creating Document Term Matrix</a:t>
            </a:r>
          </a:p>
          <a:p>
            <a:pPr marL="0" lvl="0" indent="0" algn="l" rtl="0">
              <a:spcBef>
                <a:spcPts val="600"/>
              </a:spcBef>
              <a:spcAft>
                <a:spcPts val="0"/>
              </a:spcAft>
              <a:buNone/>
            </a:pPr>
            <a:r>
              <a:rPr lang="en-CA" sz="1200"/>
              <a:t>Using the list of nouns we had obtained from the pre-processing phase</a:t>
            </a:r>
          </a:p>
        </p:txBody>
      </p:sp>
      <p:sp>
        <p:nvSpPr>
          <p:cNvPr id="259" name="Google Shape;259;p29"/>
          <p:cNvSpPr txBox="1">
            <a:spLocks noGrp="1"/>
          </p:cNvSpPr>
          <p:nvPr>
            <p:ph type="body" idx="2"/>
          </p:nvPr>
        </p:nvSpPr>
        <p:spPr>
          <a:xfrm>
            <a:off x="3512560" y="1885950"/>
            <a:ext cx="2491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Building LDA Model</a:t>
            </a:r>
          </a:p>
          <a:p>
            <a:pPr marL="0" lvl="0" indent="0" algn="l" rtl="0">
              <a:spcBef>
                <a:spcPts val="600"/>
              </a:spcBef>
              <a:spcAft>
                <a:spcPts val="0"/>
              </a:spcAft>
              <a:buNone/>
            </a:pPr>
            <a:r>
              <a:rPr lang="en-CA" sz="1200"/>
              <a:t>Used perplexity and coherence optimization to find the optimal number of topics for both pros and cons</a:t>
            </a:r>
          </a:p>
        </p:txBody>
      </p:sp>
      <p:sp>
        <p:nvSpPr>
          <p:cNvPr id="260" name="Google Shape;260;p29"/>
          <p:cNvSpPr txBox="1">
            <a:spLocks noGrp="1"/>
          </p:cNvSpPr>
          <p:nvPr>
            <p:ph type="body" idx="3"/>
          </p:nvPr>
        </p:nvSpPr>
        <p:spPr>
          <a:xfrm>
            <a:off x="6131420" y="1885950"/>
            <a:ext cx="2491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CA" b="1"/>
              <a:t>Visualizing topics with </a:t>
            </a:r>
            <a:r>
              <a:rPr lang="en-CA" b="1" err="1"/>
              <a:t>pyLDAvis</a:t>
            </a:r>
            <a:endParaRPr b="1"/>
          </a:p>
          <a:p>
            <a:pPr marL="0" lvl="0" indent="0" algn="l" rtl="0">
              <a:spcBef>
                <a:spcPts val="600"/>
              </a:spcBef>
              <a:spcAft>
                <a:spcPts val="0"/>
              </a:spcAft>
              <a:buNone/>
            </a:pPr>
            <a:r>
              <a:rPr lang="en-CA" sz="1200"/>
              <a:t>Visualized the topics to further examine how many to use, and which ones (demo coming up next)</a:t>
            </a:r>
          </a:p>
          <a:p>
            <a:pPr marL="0" lvl="0" indent="0" algn="l" rtl="0">
              <a:spcBef>
                <a:spcPts val="600"/>
              </a:spcBef>
              <a:spcAft>
                <a:spcPts val="0"/>
              </a:spcAft>
              <a:buNone/>
            </a:pPr>
            <a:endParaRPr sz="1200"/>
          </a:p>
        </p:txBody>
      </p:sp>
      <p:sp>
        <p:nvSpPr>
          <p:cNvPr id="264" name="Google Shape;264;p29"/>
          <p:cNvSpPr/>
          <p:nvPr/>
        </p:nvSpPr>
        <p:spPr>
          <a:xfrm>
            <a:off x="977625" y="1399575"/>
            <a:ext cx="568200" cy="51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615300" y="1399575"/>
            <a:ext cx="568200" cy="519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6234160" y="1390577"/>
            <a:ext cx="568200" cy="519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29"/>
          <p:cNvGrpSpPr/>
          <p:nvPr/>
        </p:nvGrpSpPr>
        <p:grpSpPr>
          <a:xfrm>
            <a:off x="3724087" y="3305590"/>
            <a:ext cx="351180" cy="237367"/>
            <a:chOff x="5255200" y="3006475"/>
            <a:chExt cx="511700" cy="378575"/>
          </a:xfrm>
        </p:grpSpPr>
        <p:sp>
          <p:nvSpPr>
            <p:cNvPr id="281" name="Google Shape;281;p2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a:off x="6378533" y="3296014"/>
            <a:ext cx="280765" cy="256521"/>
            <a:chOff x="6654650" y="3665275"/>
            <a:chExt cx="409100" cy="409125"/>
          </a:xfrm>
        </p:grpSpPr>
        <p:sp>
          <p:nvSpPr>
            <p:cNvPr id="289" name="Google Shape;289;p2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2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37" name="Google Shape;672;p47">
            <a:extLst>
              <a:ext uri="{FF2B5EF4-FFF2-40B4-BE49-F238E27FC236}">
                <a16:creationId xmlns:a16="http://schemas.microsoft.com/office/drawing/2014/main" id="{BF7F3E46-B39B-AB4A-918F-5475819E9726}"/>
              </a:ext>
            </a:extLst>
          </p:cNvPr>
          <p:cNvGrpSpPr/>
          <p:nvPr/>
        </p:nvGrpSpPr>
        <p:grpSpPr>
          <a:xfrm>
            <a:off x="1057532" y="1480085"/>
            <a:ext cx="408386" cy="345080"/>
            <a:chOff x="3918650" y="293075"/>
            <a:chExt cx="488500" cy="412775"/>
          </a:xfrm>
        </p:grpSpPr>
        <p:sp>
          <p:nvSpPr>
            <p:cNvPr id="38" name="Google Shape;673;p47">
              <a:extLst>
                <a:ext uri="{FF2B5EF4-FFF2-40B4-BE49-F238E27FC236}">
                  <a16:creationId xmlns:a16="http://schemas.microsoft.com/office/drawing/2014/main" id="{A1F0CF91-56BF-A24E-8987-382EB40662EF}"/>
                </a:ext>
              </a:extLst>
            </p:cNvPr>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74;p47">
              <a:extLst>
                <a:ext uri="{FF2B5EF4-FFF2-40B4-BE49-F238E27FC236}">
                  <a16:creationId xmlns:a16="http://schemas.microsoft.com/office/drawing/2014/main" id="{8E7A488E-E1F5-9241-AE4B-85EB4FDDE9B8}"/>
                </a:ext>
              </a:extLst>
            </p:cNvPr>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75;p47">
              <a:extLst>
                <a:ext uri="{FF2B5EF4-FFF2-40B4-BE49-F238E27FC236}">
                  <a16:creationId xmlns:a16="http://schemas.microsoft.com/office/drawing/2014/main" id="{C1F5CDA9-F62B-8B44-AB88-AA7583C96EC8}"/>
                </a:ext>
              </a:extLst>
            </p:cNvPr>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672;p47">
            <a:extLst>
              <a:ext uri="{FF2B5EF4-FFF2-40B4-BE49-F238E27FC236}">
                <a16:creationId xmlns:a16="http://schemas.microsoft.com/office/drawing/2014/main" id="{F41DA742-C1FA-2A4A-9732-3D4D3E71EF27}"/>
              </a:ext>
            </a:extLst>
          </p:cNvPr>
          <p:cNvGrpSpPr/>
          <p:nvPr/>
        </p:nvGrpSpPr>
        <p:grpSpPr>
          <a:xfrm>
            <a:off x="3145963" y="385876"/>
            <a:ext cx="408386" cy="345080"/>
            <a:chOff x="3918650" y="293075"/>
            <a:chExt cx="488500" cy="412775"/>
          </a:xfrm>
        </p:grpSpPr>
        <p:sp>
          <p:nvSpPr>
            <p:cNvPr id="42" name="Google Shape;673;p47">
              <a:extLst>
                <a:ext uri="{FF2B5EF4-FFF2-40B4-BE49-F238E27FC236}">
                  <a16:creationId xmlns:a16="http://schemas.microsoft.com/office/drawing/2014/main" id="{8F59A707-0B6B-9248-B2A8-64F4E4F302D4}"/>
                </a:ext>
              </a:extLst>
            </p:cNvPr>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74;p47">
              <a:extLst>
                <a:ext uri="{FF2B5EF4-FFF2-40B4-BE49-F238E27FC236}">
                  <a16:creationId xmlns:a16="http://schemas.microsoft.com/office/drawing/2014/main" id="{7CA612DB-E92F-1544-922E-FDD086F46B19}"/>
                </a:ext>
              </a:extLst>
            </p:cNvPr>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5;p47">
              <a:extLst>
                <a:ext uri="{FF2B5EF4-FFF2-40B4-BE49-F238E27FC236}">
                  <a16:creationId xmlns:a16="http://schemas.microsoft.com/office/drawing/2014/main" id="{BF4095B2-290B-BC4C-A22F-9A9A55CAC004}"/>
                </a:ext>
              </a:extLst>
            </p:cNvPr>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280;p29">
            <a:extLst>
              <a:ext uri="{FF2B5EF4-FFF2-40B4-BE49-F238E27FC236}">
                <a16:creationId xmlns:a16="http://schemas.microsoft.com/office/drawing/2014/main" id="{C2EEF318-C369-DE44-B648-D1BB63F16577}"/>
              </a:ext>
            </a:extLst>
          </p:cNvPr>
          <p:cNvGrpSpPr/>
          <p:nvPr/>
        </p:nvGrpSpPr>
        <p:grpSpPr>
          <a:xfrm>
            <a:off x="3724087" y="1540541"/>
            <a:ext cx="351180" cy="237367"/>
            <a:chOff x="5255200" y="3006475"/>
            <a:chExt cx="511700" cy="378575"/>
          </a:xfrm>
        </p:grpSpPr>
        <p:sp>
          <p:nvSpPr>
            <p:cNvPr id="52" name="Google Shape;281;p29">
              <a:extLst>
                <a:ext uri="{FF2B5EF4-FFF2-40B4-BE49-F238E27FC236}">
                  <a16:creationId xmlns:a16="http://schemas.microsoft.com/office/drawing/2014/main" id="{B1CD0C9C-16B2-EB45-A18F-1264AF899E01}"/>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2;p29">
              <a:extLst>
                <a:ext uri="{FF2B5EF4-FFF2-40B4-BE49-F238E27FC236}">
                  <a16:creationId xmlns:a16="http://schemas.microsoft.com/office/drawing/2014/main" id="{E43233C8-9AC9-0746-92BF-FF313CF7C34D}"/>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814;p47">
            <a:extLst>
              <a:ext uri="{FF2B5EF4-FFF2-40B4-BE49-F238E27FC236}">
                <a16:creationId xmlns:a16="http://schemas.microsoft.com/office/drawing/2014/main" id="{9E63CAA7-9CA2-574A-B032-F51977DC6E6C}"/>
              </a:ext>
            </a:extLst>
          </p:cNvPr>
          <p:cNvGrpSpPr/>
          <p:nvPr/>
        </p:nvGrpSpPr>
        <p:grpSpPr>
          <a:xfrm>
            <a:off x="5409027" y="1624416"/>
            <a:ext cx="346104" cy="353231"/>
            <a:chOff x="3955900" y="2984500"/>
            <a:chExt cx="414000" cy="422525"/>
          </a:xfrm>
        </p:grpSpPr>
        <p:sp>
          <p:nvSpPr>
            <p:cNvPr id="55" name="Google Shape;815;p47">
              <a:extLst>
                <a:ext uri="{FF2B5EF4-FFF2-40B4-BE49-F238E27FC236}">
                  <a16:creationId xmlns:a16="http://schemas.microsoft.com/office/drawing/2014/main" id="{95E0A940-C60F-FE49-B743-DE65B591054F}"/>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16;p47">
              <a:extLst>
                <a:ext uri="{FF2B5EF4-FFF2-40B4-BE49-F238E27FC236}">
                  <a16:creationId xmlns:a16="http://schemas.microsoft.com/office/drawing/2014/main" id="{B3B21ECD-B5B8-1C4F-8485-4CA2EE15A3DC}"/>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17;p47">
              <a:extLst>
                <a:ext uri="{FF2B5EF4-FFF2-40B4-BE49-F238E27FC236}">
                  <a16:creationId xmlns:a16="http://schemas.microsoft.com/office/drawing/2014/main" id="{8D5990F1-58DD-664C-9994-1A935ECD0568}"/>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814;p47">
            <a:extLst>
              <a:ext uri="{FF2B5EF4-FFF2-40B4-BE49-F238E27FC236}">
                <a16:creationId xmlns:a16="http://schemas.microsoft.com/office/drawing/2014/main" id="{7D6934F3-0BA3-784B-9EEC-241EF40AC899}"/>
              </a:ext>
            </a:extLst>
          </p:cNvPr>
          <p:cNvGrpSpPr/>
          <p:nvPr/>
        </p:nvGrpSpPr>
        <p:grpSpPr>
          <a:xfrm>
            <a:off x="6345208" y="1504471"/>
            <a:ext cx="346104" cy="353231"/>
            <a:chOff x="3955900" y="2984500"/>
            <a:chExt cx="414000" cy="422525"/>
          </a:xfrm>
        </p:grpSpPr>
        <p:sp>
          <p:nvSpPr>
            <p:cNvPr id="63" name="Google Shape;815;p47">
              <a:extLst>
                <a:ext uri="{FF2B5EF4-FFF2-40B4-BE49-F238E27FC236}">
                  <a16:creationId xmlns:a16="http://schemas.microsoft.com/office/drawing/2014/main" id="{536174FB-A55B-E545-AE2D-7F6FA78B7CD7}"/>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16;p47">
              <a:extLst>
                <a:ext uri="{FF2B5EF4-FFF2-40B4-BE49-F238E27FC236}">
                  <a16:creationId xmlns:a16="http://schemas.microsoft.com/office/drawing/2014/main" id="{404C43C2-9EDF-BC49-994B-6B4BEC8C139B}"/>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17;p47">
              <a:extLst>
                <a:ext uri="{FF2B5EF4-FFF2-40B4-BE49-F238E27FC236}">
                  <a16:creationId xmlns:a16="http://schemas.microsoft.com/office/drawing/2014/main" id="{B51752BC-2152-6145-8CF0-429896FB7963}"/>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266;p29">
            <a:extLst>
              <a:ext uri="{FF2B5EF4-FFF2-40B4-BE49-F238E27FC236}">
                <a16:creationId xmlns:a16="http://schemas.microsoft.com/office/drawing/2014/main" id="{A0F7B5DE-7F40-8D45-B761-75013F5804AA}"/>
              </a:ext>
            </a:extLst>
          </p:cNvPr>
          <p:cNvSpPr/>
          <p:nvPr/>
        </p:nvSpPr>
        <p:spPr>
          <a:xfrm>
            <a:off x="953975" y="3260843"/>
            <a:ext cx="568200" cy="519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78;p47">
            <a:extLst>
              <a:ext uri="{FF2B5EF4-FFF2-40B4-BE49-F238E27FC236}">
                <a16:creationId xmlns:a16="http://schemas.microsoft.com/office/drawing/2014/main" id="{DC1FE21D-B6C9-AF47-B8CE-C69DF5861597}"/>
              </a:ext>
            </a:extLst>
          </p:cNvPr>
          <p:cNvSpPr/>
          <p:nvPr/>
        </p:nvSpPr>
        <p:spPr>
          <a:xfrm>
            <a:off x="1078294" y="3366250"/>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58;p29">
            <a:extLst>
              <a:ext uri="{FF2B5EF4-FFF2-40B4-BE49-F238E27FC236}">
                <a16:creationId xmlns:a16="http://schemas.microsoft.com/office/drawing/2014/main" id="{ECA438C5-6076-354C-AC8C-98669943E409}"/>
              </a:ext>
            </a:extLst>
          </p:cNvPr>
          <p:cNvSpPr txBox="1">
            <a:spLocks/>
          </p:cNvSpPr>
          <p:nvPr/>
        </p:nvSpPr>
        <p:spPr>
          <a:xfrm>
            <a:off x="850562" y="3690433"/>
            <a:ext cx="2491200" cy="13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6"/>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 b="1"/>
              <a:t>Issues</a:t>
            </a:r>
          </a:p>
          <a:p>
            <a:pPr marL="0" indent="0">
              <a:buFont typeface="Lato"/>
              <a:buNone/>
            </a:pPr>
            <a:r>
              <a:rPr lang="en-CA" sz="1200"/>
              <a:t>Noise sensitivity and instability caused our topics to be poorly defined and difficult to interpret</a:t>
            </a:r>
          </a:p>
        </p:txBody>
      </p:sp>
      <p:sp>
        <p:nvSpPr>
          <p:cNvPr id="76" name="Google Shape;265;p29">
            <a:extLst>
              <a:ext uri="{FF2B5EF4-FFF2-40B4-BE49-F238E27FC236}">
                <a16:creationId xmlns:a16="http://schemas.microsoft.com/office/drawing/2014/main" id="{73991401-02C3-BD42-94C2-90B35BD3CB42}"/>
              </a:ext>
            </a:extLst>
          </p:cNvPr>
          <p:cNvSpPr/>
          <p:nvPr/>
        </p:nvSpPr>
        <p:spPr>
          <a:xfrm>
            <a:off x="3615300" y="3260843"/>
            <a:ext cx="568200" cy="519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72;p47">
            <a:extLst>
              <a:ext uri="{FF2B5EF4-FFF2-40B4-BE49-F238E27FC236}">
                <a16:creationId xmlns:a16="http://schemas.microsoft.com/office/drawing/2014/main" id="{483AEE10-75CD-BE42-9509-8B53DA68BF0C}"/>
              </a:ext>
            </a:extLst>
          </p:cNvPr>
          <p:cNvSpPr/>
          <p:nvPr/>
        </p:nvSpPr>
        <p:spPr>
          <a:xfrm>
            <a:off x="3724917" y="3363970"/>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58;p29">
            <a:extLst>
              <a:ext uri="{FF2B5EF4-FFF2-40B4-BE49-F238E27FC236}">
                <a16:creationId xmlns:a16="http://schemas.microsoft.com/office/drawing/2014/main" id="{BD16B609-0FB2-4744-AA74-443C1C5FA4CC}"/>
              </a:ext>
            </a:extLst>
          </p:cNvPr>
          <p:cNvSpPr txBox="1">
            <a:spLocks/>
          </p:cNvSpPr>
          <p:nvPr/>
        </p:nvSpPr>
        <p:spPr>
          <a:xfrm>
            <a:off x="3554349" y="3768199"/>
            <a:ext cx="1036223" cy="1145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6"/>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 b="1"/>
              <a:t>Solution</a:t>
            </a:r>
          </a:p>
          <a:p>
            <a:pPr marL="0" indent="0">
              <a:buFont typeface="Lato"/>
              <a:buNone/>
            </a:pPr>
            <a:r>
              <a:rPr lang="en-CA" sz="1200"/>
              <a:t>Bi-grams!</a:t>
            </a:r>
          </a:p>
        </p:txBody>
      </p:sp>
      <p:pic>
        <p:nvPicPr>
          <p:cNvPr id="1026" name="Picture 2">
            <a:extLst>
              <a:ext uri="{FF2B5EF4-FFF2-40B4-BE49-F238E27FC236}">
                <a16:creationId xmlns:a16="http://schemas.microsoft.com/office/drawing/2014/main" id="{4510054A-10FC-654D-A8EA-B3F476F688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16" r="3022"/>
          <a:stretch/>
        </p:blipFill>
        <p:spPr bwMode="auto">
          <a:xfrm>
            <a:off x="5755131" y="3296014"/>
            <a:ext cx="2932070" cy="1362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893700" y="434588"/>
            <a:ext cx="6462600" cy="857400"/>
          </a:xfrm>
          <a:prstGeom prst="rect">
            <a:avLst/>
          </a:prstGeom>
        </p:spPr>
        <p:txBody>
          <a:bodyPr spcFirstLastPara="1" wrap="square" lIns="91425" tIns="91425" rIns="91425" bIns="91425" anchor="b" anchorCtr="0">
            <a:noAutofit/>
          </a:bodyPr>
          <a:lstStyle/>
          <a:p>
            <a:pPr lvl="0"/>
            <a:r>
              <a:rPr lang="en"/>
              <a:t>Bi-Grams</a:t>
            </a:r>
            <a:endParaRPr/>
          </a:p>
        </p:txBody>
      </p:sp>
      <p:sp>
        <p:nvSpPr>
          <p:cNvPr id="153" name="Google Shape;153;p20"/>
          <p:cNvSpPr txBox="1">
            <a:spLocks noGrp="1"/>
          </p:cNvSpPr>
          <p:nvPr>
            <p:ph type="body" idx="1"/>
          </p:nvPr>
        </p:nvSpPr>
        <p:spPr>
          <a:xfrm>
            <a:off x="893700" y="1600200"/>
            <a:ext cx="2371200" cy="13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N-Grams</a:t>
            </a:r>
            <a:endParaRPr b="1"/>
          </a:p>
          <a:p>
            <a:pPr marL="0" lvl="0" indent="0">
              <a:buNone/>
            </a:pPr>
            <a:r>
              <a:rPr lang="en"/>
              <a:t>Sequence of n words, so a bi-gram is a two-word sequence of words like ”work life”</a:t>
            </a:r>
          </a:p>
          <a:p>
            <a:pPr marL="0" lvl="0" indent="0">
              <a:buNone/>
            </a:pPr>
            <a:r>
              <a:rPr lang="en"/>
              <a:t>Used this as another layer of confirmation of the topics</a:t>
            </a:r>
          </a:p>
        </p:txBody>
      </p:sp>
      <p:sp>
        <p:nvSpPr>
          <p:cNvPr id="154" name="Google Shape;154;p20"/>
          <p:cNvSpPr txBox="1">
            <a:spLocks noGrp="1"/>
          </p:cNvSpPr>
          <p:nvPr>
            <p:ph type="body" idx="2"/>
          </p:nvPr>
        </p:nvSpPr>
        <p:spPr>
          <a:xfrm>
            <a:off x="3386401" y="1600200"/>
            <a:ext cx="2371200" cy="13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Bi-Grams -&gt; Topics</a:t>
            </a:r>
            <a:endParaRPr b="1"/>
          </a:p>
          <a:p>
            <a:pPr marL="0" lvl="0" indent="0" algn="l" rtl="0">
              <a:spcBef>
                <a:spcPts val="600"/>
              </a:spcBef>
              <a:spcAft>
                <a:spcPts val="0"/>
              </a:spcAft>
              <a:buNone/>
            </a:pPr>
            <a:r>
              <a:rPr lang="en"/>
              <a:t>Identified top 5 topics discussed in pros and cons across all companies and departments</a:t>
            </a:r>
          </a:p>
          <a:p>
            <a:pPr marL="0" lvl="0" indent="0" algn="l" rtl="0">
              <a:spcBef>
                <a:spcPts val="600"/>
              </a:spcBef>
              <a:spcAft>
                <a:spcPts val="0"/>
              </a:spcAft>
              <a:buNone/>
            </a:pPr>
            <a:r>
              <a:rPr lang="en"/>
              <a:t>Replaced all bi-grams that coincide with these topics with the topic</a:t>
            </a:r>
          </a:p>
          <a:p>
            <a:pPr marL="0" lvl="0" indent="0" algn="l" rtl="0">
              <a:spcBef>
                <a:spcPts val="600"/>
              </a:spcBef>
              <a:spcAft>
                <a:spcPts val="0"/>
              </a:spcAft>
              <a:buNone/>
            </a:pPr>
            <a:r>
              <a:rPr lang="en"/>
              <a:t>Obtained normalized frequency of the topics per department</a:t>
            </a:r>
            <a:endParaRPr/>
          </a:p>
        </p:txBody>
      </p:sp>
      <p:sp>
        <p:nvSpPr>
          <p:cNvPr id="155" name="Google Shape;155;p20"/>
          <p:cNvSpPr txBox="1">
            <a:spLocks noGrp="1"/>
          </p:cNvSpPr>
          <p:nvPr>
            <p:ph type="body" idx="3"/>
          </p:nvPr>
        </p:nvSpPr>
        <p:spPr>
          <a:xfrm>
            <a:off x="5879102" y="1600200"/>
            <a:ext cx="2371200" cy="13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Insights</a:t>
            </a:r>
            <a:endParaRPr b="1"/>
          </a:p>
          <a:p>
            <a:pPr marL="0" lvl="0" indent="0" algn="l" rtl="0">
              <a:spcBef>
                <a:spcPts val="600"/>
              </a:spcBef>
              <a:spcAft>
                <a:spcPts val="0"/>
              </a:spcAft>
              <a:buNone/>
            </a:pPr>
            <a:r>
              <a:rPr lang="en-CA"/>
              <a:t>By looking at the pros and cons sections of the reviews, we gained an understanding of what company attributes employees from different departments at FAANG companies tend to praise and what they tend to criticize (visualization on next slide)</a:t>
            </a:r>
            <a:endParaRPr/>
          </a:p>
          <a:p>
            <a:pPr marL="0" lvl="0" indent="0" algn="l" rtl="0">
              <a:spcBef>
                <a:spcPts val="600"/>
              </a:spcBef>
              <a:spcAft>
                <a:spcPts val="0"/>
              </a:spcAft>
              <a:buNone/>
            </a:pPr>
            <a:endParaRPr/>
          </a:p>
        </p:txBody>
      </p:sp>
      <p:sp>
        <p:nvSpPr>
          <p:cNvPr id="156" name="Google Shape;156;p2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descr="A picture containing graphical user interface&#10;&#10;Description automatically generated">
            <a:extLst>
              <a:ext uri="{FF2B5EF4-FFF2-40B4-BE49-F238E27FC236}">
                <a16:creationId xmlns:a16="http://schemas.microsoft.com/office/drawing/2014/main" id="{95E73A83-C7F8-2B4F-904F-3AF01B0186D5}"/>
              </a:ext>
            </a:extLst>
          </p:cNvPr>
          <p:cNvPicPr>
            <a:picLocks noChangeAspect="1"/>
          </p:cNvPicPr>
          <p:nvPr/>
        </p:nvPicPr>
        <p:blipFill>
          <a:blip r:embed="rId3"/>
          <a:stretch>
            <a:fillRect/>
          </a:stretch>
        </p:blipFill>
        <p:spPr>
          <a:xfrm>
            <a:off x="5176045" y="139388"/>
            <a:ext cx="3530600" cy="1447800"/>
          </a:xfrm>
          <a:prstGeom prst="rect">
            <a:avLst/>
          </a:prstGeom>
        </p:spPr>
      </p:pic>
    </p:spTree>
    <p:extLst>
      <p:ext uri="{BB962C8B-B14F-4D97-AF65-F5344CB8AC3E}">
        <p14:creationId xmlns:p14="http://schemas.microsoft.com/office/powerpoint/2010/main" val="76238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3B9E-1552-DD45-A41E-BD9C597CEAFE}"/>
              </a:ext>
            </a:extLst>
          </p:cNvPr>
          <p:cNvSpPr>
            <a:spLocks noGrp="1"/>
          </p:cNvSpPr>
          <p:nvPr>
            <p:ph type="title"/>
          </p:nvPr>
        </p:nvSpPr>
        <p:spPr>
          <a:xfrm>
            <a:off x="592085" y="0"/>
            <a:ext cx="6462600" cy="857400"/>
          </a:xfrm>
        </p:spPr>
        <p:txBody>
          <a:bodyPr/>
          <a:lstStyle/>
          <a:p>
            <a:r>
              <a:rPr lang="en-US"/>
              <a:t>Bi-Gram Results</a:t>
            </a:r>
          </a:p>
        </p:txBody>
      </p:sp>
      <p:sp>
        <p:nvSpPr>
          <p:cNvPr id="6" name="Slide Number Placeholder 5">
            <a:extLst>
              <a:ext uri="{FF2B5EF4-FFF2-40B4-BE49-F238E27FC236}">
                <a16:creationId xmlns:a16="http://schemas.microsoft.com/office/drawing/2014/main" id="{0B48D020-94F8-E749-83F3-056D965B75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10" name="Google Shape;153;p20">
            <a:extLst>
              <a:ext uri="{FF2B5EF4-FFF2-40B4-BE49-F238E27FC236}">
                <a16:creationId xmlns:a16="http://schemas.microsoft.com/office/drawing/2014/main" id="{FE635675-0CE2-1D49-B329-0C795EA7178D}"/>
              </a:ext>
            </a:extLst>
          </p:cNvPr>
          <p:cNvSpPr txBox="1">
            <a:spLocks noGrp="1"/>
          </p:cNvSpPr>
          <p:nvPr>
            <p:ph type="body" idx="1"/>
          </p:nvPr>
        </p:nvSpPr>
        <p:spPr>
          <a:xfrm>
            <a:off x="586626" y="3176694"/>
            <a:ext cx="8440616" cy="13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CA" b="1"/>
              <a:t>Key Insights: </a:t>
            </a:r>
          </a:p>
          <a:p>
            <a:pPr marL="228600" indent="-228600">
              <a:buAutoNum type="arabicPeriod"/>
            </a:pPr>
            <a:r>
              <a:rPr lang="en-CA" sz="1200"/>
              <a:t>When talking about Work Life negatively, Apple and Amazon employees mention it the most of any FAANG company</a:t>
            </a:r>
          </a:p>
          <a:p>
            <a:pPr marL="228600" lvl="0" indent="-228600" algn="l" rtl="0">
              <a:spcBef>
                <a:spcPts val="600"/>
              </a:spcBef>
              <a:spcAft>
                <a:spcPts val="0"/>
              </a:spcAft>
              <a:buAutoNum type="arabicPeriod"/>
            </a:pPr>
            <a:r>
              <a:rPr lang="en-CA" sz="1200"/>
              <a:t>Facebook employees mention their environment in a positive light the most</a:t>
            </a:r>
          </a:p>
          <a:p>
            <a:pPr marL="228600" lvl="0" indent="-228600" algn="l" rtl="0">
              <a:spcBef>
                <a:spcPts val="600"/>
              </a:spcBef>
              <a:spcAft>
                <a:spcPts val="0"/>
              </a:spcAft>
              <a:buAutoNum type="arabicPeriod"/>
            </a:pPr>
            <a:r>
              <a:rPr lang="en-CA" sz="1200"/>
              <a:t>Netflix employees think negatively about their career growth the most often</a:t>
            </a:r>
          </a:p>
          <a:p>
            <a:pPr marL="228600" lvl="0" indent="-228600" algn="l" rtl="0">
              <a:spcBef>
                <a:spcPts val="600"/>
              </a:spcBef>
              <a:spcAft>
                <a:spcPts val="0"/>
              </a:spcAft>
              <a:buAutoNum type="arabicPeriod"/>
            </a:pPr>
            <a:r>
              <a:rPr lang="en-CA" sz="1200"/>
              <a:t>Overall, Google employees rarely give negative reviews compared to the other companies</a:t>
            </a:r>
            <a:endParaRPr sz="1200"/>
          </a:p>
        </p:txBody>
      </p:sp>
      <p:pic>
        <p:nvPicPr>
          <p:cNvPr id="3" name="Picture 3" descr="Chart, bar chart&#10;&#10;Description automatically generated">
            <a:extLst>
              <a:ext uri="{FF2B5EF4-FFF2-40B4-BE49-F238E27FC236}">
                <a16:creationId xmlns:a16="http://schemas.microsoft.com/office/drawing/2014/main" id="{510A23D6-B13C-4449-8730-50E1D8018BAD}"/>
              </a:ext>
            </a:extLst>
          </p:cNvPr>
          <p:cNvPicPr>
            <a:picLocks noChangeAspect="1"/>
          </p:cNvPicPr>
          <p:nvPr/>
        </p:nvPicPr>
        <p:blipFill>
          <a:blip r:embed="rId3"/>
          <a:stretch>
            <a:fillRect/>
          </a:stretch>
        </p:blipFill>
        <p:spPr>
          <a:xfrm>
            <a:off x="4214353" y="969261"/>
            <a:ext cx="4869426" cy="1951365"/>
          </a:xfrm>
          <a:prstGeom prst="rect">
            <a:avLst/>
          </a:prstGeom>
        </p:spPr>
      </p:pic>
      <p:pic>
        <p:nvPicPr>
          <p:cNvPr id="4" name="Picture 4" descr="Chart, bar chart&#10;&#10;Description automatically generated">
            <a:extLst>
              <a:ext uri="{FF2B5EF4-FFF2-40B4-BE49-F238E27FC236}">
                <a16:creationId xmlns:a16="http://schemas.microsoft.com/office/drawing/2014/main" id="{6F405366-526B-4EDB-8B03-800CFB09CF5C}"/>
              </a:ext>
            </a:extLst>
          </p:cNvPr>
          <p:cNvPicPr>
            <a:picLocks noChangeAspect="1"/>
          </p:cNvPicPr>
          <p:nvPr/>
        </p:nvPicPr>
        <p:blipFill>
          <a:blip r:embed="rId4"/>
          <a:stretch>
            <a:fillRect/>
          </a:stretch>
        </p:blipFill>
        <p:spPr>
          <a:xfrm>
            <a:off x="140110" y="1047198"/>
            <a:ext cx="4193457" cy="1863088"/>
          </a:xfrm>
          <a:prstGeom prst="rect">
            <a:avLst/>
          </a:prstGeom>
        </p:spPr>
      </p:pic>
    </p:spTree>
    <p:extLst>
      <p:ext uri="{BB962C8B-B14F-4D97-AF65-F5344CB8AC3E}">
        <p14:creationId xmlns:p14="http://schemas.microsoft.com/office/powerpoint/2010/main" val="3679857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893700" y="434588"/>
            <a:ext cx="668566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Sentiment Analysis – Key Insights</a:t>
            </a:r>
            <a:endParaRPr/>
          </a:p>
        </p:txBody>
      </p:sp>
      <p:sp>
        <p:nvSpPr>
          <p:cNvPr id="153" name="Google Shape;153;p20"/>
          <p:cNvSpPr txBox="1">
            <a:spLocks noGrp="1"/>
          </p:cNvSpPr>
          <p:nvPr>
            <p:ph type="body" idx="1"/>
          </p:nvPr>
        </p:nvSpPr>
        <p:spPr>
          <a:xfrm>
            <a:off x="924426" y="1378974"/>
            <a:ext cx="2371200" cy="13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Current vs Former Employees</a:t>
            </a:r>
            <a:endParaRPr b="1"/>
          </a:p>
          <a:p>
            <a:pPr marL="0" lvl="0" indent="0" algn="l" rtl="0">
              <a:spcBef>
                <a:spcPts val="600"/>
              </a:spcBef>
              <a:spcAft>
                <a:spcPts val="0"/>
              </a:spcAft>
              <a:buNone/>
            </a:pPr>
            <a:r>
              <a:rPr lang="en"/>
              <a:t>Former employees at amazon and </a:t>
            </a:r>
            <a:r>
              <a:rPr lang="en" err="1"/>
              <a:t>facebook</a:t>
            </a:r>
            <a:r>
              <a:rPr lang="en"/>
              <a:t> were very negative in the cons sections of their reviews</a:t>
            </a:r>
          </a:p>
          <a:p>
            <a:pPr marL="0" lvl="0" indent="0" algn="l" rtl="0">
              <a:spcBef>
                <a:spcPts val="600"/>
              </a:spcBef>
              <a:spcAft>
                <a:spcPts val="0"/>
              </a:spcAft>
              <a:buNone/>
            </a:pPr>
            <a:r>
              <a:rPr lang="en"/>
              <a:t>Largest discrepancy between current and former employees occurs at Facebook</a:t>
            </a:r>
          </a:p>
          <a:p>
            <a:pPr marL="0" lvl="0" indent="0" algn="l" rtl="0">
              <a:spcBef>
                <a:spcPts val="600"/>
              </a:spcBef>
              <a:spcAft>
                <a:spcPts val="0"/>
              </a:spcAft>
              <a:buNone/>
            </a:pPr>
            <a:endParaRPr lang="en"/>
          </a:p>
        </p:txBody>
      </p:sp>
      <p:sp>
        <p:nvSpPr>
          <p:cNvPr id="154" name="Google Shape;154;p20"/>
          <p:cNvSpPr txBox="1">
            <a:spLocks noGrp="1"/>
          </p:cNvSpPr>
          <p:nvPr>
            <p:ph type="body" idx="2"/>
          </p:nvPr>
        </p:nvSpPr>
        <p:spPr>
          <a:xfrm>
            <a:off x="3386401" y="1378974"/>
            <a:ext cx="2371200" cy="13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Across Departments</a:t>
            </a:r>
            <a:endParaRPr b="1"/>
          </a:p>
          <a:p>
            <a:pPr marL="0" lvl="0" indent="0" algn="l" rtl="0">
              <a:spcBef>
                <a:spcPts val="600"/>
              </a:spcBef>
              <a:spcAft>
                <a:spcPts val="0"/>
              </a:spcAft>
              <a:buNone/>
            </a:pPr>
            <a:r>
              <a:rPr lang="en"/>
              <a:t>The finance department at Amazon had highly negative remarks in the cons section of the reviews</a:t>
            </a:r>
          </a:p>
          <a:p>
            <a:pPr marL="0" lvl="0" indent="0" algn="l" rtl="0">
              <a:spcBef>
                <a:spcPts val="600"/>
              </a:spcBef>
              <a:spcAft>
                <a:spcPts val="0"/>
              </a:spcAft>
              <a:buNone/>
            </a:pPr>
            <a:r>
              <a:rPr lang="en"/>
              <a:t>The sentiment of the cons section from Facebook’s finance department were very positive</a:t>
            </a:r>
          </a:p>
          <a:p>
            <a:pPr marL="0" lvl="0" indent="0" algn="l" rtl="0">
              <a:spcBef>
                <a:spcPts val="600"/>
              </a:spcBef>
              <a:spcAft>
                <a:spcPts val="0"/>
              </a:spcAft>
              <a:buNone/>
            </a:pPr>
            <a:r>
              <a:rPr lang="en"/>
              <a:t>Same for legal department at Netflix</a:t>
            </a:r>
            <a:endParaRPr/>
          </a:p>
        </p:txBody>
      </p:sp>
      <p:sp>
        <p:nvSpPr>
          <p:cNvPr id="155" name="Google Shape;155;p20"/>
          <p:cNvSpPr txBox="1">
            <a:spLocks noGrp="1"/>
          </p:cNvSpPr>
          <p:nvPr>
            <p:ph type="body" idx="3"/>
          </p:nvPr>
        </p:nvSpPr>
        <p:spPr>
          <a:xfrm>
            <a:off x="5903683" y="1483442"/>
            <a:ext cx="2371200" cy="13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Pre vs Post COVID</a:t>
            </a:r>
            <a:endParaRPr b="1"/>
          </a:p>
          <a:p>
            <a:pPr marL="0" lvl="0" indent="0" algn="l" rtl="0">
              <a:spcBef>
                <a:spcPts val="600"/>
              </a:spcBef>
              <a:spcAft>
                <a:spcPts val="0"/>
              </a:spcAft>
              <a:buNone/>
            </a:pPr>
            <a:r>
              <a:rPr lang="en-CA"/>
              <a:t>Facebook’s sentiment increased after COVID significantly</a:t>
            </a:r>
          </a:p>
          <a:p>
            <a:pPr marL="0" lvl="0" indent="0" algn="l" rtl="0">
              <a:spcBef>
                <a:spcPts val="600"/>
              </a:spcBef>
              <a:spcAft>
                <a:spcPts val="0"/>
              </a:spcAft>
              <a:buNone/>
            </a:pPr>
            <a:r>
              <a:rPr lang="en-CA"/>
              <a:t>Meanwhile, every other company had a slight decrease in sentiment </a:t>
            </a:r>
            <a:endParaRPr/>
          </a:p>
          <a:p>
            <a:pPr marL="0" lvl="0" indent="0" algn="l" rtl="0">
              <a:spcBef>
                <a:spcPts val="600"/>
              </a:spcBef>
              <a:spcAft>
                <a:spcPts val="0"/>
              </a:spcAft>
              <a:buNone/>
            </a:pPr>
            <a:endParaRPr/>
          </a:p>
        </p:txBody>
      </p:sp>
      <p:sp>
        <p:nvSpPr>
          <p:cNvPr id="156" name="Google Shape;156;p2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240A4D-1697-D144-9BA4-F10C68C0B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2" name="TextBox 1">
            <a:extLst>
              <a:ext uri="{FF2B5EF4-FFF2-40B4-BE49-F238E27FC236}">
                <a16:creationId xmlns:a16="http://schemas.microsoft.com/office/drawing/2014/main" id="{F2D3C848-034F-49A0-8A37-FAC5CB778D06}"/>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TABLEAU DASHBOARD</a:t>
            </a:r>
            <a:endParaRPr lang="en-US" dirty="0"/>
          </a:p>
        </p:txBody>
      </p:sp>
    </p:spTree>
    <p:extLst>
      <p:ext uri="{BB962C8B-B14F-4D97-AF65-F5344CB8AC3E}">
        <p14:creationId xmlns:p14="http://schemas.microsoft.com/office/powerpoint/2010/main" val="4217683320"/>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A321D9ADCE64542A348301BF61A779C" ma:contentTypeVersion="5" ma:contentTypeDescription="Create a new document." ma:contentTypeScope="" ma:versionID="6ddec695c1769adadfaf9885032365f6">
  <xsd:schema xmlns:xsd="http://www.w3.org/2001/XMLSchema" xmlns:xs="http://www.w3.org/2001/XMLSchema" xmlns:p="http://schemas.microsoft.com/office/2006/metadata/properties" xmlns:ns2="2f071b66-9d6a-4581-8acc-84a8bd379f40" targetNamespace="http://schemas.microsoft.com/office/2006/metadata/properties" ma:root="true" ma:fieldsID="e56c8061268554b043522f0c363a926f" ns2:_="">
    <xsd:import namespace="2f071b66-9d6a-4581-8acc-84a8bd379f4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071b66-9d6a-4581-8acc-84a8bd379f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4D1EBA-2A59-4F1A-A681-19AE6796AD43}">
  <ds:schemaRefs>
    <ds:schemaRef ds:uri="http://schemas.microsoft.com/sharepoint/v3/contenttype/forms"/>
  </ds:schemaRefs>
</ds:datastoreItem>
</file>

<file path=customXml/itemProps2.xml><?xml version="1.0" encoding="utf-8"?>
<ds:datastoreItem xmlns:ds="http://schemas.openxmlformats.org/officeDocument/2006/customXml" ds:itemID="{5DF87897-E595-4F66-B3ED-8BF0F1DC9AE7}">
  <ds:schemaRefs>
    <ds:schemaRef ds:uri="2f071b66-9d6a-4581-8acc-84a8bd379f4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2E7EB68-0766-412E-A10A-06B9BA1C085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655</Words>
  <Application>Microsoft Office PowerPoint</Application>
  <PresentationFormat>On-screen Show (16:9)</PresentationFormat>
  <Paragraphs>85</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Raleway</vt:lpstr>
      <vt:lpstr>Arial</vt:lpstr>
      <vt:lpstr>Lato</vt:lpstr>
      <vt:lpstr>Antonio template</vt:lpstr>
      <vt:lpstr>What FAANG Company Should You Work For?</vt:lpstr>
      <vt:lpstr>Background</vt:lpstr>
      <vt:lpstr>Objective</vt:lpstr>
      <vt:lpstr>Hypothesis</vt:lpstr>
      <vt:lpstr>Topic Modeling</vt:lpstr>
      <vt:lpstr>Bi-Grams</vt:lpstr>
      <vt:lpstr>Bi-Gram Results</vt:lpstr>
      <vt:lpstr>Sentiment Analysis – Key Insights</vt:lpstr>
      <vt:lpstr>PowerPoint Presentation</vt:lpstr>
      <vt:lpstr>Conclusion/Recommendations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FAANG Company Should You Work For?</dc:title>
  <dc:creator>Eunice Worifah</dc:creator>
  <cp:lastModifiedBy>Eunice Worifah</cp:lastModifiedBy>
  <cp:revision>2</cp:revision>
  <dcterms:modified xsi:type="dcterms:W3CDTF">2021-03-02T20:33:37Z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0x010100FA321D9ADCE64542A348301BF61A779C</vt:lpwstr>
  </property>
</Properties>
</file>