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8"/>
  </p:notesMasterIdLst>
  <p:sldIdLst>
    <p:sldId id="256" r:id="rId5"/>
    <p:sldId id="258" r:id="rId6"/>
    <p:sldId id="260" r:id="rId7"/>
    <p:sldId id="259" r:id="rId8"/>
    <p:sldId id="261" r:id="rId9"/>
    <p:sldId id="267" r:id="rId10"/>
    <p:sldId id="263" r:id="rId11"/>
    <p:sldId id="271" r:id="rId12"/>
    <p:sldId id="274" r:id="rId13"/>
    <p:sldId id="326" r:id="rId14"/>
    <p:sldId id="327" r:id="rId15"/>
    <p:sldId id="328" r:id="rId16"/>
    <p:sldId id="329" r:id="rId17"/>
    <p:sldId id="331" r:id="rId18"/>
    <p:sldId id="330" r:id="rId19"/>
    <p:sldId id="334" r:id="rId20"/>
    <p:sldId id="336" r:id="rId21"/>
    <p:sldId id="333" r:id="rId22"/>
    <p:sldId id="262" r:id="rId23"/>
    <p:sldId id="296" r:id="rId24"/>
    <p:sldId id="265" r:id="rId25"/>
    <p:sldId id="286" r:id="rId26"/>
    <p:sldId id="305" r:id="rId27"/>
  </p:sldIdLst>
  <p:sldSz cx="9144000" cy="5143500" type="screen16x9"/>
  <p:notesSz cx="6858000" cy="9144000"/>
  <p:embeddedFontLst>
    <p:embeddedFont>
      <p:font typeface="Oswald Regular" panose="020B0604020202020204" charset="0"/>
      <p:regular r:id="rId29"/>
      <p:bold r:id="rId30"/>
    </p:embeddedFont>
    <p:embeddedFont>
      <p:font typeface="Segoe UI" panose="020B0502040204020203" pitchFamily="34" charset="0"/>
      <p:regular r:id="rId31"/>
      <p:bold r:id="rId32"/>
      <p:italic r:id="rId33"/>
      <p:boldItalic r:id="rId34"/>
    </p:embeddedFont>
    <p:embeddedFont>
      <p:font typeface="Source Sans Pro" panose="020B0503030403020204" pitchFamily="34" charset="0"/>
      <p:regular r:id="rId35"/>
      <p:bold r:id="rId36"/>
      <p:italic r:id="rId37"/>
      <p:boldItalic r:id="rId38"/>
    </p:embeddedFont>
    <p:embeddedFont>
      <p:font typeface="Staatliche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321AA0A-4D52-44DB-8061-AFF6C3282617}">
          <p14:sldIdLst>
            <p14:sldId id="256"/>
            <p14:sldId id="258"/>
            <p14:sldId id="260"/>
            <p14:sldId id="259"/>
            <p14:sldId id="261"/>
            <p14:sldId id="267"/>
            <p14:sldId id="263"/>
            <p14:sldId id="271"/>
            <p14:sldId id="274"/>
            <p14:sldId id="326"/>
            <p14:sldId id="327"/>
          </p14:sldIdLst>
        </p14:section>
        <p14:section name="Untitled Section" id="{9557F1CF-E8D4-4764-A3D0-E5C51171BD9B}">
          <p14:sldIdLst>
            <p14:sldId id="328"/>
            <p14:sldId id="329"/>
            <p14:sldId id="331"/>
            <p14:sldId id="330"/>
            <p14:sldId id="334"/>
            <p14:sldId id="336"/>
            <p14:sldId id="333"/>
            <p14:sldId id="262"/>
            <p14:sldId id="296"/>
            <p14:sldId id="265"/>
            <p14:sldId id="286"/>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59CBB-F5A5-4640-9591-86077D8EB675}" v="3" dt="2021-02-22T03:36:37.114"/>
  </p1510:revLst>
</p1510:revInfo>
</file>

<file path=ppt/tableStyles.xml><?xml version="1.0" encoding="utf-8"?>
<a:tblStyleLst xmlns:a="http://schemas.openxmlformats.org/drawingml/2006/main" def="{17A6BE12-CDB0-4184-9941-AE999718BFCD}">
  <a:tblStyle styleId="{17A6BE12-CDB0-4184-9941-AE999718BF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99" autoAdjust="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unice Worifah" userId="ed2bc1265118212c" providerId="LiveId" clId="{0CF59CBB-F5A5-4640-9591-86077D8EB675}"/>
    <pc:docChg chg="undo custSel modSld">
      <pc:chgData name="Eunice Worifah" userId="ed2bc1265118212c" providerId="LiveId" clId="{0CF59CBB-F5A5-4640-9591-86077D8EB675}" dt="2021-02-22T03:36:37.112" v="26" actId="20577"/>
      <pc:docMkLst>
        <pc:docMk/>
      </pc:docMkLst>
      <pc:sldChg chg="modSp mod">
        <pc:chgData name="Eunice Worifah" userId="ed2bc1265118212c" providerId="LiveId" clId="{0CF59CBB-F5A5-4640-9591-86077D8EB675}" dt="2021-02-22T03:36:37.112" v="26" actId="20577"/>
        <pc:sldMkLst>
          <pc:docMk/>
          <pc:sldMk cId="0" sldId="305"/>
        </pc:sldMkLst>
        <pc:spChg chg="mod">
          <ac:chgData name="Eunice Worifah" userId="ed2bc1265118212c" providerId="LiveId" clId="{0CF59CBB-F5A5-4640-9591-86077D8EB675}" dt="2021-02-22T03:36:37.112" v="26" actId="20577"/>
          <ac:spMkLst>
            <pc:docMk/>
            <pc:sldMk cId="0" sldId="305"/>
            <ac:spMk id="1950" creationId="{00000000-0000-0000-0000-000000000000}"/>
          </ac:spMkLst>
        </pc:spChg>
      </pc:sldChg>
      <pc:sldChg chg="delSp modSp mod modClrScheme chgLayout">
        <pc:chgData name="Eunice Worifah" userId="ed2bc1265118212c" providerId="LiveId" clId="{0CF59CBB-F5A5-4640-9591-86077D8EB675}" dt="2021-02-22T03:28:10.935" v="9" actId="700"/>
        <pc:sldMkLst>
          <pc:docMk/>
          <pc:sldMk cId="915750417" sldId="330"/>
        </pc:sldMkLst>
        <pc:spChg chg="mod">
          <ac:chgData name="Eunice Worifah" userId="ed2bc1265118212c" providerId="LiveId" clId="{0CF59CBB-F5A5-4640-9591-86077D8EB675}" dt="2021-02-22T02:59:17.988" v="5" actId="20577"/>
          <ac:spMkLst>
            <pc:docMk/>
            <pc:sldMk cId="915750417" sldId="330"/>
            <ac:spMk id="31" creationId="{A1B0240B-0E09-4FD2-BF11-2284D4814C81}"/>
          </ac:spMkLst>
        </pc:spChg>
        <pc:spChg chg="mod">
          <ac:chgData name="Eunice Worifah" userId="ed2bc1265118212c" providerId="LiveId" clId="{0CF59CBB-F5A5-4640-9591-86077D8EB675}" dt="2021-02-22T03:21:35.372" v="7" actId="20577"/>
          <ac:spMkLst>
            <pc:docMk/>
            <pc:sldMk cId="915750417" sldId="330"/>
            <ac:spMk id="32" creationId="{8A43528E-B78A-40F2-91DC-50FA8B7A97B6}"/>
          </ac:spMkLst>
        </pc:spChg>
        <pc:spChg chg="del">
          <ac:chgData name="Eunice Worifah" userId="ed2bc1265118212c" providerId="LiveId" clId="{0CF59CBB-F5A5-4640-9591-86077D8EB675}" dt="2021-02-22T02:15:56.900" v="1" actId="478"/>
          <ac:spMkLst>
            <pc:docMk/>
            <pc:sldMk cId="915750417" sldId="330"/>
            <ac:spMk id="41" creationId="{48AF326E-1DBA-4452-9116-C22B20403B78}"/>
          </ac:spMkLst>
        </pc:spChg>
        <pc:spChg chg="del">
          <ac:chgData name="Eunice Worifah" userId="ed2bc1265118212c" providerId="LiveId" clId="{0CF59CBB-F5A5-4640-9591-86077D8EB675}" dt="2021-02-22T02:15:55.148" v="0" actId="478"/>
          <ac:spMkLst>
            <pc:docMk/>
            <pc:sldMk cId="915750417" sldId="330"/>
            <ac:spMk id="50" creationId="{8F63EDD6-443F-445F-BF5E-2712C1ACD0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Hi Everyone!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Now, let’s take a deeper dive into the data</a:t>
            </a:r>
          </a:p>
        </p:txBody>
      </p:sp>
    </p:spTree>
    <p:extLst>
      <p:ext uri="{BB962C8B-B14F-4D97-AF65-F5344CB8AC3E}">
        <p14:creationId xmlns:p14="http://schemas.microsoft.com/office/powerpoint/2010/main" val="125283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CA" dirty="0"/>
              <a:t>We sourced our data from Kaggle. Here is a quick glance at the data description and the first few observations of the data</a:t>
            </a:r>
          </a:p>
          <a:p>
            <a:pPr marL="457200" indent="-298450">
              <a:buFontTx/>
              <a:buChar char="-"/>
            </a:pPr>
            <a:r>
              <a:rPr lang="en-CA" dirty="0"/>
              <a:t>It has 5630 observations and a total of 20 columns (19 features and 1 binary target variable)</a:t>
            </a:r>
          </a:p>
          <a:p>
            <a:pPr marL="457200" indent="-298450">
              <a:buFontTx/>
              <a:buChar char="-"/>
            </a:pPr>
            <a:r>
              <a:rPr lang="en-CA" dirty="0"/>
              <a:t>It contains integers, floats and object variable types</a:t>
            </a:r>
          </a:p>
        </p:txBody>
      </p:sp>
    </p:spTree>
    <p:extLst>
      <p:ext uri="{BB962C8B-B14F-4D97-AF65-F5344CB8AC3E}">
        <p14:creationId xmlns:p14="http://schemas.microsoft.com/office/powerpoint/2010/main" val="3340166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During the data exploration phase, we did</a:t>
            </a:r>
          </a:p>
          <a:p>
            <a:pPr marL="158750" indent="0">
              <a:buNone/>
            </a:pPr>
            <a:r>
              <a:rPr lang="en-CA" dirty="0"/>
              <a:t>- Pandas Profiling</a:t>
            </a:r>
          </a:p>
          <a:p>
            <a:pPr marL="158750" indent="0">
              <a:buNone/>
            </a:pPr>
            <a:r>
              <a:rPr lang="en-CA" dirty="0"/>
              <a:t>- Identified the number of different data types</a:t>
            </a:r>
          </a:p>
          <a:p>
            <a:pPr marL="158750" indent="0">
              <a:buFontTx/>
              <a:buNone/>
            </a:pPr>
            <a:r>
              <a:rPr lang="en-CA" dirty="0"/>
              <a:t>- Counted how many missing values there are in the data set and visualized it</a:t>
            </a:r>
          </a:p>
          <a:p>
            <a:pPr marL="158750" indent="0">
              <a:buFontTx/>
              <a:buNone/>
            </a:pPr>
            <a:r>
              <a:rPr lang="en-CA" dirty="0"/>
              <a:t>- We also looked at the correlation between the target variable and all other features, and there was no multicollinearity.</a:t>
            </a:r>
          </a:p>
          <a:p>
            <a:pPr marL="158750" indent="0">
              <a:buNone/>
            </a:pPr>
            <a:endParaRPr lang="en-CA" dirty="0"/>
          </a:p>
        </p:txBody>
      </p:sp>
    </p:spTree>
    <p:extLst>
      <p:ext uri="{BB962C8B-B14F-4D97-AF65-F5344CB8AC3E}">
        <p14:creationId xmlns:p14="http://schemas.microsoft.com/office/powerpoint/2010/main" val="106737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initially performed PCA to better understand the interaction between our variables. The graph on the right of the clusters shows the contribution of each variable to each principal component (1 and 2). </a:t>
            </a:r>
          </a:p>
          <a:p>
            <a:pPr marL="158750" indent="0">
              <a:buNone/>
            </a:pPr>
            <a:r>
              <a:rPr lang="en-CA" dirty="0"/>
              <a:t>Due to difficult interpretability of unsupervised learning techniques, we also did quite a lot of univariate and multivariate analysis to explore relationships between variables. The graph below shows one of the examples of the types of insights we were able to obtain: it shows that as the number of orders increases, so does the number of coupons used. And divorced customers use the most coupons than single and married customers. </a:t>
            </a:r>
          </a:p>
        </p:txBody>
      </p:sp>
    </p:spTree>
    <p:extLst>
      <p:ext uri="{BB962C8B-B14F-4D97-AF65-F5344CB8AC3E}">
        <p14:creationId xmlns:p14="http://schemas.microsoft.com/office/powerpoint/2010/main" val="686763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We used these Univariate and Multi-variate analyses to test our hypotheses</a:t>
            </a:r>
          </a:p>
          <a:p>
            <a:pPr marL="158750" indent="0">
              <a:buNone/>
            </a:pPr>
            <a:endParaRPr lang="en-CA" dirty="0"/>
          </a:p>
          <a:p>
            <a:pPr marL="158750" indent="0">
              <a:buNone/>
            </a:pPr>
            <a:r>
              <a:rPr lang="en-CA" dirty="0"/>
              <a:t>- Our hypothesis about the tenure was correct.  we see that those who churn (line on the right) usually have a lower tenure, than those who are retained</a:t>
            </a:r>
          </a:p>
          <a:p>
            <a:pPr marL="457200" indent="-298450">
              <a:buFontTx/>
              <a:buChar char="-"/>
            </a:pPr>
            <a:r>
              <a:rPr lang="en-CA" dirty="0"/>
              <a:t>We were also correct about the Complain variable. Customers who complain are more likely to churn. </a:t>
            </a:r>
          </a:p>
          <a:p>
            <a:pPr marL="457200" indent="-298450">
              <a:buFontTx/>
              <a:buChar char="-"/>
            </a:pPr>
            <a:r>
              <a:rPr lang="en-CA" dirty="0"/>
              <a:t>Also correct about </a:t>
            </a:r>
            <a:r>
              <a:rPr lang="en-CA" dirty="0" err="1"/>
              <a:t>CashbackAmount</a:t>
            </a:r>
            <a:r>
              <a:rPr lang="en-CA" dirty="0"/>
              <a:t> – customers who churn receive slightly less cashback. </a:t>
            </a:r>
          </a:p>
          <a:p>
            <a:pPr marL="457200" indent="-298450">
              <a:buFontTx/>
              <a:buChar char="-"/>
            </a:pPr>
            <a:r>
              <a:rPr lang="en-CA" dirty="0"/>
              <a:t>Similarly with the login device variable, customers who access the platform via phone are less likely to churn. </a:t>
            </a:r>
          </a:p>
          <a:p>
            <a:pPr marL="457200" indent="-298450">
              <a:buFontTx/>
              <a:buChar char="-"/>
            </a:pPr>
            <a:endParaRPr lang="en-CA" dirty="0"/>
          </a:p>
          <a:p>
            <a:pPr marL="158750" indent="0">
              <a:buFontTx/>
              <a:buNone/>
            </a:pPr>
            <a:r>
              <a:rPr lang="en-CA" dirty="0"/>
              <a:t>So just by intuition, we can derive some of these insights, but the data exploration process helps validate them. Of course, these are just correlations, and more analysis needs to be done to conclude if these differences are actually significant. </a:t>
            </a:r>
          </a:p>
        </p:txBody>
      </p:sp>
    </p:spTree>
    <p:extLst>
      <p:ext uri="{BB962C8B-B14F-4D97-AF65-F5344CB8AC3E}">
        <p14:creationId xmlns:p14="http://schemas.microsoft.com/office/powerpoint/2010/main" val="1545573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Next, we moved on to Data Pre-Processing. </a:t>
            </a:r>
          </a:p>
          <a:p>
            <a:r>
              <a:rPr lang="en-CA" dirty="0"/>
              <a:t>Split the data into train and test (70-30), then further split the test into Validation and Test sets</a:t>
            </a:r>
          </a:p>
          <a:p>
            <a:r>
              <a:rPr lang="en-CA" dirty="0"/>
              <a:t>Using the training data only, we preprocessed by imputing with the median for the numerical variables that had missing values, one-hot encoding of the categorical variables, cleaning the column names, doing correlations again and we noticed that some of the </a:t>
            </a:r>
            <a:r>
              <a:rPr lang="en-CA" dirty="0" err="1"/>
              <a:t>dummified</a:t>
            </a:r>
            <a:r>
              <a:rPr lang="en-CA" dirty="0"/>
              <a:t> categories were correlated so we removed those. Performed outlier treatment to remove outliers, standardized and then using ROS to deal with imbalance data. </a:t>
            </a:r>
          </a:p>
          <a:p>
            <a:r>
              <a:rPr lang="en-CA" dirty="0"/>
              <a:t>Then we created a processing pipeline for the </a:t>
            </a:r>
            <a:r>
              <a:rPr lang="en-CA" dirty="0" err="1"/>
              <a:t>val</a:t>
            </a:r>
            <a:r>
              <a:rPr lang="en-CA" dirty="0"/>
              <a:t> data with all these techniques except outlier treatment and ROS</a:t>
            </a:r>
          </a:p>
          <a:p>
            <a:r>
              <a:rPr lang="en-CA" dirty="0"/>
              <a:t>Then we used the train and </a:t>
            </a:r>
            <a:r>
              <a:rPr lang="en-CA" dirty="0" err="1"/>
              <a:t>val</a:t>
            </a:r>
            <a:r>
              <a:rPr lang="en-CA" dirty="0"/>
              <a:t> set to build and validate 8 different models. We then compared their scores – mainly accuracy and AUC-ROC to choose the best performing model. Then we tuned the best model using </a:t>
            </a:r>
            <a:r>
              <a:rPr lang="en-CA" dirty="0" err="1"/>
              <a:t>RandomSearchCV</a:t>
            </a:r>
            <a:r>
              <a:rPr lang="en-CA" dirty="0"/>
              <a:t> and also found the feature </a:t>
            </a:r>
            <a:r>
              <a:rPr lang="en-CA" dirty="0" err="1"/>
              <a:t>importances</a:t>
            </a:r>
            <a:r>
              <a:rPr lang="en-CA" dirty="0"/>
              <a:t>. Then we created a full pipeline to process and model the test data. We then tested the model and got an accuracy score of 0.96 and </a:t>
            </a:r>
            <a:r>
              <a:rPr lang="en-CA" dirty="0" err="1"/>
              <a:t>auc</a:t>
            </a:r>
            <a:r>
              <a:rPr lang="en-CA" dirty="0"/>
              <a:t> or 0.92</a:t>
            </a:r>
          </a:p>
        </p:txBody>
      </p:sp>
    </p:spTree>
    <p:extLst>
      <p:ext uri="{BB962C8B-B14F-4D97-AF65-F5344CB8AC3E}">
        <p14:creationId xmlns:p14="http://schemas.microsoft.com/office/powerpoint/2010/main" val="277772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As previously mentioned, here is our comparison of the accuracy and </a:t>
            </a:r>
            <a:r>
              <a:rPr lang="en-CA" dirty="0" err="1"/>
              <a:t>auc</a:t>
            </a:r>
            <a:r>
              <a:rPr lang="en-CA" dirty="0"/>
              <a:t>-roc scores. Random Forest was the best performing model.</a:t>
            </a:r>
          </a:p>
          <a:p>
            <a:pPr marL="158750" indent="0">
              <a:buNone/>
            </a:pPr>
            <a:endParaRPr lang="en-CA" dirty="0"/>
          </a:p>
        </p:txBody>
      </p:sp>
    </p:spTree>
    <p:extLst>
      <p:ext uri="{BB962C8B-B14F-4D97-AF65-F5344CB8AC3E}">
        <p14:creationId xmlns:p14="http://schemas.microsoft.com/office/powerpoint/2010/main" val="2490465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The feature importance plot also helped up validate our hypotheses. The top 5 features were [READ SLIDE], and we had hypothesized that tenue, cashback and complain were the top features. </a:t>
            </a:r>
          </a:p>
          <a:p>
            <a:pPr marL="158750" indent="0">
              <a:buNone/>
            </a:pPr>
            <a:endParaRPr lang="en-CA" dirty="0"/>
          </a:p>
        </p:txBody>
      </p:sp>
    </p:spTree>
    <p:extLst>
      <p:ext uri="{BB962C8B-B14F-4D97-AF65-F5344CB8AC3E}">
        <p14:creationId xmlns:p14="http://schemas.microsoft.com/office/powerpoint/2010/main" val="276221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77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ad5083a7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ad5083a7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using our predictive model, the e-commerce company is able to feed in data pertaining to customer attributes, and get a churn prediction classification.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ab8c1d4cb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ab8c1d4c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b50054cff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b50054cff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Selection bias – very small number of people in </a:t>
            </a:r>
            <a:r>
              <a:rPr lang="en-CA" dirty="0" err="1"/>
              <a:t>CityTier</a:t>
            </a:r>
            <a:r>
              <a:rPr lang="en-CA" dirty="0"/>
              <a:t> performed transactions in the last month. But that could not always be the case. So this is why time series data would have been helpful to capture and evaluate the fluctuations in customer behaviour over time, rather than just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ad5083c1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ad5083c1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a typeface="+mn-lt"/>
                <a:cs typeface="+mn-lt"/>
              </a:rPr>
              <a:t>A churn model can be a key part of a business strategy, but alone it will not be enough.   The e-commerce company needs to take the time to not simply predict churn but truly understand why it is occurring, and design strategies to address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aad5083c14_1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aad5083c14_1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b52db8a4c0_1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b52db8a4c0_1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b52db8a4c0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b52db8a4c0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b8c1d4cb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b8c1d4cb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Customer Churn 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subscription based e-commerce models (like Amazon Prime), churn occurs when a customer does not renew their subscription.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In Non-Subscription based models (like normal Amazon), this occurs when the customer gradually reduces their purchase frequency over time, or may all of a sudden never buy again. This churn is trickier to measure and it is what our analysis is based on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cs typeface="Calibri" panose="020F0502020204030204"/>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2020, in the US the average churn rate in the Online Retail industry was 27%. Our dataset has a 20% churn rate, so it is less than industry average, but still a significant issue that should be addressed</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ab8c1d4cb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ab8c1d4cb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cs typeface="Calibri" panose="020F0502020204030204"/>
              </a:rPr>
              <a:t>In the era of E-commerce, churn rate is an important indicator, and could signal something problematic with your business model or product features.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50054cfff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50054cfff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cs typeface="Calibri"/>
              </a:rPr>
              <a:t>It is important to understand the different stakeholders in the e-commerce business who could benefit from our churn analysis.</a:t>
            </a:r>
          </a:p>
          <a:p>
            <a:pPr marL="158750" indent="0">
              <a:buNone/>
            </a:pPr>
            <a:r>
              <a:rPr lang="en-US" dirty="0">
                <a:cs typeface="Calibri"/>
              </a:rPr>
              <a:t>There are 2 main stakeholders: The company and the Customer. </a:t>
            </a:r>
          </a:p>
          <a:p>
            <a:pPr marL="158750" indent="0">
              <a:buNone/>
            </a:pPr>
            <a:r>
              <a:rPr lang="en-US" dirty="0">
                <a:cs typeface="Calibri"/>
              </a:rPr>
              <a:t>Within the company, there are several sub-stakeholders who have their own interests. The insights gained from our analysis can feed into all these elements. </a:t>
            </a:r>
          </a:p>
          <a:p>
            <a:pPr marL="158750" indent="0">
              <a:buNone/>
            </a:pPr>
            <a:r>
              <a:rPr lang="en-US" dirty="0">
                <a:cs typeface="Calibri"/>
              </a:rPr>
              <a:t>On the customer side, their biggest need is to have a pleasant shopping experience and high customer satisfaction. </a:t>
            </a:r>
          </a:p>
          <a:p>
            <a:pPr marL="158750" indent="0">
              <a:buNone/>
            </a:pPr>
            <a:endParaRPr lang="en-US" dirty="0">
              <a:cs typeface="Calibri"/>
            </a:endParaRPr>
          </a:p>
          <a:p>
            <a:pPr marL="158750" indent="0">
              <a:buNone/>
            </a:pPr>
            <a:r>
              <a:rPr lang="en-US" dirty="0">
                <a:cs typeface="Calibri"/>
              </a:rPr>
              <a:t>Using out analysis, an e-commerce business will be able to gain a preliminary understanding of some of the reasons behind their churn rate, which will allow them to employ the right strategies to increase customer retention. </a:t>
            </a:r>
            <a:r>
              <a:rPr lang="en-CA" dirty="0">
                <a:cs typeface="Arial"/>
              </a:rPr>
              <a:t> A study by the Consulting Firm Bain showed that </a:t>
            </a:r>
            <a:r>
              <a:rPr lang="en-US" dirty="0">
                <a:ea typeface="+mn-lt"/>
                <a:cs typeface="+mn-lt"/>
              </a:rPr>
              <a:t>a 5 percent increase in customer retention produces more than a 25 percent increase in profit.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52db8a4c0_1_2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52db8a4c0_1_2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dirty="0">
              <a:cs typeface="Calibri"/>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b52db8a4c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b52db8a4c0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cs typeface="Calibri"/>
              </a:rPr>
              <a:t>Our dataset looks at customer data from an e-commerce company such as Amazon where customers create a profile, shop for items on the website, purchase their items through various payment methods and the items are dispatched from a warehouse in or near their city and delivered to the customer. We have data that show the customer behavior within the last one-month period.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b50054cfff_0_15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b50054cfff_0_15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hypothesize that the following features, are the most important, and will affect the outcome variable in the following ways….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type="title">
  <p:cSld name="TITLE">
    <p:spTree>
      <p:nvGrpSpPr>
        <p:cNvPr id="1" name="Shape 8"/>
        <p:cNvGrpSpPr/>
        <p:nvPr/>
      </p:nvGrpSpPr>
      <p:grpSpPr>
        <a:xfrm>
          <a:off x="0" y="0"/>
          <a:ext cx="0" cy="0"/>
          <a:chOff x="0" y="0"/>
          <a:chExt cx="0" cy="0"/>
        </a:xfrm>
      </p:grpSpPr>
      <p:sp>
        <p:nvSpPr>
          <p:cNvPr id="9" name="Google Shape;9;p2"/>
          <p:cNvSpPr/>
          <p:nvPr/>
        </p:nvSpPr>
        <p:spPr>
          <a:xfrm>
            <a:off x="358026" y="2050524"/>
            <a:ext cx="1182901" cy="1181302"/>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522258" y="2460783"/>
            <a:ext cx="2390260" cy="2390293"/>
          </a:xfrm>
          <a:custGeom>
            <a:avLst/>
            <a:gdLst/>
            <a:ahLst/>
            <a:cxnLst/>
            <a:rect l="l" t="t" r="r" b="b"/>
            <a:pathLst>
              <a:path w="38407" h="38406" extrusionOk="0">
                <a:moveTo>
                  <a:pt x="19220" y="0"/>
                </a:moveTo>
                <a:cubicBezTo>
                  <a:pt x="8618" y="0"/>
                  <a:pt x="1" y="8618"/>
                  <a:pt x="1" y="19219"/>
                </a:cubicBezTo>
                <a:cubicBezTo>
                  <a:pt x="1" y="29821"/>
                  <a:pt x="8618" y="38406"/>
                  <a:pt x="19220" y="38406"/>
                </a:cubicBezTo>
                <a:cubicBezTo>
                  <a:pt x="29821" y="38406"/>
                  <a:pt x="38406" y="29821"/>
                  <a:pt x="38406" y="19219"/>
                </a:cubicBezTo>
                <a:cubicBezTo>
                  <a:pt x="38406" y="8618"/>
                  <a:pt x="29821" y="0"/>
                  <a:pt x="19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35125"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809659"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09659"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09659"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09659"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42585"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09659"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424915"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31348"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09659"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09659"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09659"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809659"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77572" y="2805525"/>
            <a:ext cx="609211" cy="704042"/>
          </a:xfrm>
          <a:custGeom>
            <a:avLst/>
            <a:gdLst/>
            <a:ahLst/>
            <a:cxnLst/>
            <a:rect l="l" t="t" r="r" b="b"/>
            <a:pathLst>
              <a:path w="12749" h="14732" extrusionOk="0">
                <a:moveTo>
                  <a:pt x="0" y="0"/>
                </a:moveTo>
                <a:lnTo>
                  <a:pt x="0" y="14732"/>
                </a:lnTo>
                <a:lnTo>
                  <a:pt x="12748" y="735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75" y="68126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90525" y="681261"/>
            <a:ext cx="736047" cy="235996"/>
          </a:xfrm>
          <a:custGeom>
            <a:avLst/>
            <a:gdLst/>
            <a:ahLst/>
            <a:cxnLst/>
            <a:rect l="l" t="t" r="r" b="b"/>
            <a:pathLst>
              <a:path w="24228" h="3871" extrusionOk="0">
                <a:moveTo>
                  <a:pt x="0" y="0"/>
                </a:moveTo>
                <a:lnTo>
                  <a:pt x="0" y="3870"/>
                </a:lnTo>
                <a:lnTo>
                  <a:pt x="24227" y="3870"/>
                </a:lnTo>
                <a:lnTo>
                  <a:pt x="24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txBox="1">
            <a:spLocks noGrp="1"/>
          </p:cNvSpPr>
          <p:nvPr>
            <p:ph type="ctrTitle"/>
          </p:nvPr>
        </p:nvSpPr>
        <p:spPr>
          <a:xfrm>
            <a:off x="2126700" y="800100"/>
            <a:ext cx="4523400" cy="2932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a:latin typeface="Staatliches"/>
                <a:ea typeface="Staatliches"/>
                <a:cs typeface="Staatliches"/>
                <a:sym typeface="Staatliche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8" name="Google Shape;28;p2"/>
          <p:cNvSpPr txBox="1">
            <a:spLocks noGrp="1"/>
          </p:cNvSpPr>
          <p:nvPr>
            <p:ph type="subTitle" idx="1"/>
          </p:nvPr>
        </p:nvSpPr>
        <p:spPr>
          <a:xfrm>
            <a:off x="2126700" y="3776775"/>
            <a:ext cx="3129600" cy="831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spTree>
      <p:nvGrpSpPr>
        <p:cNvPr id="1" name="Shape 252"/>
        <p:cNvGrpSpPr/>
        <p:nvPr/>
      </p:nvGrpSpPr>
      <p:grpSpPr>
        <a:xfrm>
          <a:off x="0" y="0"/>
          <a:ext cx="0" cy="0"/>
          <a:chOff x="0" y="0"/>
          <a:chExt cx="0" cy="0"/>
        </a:xfrm>
      </p:grpSpPr>
      <p:sp>
        <p:nvSpPr>
          <p:cNvPr id="253" name="Google Shape;253;p1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1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5" name="Google Shape;255;p14"/>
          <p:cNvSpPr txBox="1">
            <a:spLocks noGrp="1"/>
          </p:cNvSpPr>
          <p:nvPr>
            <p:ph type="title" idx="2" hasCustomPrompt="1"/>
          </p:nvPr>
        </p:nvSpPr>
        <p:spPr>
          <a:xfrm>
            <a:off x="1021363"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6" name="Google Shape;256;p14"/>
          <p:cNvSpPr txBox="1">
            <a:spLocks noGrp="1"/>
          </p:cNvSpPr>
          <p:nvPr>
            <p:ph type="subTitle" idx="3"/>
          </p:nvPr>
        </p:nvSpPr>
        <p:spPr>
          <a:xfrm>
            <a:off x="1754174"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1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58" name="Google Shape;258;p14"/>
          <p:cNvSpPr txBox="1">
            <a:spLocks noGrp="1"/>
          </p:cNvSpPr>
          <p:nvPr>
            <p:ph type="title" idx="5" hasCustomPrompt="1"/>
          </p:nvPr>
        </p:nvSpPr>
        <p:spPr>
          <a:xfrm>
            <a:off x="4881838" y="1208692"/>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59" name="Google Shape;259;p14"/>
          <p:cNvSpPr txBox="1">
            <a:spLocks noGrp="1"/>
          </p:cNvSpPr>
          <p:nvPr>
            <p:ph type="subTitle" idx="6"/>
          </p:nvPr>
        </p:nvSpPr>
        <p:spPr>
          <a:xfrm>
            <a:off x="5614649" y="1887172"/>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1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1" name="Google Shape;261;p14"/>
          <p:cNvSpPr txBox="1">
            <a:spLocks noGrp="1"/>
          </p:cNvSpPr>
          <p:nvPr>
            <p:ph type="title" idx="8" hasCustomPrompt="1"/>
          </p:nvPr>
        </p:nvSpPr>
        <p:spPr>
          <a:xfrm>
            <a:off x="1021363"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2" name="Google Shape;262;p14"/>
          <p:cNvSpPr txBox="1">
            <a:spLocks noGrp="1"/>
          </p:cNvSpPr>
          <p:nvPr>
            <p:ph type="subTitle" idx="9"/>
          </p:nvPr>
        </p:nvSpPr>
        <p:spPr>
          <a:xfrm>
            <a:off x="1754174"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1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264" name="Google Shape;264;p14"/>
          <p:cNvSpPr txBox="1">
            <a:spLocks noGrp="1"/>
          </p:cNvSpPr>
          <p:nvPr>
            <p:ph type="title" idx="14" hasCustomPrompt="1"/>
          </p:nvPr>
        </p:nvSpPr>
        <p:spPr>
          <a:xfrm>
            <a:off x="4881838" y="2804825"/>
            <a:ext cx="7575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solidFill>
                  <a:srgbClr val="DE4C4D"/>
                </a:solidFill>
                <a:latin typeface="Staatliches"/>
                <a:ea typeface="Staatliches"/>
                <a:cs typeface="Staatliches"/>
                <a:sym typeface="Staatliches"/>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5" name="Google Shape;265;p14"/>
          <p:cNvSpPr txBox="1">
            <a:spLocks noGrp="1"/>
          </p:cNvSpPr>
          <p:nvPr>
            <p:ph type="subTitle" idx="15"/>
          </p:nvPr>
        </p:nvSpPr>
        <p:spPr>
          <a:xfrm>
            <a:off x="5614649" y="3482814"/>
            <a:ext cx="22188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66" name="Google Shape;266;p14"/>
          <p:cNvGrpSpPr/>
          <p:nvPr/>
        </p:nvGrpSpPr>
        <p:grpSpPr>
          <a:xfrm>
            <a:off x="-42" y="4143562"/>
            <a:ext cx="1452701" cy="930045"/>
            <a:chOff x="-1172100" y="1818413"/>
            <a:chExt cx="717100" cy="459100"/>
          </a:xfrm>
        </p:grpSpPr>
        <p:sp>
          <p:nvSpPr>
            <p:cNvPr id="267" name="Google Shape;267;p14"/>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4"/>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283"/>
        <p:cNvGrpSpPr/>
        <p:nvPr/>
      </p:nvGrpSpPr>
      <p:grpSpPr>
        <a:xfrm>
          <a:off x="0" y="0"/>
          <a:ext cx="0" cy="0"/>
          <a:chOff x="0" y="0"/>
          <a:chExt cx="0" cy="0"/>
        </a:xfrm>
      </p:grpSpPr>
      <p:sp>
        <p:nvSpPr>
          <p:cNvPr id="284" name="Google Shape;284;p15"/>
          <p:cNvSpPr txBox="1">
            <a:spLocks noGrp="1"/>
          </p:cNvSpPr>
          <p:nvPr>
            <p:ph type="title"/>
          </p:nvPr>
        </p:nvSpPr>
        <p:spPr>
          <a:xfrm>
            <a:off x="713225" y="3852875"/>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5"/>
          <p:cNvSpPr txBox="1">
            <a:spLocks noGrp="1"/>
          </p:cNvSpPr>
          <p:nvPr>
            <p:ph type="subTitle" idx="1"/>
          </p:nvPr>
        </p:nvSpPr>
        <p:spPr>
          <a:xfrm>
            <a:off x="713225" y="937375"/>
            <a:ext cx="4327500" cy="2316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6" name="Google Shape;286;p15"/>
          <p:cNvSpPr/>
          <p:nvPr/>
        </p:nvSpPr>
        <p:spPr>
          <a:xfrm>
            <a:off x="5490015" y="2833196"/>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5"/>
          <p:cNvGrpSpPr/>
          <p:nvPr/>
        </p:nvGrpSpPr>
        <p:grpSpPr>
          <a:xfrm>
            <a:off x="6389623" y="1230340"/>
            <a:ext cx="2252767" cy="2288747"/>
            <a:chOff x="2082275" y="3307545"/>
            <a:chExt cx="883750" cy="897830"/>
          </a:xfrm>
        </p:grpSpPr>
        <p:sp>
          <p:nvSpPr>
            <p:cNvPr id="288" name="Google Shape;288;p15"/>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2529960" y="3307545"/>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5"/>
          <p:cNvSpPr/>
          <p:nvPr/>
        </p:nvSpPr>
        <p:spPr>
          <a:xfrm>
            <a:off x="-46112" y="303511"/>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3">
    <p:spTree>
      <p:nvGrpSpPr>
        <p:cNvPr id="1" name="Shape 306"/>
        <p:cNvGrpSpPr/>
        <p:nvPr/>
      </p:nvGrpSpPr>
      <p:grpSpPr>
        <a:xfrm>
          <a:off x="0" y="0"/>
          <a:ext cx="0" cy="0"/>
          <a:chOff x="0" y="0"/>
          <a:chExt cx="0" cy="0"/>
        </a:xfrm>
      </p:grpSpPr>
      <p:sp>
        <p:nvSpPr>
          <p:cNvPr id="307" name="Google Shape;307;p16"/>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16"/>
          <p:cNvSpPr txBox="1">
            <a:spLocks noGrp="1"/>
          </p:cNvSpPr>
          <p:nvPr>
            <p:ph type="subTitle" idx="1"/>
          </p:nvPr>
        </p:nvSpPr>
        <p:spPr>
          <a:xfrm>
            <a:off x="713225" y="1932250"/>
            <a:ext cx="3636300" cy="197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09" name="Google Shape;309;p16"/>
          <p:cNvSpPr txBox="1">
            <a:spLocks noGrp="1"/>
          </p:cNvSpPr>
          <p:nvPr>
            <p:ph type="subTitle" idx="2"/>
          </p:nvPr>
        </p:nvSpPr>
        <p:spPr>
          <a:xfrm>
            <a:off x="4572000" y="1932250"/>
            <a:ext cx="3639300" cy="19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10" name="Google Shape;310;p16"/>
          <p:cNvSpPr txBox="1">
            <a:spLocks noGrp="1"/>
          </p:cNvSpPr>
          <p:nvPr>
            <p:ph type="subTitle" idx="3"/>
          </p:nvPr>
        </p:nvSpPr>
        <p:spPr>
          <a:xfrm>
            <a:off x="713225" y="1375754"/>
            <a:ext cx="3636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1" name="Google Shape;311;p16"/>
          <p:cNvSpPr txBox="1">
            <a:spLocks noGrp="1"/>
          </p:cNvSpPr>
          <p:nvPr>
            <p:ph type="subTitle" idx="4"/>
          </p:nvPr>
        </p:nvSpPr>
        <p:spPr>
          <a:xfrm>
            <a:off x="4572000" y="1375754"/>
            <a:ext cx="36393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2">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17"/>
          <p:cNvSpPr txBox="1">
            <a:spLocks noGrp="1"/>
          </p:cNvSpPr>
          <p:nvPr>
            <p:ph type="subTitle" idx="1"/>
          </p:nvPr>
        </p:nvSpPr>
        <p:spPr>
          <a:xfrm>
            <a:off x="4012127" y="1247375"/>
            <a:ext cx="3856800" cy="6420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a:spcBef>
                <a:spcPts val="1600"/>
              </a:spcBef>
              <a:spcAft>
                <a:spcPts val="0"/>
              </a:spcAft>
              <a:buSzPts val="1400"/>
              <a:buFont typeface="Oswald Regular"/>
              <a:buNone/>
              <a:defRPr>
                <a:latin typeface="Oswald Regular"/>
                <a:ea typeface="Oswald Regular"/>
                <a:cs typeface="Oswald Regular"/>
                <a:sym typeface="Oswald Regular"/>
              </a:defRPr>
            </a:lvl2pPr>
            <a:lvl3pPr lvl="2">
              <a:spcBef>
                <a:spcPts val="1600"/>
              </a:spcBef>
              <a:spcAft>
                <a:spcPts val="0"/>
              </a:spcAft>
              <a:buSzPts val="1400"/>
              <a:buFont typeface="Oswald Regular"/>
              <a:buNone/>
              <a:defRPr>
                <a:latin typeface="Oswald Regular"/>
                <a:ea typeface="Oswald Regular"/>
                <a:cs typeface="Oswald Regular"/>
                <a:sym typeface="Oswald Regular"/>
              </a:defRPr>
            </a:lvl3pPr>
            <a:lvl4pPr lvl="3">
              <a:spcBef>
                <a:spcPts val="1600"/>
              </a:spcBef>
              <a:spcAft>
                <a:spcPts val="0"/>
              </a:spcAft>
              <a:buSzPts val="1400"/>
              <a:buFont typeface="Oswald Regular"/>
              <a:buNone/>
              <a:defRPr>
                <a:latin typeface="Oswald Regular"/>
                <a:ea typeface="Oswald Regular"/>
                <a:cs typeface="Oswald Regular"/>
                <a:sym typeface="Oswald Regular"/>
              </a:defRPr>
            </a:lvl4pPr>
            <a:lvl5pPr lvl="4">
              <a:spcBef>
                <a:spcPts val="1600"/>
              </a:spcBef>
              <a:spcAft>
                <a:spcPts val="0"/>
              </a:spcAft>
              <a:buSzPts val="1400"/>
              <a:buFont typeface="Oswald Regular"/>
              <a:buNone/>
              <a:defRPr>
                <a:latin typeface="Oswald Regular"/>
                <a:ea typeface="Oswald Regular"/>
                <a:cs typeface="Oswald Regular"/>
                <a:sym typeface="Oswald Regular"/>
              </a:defRPr>
            </a:lvl5pPr>
            <a:lvl6pPr lvl="5">
              <a:spcBef>
                <a:spcPts val="1600"/>
              </a:spcBef>
              <a:spcAft>
                <a:spcPts val="0"/>
              </a:spcAft>
              <a:buSzPts val="1400"/>
              <a:buFont typeface="Oswald Regular"/>
              <a:buNone/>
              <a:defRPr>
                <a:latin typeface="Oswald Regular"/>
                <a:ea typeface="Oswald Regular"/>
                <a:cs typeface="Oswald Regular"/>
                <a:sym typeface="Oswald Regular"/>
              </a:defRPr>
            </a:lvl6pPr>
            <a:lvl7pPr lvl="6">
              <a:spcBef>
                <a:spcPts val="1600"/>
              </a:spcBef>
              <a:spcAft>
                <a:spcPts val="0"/>
              </a:spcAft>
              <a:buSzPts val="1400"/>
              <a:buFont typeface="Oswald Regular"/>
              <a:buNone/>
              <a:defRPr>
                <a:latin typeface="Oswald Regular"/>
                <a:ea typeface="Oswald Regular"/>
                <a:cs typeface="Oswald Regular"/>
                <a:sym typeface="Oswald Regular"/>
              </a:defRPr>
            </a:lvl7pPr>
            <a:lvl8pPr lvl="7">
              <a:spcBef>
                <a:spcPts val="1600"/>
              </a:spcBef>
              <a:spcAft>
                <a:spcPts val="0"/>
              </a:spcAft>
              <a:buSzPts val="1400"/>
              <a:buFont typeface="Oswald Regular"/>
              <a:buNone/>
              <a:defRPr>
                <a:latin typeface="Oswald Regular"/>
                <a:ea typeface="Oswald Regular"/>
                <a:cs typeface="Oswald Regular"/>
                <a:sym typeface="Oswald Regular"/>
              </a:defRPr>
            </a:lvl8pPr>
            <a:lvl9pPr lvl="8">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5" name="Google Shape;315;p17"/>
          <p:cNvSpPr txBox="1">
            <a:spLocks noGrp="1"/>
          </p:cNvSpPr>
          <p:nvPr>
            <p:ph type="subTitle" idx="2"/>
          </p:nvPr>
        </p:nvSpPr>
        <p:spPr>
          <a:xfrm>
            <a:off x="4012125" y="1733175"/>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17"/>
          <p:cNvSpPr txBox="1">
            <a:spLocks noGrp="1"/>
          </p:cNvSpPr>
          <p:nvPr>
            <p:ph type="subTitle" idx="3"/>
          </p:nvPr>
        </p:nvSpPr>
        <p:spPr>
          <a:xfrm>
            <a:off x="4012127" y="2540613"/>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7" name="Google Shape;317;p17"/>
          <p:cNvSpPr txBox="1">
            <a:spLocks noGrp="1"/>
          </p:cNvSpPr>
          <p:nvPr>
            <p:ph type="subTitle" idx="4"/>
          </p:nvPr>
        </p:nvSpPr>
        <p:spPr>
          <a:xfrm>
            <a:off x="4012125" y="3026413"/>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17"/>
          <p:cNvSpPr txBox="1">
            <a:spLocks noGrp="1"/>
          </p:cNvSpPr>
          <p:nvPr>
            <p:ph type="subTitle" idx="5"/>
          </p:nvPr>
        </p:nvSpPr>
        <p:spPr>
          <a:xfrm>
            <a:off x="4012127" y="3833850"/>
            <a:ext cx="38568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19" name="Google Shape;319;p17"/>
          <p:cNvSpPr txBox="1">
            <a:spLocks noGrp="1"/>
          </p:cNvSpPr>
          <p:nvPr>
            <p:ph type="subTitle" idx="6"/>
          </p:nvPr>
        </p:nvSpPr>
        <p:spPr>
          <a:xfrm>
            <a:off x="4012125" y="4319650"/>
            <a:ext cx="4427700" cy="45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17"/>
          <p:cNvSpPr/>
          <p:nvPr/>
        </p:nvSpPr>
        <p:spPr>
          <a:xfrm>
            <a:off x="7666875" y="566928"/>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7"/>
          <p:cNvGrpSpPr/>
          <p:nvPr/>
        </p:nvGrpSpPr>
        <p:grpSpPr>
          <a:xfrm>
            <a:off x="-592377" y="3155113"/>
            <a:ext cx="2252767" cy="2286674"/>
            <a:chOff x="2082275" y="3308359"/>
            <a:chExt cx="883750" cy="897016"/>
          </a:xfrm>
        </p:grpSpPr>
        <p:sp>
          <p:nvSpPr>
            <p:cNvPr id="322" name="Google Shape;322;p17"/>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529645" y="3312020"/>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17"/>
          <p:cNvGrpSpPr/>
          <p:nvPr/>
        </p:nvGrpSpPr>
        <p:grpSpPr>
          <a:xfrm rot="-5400000">
            <a:off x="666506" y="1379291"/>
            <a:ext cx="653277" cy="653277"/>
            <a:chOff x="7831041" y="486579"/>
            <a:chExt cx="653277" cy="653277"/>
          </a:xfrm>
        </p:grpSpPr>
        <p:sp>
          <p:nvSpPr>
            <p:cNvPr id="340" name="Google Shape;340;p17"/>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TITLE_AND_TWO_COLUMNS_2_2">
    <p:spTree>
      <p:nvGrpSpPr>
        <p:cNvPr id="1" name="Shape 342"/>
        <p:cNvGrpSpPr/>
        <p:nvPr/>
      </p:nvGrpSpPr>
      <p:grpSpPr>
        <a:xfrm>
          <a:off x="0" y="0"/>
          <a:ext cx="0" cy="0"/>
          <a:chOff x="0" y="0"/>
          <a:chExt cx="0" cy="0"/>
        </a:xfrm>
      </p:grpSpPr>
      <p:sp>
        <p:nvSpPr>
          <p:cNvPr id="343" name="Google Shape;343;p1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atin typeface="Staatliches"/>
                <a:ea typeface="Staatliches"/>
                <a:cs typeface="Staatliches"/>
                <a:sym typeface="Staatliche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4" name="Google Shape;344;p18"/>
          <p:cNvSpPr txBox="1">
            <a:spLocks noGrp="1"/>
          </p:cNvSpPr>
          <p:nvPr>
            <p:ph type="subTitle" idx="1"/>
          </p:nvPr>
        </p:nvSpPr>
        <p:spPr>
          <a:xfrm>
            <a:off x="71322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5" name="Google Shape;345;p18"/>
          <p:cNvSpPr txBox="1">
            <a:spLocks noGrp="1"/>
          </p:cNvSpPr>
          <p:nvPr>
            <p:ph type="subTitle" idx="2"/>
          </p:nvPr>
        </p:nvSpPr>
        <p:spPr>
          <a:xfrm>
            <a:off x="71322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6" name="Google Shape;346;p18"/>
          <p:cNvSpPr txBox="1">
            <a:spLocks noGrp="1"/>
          </p:cNvSpPr>
          <p:nvPr>
            <p:ph type="subTitle" idx="3"/>
          </p:nvPr>
        </p:nvSpPr>
        <p:spPr>
          <a:xfrm>
            <a:off x="3622800"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7" name="Google Shape;347;p18"/>
          <p:cNvSpPr txBox="1">
            <a:spLocks noGrp="1"/>
          </p:cNvSpPr>
          <p:nvPr>
            <p:ph type="subTitle" idx="4"/>
          </p:nvPr>
        </p:nvSpPr>
        <p:spPr>
          <a:xfrm>
            <a:off x="3622800"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8" name="Google Shape;348;p18"/>
          <p:cNvSpPr txBox="1">
            <a:spLocks noGrp="1"/>
          </p:cNvSpPr>
          <p:nvPr>
            <p:ph type="subTitle" idx="5"/>
          </p:nvPr>
        </p:nvSpPr>
        <p:spPr>
          <a:xfrm>
            <a:off x="6532375" y="3333525"/>
            <a:ext cx="1898400" cy="64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swald Regular"/>
              <a:buNone/>
              <a:defRPr sz="2400">
                <a:solidFill>
                  <a:srgbClr val="1500B1"/>
                </a:solidFill>
                <a:latin typeface="Staatliches"/>
                <a:ea typeface="Staatliches"/>
                <a:cs typeface="Staatliches"/>
                <a:sym typeface="Staatliches"/>
              </a:defRPr>
            </a:lvl1pPr>
            <a:lvl2pPr lvl="1" rtl="0">
              <a:spcBef>
                <a:spcPts val="1600"/>
              </a:spcBef>
              <a:spcAft>
                <a:spcPts val="0"/>
              </a:spcAft>
              <a:buSzPts val="1400"/>
              <a:buFont typeface="Oswald Regular"/>
              <a:buNone/>
              <a:defRPr>
                <a:latin typeface="Oswald Regular"/>
                <a:ea typeface="Oswald Regular"/>
                <a:cs typeface="Oswald Regular"/>
                <a:sym typeface="Oswald Regular"/>
              </a:defRPr>
            </a:lvl2pPr>
            <a:lvl3pPr lvl="2" rtl="0">
              <a:spcBef>
                <a:spcPts val="1600"/>
              </a:spcBef>
              <a:spcAft>
                <a:spcPts val="0"/>
              </a:spcAft>
              <a:buSzPts val="1400"/>
              <a:buFont typeface="Oswald Regular"/>
              <a:buNone/>
              <a:defRPr>
                <a:latin typeface="Oswald Regular"/>
                <a:ea typeface="Oswald Regular"/>
                <a:cs typeface="Oswald Regular"/>
                <a:sym typeface="Oswald Regular"/>
              </a:defRPr>
            </a:lvl3pPr>
            <a:lvl4pPr lvl="3" rtl="0">
              <a:spcBef>
                <a:spcPts val="1600"/>
              </a:spcBef>
              <a:spcAft>
                <a:spcPts val="0"/>
              </a:spcAft>
              <a:buSzPts val="1400"/>
              <a:buFont typeface="Oswald Regular"/>
              <a:buNone/>
              <a:defRPr>
                <a:latin typeface="Oswald Regular"/>
                <a:ea typeface="Oswald Regular"/>
                <a:cs typeface="Oswald Regular"/>
                <a:sym typeface="Oswald Regular"/>
              </a:defRPr>
            </a:lvl4pPr>
            <a:lvl5pPr lvl="4" rtl="0">
              <a:spcBef>
                <a:spcPts val="1600"/>
              </a:spcBef>
              <a:spcAft>
                <a:spcPts val="0"/>
              </a:spcAft>
              <a:buSzPts val="1400"/>
              <a:buFont typeface="Oswald Regular"/>
              <a:buNone/>
              <a:defRPr>
                <a:latin typeface="Oswald Regular"/>
                <a:ea typeface="Oswald Regular"/>
                <a:cs typeface="Oswald Regular"/>
                <a:sym typeface="Oswald Regular"/>
              </a:defRPr>
            </a:lvl5pPr>
            <a:lvl6pPr lvl="5" rtl="0">
              <a:spcBef>
                <a:spcPts val="1600"/>
              </a:spcBef>
              <a:spcAft>
                <a:spcPts val="0"/>
              </a:spcAft>
              <a:buSzPts val="1400"/>
              <a:buFont typeface="Oswald Regular"/>
              <a:buNone/>
              <a:defRPr>
                <a:latin typeface="Oswald Regular"/>
                <a:ea typeface="Oswald Regular"/>
                <a:cs typeface="Oswald Regular"/>
                <a:sym typeface="Oswald Regular"/>
              </a:defRPr>
            </a:lvl6pPr>
            <a:lvl7pPr lvl="6" rtl="0">
              <a:spcBef>
                <a:spcPts val="1600"/>
              </a:spcBef>
              <a:spcAft>
                <a:spcPts val="0"/>
              </a:spcAft>
              <a:buSzPts val="1400"/>
              <a:buFont typeface="Oswald Regular"/>
              <a:buNone/>
              <a:defRPr>
                <a:latin typeface="Oswald Regular"/>
                <a:ea typeface="Oswald Regular"/>
                <a:cs typeface="Oswald Regular"/>
                <a:sym typeface="Oswald Regular"/>
              </a:defRPr>
            </a:lvl7pPr>
            <a:lvl8pPr lvl="7" rtl="0">
              <a:spcBef>
                <a:spcPts val="1600"/>
              </a:spcBef>
              <a:spcAft>
                <a:spcPts val="0"/>
              </a:spcAft>
              <a:buSzPts val="1400"/>
              <a:buFont typeface="Oswald Regular"/>
              <a:buNone/>
              <a:defRPr>
                <a:latin typeface="Oswald Regular"/>
                <a:ea typeface="Oswald Regular"/>
                <a:cs typeface="Oswald Regular"/>
                <a:sym typeface="Oswald Regular"/>
              </a:defRPr>
            </a:lvl8pPr>
            <a:lvl9pPr lvl="8" rtl="0">
              <a:spcBef>
                <a:spcPts val="1600"/>
              </a:spcBef>
              <a:spcAft>
                <a:spcPts val="1600"/>
              </a:spcAft>
              <a:buSzPts val="1400"/>
              <a:buFont typeface="Oswald Regular"/>
              <a:buNone/>
              <a:defRPr>
                <a:latin typeface="Oswald Regular"/>
                <a:ea typeface="Oswald Regular"/>
                <a:cs typeface="Oswald Regular"/>
                <a:sym typeface="Oswald Regular"/>
              </a:defRPr>
            </a:lvl9pPr>
          </a:lstStyle>
          <a:p>
            <a:endParaRPr/>
          </a:p>
        </p:txBody>
      </p:sp>
      <p:sp>
        <p:nvSpPr>
          <p:cNvPr id="349" name="Google Shape;349;p18"/>
          <p:cNvSpPr txBox="1">
            <a:spLocks noGrp="1"/>
          </p:cNvSpPr>
          <p:nvPr>
            <p:ph type="subTitle" idx="6"/>
          </p:nvPr>
        </p:nvSpPr>
        <p:spPr>
          <a:xfrm>
            <a:off x="6532375" y="3819325"/>
            <a:ext cx="1898400" cy="6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Source Sans Pro"/>
                <a:ea typeface="Source Sans Pro"/>
                <a:cs typeface="Source Sans Pro"/>
                <a:sym typeface="Source Sans Pr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0" name="Google Shape;350;p18"/>
          <p:cNvGrpSpPr/>
          <p:nvPr/>
        </p:nvGrpSpPr>
        <p:grpSpPr>
          <a:xfrm>
            <a:off x="7289929" y="839062"/>
            <a:ext cx="1452701" cy="930045"/>
            <a:chOff x="-1172100" y="1818413"/>
            <a:chExt cx="717100" cy="459100"/>
          </a:xfrm>
        </p:grpSpPr>
        <p:sp>
          <p:nvSpPr>
            <p:cNvPr id="351" name="Google Shape;351;p1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p:nvPr/>
        </p:nvSpPr>
        <p:spPr>
          <a:xfrm>
            <a:off x="-1122175" y="571070"/>
            <a:ext cx="1477121"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ITLE_AND_BODY_1_1">
    <p:spTree>
      <p:nvGrpSpPr>
        <p:cNvPr id="1" name="Shape 444"/>
        <p:cNvGrpSpPr/>
        <p:nvPr/>
      </p:nvGrpSpPr>
      <p:grpSpPr>
        <a:xfrm>
          <a:off x="0" y="0"/>
          <a:ext cx="0" cy="0"/>
          <a:chOff x="0" y="0"/>
          <a:chExt cx="0" cy="0"/>
        </a:xfrm>
      </p:grpSpPr>
      <p:sp>
        <p:nvSpPr>
          <p:cNvPr id="445" name="Google Shape;445;p23"/>
          <p:cNvSpPr txBox="1">
            <a:spLocks noGrp="1"/>
          </p:cNvSpPr>
          <p:nvPr>
            <p:ph type="title"/>
          </p:nvPr>
        </p:nvSpPr>
        <p:spPr>
          <a:xfrm>
            <a:off x="4572000" y="539500"/>
            <a:ext cx="3690000" cy="14205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6200">
                <a:solidFill>
                  <a:schemeClr val="lt2"/>
                </a:solidFill>
              </a:defRPr>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a:endParaRPr/>
          </a:p>
        </p:txBody>
      </p:sp>
      <p:sp>
        <p:nvSpPr>
          <p:cNvPr id="446" name="Google Shape;446;p23"/>
          <p:cNvSpPr txBox="1">
            <a:spLocks noGrp="1"/>
          </p:cNvSpPr>
          <p:nvPr>
            <p:ph type="subTitle" idx="1"/>
          </p:nvPr>
        </p:nvSpPr>
        <p:spPr>
          <a:xfrm>
            <a:off x="4572000" y="2451450"/>
            <a:ext cx="2471100" cy="14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7" name="Google Shape;447;p23"/>
          <p:cNvSpPr/>
          <p:nvPr/>
        </p:nvSpPr>
        <p:spPr>
          <a:xfrm>
            <a:off x="753390" y="2551771"/>
            <a:ext cx="1777325" cy="177538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rot="-5400000">
            <a:off x="2210467" y="1930305"/>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3"/>
          <p:cNvGrpSpPr/>
          <p:nvPr/>
        </p:nvGrpSpPr>
        <p:grpSpPr>
          <a:xfrm>
            <a:off x="1083223" y="1072863"/>
            <a:ext cx="2252782" cy="2286674"/>
            <a:chOff x="2082275" y="3308359"/>
            <a:chExt cx="883756" cy="897016"/>
          </a:xfrm>
        </p:grpSpPr>
        <p:sp>
          <p:nvSpPr>
            <p:cNvPr id="450" name="Google Shape;450;p2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3"/>
          <p:cNvSpPr txBox="1"/>
          <p:nvPr/>
        </p:nvSpPr>
        <p:spPr>
          <a:xfrm>
            <a:off x="4572000" y="3587675"/>
            <a:ext cx="3267300" cy="81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200">
                <a:solidFill>
                  <a:schemeClr val="dk1"/>
                </a:solidFill>
                <a:latin typeface="Source Sans Pro"/>
                <a:ea typeface="Source Sans Pro"/>
                <a:cs typeface="Source Sans Pro"/>
                <a:sym typeface="Source Sans Pro"/>
              </a:rPr>
              <a:t>This presentation template was created by Slidesgo, including icons by </a:t>
            </a:r>
            <a:r>
              <a:rPr lang="en" sz="1200" b="1">
                <a:solidFill>
                  <a:schemeClr val="dk1"/>
                </a:solidFill>
                <a:latin typeface="Source Sans Pro"/>
                <a:ea typeface="Source Sans Pro"/>
                <a:cs typeface="Source Sans Pro"/>
                <a:sym typeface="Source Sans Pro"/>
              </a:rPr>
              <a:t>Flaticon</a:t>
            </a:r>
            <a:r>
              <a:rPr lang="en" sz="1200">
                <a:solidFill>
                  <a:schemeClr val="dk1"/>
                </a:solidFill>
                <a:latin typeface="Source Sans Pro"/>
                <a:ea typeface="Source Sans Pro"/>
                <a:cs typeface="Source Sans Pro"/>
                <a:sym typeface="Source Sans Pro"/>
              </a:rPr>
              <a:t>, infographics &amp; images by </a:t>
            </a:r>
            <a:r>
              <a:rPr lang="en" sz="1200" b="1">
                <a:solidFill>
                  <a:schemeClr val="dk1"/>
                </a:solidFill>
                <a:latin typeface="Source Sans Pro"/>
                <a:ea typeface="Source Sans Pro"/>
                <a:cs typeface="Source Sans Pro"/>
                <a:sym typeface="Source Sans Pro"/>
              </a:rPr>
              <a:t>Freepik</a:t>
            </a:r>
            <a:endParaRPr sz="1200" b="1">
              <a:solidFill>
                <a:schemeClr val="dk1"/>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2">
  <p:cSld name="TITLE_AND_BODY_1_2_1_1">
    <p:spTree>
      <p:nvGrpSpPr>
        <p:cNvPr id="1" name="Shape 490"/>
        <p:cNvGrpSpPr/>
        <p:nvPr/>
      </p:nvGrpSpPr>
      <p:grpSpPr>
        <a:xfrm>
          <a:off x="0" y="0"/>
          <a:ext cx="0" cy="0"/>
          <a:chOff x="0" y="0"/>
          <a:chExt cx="0" cy="0"/>
        </a:xfrm>
      </p:grpSpPr>
      <p:sp>
        <p:nvSpPr>
          <p:cNvPr id="491" name="Google Shape;491;p25"/>
          <p:cNvSpPr txBox="1">
            <a:spLocks noGrp="1"/>
          </p:cNvSpPr>
          <p:nvPr>
            <p:ph type="title"/>
          </p:nvPr>
        </p:nvSpPr>
        <p:spPr>
          <a:xfrm>
            <a:off x="5388900" y="1486518"/>
            <a:ext cx="1725000" cy="117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2" name="Google Shape;492;p25"/>
          <p:cNvSpPr txBox="1">
            <a:spLocks noGrp="1"/>
          </p:cNvSpPr>
          <p:nvPr>
            <p:ph type="subTitle" idx="1"/>
          </p:nvPr>
        </p:nvSpPr>
        <p:spPr>
          <a:xfrm>
            <a:off x="5388900" y="2034918"/>
            <a:ext cx="2670000" cy="13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3" name="Google Shape;493;p25"/>
          <p:cNvGrpSpPr/>
          <p:nvPr/>
        </p:nvGrpSpPr>
        <p:grpSpPr>
          <a:xfrm>
            <a:off x="-191491" y="3383025"/>
            <a:ext cx="904710" cy="1786465"/>
            <a:chOff x="-159841" y="4099600"/>
            <a:chExt cx="904710" cy="1786465"/>
          </a:xfrm>
        </p:grpSpPr>
        <p:sp>
          <p:nvSpPr>
            <p:cNvPr id="494" name="Google Shape;494;p25"/>
            <p:cNvSpPr/>
            <p:nvPr/>
          </p:nvSpPr>
          <p:spPr>
            <a:xfrm>
              <a:off x="-34375" y="5558136"/>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159841" y="5111520"/>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159841" y="5351694"/>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159841" y="4099600"/>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159841" y="4099600"/>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173085" y="5751633"/>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159841" y="4099600"/>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455415" y="4099600"/>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661848" y="4099600"/>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159841" y="4696645"/>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159841" y="4905078"/>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159841" y="4281707"/>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159841" y="4490203"/>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 name="Google Shape;507;p25"/>
          <p:cNvSpPr/>
          <p:nvPr/>
        </p:nvSpPr>
        <p:spPr>
          <a:xfrm>
            <a:off x="8439907" y="285124"/>
            <a:ext cx="1465323" cy="1463328"/>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25"/>
          <p:cNvGrpSpPr/>
          <p:nvPr/>
        </p:nvGrpSpPr>
        <p:grpSpPr>
          <a:xfrm rot="-5400000">
            <a:off x="7798403" y="-430507"/>
            <a:ext cx="904710" cy="1786465"/>
            <a:chOff x="8264275" y="3318138"/>
            <a:chExt cx="363425" cy="717600"/>
          </a:xfrm>
        </p:grpSpPr>
        <p:sp>
          <p:nvSpPr>
            <p:cNvPr id="509" name="Google Shape;509;p25"/>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_1">
    <p:spTree>
      <p:nvGrpSpPr>
        <p:cNvPr id="1" name="Shape 565"/>
        <p:cNvGrpSpPr/>
        <p:nvPr/>
      </p:nvGrpSpPr>
      <p:grpSpPr>
        <a:xfrm>
          <a:off x="0" y="0"/>
          <a:ext cx="0" cy="0"/>
          <a:chOff x="0" y="0"/>
          <a:chExt cx="0" cy="0"/>
        </a:xfrm>
      </p:grpSpPr>
      <p:sp>
        <p:nvSpPr>
          <p:cNvPr id="566" name="Google Shape;566;p28"/>
          <p:cNvSpPr/>
          <p:nvPr/>
        </p:nvSpPr>
        <p:spPr>
          <a:xfrm>
            <a:off x="170047" y="3630473"/>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28"/>
          <p:cNvGrpSpPr/>
          <p:nvPr/>
        </p:nvGrpSpPr>
        <p:grpSpPr>
          <a:xfrm>
            <a:off x="7831041" y="486579"/>
            <a:ext cx="653277" cy="653277"/>
            <a:chOff x="7831041" y="486579"/>
            <a:chExt cx="653277" cy="653277"/>
          </a:xfrm>
        </p:grpSpPr>
        <p:sp>
          <p:nvSpPr>
            <p:cNvPr id="568" name="Google Shape;568;p28"/>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28"/>
          <p:cNvGrpSpPr/>
          <p:nvPr/>
        </p:nvGrpSpPr>
        <p:grpSpPr>
          <a:xfrm>
            <a:off x="8" y="4542855"/>
            <a:ext cx="1151313" cy="594572"/>
            <a:chOff x="-1172100" y="1914088"/>
            <a:chExt cx="568325" cy="293500"/>
          </a:xfrm>
        </p:grpSpPr>
        <p:sp>
          <p:nvSpPr>
            <p:cNvPr id="571" name="Google Shape;571;p28"/>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8"/>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_1_1">
    <p:spTree>
      <p:nvGrpSpPr>
        <p:cNvPr id="1" name="Shape 584"/>
        <p:cNvGrpSpPr/>
        <p:nvPr/>
      </p:nvGrpSpPr>
      <p:grpSpPr>
        <a:xfrm>
          <a:off x="0" y="0"/>
          <a:ext cx="0" cy="0"/>
          <a:chOff x="0" y="0"/>
          <a:chExt cx="0" cy="0"/>
        </a:xfrm>
      </p:grpSpPr>
      <p:sp>
        <p:nvSpPr>
          <p:cNvPr id="585" name="Google Shape;585;p29"/>
          <p:cNvSpPr/>
          <p:nvPr/>
        </p:nvSpPr>
        <p:spPr>
          <a:xfrm>
            <a:off x="843990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43990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29"/>
          <p:cNvGrpSpPr/>
          <p:nvPr/>
        </p:nvGrpSpPr>
        <p:grpSpPr>
          <a:xfrm rot="-5400000">
            <a:off x="296651" y="4188637"/>
            <a:ext cx="641990" cy="1267712"/>
            <a:chOff x="8264275" y="3318138"/>
            <a:chExt cx="363425" cy="717600"/>
          </a:xfrm>
        </p:grpSpPr>
        <p:sp>
          <p:nvSpPr>
            <p:cNvPr id="588" name="Google Shape;588;p2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713225" y="1228509"/>
            <a:ext cx="19182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2" name="Google Shape;32;p3"/>
          <p:cNvGrpSpPr/>
          <p:nvPr/>
        </p:nvGrpSpPr>
        <p:grpSpPr>
          <a:xfrm>
            <a:off x="6717248" y="905338"/>
            <a:ext cx="2252782" cy="2286674"/>
            <a:chOff x="2082275" y="3308359"/>
            <a:chExt cx="883756" cy="897016"/>
          </a:xfrm>
        </p:grpSpPr>
        <p:sp>
          <p:nvSpPr>
            <p:cNvPr id="33" name="Google Shape;33;p3"/>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3"/>
          <p:cNvSpPr/>
          <p:nvPr/>
        </p:nvSpPr>
        <p:spPr>
          <a:xfrm>
            <a:off x="-1196250" y="-1127625"/>
            <a:ext cx="2298357" cy="1963492"/>
          </a:xfrm>
          <a:custGeom>
            <a:avLst/>
            <a:gdLst/>
            <a:ahLst/>
            <a:cxnLst/>
            <a:rect l="l" t="t" r="r" b="b"/>
            <a:pathLst>
              <a:path w="15642" h="13363" extrusionOk="0">
                <a:moveTo>
                  <a:pt x="8943" y="712"/>
                </a:moveTo>
                <a:cubicBezTo>
                  <a:pt x="12260" y="712"/>
                  <a:pt x="14927" y="3379"/>
                  <a:pt x="14959" y="6696"/>
                </a:cubicBezTo>
                <a:cubicBezTo>
                  <a:pt x="14959" y="10303"/>
                  <a:pt x="11999" y="12705"/>
                  <a:pt x="8916" y="12705"/>
                </a:cubicBezTo>
                <a:cubicBezTo>
                  <a:pt x="7440" y="12705"/>
                  <a:pt x="5936" y="12155"/>
                  <a:pt x="4715" y="10923"/>
                </a:cubicBezTo>
                <a:cubicBezTo>
                  <a:pt x="911" y="7151"/>
                  <a:pt x="3610" y="712"/>
                  <a:pt x="8943" y="712"/>
                </a:cubicBezTo>
                <a:close/>
                <a:moveTo>
                  <a:pt x="8905" y="0"/>
                </a:moveTo>
                <a:cubicBezTo>
                  <a:pt x="7260" y="0"/>
                  <a:pt x="5586" y="612"/>
                  <a:pt x="4228" y="1980"/>
                </a:cubicBezTo>
                <a:cubicBezTo>
                  <a:pt x="0" y="6176"/>
                  <a:pt x="2992" y="13362"/>
                  <a:pt x="8943" y="13362"/>
                </a:cubicBezTo>
                <a:cubicBezTo>
                  <a:pt x="12650" y="13362"/>
                  <a:pt x="15642" y="10371"/>
                  <a:pt x="15642" y="6696"/>
                </a:cubicBezTo>
                <a:cubicBezTo>
                  <a:pt x="15642" y="2671"/>
                  <a:pt x="12340" y="0"/>
                  <a:pt x="8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txBox="1">
            <a:spLocks noGrp="1"/>
          </p:cNvSpPr>
          <p:nvPr>
            <p:ph type="subTitle" idx="1"/>
          </p:nvPr>
        </p:nvSpPr>
        <p:spPr>
          <a:xfrm>
            <a:off x="1059725" y="3292286"/>
            <a:ext cx="3448500" cy="1020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713225" y="347500"/>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subTitle" idx="1"/>
          </p:nvPr>
        </p:nvSpPr>
        <p:spPr>
          <a:xfrm>
            <a:off x="713225" y="1049475"/>
            <a:ext cx="7726800" cy="355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55" name="Google Shape;55;p4"/>
          <p:cNvGrpSpPr/>
          <p:nvPr/>
        </p:nvGrpSpPr>
        <p:grpSpPr>
          <a:xfrm>
            <a:off x="8440023" y="-67212"/>
            <a:ext cx="2252782" cy="2286674"/>
            <a:chOff x="2082275" y="3308359"/>
            <a:chExt cx="883756" cy="897016"/>
          </a:xfrm>
        </p:grpSpPr>
        <p:sp>
          <p:nvSpPr>
            <p:cNvPr id="56" name="Google Shape;56;p4"/>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p:nvPr/>
        </p:nvSpPr>
        <p:spPr>
          <a:xfrm>
            <a:off x="446584" y="4608686"/>
            <a:ext cx="1469441" cy="1469441"/>
          </a:xfrm>
          <a:custGeom>
            <a:avLst/>
            <a:gdLst/>
            <a:ahLst/>
            <a:cxnLst/>
            <a:rect l="l" t="t" r="r" b="b"/>
            <a:pathLst>
              <a:path w="23512" h="23512" extrusionOk="0">
                <a:moveTo>
                  <a:pt x="11772" y="0"/>
                </a:moveTo>
                <a:cubicBezTo>
                  <a:pt x="5268" y="0"/>
                  <a:pt x="0" y="5269"/>
                  <a:pt x="0" y="11772"/>
                </a:cubicBezTo>
                <a:cubicBezTo>
                  <a:pt x="0" y="18244"/>
                  <a:pt x="5268" y="23512"/>
                  <a:pt x="11772" y="23512"/>
                </a:cubicBezTo>
                <a:cubicBezTo>
                  <a:pt x="18244" y="23512"/>
                  <a:pt x="23512" y="18244"/>
                  <a:pt x="23512" y="11772"/>
                </a:cubicBezTo>
                <a:cubicBezTo>
                  <a:pt x="23512" y="5269"/>
                  <a:pt x="18244" y="0"/>
                  <a:pt x="11772"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713225" y="348059"/>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 name="Google Shape;76;p5"/>
          <p:cNvSpPr txBox="1">
            <a:spLocks noGrp="1"/>
          </p:cNvSpPr>
          <p:nvPr>
            <p:ph type="subTitle" idx="1"/>
          </p:nvPr>
        </p:nvSpPr>
        <p:spPr>
          <a:xfrm>
            <a:off x="974875" y="2843404"/>
            <a:ext cx="3089700" cy="129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2"/>
              </a:buClr>
              <a:buSzPts val="1100"/>
              <a:buChar char="●"/>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a:endParaRPr/>
          </a:p>
        </p:txBody>
      </p:sp>
      <p:sp>
        <p:nvSpPr>
          <p:cNvPr id="77" name="Google Shape;77;p5"/>
          <p:cNvSpPr txBox="1">
            <a:spLocks noGrp="1"/>
          </p:cNvSpPr>
          <p:nvPr>
            <p:ph type="subTitle" idx="2"/>
          </p:nvPr>
        </p:nvSpPr>
        <p:spPr>
          <a:xfrm>
            <a:off x="5070225" y="2843404"/>
            <a:ext cx="30897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100"/>
              <a:buChar char="●"/>
              <a:defRPr/>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78" name="Google Shape;78;p5"/>
          <p:cNvSpPr txBox="1">
            <a:spLocks noGrp="1"/>
          </p:cNvSpPr>
          <p:nvPr>
            <p:ph type="subTitle" idx="3"/>
          </p:nvPr>
        </p:nvSpPr>
        <p:spPr>
          <a:xfrm>
            <a:off x="974875" y="1791170"/>
            <a:ext cx="3089700" cy="51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9" name="Google Shape;79;p5"/>
          <p:cNvSpPr txBox="1">
            <a:spLocks noGrp="1"/>
          </p:cNvSpPr>
          <p:nvPr>
            <p:ph type="subTitle" idx="4"/>
          </p:nvPr>
        </p:nvSpPr>
        <p:spPr>
          <a:xfrm>
            <a:off x="5070225" y="1791170"/>
            <a:ext cx="30897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400">
                <a:solidFill>
                  <a:schemeClr val="lt2"/>
                </a:solidFill>
                <a:latin typeface="Staatliches"/>
                <a:ea typeface="Staatliches"/>
                <a:cs typeface="Staatliches"/>
                <a:sym typeface="Staatliches"/>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0" name="Google Shape;80;p5"/>
          <p:cNvSpPr txBox="1">
            <a:spLocks noGrp="1"/>
          </p:cNvSpPr>
          <p:nvPr>
            <p:ph type="subTitle" idx="5"/>
          </p:nvPr>
        </p:nvSpPr>
        <p:spPr>
          <a:xfrm>
            <a:off x="713225" y="1130275"/>
            <a:ext cx="5608500" cy="7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1" name="Google Shape;81;p5"/>
          <p:cNvSpPr txBox="1">
            <a:spLocks noGrp="1"/>
          </p:cNvSpPr>
          <p:nvPr>
            <p:ph type="subTitle" idx="6"/>
          </p:nvPr>
        </p:nvSpPr>
        <p:spPr>
          <a:xfrm>
            <a:off x="97487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2" name="Google Shape;82;p5"/>
          <p:cNvSpPr txBox="1">
            <a:spLocks noGrp="1"/>
          </p:cNvSpPr>
          <p:nvPr>
            <p:ph type="subTitle" idx="7"/>
          </p:nvPr>
        </p:nvSpPr>
        <p:spPr>
          <a:xfrm>
            <a:off x="5070225" y="2276308"/>
            <a:ext cx="3089700" cy="48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1"/>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83" name="Google Shape;83;p5"/>
          <p:cNvGrpSpPr/>
          <p:nvPr/>
        </p:nvGrpSpPr>
        <p:grpSpPr>
          <a:xfrm rot="5400000">
            <a:off x="7831041" y="4007504"/>
            <a:ext cx="653277" cy="653277"/>
            <a:chOff x="7831041" y="486579"/>
            <a:chExt cx="653277" cy="653277"/>
          </a:xfrm>
        </p:grpSpPr>
        <p:sp>
          <p:nvSpPr>
            <p:cNvPr id="84" name="Google Shape;84;p5"/>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5"/>
          <p:cNvGrpSpPr/>
          <p:nvPr/>
        </p:nvGrpSpPr>
        <p:grpSpPr>
          <a:xfrm>
            <a:off x="-334271" y="3223879"/>
            <a:ext cx="701241" cy="1384689"/>
            <a:chOff x="-448478" y="3573963"/>
            <a:chExt cx="904710" cy="1786465"/>
          </a:xfrm>
        </p:grpSpPr>
        <p:sp>
          <p:nvSpPr>
            <p:cNvPr id="87" name="Google Shape;87;p5"/>
            <p:cNvSpPr/>
            <p:nvPr/>
          </p:nvSpPr>
          <p:spPr>
            <a:xfrm>
              <a:off x="-323012" y="5032499"/>
              <a:ext cx="655832" cy="327929"/>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448478" y="4585882"/>
              <a:ext cx="904710" cy="52223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448478" y="4826057"/>
              <a:ext cx="904710" cy="520181"/>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48478" y="3573963"/>
              <a:ext cx="83021" cy="83025"/>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48478" y="3573963"/>
              <a:ext cx="291509" cy="289467"/>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115552" y="5225995"/>
              <a:ext cx="240912" cy="119496"/>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48478" y="3573963"/>
              <a:ext cx="904710" cy="4979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66777" y="3573963"/>
              <a:ext cx="289455" cy="289467"/>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373211" y="3573963"/>
              <a:ext cx="83021" cy="83025"/>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448478" y="4171007"/>
              <a:ext cx="904710" cy="52223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448478" y="4379441"/>
              <a:ext cx="904710" cy="52223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448478" y="3756070"/>
              <a:ext cx="904710" cy="52223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448478" y="3964565"/>
              <a:ext cx="904710" cy="52223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5"/>
          <p:cNvSpPr/>
          <p:nvPr/>
        </p:nvSpPr>
        <p:spPr>
          <a:xfrm>
            <a:off x="8583625" y="351603"/>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atin typeface="Staatliches"/>
                <a:ea typeface="Staatliches"/>
                <a:cs typeface="Staatliches"/>
                <a:sym typeface="Staatliche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713232" y="2779776"/>
            <a:ext cx="7726800" cy="57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6" name="Google Shape;146;p9"/>
          <p:cNvSpPr txBox="1">
            <a:spLocks noGrp="1"/>
          </p:cNvSpPr>
          <p:nvPr>
            <p:ph type="subTitle" idx="1"/>
          </p:nvPr>
        </p:nvSpPr>
        <p:spPr>
          <a:xfrm>
            <a:off x="713232" y="3447288"/>
            <a:ext cx="7726800" cy="1161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7" name="Google Shape;147;p9"/>
          <p:cNvSpPr/>
          <p:nvPr/>
        </p:nvSpPr>
        <p:spPr>
          <a:xfrm>
            <a:off x="713213" y="539494"/>
            <a:ext cx="1504167" cy="1502524"/>
          </a:xfrm>
          <a:custGeom>
            <a:avLst/>
            <a:gdLst/>
            <a:ahLst/>
            <a:cxnLst/>
            <a:rect l="l" t="t" r="r" b="b"/>
            <a:pathLst>
              <a:path w="29301" h="29269" extrusionOk="0">
                <a:moveTo>
                  <a:pt x="0" y="1"/>
                </a:moveTo>
                <a:lnTo>
                  <a:pt x="0" y="29268"/>
                </a:lnTo>
                <a:lnTo>
                  <a:pt x="29300" y="29268"/>
                </a:lnTo>
                <a:lnTo>
                  <a:pt x="29300"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9"/>
          <p:cNvGrpSpPr/>
          <p:nvPr/>
        </p:nvGrpSpPr>
        <p:grpSpPr>
          <a:xfrm rot="-5400000">
            <a:off x="2130078" y="397525"/>
            <a:ext cx="904710" cy="1786465"/>
            <a:chOff x="8264275" y="3318138"/>
            <a:chExt cx="363425" cy="717600"/>
          </a:xfrm>
        </p:grpSpPr>
        <p:sp>
          <p:nvSpPr>
            <p:cNvPr id="149" name="Google Shape;149;p9"/>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a:off x="7831041" y="486579"/>
            <a:ext cx="653277" cy="653277"/>
            <a:chOff x="7831041" y="486579"/>
            <a:chExt cx="653277" cy="653277"/>
          </a:xfrm>
        </p:grpSpPr>
        <p:sp>
          <p:nvSpPr>
            <p:cNvPr id="163" name="Google Shape;163;p9"/>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9"/>
          <p:cNvSpPr/>
          <p:nvPr/>
        </p:nvSpPr>
        <p:spPr>
          <a:xfrm>
            <a:off x="8427900" y="4608578"/>
            <a:ext cx="839497" cy="838320"/>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p:nvPr/>
        </p:nvSpPr>
        <p:spPr>
          <a:xfrm>
            <a:off x="-9825" y="2857650"/>
            <a:ext cx="3985200" cy="1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0"/>
          <p:cNvGrpSpPr/>
          <p:nvPr/>
        </p:nvGrpSpPr>
        <p:grpSpPr>
          <a:xfrm>
            <a:off x="-7" y="4548878"/>
            <a:ext cx="1174116" cy="594625"/>
            <a:chOff x="7812242" y="4530280"/>
            <a:chExt cx="1331650" cy="674408"/>
          </a:xfrm>
        </p:grpSpPr>
        <p:sp>
          <p:nvSpPr>
            <p:cNvPr id="169" name="Google Shape;169;p10"/>
            <p:cNvSpPr/>
            <p:nvPr/>
          </p:nvSpPr>
          <p:spPr>
            <a:xfrm rot="-5400000">
              <a:off x="8777229" y="4744498"/>
              <a:ext cx="488884" cy="244442"/>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rot="-5400000">
              <a:off x="8423973" y="4672845"/>
              <a:ext cx="674408" cy="389279"/>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rot="-5400000">
              <a:off x="8602236" y="4673610"/>
              <a:ext cx="674408" cy="387749"/>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rot="-5400000">
              <a:off x="7812242" y="5142801"/>
              <a:ext cx="61888" cy="61888"/>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rot="-5400000">
              <a:off x="7811476" y="4988151"/>
              <a:ext cx="217302" cy="215772"/>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5400000">
              <a:off x="8998428" y="4822182"/>
              <a:ext cx="179585" cy="89074"/>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a:off x="7660608" y="4681914"/>
              <a:ext cx="674408" cy="37114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a:off x="7812242" y="4530280"/>
              <a:ext cx="215772" cy="215772"/>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a:off x="7812242" y="4530280"/>
              <a:ext cx="61888" cy="61888"/>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a:off x="8114721" y="4672845"/>
              <a:ext cx="674408" cy="389279"/>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a:off x="8270089" y="4672845"/>
              <a:ext cx="674408" cy="389279"/>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a:off x="7805422" y="4672845"/>
              <a:ext cx="674408" cy="389279"/>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7960837" y="4672845"/>
              <a:ext cx="674408" cy="389279"/>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0"/>
          <p:cNvGrpSpPr/>
          <p:nvPr/>
        </p:nvGrpSpPr>
        <p:grpSpPr>
          <a:xfrm>
            <a:off x="8439879" y="124402"/>
            <a:ext cx="1164526" cy="930045"/>
            <a:chOff x="-1172100" y="1818413"/>
            <a:chExt cx="574848" cy="459100"/>
          </a:xfrm>
        </p:grpSpPr>
        <p:sp>
          <p:nvSpPr>
            <p:cNvPr id="183" name="Google Shape;183;p10"/>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133052"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0"/>
          <p:cNvGrpSpPr/>
          <p:nvPr/>
        </p:nvGrpSpPr>
        <p:grpSpPr>
          <a:xfrm rot="5400000" flipH="1">
            <a:off x="3372407" y="2807104"/>
            <a:ext cx="653277" cy="653277"/>
            <a:chOff x="7831041" y="486579"/>
            <a:chExt cx="653277" cy="653277"/>
          </a:xfrm>
        </p:grpSpPr>
        <p:sp>
          <p:nvSpPr>
            <p:cNvPr id="198" name="Google Shape;198;p10"/>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0"/>
          <p:cNvSpPr txBox="1">
            <a:spLocks noGrp="1"/>
          </p:cNvSpPr>
          <p:nvPr>
            <p:ph type="body" idx="1"/>
          </p:nvPr>
        </p:nvSpPr>
        <p:spPr>
          <a:xfrm>
            <a:off x="738675" y="3031475"/>
            <a:ext cx="3085800" cy="963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sz="3200">
                <a:solidFill>
                  <a:schemeClr val="lt2"/>
                </a:solidFill>
                <a:latin typeface="Staatliches"/>
                <a:ea typeface="Staatliches"/>
                <a:cs typeface="Staatliches"/>
                <a:sym typeface="Staatliches"/>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244"/>
        <p:cNvGrpSpPr/>
        <p:nvPr/>
      </p:nvGrpSpPr>
      <p:grpSpPr>
        <a:xfrm>
          <a:off x="0" y="0"/>
          <a:ext cx="0" cy="0"/>
          <a:chOff x="0" y="0"/>
          <a:chExt cx="0" cy="0"/>
        </a:xfrm>
      </p:grpSpPr>
      <p:sp>
        <p:nvSpPr>
          <p:cNvPr id="245" name="Google Shape;245;p13"/>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6" name="Google Shape;246;p13"/>
          <p:cNvSpPr txBox="1">
            <a:spLocks noGrp="1"/>
          </p:cNvSpPr>
          <p:nvPr>
            <p:ph type="title" idx="2" hasCustomPrompt="1"/>
          </p:nvPr>
        </p:nvSpPr>
        <p:spPr>
          <a:xfrm>
            <a:off x="4851725" y="1094109"/>
            <a:ext cx="19182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7" name="Google Shape;247;p13"/>
          <p:cNvSpPr/>
          <p:nvPr/>
        </p:nvSpPr>
        <p:spPr>
          <a:xfrm>
            <a:off x="8323824" y="3057600"/>
            <a:ext cx="1340414"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13"/>
          <p:cNvGrpSpPr/>
          <p:nvPr/>
        </p:nvGrpSpPr>
        <p:grpSpPr>
          <a:xfrm flipH="1">
            <a:off x="665473" y="489926"/>
            <a:ext cx="653277" cy="653277"/>
            <a:chOff x="7831041" y="486579"/>
            <a:chExt cx="653277" cy="653277"/>
          </a:xfrm>
        </p:grpSpPr>
        <p:sp>
          <p:nvSpPr>
            <p:cNvPr id="249" name="Google Shape;249;p13"/>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13"/>
          <p:cNvSpPr txBox="1">
            <a:spLocks noGrp="1"/>
          </p:cNvSpPr>
          <p:nvPr>
            <p:ph type="subTitle" idx="1"/>
          </p:nvPr>
        </p:nvSpPr>
        <p:spPr>
          <a:xfrm>
            <a:off x="4846200" y="3386075"/>
            <a:ext cx="3325500" cy="85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2pPr>
            <a:lvl3pPr lvl="2">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3pPr>
            <a:lvl4pPr lvl="3">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4pPr>
            <a:lvl5pPr lvl="4">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5pPr>
            <a:lvl6pPr lvl="5">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6pPr>
            <a:lvl7pPr lvl="6">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7pPr>
            <a:lvl8pPr lvl="7">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8pPr>
            <a:lvl9pPr lvl="8">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dk1"/>
              </a:buClr>
              <a:buSzPts val="1400"/>
              <a:buFont typeface="Source Sans Pro"/>
              <a:buChar char="■"/>
              <a:defRPr>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9" r:id="rId15"/>
    <p:sldLayoutId id="2147483671" r:id="rId16"/>
    <p:sldLayoutId id="2147483674" r:id="rId17"/>
    <p:sldLayoutId id="214748367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cGill-MMA-EnterpriseAnalytics/Churn-Analysis" TargetMode="External"/><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hyperlink" Target="https://github.com/mariasohail2" TargetMode="External"/><Relationship Id="rId4" Type="http://schemas.openxmlformats.org/officeDocument/2006/relationships/hyperlink" Target="https://github.com/euniceworifa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ctrTitle"/>
          </p:nvPr>
        </p:nvSpPr>
        <p:spPr>
          <a:xfrm>
            <a:off x="1966926" y="560439"/>
            <a:ext cx="5076464" cy="2932500"/>
          </a:xfrm>
          <a:prstGeom prst="rect">
            <a:avLst/>
          </a:prstGeom>
        </p:spPr>
        <p:txBody>
          <a:bodyPr spcFirstLastPara="1" wrap="square" lIns="91425" tIns="91425" rIns="91425" bIns="91425" anchor="b" anchorCtr="0">
            <a:noAutofit/>
          </a:bodyPr>
          <a:lstStyle/>
          <a:p>
            <a:pPr algn="ctr"/>
            <a:r>
              <a:rPr lang="en" sz="5400" dirty="0"/>
              <a:t>E-Commerce Churn</a:t>
            </a:r>
            <a:r>
              <a:rPr lang="en" sz="5400" dirty="0">
                <a:solidFill>
                  <a:schemeClr val="tx2"/>
                </a:solidFill>
              </a:rPr>
              <a:t>  Analysis</a:t>
            </a:r>
            <a:endParaRPr lang="en" sz="5400">
              <a:solidFill>
                <a:schemeClr val="tx2"/>
              </a:solidFill>
            </a:endParaRPr>
          </a:p>
        </p:txBody>
      </p:sp>
      <p:sp>
        <p:nvSpPr>
          <p:cNvPr id="610" name="Google Shape;610;p32"/>
          <p:cNvSpPr txBox="1">
            <a:spLocks noGrp="1"/>
          </p:cNvSpPr>
          <p:nvPr>
            <p:ph type="subTitle" idx="1"/>
          </p:nvPr>
        </p:nvSpPr>
        <p:spPr>
          <a:xfrm>
            <a:off x="2219325" y="3819484"/>
            <a:ext cx="3850633" cy="831900"/>
          </a:xfrm>
          <a:prstGeom prst="rect">
            <a:avLst/>
          </a:prstGeom>
        </p:spPr>
        <p:txBody>
          <a:bodyPr spcFirstLastPara="1" wrap="square" lIns="91425" tIns="91425" rIns="91425" bIns="91425" anchor="t" anchorCtr="0">
            <a:noAutofit/>
          </a:bodyPr>
          <a:lstStyle/>
          <a:p>
            <a:pPr marL="0" indent="0" algn="ctr"/>
            <a:r>
              <a:rPr lang="en" sz="2000" dirty="0">
                <a:solidFill>
                  <a:schemeClr val="bg2">
                    <a:lumMod val="50000"/>
                  </a:schemeClr>
                </a:solidFill>
                <a:latin typeface="Staatliches" panose="020B0604020202020204" charset="0"/>
              </a:rPr>
              <a:t>Maria Sohail – Jack of all trades</a:t>
            </a:r>
          </a:p>
          <a:p>
            <a:pPr marL="0" indent="0" algn="ctr"/>
            <a:r>
              <a:rPr lang="en" sz="2000" dirty="0">
                <a:solidFill>
                  <a:schemeClr val="bg2">
                    <a:lumMod val="50000"/>
                  </a:schemeClr>
                </a:solidFill>
                <a:latin typeface="Staatliches" panose="020B0604020202020204" charset="0"/>
              </a:rPr>
              <a:t>Eunice Worifah – jack of all trades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885BDCD-CF17-440B-9FB0-66770B4D2FCE}"/>
              </a:ext>
            </a:extLst>
          </p:cNvPr>
          <p:cNvSpPr>
            <a:spLocks noGrp="1"/>
          </p:cNvSpPr>
          <p:nvPr>
            <p:ph type="body" idx="1"/>
          </p:nvPr>
        </p:nvSpPr>
        <p:spPr>
          <a:xfrm>
            <a:off x="2271125" y="2739200"/>
            <a:ext cx="1652100" cy="963300"/>
          </a:xfrm>
        </p:spPr>
        <p:txBody>
          <a:bodyPr/>
          <a:lstStyle/>
          <a:p>
            <a:r>
              <a:rPr lang="en-CA" sz="4400" dirty="0">
                <a:solidFill>
                  <a:schemeClr val="tx1"/>
                </a:solidFill>
              </a:rPr>
              <a:t>data</a:t>
            </a:r>
          </a:p>
        </p:txBody>
      </p:sp>
      <p:sp>
        <p:nvSpPr>
          <p:cNvPr id="11" name="Google Shape;887;p47">
            <a:extLst>
              <a:ext uri="{FF2B5EF4-FFF2-40B4-BE49-F238E27FC236}">
                <a16:creationId xmlns:a16="http://schemas.microsoft.com/office/drawing/2014/main" id="{42CD2D7E-AA3E-4EAE-BB99-4492AF7FCBB9}"/>
              </a:ext>
            </a:extLst>
          </p:cNvPr>
          <p:cNvSpPr txBox="1">
            <a:spLocks/>
          </p:cNvSpPr>
          <p:nvPr/>
        </p:nvSpPr>
        <p:spPr>
          <a:xfrm>
            <a:off x="2253750" y="922659"/>
            <a:ext cx="1918200" cy="1963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0" dirty="0">
                <a:solidFill>
                  <a:schemeClr val="accent4"/>
                </a:solidFill>
                <a:latin typeface="Staatliches" panose="020B0604020202020204" charset="0"/>
              </a:rPr>
              <a:t>03</a:t>
            </a:r>
          </a:p>
        </p:txBody>
      </p:sp>
      <p:grpSp>
        <p:nvGrpSpPr>
          <p:cNvPr id="14" name="Google Shape;9597;p100">
            <a:extLst>
              <a:ext uri="{FF2B5EF4-FFF2-40B4-BE49-F238E27FC236}">
                <a16:creationId xmlns:a16="http://schemas.microsoft.com/office/drawing/2014/main" id="{C3606316-85E0-4010-8247-AB19BF743865}"/>
              </a:ext>
            </a:extLst>
          </p:cNvPr>
          <p:cNvGrpSpPr/>
          <p:nvPr/>
        </p:nvGrpSpPr>
        <p:grpSpPr>
          <a:xfrm>
            <a:off x="5326599" y="1148888"/>
            <a:ext cx="2750984" cy="2553612"/>
            <a:chOff x="-3808700" y="3628950"/>
            <a:chExt cx="296175" cy="274925"/>
          </a:xfrm>
        </p:grpSpPr>
        <p:sp>
          <p:nvSpPr>
            <p:cNvPr id="15" name="Google Shape;9598;p100">
              <a:extLst>
                <a:ext uri="{FF2B5EF4-FFF2-40B4-BE49-F238E27FC236}">
                  <a16:creationId xmlns:a16="http://schemas.microsoft.com/office/drawing/2014/main" id="{F349FC16-571F-4D95-9587-6F785FCE179E}"/>
                </a:ext>
              </a:extLst>
            </p:cNvPr>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99;p100">
              <a:extLst>
                <a:ext uri="{FF2B5EF4-FFF2-40B4-BE49-F238E27FC236}">
                  <a16:creationId xmlns:a16="http://schemas.microsoft.com/office/drawing/2014/main" id="{D6EC099E-A62B-4C53-94C2-974227370553}"/>
                </a:ext>
              </a:extLst>
            </p:cNvPr>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00;p100">
              <a:extLst>
                <a:ext uri="{FF2B5EF4-FFF2-40B4-BE49-F238E27FC236}">
                  <a16:creationId xmlns:a16="http://schemas.microsoft.com/office/drawing/2014/main" id="{AF076BDA-F39C-4544-83B1-4F4929A9937B}"/>
                </a:ext>
              </a:extLst>
            </p:cNvPr>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49;p36">
            <a:extLst>
              <a:ext uri="{FF2B5EF4-FFF2-40B4-BE49-F238E27FC236}">
                <a16:creationId xmlns:a16="http://schemas.microsoft.com/office/drawing/2014/main" id="{09BE0CFE-76B3-43E9-9A85-A1AF401BE856}"/>
              </a:ext>
            </a:extLst>
          </p:cNvPr>
          <p:cNvSpPr/>
          <p:nvPr/>
        </p:nvSpPr>
        <p:spPr>
          <a:xfrm>
            <a:off x="-437024" y="2498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90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6FA81A5-EA76-4350-A87C-31ABBE22E601}"/>
              </a:ext>
            </a:extLst>
          </p:cNvPr>
          <p:cNvPicPr>
            <a:picLocks noChangeAspect="1"/>
          </p:cNvPicPr>
          <p:nvPr/>
        </p:nvPicPr>
        <p:blipFill>
          <a:blip r:embed="rId3">
            <a:duotone>
              <a:schemeClr val="accent5">
                <a:shade val="45000"/>
                <a:satMod val="135000"/>
              </a:schemeClr>
              <a:prstClr val="white"/>
            </a:duotone>
          </a:blip>
          <a:stretch>
            <a:fillRect/>
          </a:stretch>
        </p:blipFill>
        <p:spPr>
          <a:xfrm>
            <a:off x="942975" y="3029936"/>
            <a:ext cx="8096250" cy="1818289"/>
          </a:xfrm>
          <a:prstGeom prst="rect">
            <a:avLst/>
          </a:prstGeom>
        </p:spPr>
      </p:pic>
      <p:sp>
        <p:nvSpPr>
          <p:cNvPr id="13" name="Google Shape;762;p43">
            <a:extLst>
              <a:ext uri="{FF2B5EF4-FFF2-40B4-BE49-F238E27FC236}">
                <a16:creationId xmlns:a16="http://schemas.microsoft.com/office/drawing/2014/main" id="{3AF32CF3-9993-438B-9574-1769E23E0157}"/>
              </a:ext>
            </a:extLst>
          </p:cNvPr>
          <p:cNvSpPr txBox="1">
            <a:spLocks/>
          </p:cNvSpPr>
          <p:nvPr/>
        </p:nvSpPr>
        <p:spPr>
          <a:xfrm>
            <a:off x="7279265" y="1342473"/>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2800" dirty="0">
                <a:solidFill>
                  <a:schemeClr val="tx2"/>
                </a:solidFill>
                <a:latin typeface="Staatliches" panose="020B0604020202020204" charset="0"/>
              </a:rPr>
              <a:t>S</a:t>
            </a:r>
            <a:r>
              <a:rPr lang="en" sz="2800" dirty="0">
                <a:solidFill>
                  <a:schemeClr val="tx2"/>
                </a:solidFill>
                <a:latin typeface="Staatliches" panose="020B0604020202020204" charset="0"/>
              </a:rPr>
              <a:t>ource:</a:t>
            </a:r>
            <a:endParaRPr lang="en-US" sz="2800" dirty="0">
              <a:solidFill>
                <a:schemeClr val="tx2"/>
              </a:solidFill>
              <a:latin typeface="Staatliches" panose="020B0604020202020204" charset="0"/>
            </a:endParaRPr>
          </a:p>
        </p:txBody>
      </p:sp>
      <p:sp>
        <p:nvSpPr>
          <p:cNvPr id="14" name="Google Shape;762;p43">
            <a:extLst>
              <a:ext uri="{FF2B5EF4-FFF2-40B4-BE49-F238E27FC236}">
                <a16:creationId xmlns:a16="http://schemas.microsoft.com/office/drawing/2014/main" id="{E125E418-1666-4BC9-BDE2-8AD3EAE80EDB}"/>
              </a:ext>
            </a:extLst>
          </p:cNvPr>
          <p:cNvSpPr txBox="1">
            <a:spLocks/>
          </p:cNvSpPr>
          <p:nvPr/>
        </p:nvSpPr>
        <p:spPr>
          <a:xfrm>
            <a:off x="7565057" y="1815471"/>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Kaggle</a:t>
            </a:r>
            <a:endParaRPr lang="en-US" sz="1600" dirty="0">
              <a:solidFill>
                <a:schemeClr val="accent1">
                  <a:lumMod val="50000"/>
                </a:schemeClr>
              </a:solidFill>
              <a:latin typeface="Staatliches" panose="020B0604020202020204" charset="0"/>
            </a:endParaRPr>
          </a:p>
        </p:txBody>
      </p:sp>
      <p:pic>
        <p:nvPicPr>
          <p:cNvPr id="3" name="Picture 2">
            <a:extLst>
              <a:ext uri="{FF2B5EF4-FFF2-40B4-BE49-F238E27FC236}">
                <a16:creationId xmlns:a16="http://schemas.microsoft.com/office/drawing/2014/main" id="{D9486AE3-C049-40E3-ABB8-11F39769F85A}"/>
              </a:ext>
            </a:extLst>
          </p:cNvPr>
          <p:cNvPicPr>
            <a:picLocks noChangeAspect="1"/>
          </p:cNvPicPr>
          <p:nvPr/>
        </p:nvPicPr>
        <p:blipFill>
          <a:blip r:embed="rId4">
            <a:duotone>
              <a:schemeClr val="accent1">
                <a:shade val="45000"/>
                <a:satMod val="135000"/>
              </a:schemeClr>
              <a:prstClr val="white"/>
            </a:duotone>
          </a:blip>
          <a:stretch>
            <a:fillRect/>
          </a:stretch>
        </p:blipFill>
        <p:spPr>
          <a:xfrm>
            <a:off x="352467" y="174807"/>
            <a:ext cx="5962608" cy="2509617"/>
          </a:xfrm>
          <a:prstGeom prst="rect">
            <a:avLst/>
          </a:prstGeom>
        </p:spPr>
      </p:pic>
      <p:sp>
        <p:nvSpPr>
          <p:cNvPr id="8" name="Google Shape;762;p43">
            <a:extLst>
              <a:ext uri="{FF2B5EF4-FFF2-40B4-BE49-F238E27FC236}">
                <a16:creationId xmlns:a16="http://schemas.microsoft.com/office/drawing/2014/main" id="{76CD0D66-8705-4B0C-A1FF-2539C60A53D5}"/>
              </a:ext>
            </a:extLst>
          </p:cNvPr>
          <p:cNvSpPr txBox="1">
            <a:spLocks/>
          </p:cNvSpPr>
          <p:nvPr/>
        </p:nvSpPr>
        <p:spPr>
          <a:xfrm>
            <a:off x="6230453" y="38775"/>
            <a:ext cx="168371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accent1">
                    <a:lumMod val="50000"/>
                  </a:schemeClr>
                </a:solidFill>
                <a:latin typeface="Staatliches" panose="020B0604020202020204" charset="0"/>
              </a:rPr>
              <a:t>S</a:t>
            </a:r>
            <a:r>
              <a:rPr lang="en" dirty="0">
                <a:solidFill>
                  <a:schemeClr val="accent1">
                    <a:lumMod val="50000"/>
                  </a:schemeClr>
                </a:solidFill>
                <a:latin typeface="Staatliches" panose="020B0604020202020204" charset="0"/>
              </a:rPr>
              <a:t>hape (5630, 20)</a:t>
            </a:r>
            <a:endParaRPr lang="en-US"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239854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9BDF-37DD-48C5-BCF1-A5C527AA7C5A}"/>
              </a:ext>
            </a:extLst>
          </p:cNvPr>
          <p:cNvSpPr>
            <a:spLocks noGrp="1"/>
          </p:cNvSpPr>
          <p:nvPr>
            <p:ph type="title"/>
          </p:nvPr>
        </p:nvSpPr>
        <p:spPr>
          <a:xfrm>
            <a:off x="-1" y="0"/>
            <a:ext cx="2800351" cy="619125"/>
          </a:xfrm>
        </p:spPr>
        <p:txBody>
          <a:bodyPr/>
          <a:lstStyle/>
          <a:p>
            <a:r>
              <a:rPr lang="en-CA" dirty="0"/>
              <a:t>Data exploration</a:t>
            </a:r>
          </a:p>
        </p:txBody>
      </p:sp>
      <p:pic>
        <p:nvPicPr>
          <p:cNvPr id="6" name="Picture 5">
            <a:extLst>
              <a:ext uri="{FF2B5EF4-FFF2-40B4-BE49-F238E27FC236}">
                <a16:creationId xmlns:a16="http://schemas.microsoft.com/office/drawing/2014/main" id="{A951E25F-FBE5-4C18-B356-5ED56C147D7D}"/>
              </a:ext>
            </a:extLst>
          </p:cNvPr>
          <p:cNvPicPr>
            <a:picLocks noChangeAspect="1"/>
          </p:cNvPicPr>
          <p:nvPr/>
        </p:nvPicPr>
        <p:blipFill>
          <a:blip r:embed="rId3"/>
          <a:stretch>
            <a:fillRect/>
          </a:stretch>
        </p:blipFill>
        <p:spPr>
          <a:xfrm>
            <a:off x="4143377" y="636106"/>
            <a:ext cx="4942322" cy="1521469"/>
          </a:xfrm>
          <a:prstGeom prst="rect">
            <a:avLst/>
          </a:prstGeom>
        </p:spPr>
      </p:pic>
      <p:pic>
        <p:nvPicPr>
          <p:cNvPr id="8" name="Picture 7">
            <a:extLst>
              <a:ext uri="{FF2B5EF4-FFF2-40B4-BE49-F238E27FC236}">
                <a16:creationId xmlns:a16="http://schemas.microsoft.com/office/drawing/2014/main" id="{547C6C89-7E56-4FA1-8840-EF0DE1C8DCB2}"/>
              </a:ext>
            </a:extLst>
          </p:cNvPr>
          <p:cNvPicPr>
            <a:picLocks noChangeAspect="1"/>
          </p:cNvPicPr>
          <p:nvPr/>
        </p:nvPicPr>
        <p:blipFill>
          <a:blip r:embed="rId4">
            <a:duotone>
              <a:schemeClr val="accent5">
                <a:shade val="45000"/>
                <a:satMod val="135000"/>
              </a:schemeClr>
              <a:prstClr val="white"/>
            </a:duotone>
          </a:blip>
          <a:stretch>
            <a:fillRect/>
          </a:stretch>
        </p:blipFill>
        <p:spPr>
          <a:xfrm>
            <a:off x="5819775" y="2870072"/>
            <a:ext cx="2950130" cy="2142928"/>
          </a:xfrm>
          <a:prstGeom prst="rect">
            <a:avLst/>
          </a:prstGeom>
        </p:spPr>
      </p:pic>
      <p:pic>
        <p:nvPicPr>
          <p:cNvPr id="9" name="Picture 8">
            <a:extLst>
              <a:ext uri="{FF2B5EF4-FFF2-40B4-BE49-F238E27FC236}">
                <a16:creationId xmlns:a16="http://schemas.microsoft.com/office/drawing/2014/main" id="{CBD82967-74ED-4AE1-9533-3E3D7FAC9066}"/>
              </a:ext>
            </a:extLst>
          </p:cNvPr>
          <p:cNvPicPr>
            <a:picLocks noChangeAspect="1"/>
          </p:cNvPicPr>
          <p:nvPr/>
        </p:nvPicPr>
        <p:blipFill rotWithShape="1">
          <a:blip r:embed="rId5"/>
          <a:srcRect b="14444"/>
          <a:stretch/>
        </p:blipFill>
        <p:spPr>
          <a:xfrm>
            <a:off x="1291354" y="2985926"/>
            <a:ext cx="3594110" cy="2027074"/>
          </a:xfrm>
          <a:prstGeom prst="rect">
            <a:avLst/>
          </a:prstGeom>
        </p:spPr>
      </p:pic>
      <p:sp>
        <p:nvSpPr>
          <p:cNvPr id="10" name="Google Shape;668;p38">
            <a:extLst>
              <a:ext uri="{FF2B5EF4-FFF2-40B4-BE49-F238E27FC236}">
                <a16:creationId xmlns:a16="http://schemas.microsoft.com/office/drawing/2014/main" id="{DA2B115E-FD63-4441-96BD-1C55BAACFB28}"/>
              </a:ext>
            </a:extLst>
          </p:cNvPr>
          <p:cNvSpPr txBox="1">
            <a:spLocks noGrp="1"/>
          </p:cNvSpPr>
          <p:nvPr>
            <p:ph type="subTitle" idx="1"/>
          </p:nvPr>
        </p:nvSpPr>
        <p:spPr>
          <a:xfrm>
            <a:off x="901950" y="2675041"/>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correlation</a:t>
            </a:r>
            <a:endParaRPr dirty="0">
              <a:solidFill>
                <a:schemeClr val="tx2"/>
              </a:solidFill>
              <a:latin typeface="Staatliches" panose="020B0604020202020204" charset="0"/>
            </a:endParaRPr>
          </a:p>
        </p:txBody>
      </p:sp>
      <p:sp>
        <p:nvSpPr>
          <p:cNvPr id="11" name="Google Shape;668;p38">
            <a:extLst>
              <a:ext uri="{FF2B5EF4-FFF2-40B4-BE49-F238E27FC236}">
                <a16:creationId xmlns:a16="http://schemas.microsoft.com/office/drawing/2014/main" id="{362D7894-6445-40F4-8991-4667A2DEBEF2}"/>
              </a:ext>
            </a:extLst>
          </p:cNvPr>
          <p:cNvSpPr txBox="1">
            <a:spLocks/>
          </p:cNvSpPr>
          <p:nvPr/>
        </p:nvSpPr>
        <p:spPr>
          <a:xfrm>
            <a:off x="7545263" y="2549072"/>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Missing values</a:t>
            </a:r>
          </a:p>
        </p:txBody>
      </p:sp>
      <p:sp>
        <p:nvSpPr>
          <p:cNvPr id="12" name="Google Shape;668;p38">
            <a:extLst>
              <a:ext uri="{FF2B5EF4-FFF2-40B4-BE49-F238E27FC236}">
                <a16:creationId xmlns:a16="http://schemas.microsoft.com/office/drawing/2014/main" id="{4A00CF9F-8B38-442A-A347-A2703DD7234B}"/>
              </a:ext>
            </a:extLst>
          </p:cNvPr>
          <p:cNvSpPr txBox="1">
            <a:spLocks/>
          </p:cNvSpPr>
          <p:nvPr/>
        </p:nvSpPr>
        <p:spPr>
          <a:xfrm>
            <a:off x="6091580" y="315106"/>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Data types</a:t>
            </a:r>
          </a:p>
        </p:txBody>
      </p:sp>
      <p:pic>
        <p:nvPicPr>
          <p:cNvPr id="4" name="Picture 3">
            <a:extLst>
              <a:ext uri="{FF2B5EF4-FFF2-40B4-BE49-F238E27FC236}">
                <a16:creationId xmlns:a16="http://schemas.microsoft.com/office/drawing/2014/main" id="{651B5BED-8B60-4446-B424-11A21F47BB5F}"/>
              </a:ext>
            </a:extLst>
          </p:cNvPr>
          <p:cNvPicPr>
            <a:picLocks noChangeAspect="1"/>
          </p:cNvPicPr>
          <p:nvPr/>
        </p:nvPicPr>
        <p:blipFill rotWithShape="1">
          <a:blip r:embed="rId6">
            <a:duotone>
              <a:schemeClr val="bg2">
                <a:shade val="45000"/>
                <a:satMod val="135000"/>
              </a:schemeClr>
              <a:prstClr val="white"/>
            </a:duotone>
          </a:blip>
          <a:srcRect r="29387"/>
          <a:stretch/>
        </p:blipFill>
        <p:spPr>
          <a:xfrm>
            <a:off x="96403" y="884618"/>
            <a:ext cx="3694810" cy="1604072"/>
          </a:xfrm>
          <a:prstGeom prst="rect">
            <a:avLst/>
          </a:prstGeom>
          <a:ln>
            <a:noFill/>
          </a:ln>
        </p:spPr>
      </p:pic>
      <p:sp>
        <p:nvSpPr>
          <p:cNvPr id="13" name="Google Shape;668;p38">
            <a:extLst>
              <a:ext uri="{FF2B5EF4-FFF2-40B4-BE49-F238E27FC236}">
                <a16:creationId xmlns:a16="http://schemas.microsoft.com/office/drawing/2014/main" id="{822D39C6-7794-47CA-902F-F4BB35C14C07}"/>
              </a:ext>
            </a:extLst>
          </p:cNvPr>
          <p:cNvSpPr txBox="1">
            <a:spLocks/>
          </p:cNvSpPr>
          <p:nvPr/>
        </p:nvSpPr>
        <p:spPr>
          <a:xfrm>
            <a:off x="58301" y="563618"/>
            <a:ext cx="189840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Pandas profiling</a:t>
            </a:r>
          </a:p>
        </p:txBody>
      </p:sp>
    </p:spTree>
    <p:extLst>
      <p:ext uri="{BB962C8B-B14F-4D97-AF65-F5344CB8AC3E}">
        <p14:creationId xmlns:p14="http://schemas.microsoft.com/office/powerpoint/2010/main" val="32755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00E455-93B7-4572-8328-C4E0FE6A4547}"/>
              </a:ext>
            </a:extLst>
          </p:cNvPr>
          <p:cNvSpPr>
            <a:spLocks noGrp="1"/>
          </p:cNvSpPr>
          <p:nvPr>
            <p:ph type="title"/>
          </p:nvPr>
        </p:nvSpPr>
        <p:spPr>
          <a:xfrm>
            <a:off x="-1" y="0"/>
            <a:ext cx="2800351" cy="619125"/>
          </a:xfrm>
        </p:spPr>
        <p:txBody>
          <a:bodyPr/>
          <a:lstStyle/>
          <a:p>
            <a:r>
              <a:rPr lang="en-CA" dirty="0"/>
              <a:t>Data exploration</a:t>
            </a:r>
          </a:p>
        </p:txBody>
      </p:sp>
      <p:pic>
        <p:nvPicPr>
          <p:cNvPr id="3" name="Picture 2">
            <a:extLst>
              <a:ext uri="{FF2B5EF4-FFF2-40B4-BE49-F238E27FC236}">
                <a16:creationId xmlns:a16="http://schemas.microsoft.com/office/drawing/2014/main" id="{515CAF73-6771-49A1-9890-6545E07F0E84}"/>
              </a:ext>
            </a:extLst>
          </p:cNvPr>
          <p:cNvPicPr>
            <a:picLocks noChangeAspect="1"/>
          </p:cNvPicPr>
          <p:nvPr/>
        </p:nvPicPr>
        <p:blipFill rotWithShape="1">
          <a:blip r:embed="rId3"/>
          <a:srcRect r="4518"/>
          <a:stretch/>
        </p:blipFill>
        <p:spPr>
          <a:xfrm>
            <a:off x="2971310" y="642000"/>
            <a:ext cx="2654760" cy="1940250"/>
          </a:xfrm>
          <a:prstGeom prst="rect">
            <a:avLst/>
          </a:prstGeom>
        </p:spPr>
      </p:pic>
      <p:pic>
        <p:nvPicPr>
          <p:cNvPr id="5" name="Picture 4">
            <a:extLst>
              <a:ext uri="{FF2B5EF4-FFF2-40B4-BE49-F238E27FC236}">
                <a16:creationId xmlns:a16="http://schemas.microsoft.com/office/drawing/2014/main" id="{2044E6CA-98EF-4D1C-89C7-2430295C3FC3}"/>
              </a:ext>
            </a:extLst>
          </p:cNvPr>
          <p:cNvPicPr>
            <a:picLocks noChangeAspect="1"/>
          </p:cNvPicPr>
          <p:nvPr/>
        </p:nvPicPr>
        <p:blipFill>
          <a:blip r:embed="rId4"/>
          <a:stretch>
            <a:fillRect/>
          </a:stretch>
        </p:blipFill>
        <p:spPr>
          <a:xfrm>
            <a:off x="342900" y="2857500"/>
            <a:ext cx="8458200" cy="2286000"/>
          </a:xfrm>
          <a:prstGeom prst="rect">
            <a:avLst/>
          </a:prstGeom>
        </p:spPr>
      </p:pic>
      <p:sp>
        <p:nvSpPr>
          <p:cNvPr id="7" name="Google Shape;668;p38">
            <a:extLst>
              <a:ext uri="{FF2B5EF4-FFF2-40B4-BE49-F238E27FC236}">
                <a16:creationId xmlns:a16="http://schemas.microsoft.com/office/drawing/2014/main" id="{2D2D0D14-63A2-4F7E-9902-E4B9D520150F}"/>
              </a:ext>
            </a:extLst>
          </p:cNvPr>
          <p:cNvSpPr txBox="1">
            <a:spLocks noGrp="1"/>
          </p:cNvSpPr>
          <p:nvPr>
            <p:ph type="subTitle" idx="1"/>
          </p:nvPr>
        </p:nvSpPr>
        <p:spPr>
          <a:xfrm>
            <a:off x="2411475" y="690746"/>
            <a:ext cx="77775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tx2"/>
                </a:solidFill>
                <a:latin typeface="Staatliches" panose="020B0604020202020204" charset="0"/>
              </a:rPr>
              <a:t>PCA</a:t>
            </a:r>
            <a:endParaRPr dirty="0">
              <a:solidFill>
                <a:schemeClr val="tx2"/>
              </a:solidFill>
              <a:latin typeface="Staatliches" panose="020B0604020202020204" charset="0"/>
            </a:endParaRPr>
          </a:p>
        </p:txBody>
      </p:sp>
      <p:sp>
        <p:nvSpPr>
          <p:cNvPr id="9" name="Google Shape;668;p38">
            <a:extLst>
              <a:ext uri="{FF2B5EF4-FFF2-40B4-BE49-F238E27FC236}">
                <a16:creationId xmlns:a16="http://schemas.microsoft.com/office/drawing/2014/main" id="{CC1B69AC-3E4B-4980-9C8F-FC2811D237C4}"/>
              </a:ext>
            </a:extLst>
          </p:cNvPr>
          <p:cNvSpPr txBox="1">
            <a:spLocks/>
          </p:cNvSpPr>
          <p:nvPr/>
        </p:nvSpPr>
        <p:spPr>
          <a:xfrm>
            <a:off x="-1" y="2571750"/>
            <a:ext cx="3216150" cy="64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dirty="0">
                <a:solidFill>
                  <a:schemeClr val="tx2"/>
                </a:solidFill>
                <a:latin typeface="Staatliches" panose="020B0604020202020204" charset="0"/>
              </a:rPr>
              <a:t>Coupons vs </a:t>
            </a:r>
            <a:r>
              <a:rPr lang="en-CA" dirty="0" err="1">
                <a:solidFill>
                  <a:schemeClr val="tx2"/>
                </a:solidFill>
                <a:latin typeface="Staatliches" panose="020B0604020202020204" charset="0"/>
              </a:rPr>
              <a:t>ordercount</a:t>
            </a:r>
            <a:r>
              <a:rPr lang="en-CA" dirty="0">
                <a:solidFill>
                  <a:schemeClr val="tx2"/>
                </a:solidFill>
                <a:latin typeface="Staatliches" panose="020B0604020202020204" charset="0"/>
              </a:rPr>
              <a:t> per marital status</a:t>
            </a:r>
          </a:p>
        </p:txBody>
      </p:sp>
      <p:pic>
        <p:nvPicPr>
          <p:cNvPr id="10" name="Picture 9">
            <a:extLst>
              <a:ext uri="{FF2B5EF4-FFF2-40B4-BE49-F238E27FC236}">
                <a16:creationId xmlns:a16="http://schemas.microsoft.com/office/drawing/2014/main" id="{A0EFE1F1-0722-45F2-A40F-C2645C9A5066}"/>
              </a:ext>
            </a:extLst>
          </p:cNvPr>
          <p:cNvPicPr>
            <a:picLocks noChangeAspect="1"/>
          </p:cNvPicPr>
          <p:nvPr/>
        </p:nvPicPr>
        <p:blipFill>
          <a:blip r:embed="rId5"/>
          <a:stretch>
            <a:fillRect/>
          </a:stretch>
        </p:blipFill>
        <p:spPr>
          <a:xfrm>
            <a:off x="5626070" y="690746"/>
            <a:ext cx="2654760" cy="2177254"/>
          </a:xfrm>
          <a:prstGeom prst="rect">
            <a:avLst/>
          </a:prstGeom>
        </p:spPr>
      </p:pic>
    </p:spTree>
    <p:extLst>
      <p:ext uri="{BB962C8B-B14F-4D97-AF65-F5344CB8AC3E}">
        <p14:creationId xmlns:p14="http://schemas.microsoft.com/office/powerpoint/2010/main" val="166422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19F387-90CF-4CF9-9F60-1806A32C54F2}"/>
              </a:ext>
            </a:extLst>
          </p:cNvPr>
          <p:cNvPicPr>
            <a:picLocks noChangeAspect="1"/>
          </p:cNvPicPr>
          <p:nvPr/>
        </p:nvPicPr>
        <p:blipFill>
          <a:blip r:embed="rId3"/>
          <a:stretch>
            <a:fillRect/>
          </a:stretch>
        </p:blipFill>
        <p:spPr>
          <a:xfrm>
            <a:off x="5402701" y="3204731"/>
            <a:ext cx="3037324" cy="1856538"/>
          </a:xfrm>
          <a:prstGeom prst="rect">
            <a:avLst/>
          </a:prstGeom>
        </p:spPr>
      </p:pic>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Insights </a:t>
            </a:r>
            <a:r>
              <a:rPr lang="en-CA" sz="2400" dirty="0">
                <a:solidFill>
                  <a:schemeClr val="bg2">
                    <a:lumMod val="75000"/>
                  </a:schemeClr>
                </a:solidFill>
              </a:rPr>
              <a:t>(verification of hypotheses)</a:t>
            </a:r>
          </a:p>
        </p:txBody>
      </p:sp>
      <p:pic>
        <p:nvPicPr>
          <p:cNvPr id="12" name="Picture 11">
            <a:extLst>
              <a:ext uri="{FF2B5EF4-FFF2-40B4-BE49-F238E27FC236}">
                <a16:creationId xmlns:a16="http://schemas.microsoft.com/office/drawing/2014/main" id="{CFD604BB-623D-454B-83DE-F51DAAEF4BDA}"/>
              </a:ext>
            </a:extLst>
          </p:cNvPr>
          <p:cNvPicPr>
            <a:picLocks noChangeAspect="1"/>
          </p:cNvPicPr>
          <p:nvPr/>
        </p:nvPicPr>
        <p:blipFill>
          <a:blip r:embed="rId4"/>
          <a:stretch>
            <a:fillRect/>
          </a:stretch>
        </p:blipFill>
        <p:spPr>
          <a:xfrm>
            <a:off x="5338278" y="1035337"/>
            <a:ext cx="2936974" cy="1971675"/>
          </a:xfrm>
          <a:prstGeom prst="rect">
            <a:avLst/>
          </a:prstGeom>
        </p:spPr>
      </p:pic>
      <p:pic>
        <p:nvPicPr>
          <p:cNvPr id="15" name="Picture 14">
            <a:extLst>
              <a:ext uri="{FF2B5EF4-FFF2-40B4-BE49-F238E27FC236}">
                <a16:creationId xmlns:a16="http://schemas.microsoft.com/office/drawing/2014/main" id="{88714641-033E-4AF7-A1EA-BC106F8CE155}"/>
              </a:ext>
            </a:extLst>
          </p:cNvPr>
          <p:cNvPicPr>
            <a:picLocks noChangeAspect="1"/>
          </p:cNvPicPr>
          <p:nvPr/>
        </p:nvPicPr>
        <p:blipFill>
          <a:blip r:embed="rId5"/>
          <a:stretch>
            <a:fillRect/>
          </a:stretch>
        </p:blipFill>
        <p:spPr>
          <a:xfrm>
            <a:off x="713225" y="3318194"/>
            <a:ext cx="2592902" cy="1743075"/>
          </a:xfrm>
          <a:prstGeom prst="rect">
            <a:avLst/>
          </a:prstGeom>
        </p:spPr>
      </p:pic>
      <p:sp>
        <p:nvSpPr>
          <p:cNvPr id="6" name="Google Shape;762;p43">
            <a:extLst>
              <a:ext uri="{FF2B5EF4-FFF2-40B4-BE49-F238E27FC236}">
                <a16:creationId xmlns:a16="http://schemas.microsoft.com/office/drawing/2014/main" id="{4B7CC837-C67C-4576-BA4B-9951ADCAC211}"/>
              </a:ext>
            </a:extLst>
          </p:cNvPr>
          <p:cNvSpPr txBox="1">
            <a:spLocks/>
          </p:cNvSpPr>
          <p:nvPr/>
        </p:nvSpPr>
        <p:spPr>
          <a:xfrm>
            <a:off x="230807" y="1035337"/>
            <a:ext cx="7788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tenure</a:t>
            </a:r>
            <a:endParaRPr lang="en-US" sz="1600" dirty="0">
              <a:solidFill>
                <a:schemeClr val="accent1">
                  <a:lumMod val="50000"/>
                </a:schemeClr>
              </a:solidFill>
              <a:latin typeface="Staatliches" panose="020B0604020202020204" charset="0"/>
            </a:endParaRPr>
          </a:p>
        </p:txBody>
      </p:sp>
      <p:sp>
        <p:nvSpPr>
          <p:cNvPr id="7" name="Google Shape;762;p43">
            <a:extLst>
              <a:ext uri="{FF2B5EF4-FFF2-40B4-BE49-F238E27FC236}">
                <a16:creationId xmlns:a16="http://schemas.microsoft.com/office/drawing/2014/main" id="{374BE3BD-CB53-43D8-9BC8-BAA735F57E62}"/>
              </a:ext>
            </a:extLst>
          </p:cNvPr>
          <p:cNvSpPr txBox="1">
            <a:spLocks/>
          </p:cNvSpPr>
          <p:nvPr/>
        </p:nvSpPr>
        <p:spPr>
          <a:xfrm>
            <a:off x="4419601" y="1104899"/>
            <a:ext cx="94773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complain</a:t>
            </a:r>
            <a:endParaRPr lang="en-US" sz="1600" dirty="0">
              <a:solidFill>
                <a:schemeClr val="accent1">
                  <a:lumMod val="50000"/>
                </a:schemeClr>
              </a:solidFill>
              <a:latin typeface="Staatliches" panose="020B0604020202020204" charset="0"/>
            </a:endParaRPr>
          </a:p>
        </p:txBody>
      </p:sp>
      <p:sp>
        <p:nvSpPr>
          <p:cNvPr id="9" name="Google Shape;762;p43">
            <a:extLst>
              <a:ext uri="{FF2B5EF4-FFF2-40B4-BE49-F238E27FC236}">
                <a16:creationId xmlns:a16="http://schemas.microsoft.com/office/drawing/2014/main" id="{DDC62863-A61F-477E-A350-5DB16D250D76}"/>
              </a:ext>
            </a:extLst>
          </p:cNvPr>
          <p:cNvSpPr txBox="1">
            <a:spLocks/>
          </p:cNvSpPr>
          <p:nvPr/>
        </p:nvSpPr>
        <p:spPr>
          <a:xfrm>
            <a:off x="177316" y="3007012"/>
            <a:ext cx="1664668"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ashback amount</a:t>
            </a:r>
            <a:endParaRPr lang="en-US" sz="1600" dirty="0">
              <a:solidFill>
                <a:schemeClr val="accent1">
                  <a:lumMod val="50000"/>
                </a:schemeClr>
              </a:solidFill>
              <a:latin typeface="Staatliches" panose="020B0604020202020204" charset="0"/>
            </a:endParaRPr>
          </a:p>
        </p:txBody>
      </p:sp>
      <p:sp>
        <p:nvSpPr>
          <p:cNvPr id="10" name="Google Shape;762;p43">
            <a:extLst>
              <a:ext uri="{FF2B5EF4-FFF2-40B4-BE49-F238E27FC236}">
                <a16:creationId xmlns:a16="http://schemas.microsoft.com/office/drawing/2014/main" id="{CEB2ECEF-7124-4A9D-866A-2DFB9E840457}"/>
              </a:ext>
            </a:extLst>
          </p:cNvPr>
          <p:cNvSpPr txBox="1">
            <a:spLocks/>
          </p:cNvSpPr>
          <p:nvPr/>
        </p:nvSpPr>
        <p:spPr>
          <a:xfrm>
            <a:off x="4124691" y="2929180"/>
            <a:ext cx="1508497"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A</a:t>
            </a:r>
            <a:r>
              <a:rPr lang="en" sz="1600" dirty="0">
                <a:solidFill>
                  <a:schemeClr val="accent1">
                    <a:lumMod val="50000"/>
                  </a:schemeClr>
                </a:solidFill>
                <a:latin typeface="Staatliches" panose="020B0604020202020204" charset="0"/>
              </a:rPr>
              <a:t>ccess by phone</a:t>
            </a:r>
            <a:endParaRPr lang="en-US" sz="1600" dirty="0">
              <a:solidFill>
                <a:schemeClr val="accent1">
                  <a:lumMod val="50000"/>
                </a:schemeClr>
              </a:solidFill>
              <a:latin typeface="Staatliches" panose="020B0604020202020204" charset="0"/>
            </a:endParaRPr>
          </a:p>
        </p:txBody>
      </p:sp>
      <p:pic>
        <p:nvPicPr>
          <p:cNvPr id="11" name="Picture 10">
            <a:extLst>
              <a:ext uri="{FF2B5EF4-FFF2-40B4-BE49-F238E27FC236}">
                <a16:creationId xmlns:a16="http://schemas.microsoft.com/office/drawing/2014/main" id="{89C96EA4-F550-4C65-9260-7CBF8801FA71}"/>
              </a:ext>
            </a:extLst>
          </p:cNvPr>
          <p:cNvPicPr>
            <a:picLocks noChangeAspect="1"/>
          </p:cNvPicPr>
          <p:nvPr/>
        </p:nvPicPr>
        <p:blipFill rotWithShape="1">
          <a:blip r:embed="rId6"/>
          <a:srcRect t="17335"/>
          <a:stretch/>
        </p:blipFill>
        <p:spPr>
          <a:xfrm>
            <a:off x="1137590" y="1231382"/>
            <a:ext cx="1881782" cy="1511602"/>
          </a:xfrm>
          <a:prstGeom prst="rect">
            <a:avLst/>
          </a:prstGeom>
        </p:spPr>
      </p:pic>
    </p:spTree>
    <p:extLst>
      <p:ext uri="{BB962C8B-B14F-4D97-AF65-F5344CB8AC3E}">
        <p14:creationId xmlns:p14="http://schemas.microsoft.com/office/powerpoint/2010/main" val="2190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2A671D82-30FB-4B9C-9039-03DB32BFE60F}"/>
              </a:ext>
            </a:extLst>
          </p:cNvPr>
          <p:cNvCxnSpPr>
            <a:cxnSpLocks/>
          </p:cNvCxnSpPr>
          <p:nvPr/>
        </p:nvCxnSpPr>
        <p:spPr>
          <a:xfrm>
            <a:off x="3127690" y="1291315"/>
            <a:ext cx="4761729"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0613ED18-E8B6-4473-B926-EB8024A68516}"/>
              </a:ext>
            </a:extLst>
          </p:cNvPr>
          <p:cNvSpPr txBox="1">
            <a:spLocks/>
          </p:cNvSpPr>
          <p:nvPr/>
        </p:nvSpPr>
        <p:spPr>
          <a:xfrm>
            <a:off x="-1" y="0"/>
            <a:ext cx="4248151" cy="6191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2pPr>
            <a:lvl3pPr marR="0" lvl="2"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3pPr>
            <a:lvl4pPr marR="0" lvl="3"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4pPr>
            <a:lvl5pPr marR="0" lvl="4"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5pPr>
            <a:lvl6pPr marR="0" lvl="5"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6pPr>
            <a:lvl7pPr marR="0" lvl="6"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7pPr>
            <a:lvl8pPr marR="0" lvl="7"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8pPr>
            <a:lvl9pPr marR="0" lvl="8" algn="l" rtl="0">
              <a:lnSpc>
                <a:spcPct val="100000"/>
              </a:lnSpc>
              <a:spcBef>
                <a:spcPts val="0"/>
              </a:spcBef>
              <a:spcAft>
                <a:spcPts val="0"/>
              </a:spcAft>
              <a:buClr>
                <a:schemeClr val="dk1"/>
              </a:buClr>
              <a:buSzPts val="2800"/>
              <a:buFont typeface="Oswald Regular"/>
              <a:buNone/>
              <a:defRPr sz="2800" b="0" i="0" u="none" strike="noStrike" cap="none">
                <a:solidFill>
                  <a:schemeClr val="dk1"/>
                </a:solidFill>
                <a:latin typeface="Oswald Regular"/>
                <a:ea typeface="Oswald Regular"/>
                <a:cs typeface="Oswald Regular"/>
                <a:sym typeface="Oswald Regular"/>
              </a:defRPr>
            </a:lvl9pPr>
          </a:lstStyle>
          <a:p>
            <a:r>
              <a:rPr lang="en-CA" dirty="0"/>
              <a:t>Data pre-processing</a:t>
            </a:r>
          </a:p>
        </p:txBody>
      </p:sp>
      <p:grpSp>
        <p:nvGrpSpPr>
          <p:cNvPr id="5" name="Google Shape;5430;p90">
            <a:extLst>
              <a:ext uri="{FF2B5EF4-FFF2-40B4-BE49-F238E27FC236}">
                <a16:creationId xmlns:a16="http://schemas.microsoft.com/office/drawing/2014/main" id="{7B133C2A-CF20-435A-BCD3-78F4A8A7CF0D}"/>
              </a:ext>
            </a:extLst>
          </p:cNvPr>
          <p:cNvGrpSpPr/>
          <p:nvPr/>
        </p:nvGrpSpPr>
        <p:grpSpPr>
          <a:xfrm>
            <a:off x="877840" y="1019369"/>
            <a:ext cx="4851235" cy="3136523"/>
            <a:chOff x="462585" y="426978"/>
            <a:chExt cx="3583771" cy="2378008"/>
          </a:xfrm>
        </p:grpSpPr>
        <p:cxnSp>
          <p:nvCxnSpPr>
            <p:cNvPr id="9" name="Google Shape;5434;p90">
              <a:extLst>
                <a:ext uri="{FF2B5EF4-FFF2-40B4-BE49-F238E27FC236}">
                  <a16:creationId xmlns:a16="http://schemas.microsoft.com/office/drawing/2014/main" id="{530D00D8-540F-4A1D-9F99-29E9B13CE11D}"/>
                </a:ext>
              </a:extLst>
            </p:cNvPr>
            <p:cNvCxnSpPr>
              <a:cxnSpLocks/>
            </p:cNvCxnSpPr>
            <p:nvPr/>
          </p:nvCxnSpPr>
          <p:spPr>
            <a:xfrm flipV="1">
              <a:off x="756500" y="633432"/>
              <a:ext cx="1665467" cy="993644"/>
            </a:xfrm>
            <a:prstGeom prst="bentConnector3">
              <a:avLst>
                <a:gd name="adj1" fmla="val 18314"/>
              </a:avLst>
            </a:prstGeom>
            <a:noFill/>
            <a:ln w="9525" cap="flat" cmpd="sng">
              <a:solidFill>
                <a:schemeClr val="accent2">
                  <a:lumMod val="50000"/>
                </a:schemeClr>
              </a:solidFill>
              <a:prstDash val="solid"/>
              <a:round/>
              <a:headEnd type="none" w="med" len="med"/>
              <a:tailEnd type="none" w="med" len="med"/>
            </a:ln>
          </p:spPr>
        </p:cxnSp>
        <p:cxnSp>
          <p:nvCxnSpPr>
            <p:cNvPr id="10" name="Google Shape;5435;p90">
              <a:extLst>
                <a:ext uri="{FF2B5EF4-FFF2-40B4-BE49-F238E27FC236}">
                  <a16:creationId xmlns:a16="http://schemas.microsoft.com/office/drawing/2014/main" id="{A3FB62AA-DF57-4B81-B7C2-E338B470F67C}"/>
                </a:ext>
              </a:extLst>
            </p:cNvPr>
            <p:cNvCxnSpPr>
              <a:cxnSpLocks/>
            </p:cNvCxnSpPr>
            <p:nvPr/>
          </p:nvCxnSpPr>
          <p:spPr>
            <a:xfrm>
              <a:off x="760067" y="1625791"/>
              <a:ext cx="1027771" cy="1030555"/>
            </a:xfrm>
            <a:prstGeom prst="bentConnector3">
              <a:avLst>
                <a:gd name="adj1" fmla="val 30146"/>
              </a:avLst>
            </a:prstGeom>
            <a:noFill/>
            <a:ln w="9525" cap="flat" cmpd="sng">
              <a:solidFill>
                <a:schemeClr val="accent2">
                  <a:lumMod val="50000"/>
                </a:schemeClr>
              </a:solidFill>
              <a:prstDash val="solid"/>
              <a:round/>
              <a:headEnd type="none" w="med" len="med"/>
              <a:tailEnd type="none" w="med" len="med"/>
            </a:ln>
          </p:spPr>
        </p:cxnSp>
        <p:sp>
          <p:nvSpPr>
            <p:cNvPr id="11" name="Google Shape;5436;p90">
              <a:extLst>
                <a:ext uri="{FF2B5EF4-FFF2-40B4-BE49-F238E27FC236}">
                  <a16:creationId xmlns:a16="http://schemas.microsoft.com/office/drawing/2014/main" id="{68E7F39B-F2DF-4291-BB2B-D926560C48F2}"/>
                </a:ext>
              </a:extLst>
            </p:cNvPr>
            <p:cNvSpPr/>
            <p:nvPr/>
          </p:nvSpPr>
          <p:spPr>
            <a:xfrm>
              <a:off x="462585" y="1394249"/>
              <a:ext cx="351696" cy="375684"/>
            </a:xfrm>
            <a:custGeom>
              <a:avLst/>
              <a:gdLst/>
              <a:ahLst/>
              <a:cxnLst/>
              <a:rect l="l" t="t" r="r" b="b"/>
              <a:pathLst>
                <a:path w="20082" h="20115" extrusionOk="0">
                  <a:moveTo>
                    <a:pt x="10041" y="1"/>
                  </a:moveTo>
                  <a:cubicBezTo>
                    <a:pt x="4503" y="1"/>
                    <a:pt x="0" y="4504"/>
                    <a:pt x="0" y="10041"/>
                  </a:cubicBezTo>
                  <a:cubicBezTo>
                    <a:pt x="0" y="15612"/>
                    <a:pt x="4503" y="20115"/>
                    <a:pt x="10041" y="20115"/>
                  </a:cubicBezTo>
                  <a:cubicBezTo>
                    <a:pt x="15578" y="20115"/>
                    <a:pt x="20081" y="15612"/>
                    <a:pt x="20081" y="10041"/>
                  </a:cubicBezTo>
                  <a:cubicBezTo>
                    <a:pt x="20081" y="4504"/>
                    <a:pt x="15578" y="1"/>
                    <a:pt x="10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39;p90">
              <a:extLst>
                <a:ext uri="{FF2B5EF4-FFF2-40B4-BE49-F238E27FC236}">
                  <a16:creationId xmlns:a16="http://schemas.microsoft.com/office/drawing/2014/main" id="{E545C267-0053-4C95-86A6-67A911C1E2CD}"/>
                </a:ext>
              </a:extLst>
            </p:cNvPr>
            <p:cNvSpPr/>
            <p:nvPr/>
          </p:nvSpPr>
          <p:spPr>
            <a:xfrm>
              <a:off x="1356734" y="426978"/>
              <a:ext cx="383625" cy="371825"/>
            </a:xfrm>
            <a:custGeom>
              <a:avLst/>
              <a:gdLst/>
              <a:ahLst/>
              <a:cxnLst/>
              <a:rect l="l" t="t" r="r" b="b"/>
              <a:pathLst>
                <a:path w="15345" h="14873" extrusionOk="0">
                  <a:moveTo>
                    <a:pt x="7692" y="1"/>
                  </a:moveTo>
                  <a:cubicBezTo>
                    <a:pt x="7531" y="1"/>
                    <a:pt x="7369" y="6"/>
                    <a:pt x="7206" y="16"/>
                  </a:cubicBezTo>
                  <a:cubicBezTo>
                    <a:pt x="3136" y="283"/>
                    <a:pt x="0" y="3786"/>
                    <a:pt x="267" y="7889"/>
                  </a:cubicBezTo>
                  <a:cubicBezTo>
                    <a:pt x="493" y="11846"/>
                    <a:pt x="3790" y="14873"/>
                    <a:pt x="7706" y="14873"/>
                  </a:cubicBezTo>
                  <a:cubicBezTo>
                    <a:pt x="7850" y="14873"/>
                    <a:pt x="7994" y="14869"/>
                    <a:pt x="8140" y="14860"/>
                  </a:cubicBezTo>
                  <a:cubicBezTo>
                    <a:pt x="12243" y="14594"/>
                    <a:pt x="15345" y="11058"/>
                    <a:pt x="15111" y="6988"/>
                  </a:cubicBezTo>
                  <a:cubicBezTo>
                    <a:pt x="14855" y="3048"/>
                    <a:pt x="11585" y="1"/>
                    <a:pt x="7692" y="1"/>
                  </a:cubicBezTo>
                  <a:close/>
                </a:path>
              </a:pathLst>
            </a:custGeom>
            <a:solidFill>
              <a:srgbClr val="869FB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100" dirty="0">
                  <a:latin typeface="Staatliches" panose="020B0604020202020204" charset="0"/>
                </a:rPr>
                <a:t>70%</a:t>
              </a:r>
              <a:endParaRPr sz="1100" dirty="0">
                <a:latin typeface="Staatliches" panose="020B0604020202020204" charset="0"/>
              </a:endParaRPr>
            </a:p>
          </p:txBody>
        </p:sp>
        <p:sp>
          <p:nvSpPr>
            <p:cNvPr id="16" name="Google Shape;5441;p90">
              <a:extLst>
                <a:ext uri="{FF2B5EF4-FFF2-40B4-BE49-F238E27FC236}">
                  <a16:creationId xmlns:a16="http://schemas.microsoft.com/office/drawing/2014/main" id="{A68B1DDF-B199-4798-B001-A57659C8C00D}"/>
                </a:ext>
              </a:extLst>
            </p:cNvPr>
            <p:cNvSpPr/>
            <p:nvPr/>
          </p:nvSpPr>
          <p:spPr>
            <a:xfrm>
              <a:off x="1825287" y="2535561"/>
              <a:ext cx="289400" cy="269425"/>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15" name="Google Shape;5440;p90">
              <a:extLst>
                <a:ext uri="{FF2B5EF4-FFF2-40B4-BE49-F238E27FC236}">
                  <a16:creationId xmlns:a16="http://schemas.microsoft.com/office/drawing/2014/main" id="{E0928FB1-4262-4692-B6D0-5CC5EFA8DBC8}"/>
                </a:ext>
              </a:extLst>
            </p:cNvPr>
            <p:cNvSpPr/>
            <p:nvPr/>
          </p:nvSpPr>
          <p:spPr>
            <a:xfrm>
              <a:off x="3630012" y="454150"/>
              <a:ext cx="416344" cy="356940"/>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2E993AD0-0FF7-4643-BE65-C19B29889900}"/>
              </a:ext>
            </a:extLst>
          </p:cNvPr>
          <p:cNvSpPr txBox="1"/>
          <p:nvPr/>
        </p:nvSpPr>
        <p:spPr>
          <a:xfrm>
            <a:off x="1993389" y="1509795"/>
            <a:ext cx="935958"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Training set </a:t>
            </a:r>
          </a:p>
          <a:p>
            <a:r>
              <a:rPr lang="en-CA" sz="1200" dirty="0">
                <a:solidFill>
                  <a:schemeClr val="accent4">
                    <a:lumMod val="50000"/>
                  </a:schemeClr>
                </a:solidFill>
                <a:latin typeface="Staatliches" panose="020B0604020202020204" charset="0"/>
              </a:rPr>
              <a:t>N = 3941</a:t>
            </a:r>
          </a:p>
        </p:txBody>
      </p:sp>
      <p:sp>
        <p:nvSpPr>
          <p:cNvPr id="22" name="TextBox 21">
            <a:extLst>
              <a:ext uri="{FF2B5EF4-FFF2-40B4-BE49-F238E27FC236}">
                <a16:creationId xmlns:a16="http://schemas.microsoft.com/office/drawing/2014/main" id="{8B1ED465-7C69-4059-8E14-614BA5D5747B}"/>
              </a:ext>
            </a:extLst>
          </p:cNvPr>
          <p:cNvSpPr txBox="1"/>
          <p:nvPr/>
        </p:nvSpPr>
        <p:spPr>
          <a:xfrm>
            <a:off x="3037725" y="4721839"/>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set</a:t>
            </a:r>
          </a:p>
          <a:p>
            <a:r>
              <a:rPr lang="en-CA" sz="1200" dirty="0">
                <a:solidFill>
                  <a:schemeClr val="accent4">
                    <a:lumMod val="50000"/>
                  </a:schemeClr>
                </a:solidFill>
                <a:latin typeface="Staatliches" panose="020B0604020202020204" charset="0"/>
              </a:rPr>
              <a:t>N = 844</a:t>
            </a:r>
          </a:p>
        </p:txBody>
      </p:sp>
      <p:sp>
        <p:nvSpPr>
          <p:cNvPr id="24" name="TextBox 23">
            <a:extLst>
              <a:ext uri="{FF2B5EF4-FFF2-40B4-BE49-F238E27FC236}">
                <a16:creationId xmlns:a16="http://schemas.microsoft.com/office/drawing/2014/main" id="{61710CB5-A52B-4D83-99FF-1C2618AF7B05}"/>
              </a:ext>
            </a:extLst>
          </p:cNvPr>
          <p:cNvSpPr txBox="1"/>
          <p:nvPr/>
        </p:nvSpPr>
        <p:spPr>
          <a:xfrm>
            <a:off x="-24827" y="2433250"/>
            <a:ext cx="1004364"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Company data</a:t>
            </a:r>
          </a:p>
        </p:txBody>
      </p:sp>
      <p:sp>
        <p:nvSpPr>
          <p:cNvPr id="31" name="TextBox 30">
            <a:extLst>
              <a:ext uri="{FF2B5EF4-FFF2-40B4-BE49-F238E27FC236}">
                <a16:creationId xmlns:a16="http://schemas.microsoft.com/office/drawing/2014/main" id="{A1B0240B-0E09-4FD2-BF11-2284D4814C81}"/>
              </a:ext>
            </a:extLst>
          </p:cNvPr>
          <p:cNvSpPr txBox="1"/>
          <p:nvPr/>
        </p:nvSpPr>
        <p:spPr>
          <a:xfrm>
            <a:off x="2972048" y="1509795"/>
            <a:ext cx="1660161"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Simpleimputer</a:t>
            </a:r>
            <a:r>
              <a:rPr lang="en-CA" sz="1100" dirty="0">
                <a:solidFill>
                  <a:schemeClr val="tx2"/>
                </a:solidFill>
                <a:latin typeface="Staatliches" panose="020B0604020202020204" charset="0"/>
              </a:rPr>
              <a:t> (median)</a:t>
            </a:r>
          </a:p>
          <a:p>
            <a:pPr algn="ctr"/>
            <a:r>
              <a:rPr lang="en-CA" sz="1100" dirty="0">
                <a:solidFill>
                  <a:schemeClr val="tx2"/>
                </a:solidFill>
                <a:latin typeface="Staatliches" panose="020B0604020202020204" charset="0"/>
              </a:rPr>
              <a:t>- One-hot encoding</a:t>
            </a:r>
          </a:p>
          <a:p>
            <a:pPr algn="ctr"/>
            <a:r>
              <a:rPr lang="en-CA" sz="1100" dirty="0">
                <a:solidFill>
                  <a:schemeClr val="tx2"/>
                </a:solidFill>
                <a:latin typeface="Staatliches" panose="020B0604020202020204" charset="0"/>
              </a:rPr>
              <a:t>- Clean columns </a:t>
            </a:r>
          </a:p>
          <a:p>
            <a:pPr algn="ctr"/>
            <a:r>
              <a:rPr lang="en-CA" sz="1100" dirty="0">
                <a:solidFill>
                  <a:schemeClr val="tx2"/>
                </a:solidFill>
                <a:latin typeface="Staatliches" panose="020B0604020202020204" charset="0"/>
              </a:rPr>
              <a:t>- Correlations</a:t>
            </a:r>
          </a:p>
          <a:p>
            <a:pPr algn="ctr"/>
            <a:r>
              <a:rPr lang="en-CA" sz="1100" dirty="0">
                <a:solidFill>
                  <a:schemeClr val="accent6">
                    <a:lumMod val="65000"/>
                    <a:lumOff val="35000"/>
                  </a:schemeClr>
                </a:solidFill>
                <a:latin typeface="Staatliches" panose="020B0604020202020204" charset="0"/>
              </a:rPr>
              <a:t>- Outlier treatment</a:t>
            </a:r>
          </a:p>
          <a:p>
            <a:pPr algn="ctr"/>
            <a:r>
              <a:rPr lang="en-CA" sz="1100" dirty="0">
                <a:solidFill>
                  <a:schemeClr val="accent5"/>
                </a:solidFill>
                <a:latin typeface="Staatliches" panose="020B0604020202020204" charset="0"/>
              </a:rPr>
              <a:t>- Feature selection</a:t>
            </a:r>
          </a:p>
          <a:p>
            <a:pPr algn="ctr"/>
            <a:r>
              <a:rPr lang="en-CA" sz="1100" dirty="0">
                <a:solidFill>
                  <a:schemeClr val="tx2"/>
                </a:solidFill>
                <a:latin typeface="Staatliches" panose="020B0604020202020204" charset="0"/>
              </a:rPr>
              <a:t>- Standardization</a:t>
            </a:r>
          </a:p>
          <a:p>
            <a:pPr algn="ctr"/>
            <a:r>
              <a:rPr lang="en-CA" sz="1100" dirty="0">
                <a:solidFill>
                  <a:schemeClr val="tx2"/>
                </a:solidFill>
                <a:latin typeface="Staatliches" panose="020B0604020202020204" charset="0"/>
              </a:rPr>
              <a:t>- </a:t>
            </a:r>
            <a:r>
              <a:rPr lang="en-CA" sz="1100" dirty="0">
                <a:solidFill>
                  <a:schemeClr val="accent6">
                    <a:lumMod val="65000"/>
                    <a:lumOff val="35000"/>
                  </a:schemeClr>
                </a:solidFill>
                <a:latin typeface="Staatliches" panose="020B0604020202020204" charset="0"/>
              </a:rPr>
              <a:t>Random over sampling </a:t>
            </a:r>
            <a:r>
              <a:rPr lang="en-CA" sz="1100" dirty="0">
                <a:solidFill>
                  <a:schemeClr val="tx2"/>
                </a:solidFill>
                <a:latin typeface="Staatliches" panose="020B0604020202020204" charset="0"/>
              </a:rPr>
              <a:t>(n=6450)</a:t>
            </a:r>
          </a:p>
        </p:txBody>
      </p:sp>
      <p:sp>
        <p:nvSpPr>
          <p:cNvPr id="37" name="TextBox 36">
            <a:extLst>
              <a:ext uri="{FF2B5EF4-FFF2-40B4-BE49-F238E27FC236}">
                <a16:creationId xmlns:a16="http://schemas.microsoft.com/office/drawing/2014/main" id="{53AB2374-A928-4282-9CC0-3767A0F001AC}"/>
              </a:ext>
            </a:extLst>
          </p:cNvPr>
          <p:cNvSpPr txBox="1"/>
          <p:nvPr/>
        </p:nvSpPr>
        <p:spPr>
          <a:xfrm>
            <a:off x="4894060" y="1540975"/>
            <a:ext cx="1161085"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Model building</a:t>
            </a:r>
          </a:p>
        </p:txBody>
      </p:sp>
      <p:cxnSp>
        <p:nvCxnSpPr>
          <p:cNvPr id="51" name="Straight Connector 50">
            <a:extLst>
              <a:ext uri="{FF2B5EF4-FFF2-40B4-BE49-F238E27FC236}">
                <a16:creationId xmlns:a16="http://schemas.microsoft.com/office/drawing/2014/main" id="{122F07EA-B4F1-4444-B58C-A1BF35D8A659}"/>
              </a:ext>
            </a:extLst>
          </p:cNvPr>
          <p:cNvCxnSpPr>
            <a:cxnSpLocks/>
          </p:cNvCxnSpPr>
          <p:nvPr/>
        </p:nvCxnSpPr>
        <p:spPr>
          <a:xfrm>
            <a:off x="7892037" y="1291315"/>
            <a:ext cx="0" cy="1161634"/>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E9199D0-D569-4ABD-AAF3-B43E39E9DD38}"/>
              </a:ext>
            </a:extLst>
          </p:cNvPr>
          <p:cNvCxnSpPr>
            <a:cxnSpLocks/>
          </p:cNvCxnSpPr>
          <p:nvPr/>
        </p:nvCxnSpPr>
        <p:spPr>
          <a:xfrm flipH="1">
            <a:off x="7886965" y="2811205"/>
            <a:ext cx="2454" cy="1915912"/>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D544DB2-730C-41F0-A385-F9BB13205B39}"/>
              </a:ext>
            </a:extLst>
          </p:cNvPr>
          <p:cNvCxnSpPr>
            <a:cxnSpLocks/>
          </p:cNvCxnSpPr>
          <p:nvPr/>
        </p:nvCxnSpPr>
        <p:spPr>
          <a:xfrm>
            <a:off x="3139230" y="3959840"/>
            <a:ext cx="2369324" cy="9186"/>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8BC089A-6ED3-4CC3-8F02-F9D2327B0836}"/>
              </a:ext>
            </a:extLst>
          </p:cNvPr>
          <p:cNvSpPr txBox="1"/>
          <p:nvPr/>
        </p:nvSpPr>
        <p:spPr>
          <a:xfrm>
            <a:off x="4586943" y="1760686"/>
            <a:ext cx="1660161" cy="1446550"/>
          </a:xfrm>
          <a:prstGeom prst="rect">
            <a:avLst/>
          </a:prstGeom>
          <a:noFill/>
        </p:spPr>
        <p:txBody>
          <a:bodyPr wrap="square" rtlCol="0">
            <a:spAutoFit/>
          </a:bodyPr>
          <a:lstStyle/>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Dummyclassifier</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Logistic regression</a:t>
            </a:r>
          </a:p>
          <a:p>
            <a:pPr algn="ctr"/>
            <a:r>
              <a:rPr lang="en-CA" sz="1100" dirty="0">
                <a:solidFill>
                  <a:schemeClr val="tx2"/>
                </a:solidFill>
                <a:latin typeface="Staatliches" panose="020B0604020202020204" charset="0"/>
              </a:rPr>
              <a:t>- Random forest</a:t>
            </a: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Knn</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Xgboost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Adaboost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t>
            </a:r>
            <a:r>
              <a:rPr lang="en-CA" sz="1100" dirty="0" err="1">
                <a:solidFill>
                  <a:schemeClr val="tx2"/>
                </a:solidFill>
                <a:latin typeface="Staatliches" panose="020B0604020202020204" charset="0"/>
              </a:rPr>
              <a:t>Catboost</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ANN</a:t>
            </a:r>
          </a:p>
        </p:txBody>
      </p:sp>
      <p:sp>
        <p:nvSpPr>
          <p:cNvPr id="76" name="TextBox 75">
            <a:extLst>
              <a:ext uri="{FF2B5EF4-FFF2-40B4-BE49-F238E27FC236}">
                <a16:creationId xmlns:a16="http://schemas.microsoft.com/office/drawing/2014/main" id="{91F9488B-211A-49E7-A870-860D35C1D78C}"/>
              </a:ext>
            </a:extLst>
          </p:cNvPr>
          <p:cNvSpPr txBox="1"/>
          <p:nvPr/>
        </p:nvSpPr>
        <p:spPr>
          <a:xfrm>
            <a:off x="3388251" y="1282550"/>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
        <p:nvSpPr>
          <p:cNvPr id="83" name="TextBox 82">
            <a:extLst>
              <a:ext uri="{FF2B5EF4-FFF2-40B4-BE49-F238E27FC236}">
                <a16:creationId xmlns:a16="http://schemas.microsoft.com/office/drawing/2014/main" id="{B4F52B85-BBB9-43E2-AA61-4333CC2DB976}"/>
              </a:ext>
            </a:extLst>
          </p:cNvPr>
          <p:cNvSpPr txBox="1"/>
          <p:nvPr/>
        </p:nvSpPr>
        <p:spPr>
          <a:xfrm>
            <a:off x="6461206" y="1302898"/>
            <a:ext cx="767722"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Selection</a:t>
            </a:r>
          </a:p>
        </p:txBody>
      </p:sp>
      <p:sp>
        <p:nvSpPr>
          <p:cNvPr id="84" name="TextBox 83">
            <a:extLst>
              <a:ext uri="{FF2B5EF4-FFF2-40B4-BE49-F238E27FC236}">
                <a16:creationId xmlns:a16="http://schemas.microsoft.com/office/drawing/2014/main" id="{497EF5F4-2E0B-468B-8E7D-4976DB1E709E}"/>
              </a:ext>
            </a:extLst>
          </p:cNvPr>
          <p:cNvSpPr txBox="1"/>
          <p:nvPr/>
        </p:nvSpPr>
        <p:spPr>
          <a:xfrm>
            <a:off x="6171367" y="1521378"/>
            <a:ext cx="1303449" cy="1615827"/>
          </a:xfrm>
          <a:prstGeom prst="rect">
            <a:avLst/>
          </a:prstGeom>
          <a:noFill/>
        </p:spPr>
        <p:txBody>
          <a:bodyPr wrap="square" rtlCol="0">
            <a:spAutoFit/>
          </a:bodyPr>
          <a:lstStyle/>
          <a:p>
            <a:pPr algn="ctr"/>
            <a:r>
              <a:rPr lang="en-CA" sz="1100" dirty="0">
                <a:solidFill>
                  <a:schemeClr val="tx2"/>
                </a:solidFill>
                <a:latin typeface="Staatliches" panose="020B0604020202020204" charset="0"/>
              </a:rPr>
              <a:t>- precision</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a:solidFill>
                  <a:schemeClr val="tx2"/>
                </a:solidFill>
                <a:latin typeface="Staatliches" panose="020B0604020202020204" charset="0"/>
              </a:rPr>
              <a:t>Accuracy</a:t>
            </a:r>
          </a:p>
          <a:p>
            <a:pPr algn="ctr"/>
            <a:r>
              <a:rPr lang="en-CA" sz="1100" dirty="0">
                <a:solidFill>
                  <a:schemeClr val="tx2"/>
                </a:solidFill>
                <a:latin typeface="Staatliches" panose="020B0604020202020204" charset="0"/>
              </a:rPr>
              <a:t>- Recall</a:t>
            </a:r>
          </a:p>
          <a:p>
            <a:pPr algn="ctr"/>
            <a:r>
              <a:rPr lang="en-CA" sz="1100" dirty="0">
                <a:solidFill>
                  <a:schemeClr val="tx2"/>
                </a:solidFill>
                <a:latin typeface="Staatliches" panose="020B0604020202020204" charset="0"/>
              </a:rPr>
              <a:t>- F1 score</a:t>
            </a:r>
          </a:p>
          <a:p>
            <a:pPr algn="ctr"/>
            <a:r>
              <a:rPr lang="en-CA" sz="1100" dirty="0">
                <a:solidFill>
                  <a:schemeClr val="tx2"/>
                </a:solidFill>
                <a:latin typeface="Staatliches" panose="020B0604020202020204" charset="0"/>
              </a:rPr>
              <a:t>- </a:t>
            </a:r>
            <a:r>
              <a:rPr lang="en-CA" sz="1100" dirty="0">
                <a:solidFill>
                  <a:schemeClr val="accent4">
                    <a:lumMod val="75000"/>
                  </a:schemeClr>
                </a:solidFill>
                <a:latin typeface="Staatliches" panose="020B0604020202020204" charset="0"/>
              </a:rPr>
              <a:t>*</a:t>
            </a:r>
            <a:r>
              <a:rPr lang="en-CA" sz="1100" dirty="0" err="1">
                <a:solidFill>
                  <a:schemeClr val="tx2"/>
                </a:solidFill>
                <a:latin typeface="Staatliches" panose="020B0604020202020204" charset="0"/>
              </a:rPr>
              <a:t>Auc</a:t>
            </a:r>
            <a:r>
              <a:rPr lang="en-CA" sz="1100" dirty="0">
                <a:solidFill>
                  <a:schemeClr val="tx2"/>
                </a:solidFill>
                <a:latin typeface="Staatliches" panose="020B0604020202020204" charset="0"/>
              </a:rPr>
              <a:t> roc</a:t>
            </a:r>
          </a:p>
          <a:p>
            <a:pPr marL="171450" indent="-171450" algn="ctr">
              <a:buFontTx/>
              <a:buChar char="-"/>
            </a:pPr>
            <a:endParaRPr lang="en-CA" sz="1100" dirty="0">
              <a:solidFill>
                <a:schemeClr val="tx2"/>
              </a:solidFill>
              <a:latin typeface="Staatliches" panose="020B0604020202020204" charset="0"/>
            </a:endParaRPr>
          </a:p>
          <a:p>
            <a:pPr algn="ctr"/>
            <a:r>
              <a:rPr lang="en-CA" sz="1100" dirty="0" err="1">
                <a:solidFill>
                  <a:schemeClr val="bg1">
                    <a:lumMod val="65000"/>
                  </a:schemeClr>
                </a:solidFill>
                <a:latin typeface="Staatliches" panose="020B0604020202020204" charset="0"/>
              </a:rPr>
              <a:t>tuniing</a:t>
            </a:r>
            <a:endParaRPr lang="en-CA" sz="1100" dirty="0">
              <a:solidFill>
                <a:schemeClr val="bg1">
                  <a:lumMod val="65000"/>
                </a:schemeClr>
              </a:solidFill>
              <a:latin typeface="Staatliches" panose="020B0604020202020204" charset="0"/>
            </a:endParaRPr>
          </a:p>
          <a:p>
            <a:pPr algn="ctr"/>
            <a:r>
              <a:rPr lang="en-CA" sz="1100" dirty="0">
                <a:solidFill>
                  <a:schemeClr val="tx2"/>
                </a:solidFill>
                <a:latin typeface="Staatliches" panose="020B0604020202020204" charset="0"/>
              </a:rPr>
              <a:t> - </a:t>
            </a:r>
            <a:r>
              <a:rPr lang="en-CA" sz="1100" dirty="0" err="1">
                <a:solidFill>
                  <a:schemeClr val="tx2"/>
                </a:solidFill>
                <a:latin typeface="Staatliches" panose="020B0604020202020204" charset="0"/>
              </a:rPr>
              <a:t>randomsearchcv</a:t>
            </a:r>
            <a:endParaRPr lang="en-CA" sz="1100" dirty="0">
              <a:solidFill>
                <a:schemeClr val="tx2"/>
              </a:solidFill>
              <a:latin typeface="Staatliches" panose="020B0604020202020204" charset="0"/>
            </a:endParaRPr>
          </a:p>
          <a:p>
            <a:pPr algn="ctr"/>
            <a:r>
              <a:rPr lang="en-CA" sz="1100" dirty="0">
                <a:solidFill>
                  <a:schemeClr val="tx2"/>
                </a:solidFill>
                <a:latin typeface="Staatliches" panose="020B0604020202020204" charset="0"/>
              </a:rPr>
              <a:t>- Feature importance</a:t>
            </a:r>
          </a:p>
        </p:txBody>
      </p:sp>
      <p:sp>
        <p:nvSpPr>
          <p:cNvPr id="89" name="Google Shape;5440;p90">
            <a:extLst>
              <a:ext uri="{FF2B5EF4-FFF2-40B4-BE49-F238E27FC236}">
                <a16:creationId xmlns:a16="http://schemas.microsoft.com/office/drawing/2014/main" id="{06FC1659-1326-41CF-BF30-66FEB415233B}"/>
              </a:ext>
            </a:extLst>
          </p:cNvPr>
          <p:cNvSpPr/>
          <p:nvPr/>
        </p:nvSpPr>
        <p:spPr>
          <a:xfrm>
            <a:off x="7628701" y="2379052"/>
            <a:ext cx="563591" cy="470793"/>
          </a:xfrm>
          <a:custGeom>
            <a:avLst/>
            <a:gdLst/>
            <a:ahLst/>
            <a:cxnLst/>
            <a:rect l="l" t="t" r="r" b="b"/>
            <a:pathLst>
              <a:path w="11576" h="10754" extrusionOk="0">
                <a:moveTo>
                  <a:pt x="5736" y="0"/>
                </a:moveTo>
                <a:cubicBezTo>
                  <a:pt x="3156" y="0"/>
                  <a:pt x="887" y="1881"/>
                  <a:pt x="468" y="4513"/>
                </a:cubicBezTo>
                <a:cubicBezTo>
                  <a:pt x="1" y="7449"/>
                  <a:pt x="2002" y="10218"/>
                  <a:pt x="4904" y="10685"/>
                </a:cubicBezTo>
                <a:cubicBezTo>
                  <a:pt x="5194" y="10731"/>
                  <a:pt x="5483" y="10753"/>
                  <a:pt x="5768" y="10753"/>
                </a:cubicBezTo>
                <a:cubicBezTo>
                  <a:pt x="8364" y="10753"/>
                  <a:pt x="10655" y="8893"/>
                  <a:pt x="11075" y="6248"/>
                </a:cubicBezTo>
                <a:cubicBezTo>
                  <a:pt x="11576" y="3313"/>
                  <a:pt x="9574" y="544"/>
                  <a:pt x="6639" y="77"/>
                </a:cubicBezTo>
                <a:cubicBezTo>
                  <a:pt x="6335" y="25"/>
                  <a:pt x="6034" y="0"/>
                  <a:pt x="57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TextBox 89">
            <a:extLst>
              <a:ext uri="{FF2B5EF4-FFF2-40B4-BE49-F238E27FC236}">
                <a16:creationId xmlns:a16="http://schemas.microsoft.com/office/drawing/2014/main" id="{FF22BA2F-2F1C-46FE-B00E-0F99F28CC20C}"/>
              </a:ext>
            </a:extLst>
          </p:cNvPr>
          <p:cNvSpPr txBox="1"/>
          <p:nvPr/>
        </p:nvSpPr>
        <p:spPr>
          <a:xfrm>
            <a:off x="8164187" y="2542929"/>
            <a:ext cx="979839" cy="276999"/>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Test model</a:t>
            </a:r>
          </a:p>
        </p:txBody>
      </p:sp>
      <p:sp>
        <p:nvSpPr>
          <p:cNvPr id="94" name="TextBox 93">
            <a:extLst>
              <a:ext uri="{FF2B5EF4-FFF2-40B4-BE49-F238E27FC236}">
                <a16:creationId xmlns:a16="http://schemas.microsoft.com/office/drawing/2014/main" id="{7AAB0772-BC5B-4AB9-B2A5-A79804837B9A}"/>
              </a:ext>
            </a:extLst>
          </p:cNvPr>
          <p:cNvSpPr txBox="1"/>
          <p:nvPr/>
        </p:nvSpPr>
        <p:spPr>
          <a:xfrm>
            <a:off x="6742207" y="4682303"/>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pic>
        <p:nvPicPr>
          <p:cNvPr id="3" name="Picture 2">
            <a:extLst>
              <a:ext uri="{FF2B5EF4-FFF2-40B4-BE49-F238E27FC236}">
                <a16:creationId xmlns:a16="http://schemas.microsoft.com/office/drawing/2014/main" id="{A1884721-FE5B-48FB-B046-C8756C65DB6A}"/>
              </a:ext>
            </a:extLst>
          </p:cNvPr>
          <p:cNvPicPr>
            <a:picLocks noChangeAspect="1"/>
          </p:cNvPicPr>
          <p:nvPr/>
        </p:nvPicPr>
        <p:blipFill>
          <a:blip r:embed="rId3"/>
          <a:stretch>
            <a:fillRect/>
          </a:stretch>
        </p:blipFill>
        <p:spPr>
          <a:xfrm>
            <a:off x="1424833" y="557494"/>
            <a:ext cx="665955" cy="667875"/>
          </a:xfrm>
          <a:prstGeom prst="rect">
            <a:avLst/>
          </a:prstGeom>
        </p:spPr>
      </p:pic>
      <p:pic>
        <p:nvPicPr>
          <p:cNvPr id="7" name="Picture 6">
            <a:extLst>
              <a:ext uri="{FF2B5EF4-FFF2-40B4-BE49-F238E27FC236}">
                <a16:creationId xmlns:a16="http://schemas.microsoft.com/office/drawing/2014/main" id="{882B9C9C-7943-44FD-9482-ABBBF2761BE2}"/>
              </a:ext>
            </a:extLst>
          </p:cNvPr>
          <p:cNvPicPr>
            <a:picLocks noChangeAspect="1"/>
          </p:cNvPicPr>
          <p:nvPr/>
        </p:nvPicPr>
        <p:blipFill>
          <a:blip r:embed="rId4"/>
          <a:stretch>
            <a:fillRect/>
          </a:stretch>
        </p:blipFill>
        <p:spPr>
          <a:xfrm>
            <a:off x="3613149" y="540324"/>
            <a:ext cx="606910" cy="702213"/>
          </a:xfrm>
          <a:prstGeom prst="rect">
            <a:avLst/>
          </a:prstGeom>
        </p:spPr>
      </p:pic>
      <p:sp>
        <p:nvSpPr>
          <p:cNvPr id="32" name="TextBox 31">
            <a:extLst>
              <a:ext uri="{FF2B5EF4-FFF2-40B4-BE49-F238E27FC236}">
                <a16:creationId xmlns:a16="http://schemas.microsoft.com/office/drawing/2014/main" id="{8A43528E-B78A-40F2-91DC-50FA8B7A97B6}"/>
              </a:ext>
            </a:extLst>
          </p:cNvPr>
          <p:cNvSpPr txBox="1"/>
          <p:nvPr/>
        </p:nvSpPr>
        <p:spPr>
          <a:xfrm>
            <a:off x="8045921" y="2856538"/>
            <a:ext cx="1189871" cy="430887"/>
          </a:xfrm>
          <a:prstGeom prst="rect">
            <a:avLst/>
          </a:prstGeom>
          <a:noFill/>
        </p:spPr>
        <p:txBody>
          <a:bodyPr wrap="square" rtlCol="0">
            <a:spAutoFit/>
          </a:bodyPr>
          <a:lstStyle/>
          <a:p>
            <a:r>
              <a:rPr lang="en-CA" sz="1100" dirty="0">
                <a:solidFill>
                  <a:schemeClr val="tx2">
                    <a:lumMod val="40000"/>
                    <a:lumOff val="60000"/>
                  </a:schemeClr>
                </a:solidFill>
                <a:latin typeface="Staatliches" panose="020B0604020202020204" charset="0"/>
              </a:rPr>
              <a:t>- Accuracy: 0.96</a:t>
            </a:r>
          </a:p>
          <a:p>
            <a:r>
              <a:rPr lang="en-CA" sz="1100" dirty="0">
                <a:solidFill>
                  <a:schemeClr val="tx2">
                    <a:lumMod val="40000"/>
                    <a:lumOff val="60000"/>
                  </a:schemeClr>
                </a:solidFill>
                <a:latin typeface="Staatliches" panose="020B0604020202020204" charset="0"/>
              </a:rPr>
              <a:t>- AUC-ROC: 0.91</a:t>
            </a:r>
          </a:p>
        </p:txBody>
      </p:sp>
      <p:cxnSp>
        <p:nvCxnSpPr>
          <p:cNvPr id="34" name="Straight Connector 33">
            <a:extLst>
              <a:ext uri="{FF2B5EF4-FFF2-40B4-BE49-F238E27FC236}">
                <a16:creationId xmlns:a16="http://schemas.microsoft.com/office/drawing/2014/main" id="{96BC12D3-FE09-4CDD-8063-7E2A7AD31B3D}"/>
              </a:ext>
            </a:extLst>
          </p:cNvPr>
          <p:cNvCxnSpPr>
            <a:cxnSpLocks/>
          </p:cNvCxnSpPr>
          <p:nvPr/>
        </p:nvCxnSpPr>
        <p:spPr>
          <a:xfrm>
            <a:off x="2088221" y="4721840"/>
            <a:ext cx="580119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Google Shape;5441;p90">
            <a:extLst>
              <a:ext uri="{FF2B5EF4-FFF2-40B4-BE49-F238E27FC236}">
                <a16:creationId xmlns:a16="http://schemas.microsoft.com/office/drawing/2014/main" id="{B49B729A-0D2B-441F-BCA2-2B943412F62E}"/>
              </a:ext>
            </a:extLst>
          </p:cNvPr>
          <p:cNvSpPr/>
          <p:nvPr/>
        </p:nvSpPr>
        <p:spPr>
          <a:xfrm>
            <a:off x="2722486" y="4508859"/>
            <a:ext cx="391751" cy="355364"/>
          </a:xfrm>
          <a:custGeom>
            <a:avLst/>
            <a:gdLst/>
            <a:ahLst/>
            <a:cxnLst/>
            <a:rect l="l" t="t" r="r" b="b"/>
            <a:pathLst>
              <a:path w="11576" h="10777" extrusionOk="0">
                <a:moveTo>
                  <a:pt x="5787" y="0"/>
                </a:moveTo>
                <a:cubicBezTo>
                  <a:pt x="3185" y="0"/>
                  <a:pt x="889" y="1889"/>
                  <a:pt x="468" y="4538"/>
                </a:cubicBezTo>
                <a:cubicBezTo>
                  <a:pt x="1" y="7473"/>
                  <a:pt x="2002" y="10208"/>
                  <a:pt x="4938" y="10709"/>
                </a:cubicBezTo>
                <a:cubicBezTo>
                  <a:pt x="5221" y="10754"/>
                  <a:pt x="5503" y="10776"/>
                  <a:pt x="5781" y="10776"/>
                </a:cubicBezTo>
                <a:cubicBezTo>
                  <a:pt x="8358" y="10776"/>
                  <a:pt x="10654" y="8888"/>
                  <a:pt x="11075" y="6239"/>
                </a:cubicBezTo>
                <a:cubicBezTo>
                  <a:pt x="11576" y="3303"/>
                  <a:pt x="9574" y="535"/>
                  <a:pt x="6639" y="68"/>
                </a:cubicBezTo>
                <a:cubicBezTo>
                  <a:pt x="6352" y="22"/>
                  <a:pt x="6068" y="0"/>
                  <a:pt x="57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000" dirty="0">
                <a:solidFill>
                  <a:schemeClr val="accent6"/>
                </a:solidFill>
                <a:latin typeface="Staatliches" panose="020B0604020202020204" charset="0"/>
              </a:rPr>
              <a:t>15%</a:t>
            </a:r>
            <a:endParaRPr sz="1000" dirty="0">
              <a:solidFill>
                <a:schemeClr val="accent6"/>
              </a:solidFill>
              <a:latin typeface="Staatliches" panose="020B0604020202020204" charset="0"/>
            </a:endParaRPr>
          </a:p>
        </p:txBody>
      </p:sp>
      <p:sp>
        <p:nvSpPr>
          <p:cNvPr id="38" name="TextBox 37">
            <a:extLst>
              <a:ext uri="{FF2B5EF4-FFF2-40B4-BE49-F238E27FC236}">
                <a16:creationId xmlns:a16="http://schemas.microsoft.com/office/drawing/2014/main" id="{271A68F3-2DB9-4551-A062-1CB04964953C}"/>
              </a:ext>
            </a:extLst>
          </p:cNvPr>
          <p:cNvSpPr txBox="1"/>
          <p:nvPr/>
        </p:nvSpPr>
        <p:spPr>
          <a:xfrm>
            <a:off x="2621522" y="3303186"/>
            <a:ext cx="701051" cy="461665"/>
          </a:xfrm>
          <a:prstGeom prst="rect">
            <a:avLst/>
          </a:prstGeom>
          <a:noFill/>
        </p:spPr>
        <p:txBody>
          <a:bodyPr wrap="square" rtlCol="0">
            <a:spAutoFit/>
          </a:bodyPr>
          <a:lstStyle/>
          <a:p>
            <a:r>
              <a:rPr lang="en-CA" sz="1200" dirty="0">
                <a:solidFill>
                  <a:schemeClr val="accent4">
                    <a:lumMod val="50000"/>
                  </a:schemeClr>
                </a:solidFill>
                <a:latin typeface="Staatliches" panose="020B0604020202020204" charset="0"/>
              </a:rPr>
              <a:t>VAL set</a:t>
            </a:r>
          </a:p>
          <a:p>
            <a:r>
              <a:rPr lang="en-CA" sz="1200" dirty="0">
                <a:solidFill>
                  <a:schemeClr val="accent4">
                    <a:lumMod val="50000"/>
                  </a:schemeClr>
                </a:solidFill>
                <a:latin typeface="Staatliches" panose="020B0604020202020204" charset="0"/>
              </a:rPr>
              <a:t>N = 845</a:t>
            </a:r>
          </a:p>
        </p:txBody>
      </p:sp>
      <p:cxnSp>
        <p:nvCxnSpPr>
          <p:cNvPr id="39" name="Straight Connector 38">
            <a:extLst>
              <a:ext uri="{FF2B5EF4-FFF2-40B4-BE49-F238E27FC236}">
                <a16:creationId xmlns:a16="http://schemas.microsoft.com/office/drawing/2014/main" id="{D1E680D9-39EF-495A-B4A2-334C3CDC2839}"/>
              </a:ext>
            </a:extLst>
          </p:cNvPr>
          <p:cNvCxnSpPr>
            <a:cxnSpLocks/>
          </p:cNvCxnSpPr>
          <p:nvPr/>
        </p:nvCxnSpPr>
        <p:spPr>
          <a:xfrm>
            <a:off x="2088221" y="3978210"/>
            <a:ext cx="0" cy="743629"/>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E94E8-5A04-451E-AF78-8CF0A3A1C05C}"/>
              </a:ext>
            </a:extLst>
          </p:cNvPr>
          <p:cNvCxnSpPr>
            <a:cxnSpLocks/>
          </p:cNvCxnSpPr>
          <p:nvPr/>
        </p:nvCxnSpPr>
        <p:spPr>
          <a:xfrm>
            <a:off x="5495129" y="3137205"/>
            <a:ext cx="0" cy="841005"/>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A0672D4-0ABE-4122-ABBD-C501581AF33E}"/>
              </a:ext>
            </a:extLst>
          </p:cNvPr>
          <p:cNvSpPr txBox="1"/>
          <p:nvPr/>
        </p:nvSpPr>
        <p:spPr>
          <a:xfrm>
            <a:off x="4499674" y="3982242"/>
            <a:ext cx="988256" cy="276999"/>
          </a:xfrm>
          <a:prstGeom prst="rect">
            <a:avLst/>
          </a:prstGeom>
          <a:noFill/>
        </p:spPr>
        <p:txBody>
          <a:bodyPr wrap="square" rtlCol="0">
            <a:spAutoFit/>
          </a:bodyPr>
          <a:lstStyle/>
          <a:p>
            <a:r>
              <a:rPr lang="en-CA" sz="1200" dirty="0">
                <a:solidFill>
                  <a:schemeClr val="bg1">
                    <a:lumMod val="65000"/>
                  </a:schemeClr>
                </a:solidFill>
                <a:latin typeface="Staatliches" panose="020B0604020202020204" charset="0"/>
              </a:rPr>
              <a:t>Pre-process</a:t>
            </a:r>
          </a:p>
        </p:txBody>
      </p:sp>
    </p:spTree>
    <p:extLst>
      <p:ext uri="{BB962C8B-B14F-4D97-AF65-F5344CB8AC3E}">
        <p14:creationId xmlns:p14="http://schemas.microsoft.com/office/powerpoint/2010/main" val="91575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42C444C-9097-4B4E-B9A7-EB42D581A5BA}"/>
              </a:ext>
            </a:extLst>
          </p:cNvPr>
          <p:cNvPicPr>
            <a:picLocks noChangeAspect="1"/>
          </p:cNvPicPr>
          <p:nvPr/>
        </p:nvPicPr>
        <p:blipFill>
          <a:blip r:embed="rId3"/>
          <a:stretch>
            <a:fillRect/>
          </a:stretch>
        </p:blipFill>
        <p:spPr>
          <a:xfrm>
            <a:off x="185737" y="1109662"/>
            <a:ext cx="8772525" cy="3190875"/>
          </a:xfrm>
          <a:prstGeom prst="rect">
            <a:avLst/>
          </a:prstGeom>
        </p:spPr>
      </p:pic>
      <p:sp>
        <p:nvSpPr>
          <p:cNvPr id="6" name="Rectangle 5">
            <a:extLst>
              <a:ext uri="{FF2B5EF4-FFF2-40B4-BE49-F238E27FC236}">
                <a16:creationId xmlns:a16="http://schemas.microsoft.com/office/drawing/2014/main" id="{79F67E4D-7A40-4EE4-80A7-5B6798707AAC}"/>
              </a:ext>
            </a:extLst>
          </p:cNvPr>
          <p:cNvSpPr/>
          <p:nvPr/>
        </p:nvSpPr>
        <p:spPr>
          <a:xfrm>
            <a:off x="2914650" y="1200150"/>
            <a:ext cx="904876" cy="3057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Google Shape;762;p43">
            <a:extLst>
              <a:ext uri="{FF2B5EF4-FFF2-40B4-BE49-F238E27FC236}">
                <a16:creationId xmlns:a16="http://schemas.microsoft.com/office/drawing/2014/main" id="{2ABFF756-61BE-4071-A2D0-B324093A95ED}"/>
              </a:ext>
            </a:extLst>
          </p:cNvPr>
          <p:cNvSpPr txBox="1">
            <a:spLocks/>
          </p:cNvSpPr>
          <p:nvPr/>
        </p:nvSpPr>
        <p:spPr>
          <a:xfrm>
            <a:off x="4755182" y="407200"/>
            <a:ext cx="4055443"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CA" sz="1600" dirty="0">
                <a:solidFill>
                  <a:schemeClr val="accent1">
                    <a:lumMod val="50000"/>
                  </a:schemeClr>
                </a:solidFill>
                <a:latin typeface="Staatliches" panose="020B0604020202020204" charset="0"/>
              </a:rPr>
              <a:t>C</a:t>
            </a:r>
            <a:r>
              <a:rPr lang="en" sz="1600" dirty="0">
                <a:solidFill>
                  <a:schemeClr val="accent1">
                    <a:lumMod val="50000"/>
                  </a:schemeClr>
                </a:solidFill>
                <a:latin typeface="Staatliches" panose="020B0604020202020204" charset="0"/>
              </a:rPr>
              <a:t>omparison of accuracy and auc-roc scores</a:t>
            </a:r>
            <a:endParaRPr lang="en-US" sz="1600" dirty="0">
              <a:solidFill>
                <a:schemeClr val="accent1">
                  <a:lumMod val="50000"/>
                </a:schemeClr>
              </a:solidFill>
              <a:latin typeface="Staatliches" panose="020B0604020202020204" charset="0"/>
            </a:endParaRPr>
          </a:p>
        </p:txBody>
      </p:sp>
    </p:spTree>
    <p:extLst>
      <p:ext uri="{BB962C8B-B14F-4D97-AF65-F5344CB8AC3E}">
        <p14:creationId xmlns:p14="http://schemas.microsoft.com/office/powerpoint/2010/main" val="1093644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643-08DB-4634-B3BF-9E9AD2818D1D}"/>
              </a:ext>
            </a:extLst>
          </p:cNvPr>
          <p:cNvSpPr>
            <a:spLocks noGrp="1"/>
          </p:cNvSpPr>
          <p:nvPr>
            <p:ph type="title"/>
          </p:nvPr>
        </p:nvSpPr>
        <p:spPr>
          <a:xfrm>
            <a:off x="189350" y="225463"/>
            <a:ext cx="5020825" cy="572700"/>
          </a:xfrm>
        </p:spPr>
        <p:txBody>
          <a:bodyPr/>
          <a:lstStyle/>
          <a:p>
            <a:r>
              <a:rPr lang="en-CA" dirty="0"/>
              <a:t>modelling</a:t>
            </a:r>
            <a:endParaRPr lang="en-CA" sz="2400" dirty="0">
              <a:solidFill>
                <a:schemeClr val="bg2">
                  <a:lumMod val="75000"/>
                </a:schemeClr>
              </a:solidFill>
            </a:endParaRPr>
          </a:p>
        </p:txBody>
      </p:sp>
      <p:pic>
        <p:nvPicPr>
          <p:cNvPr id="5" name="Picture 4">
            <a:extLst>
              <a:ext uri="{FF2B5EF4-FFF2-40B4-BE49-F238E27FC236}">
                <a16:creationId xmlns:a16="http://schemas.microsoft.com/office/drawing/2014/main" id="{1BD972E2-CF34-4082-B598-B8334E541DFC}"/>
              </a:ext>
            </a:extLst>
          </p:cNvPr>
          <p:cNvPicPr>
            <a:picLocks noChangeAspect="1"/>
          </p:cNvPicPr>
          <p:nvPr/>
        </p:nvPicPr>
        <p:blipFill>
          <a:blip r:embed="rId3"/>
          <a:stretch>
            <a:fillRect/>
          </a:stretch>
        </p:blipFill>
        <p:spPr>
          <a:xfrm rot="16200000">
            <a:off x="3382107" y="286482"/>
            <a:ext cx="4570536" cy="5143500"/>
          </a:xfrm>
          <a:prstGeom prst="rect">
            <a:avLst/>
          </a:prstGeom>
        </p:spPr>
      </p:pic>
      <p:sp>
        <p:nvSpPr>
          <p:cNvPr id="6" name="Google Shape;762;p43">
            <a:extLst>
              <a:ext uri="{FF2B5EF4-FFF2-40B4-BE49-F238E27FC236}">
                <a16:creationId xmlns:a16="http://schemas.microsoft.com/office/drawing/2014/main" id="{D030E77A-94ED-41A5-8EED-904CF9FC4BB0}"/>
              </a:ext>
            </a:extLst>
          </p:cNvPr>
          <p:cNvSpPr txBox="1">
            <a:spLocks/>
          </p:cNvSpPr>
          <p:nvPr/>
        </p:nvSpPr>
        <p:spPr>
          <a:xfrm>
            <a:off x="266700" y="893413"/>
            <a:ext cx="2209800" cy="51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dk1"/>
              </a:buClr>
              <a:buSzPts val="1400"/>
              <a:buFont typeface="Source Sans Pro"/>
              <a:buNone/>
              <a:defRPr sz="1400" b="0" i="0" u="none" strike="noStrike" cap="none">
                <a:solidFill>
                  <a:schemeClr val="dk1"/>
                </a:solidFill>
                <a:latin typeface="Source Sans Pro"/>
                <a:ea typeface="Source Sans Pro"/>
                <a:cs typeface="Source Sans Pro"/>
                <a:sym typeface="Source Sans Pro"/>
              </a:defRPr>
            </a:lvl9pPr>
          </a:lstStyle>
          <a:p>
            <a:pPr marL="0" indent="0">
              <a:spcAft>
                <a:spcPts val="1600"/>
              </a:spcAft>
            </a:pPr>
            <a:r>
              <a:rPr lang="en" sz="1600" dirty="0">
                <a:solidFill>
                  <a:schemeClr val="accent1">
                    <a:lumMod val="50000"/>
                  </a:schemeClr>
                </a:solidFill>
                <a:latin typeface="Staatliches" panose="020B0604020202020204" charset="0"/>
              </a:rPr>
              <a:t>Feature importance</a:t>
            </a:r>
            <a:endParaRPr lang="en-US" sz="1600" dirty="0">
              <a:solidFill>
                <a:schemeClr val="accent1">
                  <a:lumMod val="50000"/>
                </a:schemeClr>
              </a:solidFill>
              <a:latin typeface="Staatliches" panose="020B0604020202020204" charset="0"/>
            </a:endParaRPr>
          </a:p>
        </p:txBody>
      </p:sp>
      <p:sp>
        <p:nvSpPr>
          <p:cNvPr id="8" name="TextBox 7">
            <a:extLst>
              <a:ext uri="{FF2B5EF4-FFF2-40B4-BE49-F238E27FC236}">
                <a16:creationId xmlns:a16="http://schemas.microsoft.com/office/drawing/2014/main" id="{A499B6FE-A208-415C-9294-9D6610C5F0C3}"/>
              </a:ext>
            </a:extLst>
          </p:cNvPr>
          <p:cNvSpPr txBox="1"/>
          <p:nvPr/>
        </p:nvSpPr>
        <p:spPr>
          <a:xfrm>
            <a:off x="189350" y="1911905"/>
            <a:ext cx="2514600" cy="1384995"/>
          </a:xfrm>
          <a:prstGeom prst="rect">
            <a:avLst/>
          </a:prstGeom>
          <a:noFill/>
        </p:spPr>
        <p:txBody>
          <a:bodyPr wrap="square">
            <a:spAutoFit/>
          </a:bodyPr>
          <a:lstStyle/>
          <a:p>
            <a:pPr marL="139700" lvl="0" rtl="0">
              <a:spcBef>
                <a:spcPts val="0"/>
              </a:spcBef>
              <a:spcAft>
                <a:spcPts val="0"/>
              </a:spcAft>
              <a:buClr>
                <a:schemeClr val="lt2"/>
              </a:buClr>
              <a:buSzPts val="1400"/>
            </a:pPr>
            <a:r>
              <a:rPr lang="en-US" b="1" dirty="0">
                <a:latin typeface="Source Sans Pro"/>
                <a:ea typeface="Source Sans Pro"/>
                <a:cs typeface="Source Sans Pro"/>
                <a:sym typeface="Source Sans Pro"/>
              </a:rPr>
              <a:t>TOP 5 FEATURES:</a:t>
            </a:r>
            <a:endParaRPr lang="en-US" sz="1400" b="1"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Tenure</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CashbackAmount</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err="1">
                <a:latin typeface="Source Sans Pro"/>
                <a:ea typeface="Source Sans Pro"/>
                <a:cs typeface="Source Sans Pro"/>
                <a:sym typeface="Source Sans Pro"/>
              </a:rPr>
              <a:t>Warehou</a:t>
            </a:r>
            <a:r>
              <a:rPr lang="en-US" dirty="0" err="1">
                <a:latin typeface="Source Sans Pro"/>
                <a:ea typeface="Source Sans Pro"/>
                <a:cs typeface="Source Sans Pro"/>
                <a:sym typeface="Source Sans Pro"/>
              </a:rPr>
              <a:t>seToHome</a:t>
            </a:r>
            <a:endParaRPr lang="en-US" dirty="0">
              <a:latin typeface="Source Sans Pro"/>
              <a:ea typeface="Source Sans Pro"/>
              <a:cs typeface="Source Sans Pro"/>
              <a:sym typeface="Source Sans Pro"/>
            </a:endParaRPr>
          </a:p>
          <a:p>
            <a:pPr marL="457200" lvl="0" indent="-317500" rtl="0">
              <a:spcBef>
                <a:spcPts val="0"/>
              </a:spcBef>
              <a:spcAft>
                <a:spcPts val="0"/>
              </a:spcAft>
              <a:buClr>
                <a:schemeClr val="lt2"/>
              </a:buClr>
              <a:buSzPts val="1400"/>
              <a:buFont typeface="Source Sans Pro"/>
              <a:buChar char="●"/>
            </a:pPr>
            <a:r>
              <a:rPr lang="en-US" sz="1400" dirty="0">
                <a:latin typeface="Source Sans Pro"/>
                <a:ea typeface="Source Sans Pro"/>
                <a:cs typeface="Source Sans Pro"/>
                <a:sym typeface="Source Sans Pro"/>
              </a:rPr>
              <a:t>Complain</a:t>
            </a:r>
          </a:p>
          <a:p>
            <a:pPr marL="457200" lvl="0" indent="-317500" rtl="0">
              <a:spcBef>
                <a:spcPts val="0"/>
              </a:spcBef>
              <a:spcAft>
                <a:spcPts val="0"/>
              </a:spcAft>
              <a:buClr>
                <a:schemeClr val="lt2"/>
              </a:buClr>
              <a:buSzPts val="1400"/>
              <a:buFont typeface="Source Sans Pro"/>
              <a:buChar char="●"/>
            </a:pPr>
            <a:r>
              <a:rPr lang="en-US" dirty="0" err="1">
                <a:latin typeface="Source Sans Pro"/>
                <a:ea typeface="Source Sans Pro"/>
                <a:cs typeface="Source Sans Pro"/>
                <a:sym typeface="Source Sans Pro"/>
              </a:rPr>
              <a:t>DaysSinceLastOrder</a:t>
            </a:r>
            <a:endParaRPr lang="en-US" sz="14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60230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371975" y="2739200"/>
            <a:ext cx="406805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CA" dirty="0"/>
              <a:t>R</a:t>
            </a:r>
            <a:r>
              <a:rPr lang="en" dirty="0"/>
              <a:t>esults &amp; conclusion</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931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38"/>
          <p:cNvSpPr txBox="1">
            <a:spLocks noGrp="1"/>
          </p:cNvSpPr>
          <p:nvPr>
            <p:ph type="title"/>
          </p:nvPr>
        </p:nvSpPr>
        <p:spPr>
          <a:xfrm>
            <a:off x="713225" y="3498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U</a:t>
            </a:r>
            <a:r>
              <a:rPr lang="en" dirty="0"/>
              <a:t>se case</a:t>
            </a:r>
            <a:endParaRPr dirty="0"/>
          </a:p>
        </p:txBody>
      </p:sp>
      <p:sp>
        <p:nvSpPr>
          <p:cNvPr id="668" name="Google Shape;668;p38"/>
          <p:cNvSpPr txBox="1">
            <a:spLocks noGrp="1"/>
          </p:cNvSpPr>
          <p:nvPr>
            <p:ph type="subTitle" idx="1"/>
          </p:nvPr>
        </p:nvSpPr>
        <p:spPr>
          <a:xfrm>
            <a:off x="236702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1</a:t>
            </a:r>
            <a:endParaRPr dirty="0"/>
          </a:p>
        </p:txBody>
      </p:sp>
      <p:sp>
        <p:nvSpPr>
          <p:cNvPr id="670" name="Google Shape;670;p38"/>
          <p:cNvSpPr txBox="1">
            <a:spLocks noGrp="1"/>
          </p:cNvSpPr>
          <p:nvPr>
            <p:ph type="subTitle" idx="3"/>
          </p:nvPr>
        </p:nvSpPr>
        <p:spPr>
          <a:xfrm>
            <a:off x="5473953" y="2682144"/>
            <a:ext cx="1898400" cy="64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C</a:t>
            </a:r>
            <a:r>
              <a:rPr lang="en" dirty="0"/>
              <a:t>ustomer 2</a:t>
            </a:r>
            <a:endParaRPr dirty="0"/>
          </a:p>
        </p:txBody>
      </p:sp>
      <p:pic>
        <p:nvPicPr>
          <p:cNvPr id="674" name="Google Shape;674;p38"/>
          <p:cNvPicPr preferRelativeResize="0"/>
          <p:nvPr/>
        </p:nvPicPr>
        <p:blipFill rotWithShape="1">
          <a:blip r:embed="rId3">
            <a:alphaModFix/>
          </a:blip>
          <a:srcRect l="7844" t="2636" r="42317" b="24541"/>
          <a:stretch/>
        </p:blipFill>
        <p:spPr>
          <a:xfrm>
            <a:off x="2367023" y="1082250"/>
            <a:ext cx="1385828" cy="1482974"/>
          </a:xfrm>
          <a:prstGeom prst="rect">
            <a:avLst/>
          </a:prstGeom>
          <a:noFill/>
          <a:ln>
            <a:noFill/>
          </a:ln>
        </p:spPr>
      </p:pic>
      <p:pic>
        <p:nvPicPr>
          <p:cNvPr id="675" name="Google Shape;675;p38"/>
          <p:cNvPicPr preferRelativeResize="0"/>
          <p:nvPr/>
        </p:nvPicPr>
        <p:blipFill rotWithShape="1">
          <a:blip r:embed="rId4">
            <a:alphaModFix/>
          </a:blip>
          <a:srcRect l="15591" t="10692" r="34864" b="16911"/>
          <a:stretch/>
        </p:blipFill>
        <p:spPr>
          <a:xfrm>
            <a:off x="5561667" y="1051657"/>
            <a:ext cx="1551054" cy="1630487"/>
          </a:xfrm>
          <a:prstGeom prst="rect">
            <a:avLst/>
          </a:prstGeom>
          <a:noFill/>
          <a:ln>
            <a:noFill/>
          </a:ln>
        </p:spPr>
      </p:pic>
      <p:sp>
        <p:nvSpPr>
          <p:cNvPr id="677" name="Google Shape;677;p38"/>
          <p:cNvSpPr/>
          <p:nvPr/>
        </p:nvSpPr>
        <p:spPr>
          <a:xfrm>
            <a:off x="4572000" y="571070"/>
            <a:ext cx="736047" cy="235996"/>
          </a:xfrm>
          <a:custGeom>
            <a:avLst/>
            <a:gdLst/>
            <a:ahLst/>
            <a:cxnLst/>
            <a:rect l="l" t="t" r="r" b="b"/>
            <a:pathLst>
              <a:path w="24228" h="3871" extrusionOk="0">
                <a:moveTo>
                  <a:pt x="0" y="0"/>
                </a:moveTo>
                <a:lnTo>
                  <a:pt x="0" y="3870"/>
                </a:lnTo>
                <a:lnTo>
                  <a:pt x="24227" y="3870"/>
                </a:lnTo>
                <a:lnTo>
                  <a:pt x="24227"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79F967E1-7CFD-439E-9DCF-0F5F4CFD861E}"/>
              </a:ext>
            </a:extLst>
          </p:cNvPr>
          <p:cNvSpPr txBox="1"/>
          <p:nvPr/>
        </p:nvSpPr>
        <p:spPr>
          <a:xfrm>
            <a:off x="5357241" y="3179704"/>
            <a:ext cx="2131823" cy="2092881"/>
          </a:xfrm>
          <a:prstGeom prst="rect">
            <a:avLst/>
          </a:prstGeom>
          <a:noFill/>
        </p:spPr>
        <p:txBody>
          <a:bodyPr wrap="square" rtlCol="0">
            <a:spAutoFit/>
          </a:bodyPr>
          <a:lstStyle/>
          <a:p>
            <a:pPr marL="285750" indent="-285750">
              <a:buFontTx/>
              <a:buChar char="-"/>
            </a:pPr>
            <a:r>
              <a:rPr lang="en-CA" sz="1000" dirty="0"/>
              <a:t>Gender: Male</a:t>
            </a:r>
          </a:p>
          <a:p>
            <a:pPr marL="285750" indent="-285750">
              <a:buFontTx/>
              <a:buChar char="-"/>
            </a:pPr>
            <a:r>
              <a:rPr lang="en-CA" sz="1000" dirty="0"/>
              <a:t>Login: Mobile Phone</a:t>
            </a:r>
          </a:p>
          <a:p>
            <a:pPr marL="285750" indent="-285750">
              <a:buFontTx/>
              <a:buChar char="-"/>
            </a:pPr>
            <a:r>
              <a:rPr lang="en-CA" sz="1000" dirty="0"/>
              <a:t>Payment: Credit Card</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1</a:t>
            </a:r>
          </a:p>
          <a:p>
            <a:pPr marL="285750" indent="-285750">
              <a:buFontTx/>
              <a:buChar char="-"/>
            </a:pPr>
            <a:r>
              <a:rPr lang="en-CA" sz="1000" dirty="0"/>
              <a:t>Complain: 1</a:t>
            </a:r>
          </a:p>
          <a:p>
            <a:pPr marL="285750" indent="-285750">
              <a:buFontTx/>
              <a:buChar char="-"/>
            </a:pPr>
            <a:r>
              <a:rPr lang="en-CA" sz="1000" dirty="0"/>
              <a:t>Cashback Amount: $159</a:t>
            </a:r>
          </a:p>
          <a:p>
            <a:pPr marL="285750" indent="-285750">
              <a:buFontTx/>
              <a:buChar char="-"/>
            </a:pPr>
            <a:r>
              <a:rPr lang="en-CA" sz="1000" dirty="0"/>
              <a:t>Hike from last year: 13%</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RETAIN</a:t>
            </a:r>
          </a:p>
          <a:p>
            <a:pPr marL="285750" indent="-285750">
              <a:buFontTx/>
              <a:buChar char="-"/>
            </a:pPr>
            <a:endParaRPr lang="en-CA" sz="1000" dirty="0"/>
          </a:p>
          <a:p>
            <a:pPr marL="285750" indent="-285750">
              <a:buFontTx/>
              <a:buChar char="-"/>
            </a:pPr>
            <a:endParaRPr lang="en-CA" sz="1000" dirty="0"/>
          </a:p>
        </p:txBody>
      </p:sp>
      <p:sp>
        <p:nvSpPr>
          <p:cNvPr id="19" name="TextBox 18">
            <a:extLst>
              <a:ext uri="{FF2B5EF4-FFF2-40B4-BE49-F238E27FC236}">
                <a16:creationId xmlns:a16="http://schemas.microsoft.com/office/drawing/2014/main" id="{6C403305-7067-4B2F-8315-F7B913B344A1}"/>
              </a:ext>
            </a:extLst>
          </p:cNvPr>
          <p:cNvSpPr txBox="1"/>
          <p:nvPr/>
        </p:nvSpPr>
        <p:spPr>
          <a:xfrm>
            <a:off x="2250311" y="3179704"/>
            <a:ext cx="2131823" cy="2092881"/>
          </a:xfrm>
          <a:prstGeom prst="rect">
            <a:avLst/>
          </a:prstGeom>
          <a:noFill/>
        </p:spPr>
        <p:txBody>
          <a:bodyPr wrap="square" rtlCol="0">
            <a:spAutoFit/>
          </a:bodyPr>
          <a:lstStyle/>
          <a:p>
            <a:pPr marL="285750" indent="-285750">
              <a:buFontTx/>
              <a:buChar char="-"/>
            </a:pPr>
            <a:r>
              <a:rPr lang="en-CA" sz="1000" dirty="0"/>
              <a:t>Gender: Female</a:t>
            </a:r>
          </a:p>
          <a:p>
            <a:pPr marL="285750" indent="-285750">
              <a:buFontTx/>
              <a:buChar char="-"/>
            </a:pPr>
            <a:r>
              <a:rPr lang="en-CA" sz="1000" dirty="0"/>
              <a:t>Login: Mobile Phone</a:t>
            </a:r>
          </a:p>
          <a:p>
            <a:pPr marL="285750" indent="-285750">
              <a:buFontTx/>
              <a:buChar char="-"/>
            </a:pPr>
            <a:r>
              <a:rPr lang="en-CA" sz="1000" dirty="0"/>
              <a:t>Payment: E-Wallet</a:t>
            </a:r>
          </a:p>
          <a:p>
            <a:pPr marL="285750" indent="-285750">
              <a:buFontTx/>
              <a:buChar char="-"/>
            </a:pPr>
            <a:r>
              <a:rPr lang="en-CA" sz="1000" dirty="0"/>
              <a:t>Marital Status: Divorced</a:t>
            </a:r>
          </a:p>
          <a:p>
            <a:pPr marL="285750" indent="-285750">
              <a:buFontTx/>
              <a:buChar char="-"/>
            </a:pPr>
            <a:r>
              <a:rPr lang="en-CA" sz="1000" dirty="0" err="1"/>
              <a:t>CityTier</a:t>
            </a:r>
            <a:r>
              <a:rPr lang="en-CA" sz="1000" dirty="0"/>
              <a:t>: 3</a:t>
            </a:r>
          </a:p>
          <a:p>
            <a:pPr marL="285750" indent="-285750">
              <a:buFontTx/>
              <a:buChar char="-"/>
            </a:pPr>
            <a:r>
              <a:rPr lang="en-CA" sz="1000" dirty="0"/>
              <a:t>Complain: 0</a:t>
            </a:r>
          </a:p>
          <a:p>
            <a:pPr marL="285750" indent="-285750">
              <a:buFontTx/>
              <a:buChar char="-"/>
            </a:pPr>
            <a:r>
              <a:rPr lang="en-CA" sz="1000" dirty="0"/>
              <a:t>Cashback Amount: $160</a:t>
            </a:r>
          </a:p>
          <a:p>
            <a:pPr marL="285750" indent="-285750">
              <a:buFontTx/>
              <a:buChar char="-"/>
            </a:pPr>
            <a:r>
              <a:rPr lang="en-CA" sz="1000" dirty="0"/>
              <a:t>Hike from last year: 14%</a:t>
            </a:r>
          </a:p>
          <a:p>
            <a:pPr marL="285750" indent="-285750">
              <a:buFontTx/>
              <a:buChar char="-"/>
            </a:pPr>
            <a:r>
              <a:rPr lang="en-CA" sz="1000" dirty="0"/>
              <a:t>Hours on App: 2</a:t>
            </a:r>
          </a:p>
          <a:p>
            <a:pPr algn="ctr"/>
            <a:endParaRPr lang="en-CA" sz="1000" b="1" dirty="0">
              <a:solidFill>
                <a:schemeClr val="bg2">
                  <a:lumMod val="75000"/>
                </a:schemeClr>
              </a:solidFill>
            </a:endParaRPr>
          </a:p>
          <a:p>
            <a:pPr algn="ctr"/>
            <a:r>
              <a:rPr lang="en-CA" sz="1000" b="1" dirty="0">
                <a:solidFill>
                  <a:schemeClr val="bg2">
                    <a:lumMod val="75000"/>
                  </a:schemeClr>
                </a:solidFill>
              </a:rPr>
              <a:t>CHURN</a:t>
            </a:r>
          </a:p>
          <a:p>
            <a:pPr marL="285750" indent="-285750">
              <a:buFontTx/>
              <a:buChar char="-"/>
            </a:pPr>
            <a:endParaRPr lang="en-CA" sz="1000" dirty="0"/>
          </a:p>
          <a:p>
            <a:pPr marL="285750" indent="-285750">
              <a:buFontTx/>
              <a:buChar char="-"/>
            </a:pPr>
            <a:endParaRPr lang="en-CA"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4"/>
          <p:cNvSpPr txBox="1">
            <a:spLocks noGrp="1"/>
          </p:cNvSpPr>
          <p:nvPr>
            <p:ph type="title"/>
          </p:nvPr>
        </p:nvSpPr>
        <p:spPr>
          <a:xfrm>
            <a:off x="713250" y="347509"/>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22" name="Google Shape;622;p34"/>
          <p:cNvSpPr txBox="1">
            <a:spLocks noGrp="1"/>
          </p:cNvSpPr>
          <p:nvPr>
            <p:ph type="subTitle" idx="1"/>
          </p:nvPr>
        </p:nvSpPr>
        <p:spPr>
          <a:xfrm>
            <a:off x="1754163" y="1397775"/>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Background</a:t>
            </a:r>
          </a:p>
        </p:txBody>
      </p:sp>
      <p:sp>
        <p:nvSpPr>
          <p:cNvPr id="623" name="Google Shape;623;p34"/>
          <p:cNvSpPr txBox="1">
            <a:spLocks noGrp="1"/>
          </p:cNvSpPr>
          <p:nvPr>
            <p:ph type="title" idx="2"/>
          </p:nvPr>
        </p:nvSpPr>
        <p:spPr>
          <a:xfrm>
            <a:off x="1021363"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625" name="Google Shape;625;p34"/>
          <p:cNvSpPr txBox="1">
            <a:spLocks noGrp="1"/>
          </p:cNvSpPr>
          <p:nvPr>
            <p:ph type="subTitle" idx="4"/>
          </p:nvPr>
        </p:nvSpPr>
        <p:spPr>
          <a:xfrm>
            <a:off x="5614638" y="1397767"/>
            <a:ext cx="2508000" cy="7644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a:t>Hypothesis</a:t>
            </a:r>
            <a:endParaRPr lang="en-US"/>
          </a:p>
        </p:txBody>
      </p:sp>
      <p:sp>
        <p:nvSpPr>
          <p:cNvPr id="626" name="Google Shape;626;p34"/>
          <p:cNvSpPr txBox="1">
            <a:spLocks noGrp="1"/>
          </p:cNvSpPr>
          <p:nvPr>
            <p:ph type="title" idx="5"/>
          </p:nvPr>
        </p:nvSpPr>
        <p:spPr>
          <a:xfrm>
            <a:off x="4881838" y="1208692"/>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628" name="Google Shape;628;p34"/>
          <p:cNvSpPr txBox="1">
            <a:spLocks noGrp="1"/>
          </p:cNvSpPr>
          <p:nvPr>
            <p:ph type="subTitle" idx="7"/>
          </p:nvPr>
        </p:nvSpPr>
        <p:spPr>
          <a:xfrm>
            <a:off x="1754163"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a:t>Data and Modelling</a:t>
            </a:r>
            <a:endParaRPr lang="en-US"/>
          </a:p>
        </p:txBody>
      </p:sp>
      <p:sp>
        <p:nvSpPr>
          <p:cNvPr id="629" name="Google Shape;629;p34"/>
          <p:cNvSpPr txBox="1">
            <a:spLocks noGrp="1"/>
          </p:cNvSpPr>
          <p:nvPr>
            <p:ph type="title" idx="8"/>
          </p:nvPr>
        </p:nvSpPr>
        <p:spPr>
          <a:xfrm>
            <a:off x="1021363"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631" name="Google Shape;631;p34"/>
          <p:cNvSpPr txBox="1">
            <a:spLocks noGrp="1"/>
          </p:cNvSpPr>
          <p:nvPr>
            <p:ph type="subTitle" idx="13"/>
          </p:nvPr>
        </p:nvSpPr>
        <p:spPr>
          <a:xfrm>
            <a:off x="5614638" y="2993900"/>
            <a:ext cx="2508000" cy="764400"/>
          </a:xfrm>
          <a:prstGeom prst="rect">
            <a:avLst/>
          </a:prstGeom>
        </p:spPr>
        <p:txBody>
          <a:bodyPr spcFirstLastPara="1" wrap="square" lIns="91425" tIns="91425" rIns="91425" bIns="91425" anchor="t" anchorCtr="0">
            <a:noAutofit/>
          </a:bodyPr>
          <a:lstStyle/>
          <a:p>
            <a:pPr marL="0" indent="0">
              <a:spcAft>
                <a:spcPts val="1600"/>
              </a:spcAft>
            </a:pPr>
            <a:r>
              <a:rPr lang="en" dirty="0"/>
              <a:t>Results and Conclusion</a:t>
            </a:r>
            <a:endParaRPr dirty="0"/>
          </a:p>
        </p:txBody>
      </p:sp>
      <p:sp>
        <p:nvSpPr>
          <p:cNvPr id="632" name="Google Shape;632;p34"/>
          <p:cNvSpPr txBox="1">
            <a:spLocks noGrp="1"/>
          </p:cNvSpPr>
          <p:nvPr>
            <p:ph type="title" idx="14"/>
          </p:nvPr>
        </p:nvSpPr>
        <p:spPr>
          <a:xfrm>
            <a:off x="4881838" y="2804825"/>
            <a:ext cx="7575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72"/>
          <p:cNvGrpSpPr/>
          <p:nvPr/>
        </p:nvGrpSpPr>
        <p:grpSpPr>
          <a:xfrm>
            <a:off x="27773" y="2856838"/>
            <a:ext cx="2252782" cy="2286674"/>
            <a:chOff x="2082275" y="3308359"/>
            <a:chExt cx="883756" cy="897016"/>
          </a:xfrm>
        </p:grpSpPr>
        <p:sp>
          <p:nvSpPr>
            <p:cNvPr id="1617" name="Google Shape;1617;p72"/>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2"/>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2"/>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72"/>
          <p:cNvSpPr txBox="1">
            <a:spLocks noGrp="1"/>
          </p:cNvSpPr>
          <p:nvPr>
            <p:ph type="title"/>
          </p:nvPr>
        </p:nvSpPr>
        <p:spPr>
          <a:xfrm>
            <a:off x="482691" y="251693"/>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a:t>
            </a:r>
            <a:r>
              <a:rPr lang="en" dirty="0"/>
              <a:t>hreats to validity</a:t>
            </a:r>
            <a:endParaRPr dirty="0"/>
          </a:p>
        </p:txBody>
      </p:sp>
      <p:graphicFrame>
        <p:nvGraphicFramePr>
          <p:cNvPr id="1635" name="Google Shape;1635;p72"/>
          <p:cNvGraphicFramePr/>
          <p:nvPr>
            <p:extLst>
              <p:ext uri="{D42A27DB-BD31-4B8C-83A1-F6EECF244321}">
                <p14:modId xmlns:p14="http://schemas.microsoft.com/office/powerpoint/2010/main" val="3964551603"/>
              </p:ext>
            </p:extLst>
          </p:nvPr>
        </p:nvGraphicFramePr>
        <p:xfrm>
          <a:off x="564550" y="1153531"/>
          <a:ext cx="8014900" cy="3663573"/>
        </p:xfrm>
        <a:graphic>
          <a:graphicData uri="http://schemas.openxmlformats.org/drawingml/2006/table">
            <a:tbl>
              <a:tblPr>
                <a:noFill/>
                <a:tableStyleId>{17A6BE12-CDB0-4184-9941-AE999718BFCD}</a:tableStyleId>
              </a:tblPr>
              <a:tblGrid>
                <a:gridCol w="1788389">
                  <a:extLst>
                    <a:ext uri="{9D8B030D-6E8A-4147-A177-3AD203B41FA5}">
                      <a16:colId xmlns:a16="http://schemas.microsoft.com/office/drawing/2014/main" val="1172455030"/>
                    </a:ext>
                  </a:extLst>
                </a:gridCol>
                <a:gridCol w="2219061">
                  <a:extLst>
                    <a:ext uri="{9D8B030D-6E8A-4147-A177-3AD203B41FA5}">
                      <a16:colId xmlns:a16="http://schemas.microsoft.com/office/drawing/2014/main" val="20000"/>
                    </a:ext>
                  </a:extLst>
                </a:gridCol>
                <a:gridCol w="2003725">
                  <a:extLst>
                    <a:ext uri="{9D8B030D-6E8A-4147-A177-3AD203B41FA5}">
                      <a16:colId xmlns:a16="http://schemas.microsoft.com/office/drawing/2014/main" val="20001"/>
                    </a:ext>
                  </a:extLst>
                </a:gridCol>
                <a:gridCol w="2003725">
                  <a:extLst>
                    <a:ext uri="{9D8B030D-6E8A-4147-A177-3AD203B41FA5}">
                      <a16:colId xmlns:a16="http://schemas.microsoft.com/office/drawing/2014/main" val="20002"/>
                    </a:ext>
                  </a:extLst>
                </a:gridCol>
              </a:tblGrid>
              <a:tr h="618128">
                <a:tc>
                  <a:txBody>
                    <a:bodyPr/>
                    <a:lstStyle/>
                    <a:p>
                      <a:pPr marL="0" lvl="0" indent="0" algn="ctr" rtl="0">
                        <a:spcBef>
                          <a:spcPts val="0"/>
                        </a:spcBef>
                        <a:spcAft>
                          <a:spcPts val="0"/>
                        </a:spcAft>
                        <a:buClr>
                          <a:schemeClr val="dk1"/>
                        </a:buClr>
                        <a:buSzPts val="1100"/>
                        <a:buFont typeface="Arial"/>
                        <a:buNone/>
                      </a:pPr>
                      <a:r>
                        <a:rPr lang="en-CA" sz="1600" dirty="0">
                          <a:solidFill>
                            <a:schemeClr val="lt2"/>
                          </a:solidFill>
                          <a:latin typeface="Staatliches"/>
                          <a:ea typeface="Staatliches"/>
                          <a:cs typeface="Staatliches"/>
                          <a:sym typeface="Staatliches"/>
                        </a:rPr>
                        <a:t>S</a:t>
                      </a:r>
                      <a:r>
                        <a:rPr lang="en" sz="1600" dirty="0">
                          <a:solidFill>
                            <a:schemeClr val="lt2"/>
                          </a:solidFill>
                          <a:latin typeface="Staatliches"/>
                          <a:ea typeface="Staatliches"/>
                          <a:cs typeface="Staatliches"/>
                          <a:sym typeface="Staatliches"/>
                        </a:rPr>
                        <a:t>mall data size and imbalanced data</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Data collection and limited </a:t>
                      </a:r>
                      <a:r>
                        <a:rPr lang="en" sz="1600" dirty="0">
                          <a:solidFill>
                            <a:schemeClr val="lt2"/>
                          </a:solidFill>
                          <a:latin typeface="Staatliches"/>
                          <a:ea typeface="Staatliches"/>
                          <a:cs typeface="Staatliches"/>
                          <a:sym typeface="Staatliches"/>
                        </a:rPr>
                        <a:t> variables</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Conclusion validity</a:t>
                      </a:r>
                      <a:endParaRPr dirty="0"/>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dirty="0">
                          <a:solidFill>
                            <a:schemeClr val="lt2"/>
                          </a:solidFill>
                          <a:latin typeface="Staatliches"/>
                          <a:ea typeface="Staatliches"/>
                          <a:cs typeface="Staatliches"/>
                          <a:sym typeface="Staatliches"/>
                        </a:rPr>
                        <a:t>uncertainties</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74323">
                <a:tc>
                  <a:txBody>
                    <a:bodyPr/>
                    <a:lstStyle/>
                    <a:p>
                      <a:pPr marL="0" lvl="0" indent="0" algn="ctr" rtl="0">
                        <a:spcBef>
                          <a:spcPts val="0"/>
                        </a:spcBef>
                        <a:spcAft>
                          <a:spcPts val="0"/>
                        </a:spcAft>
                        <a:buNone/>
                      </a:pPr>
                      <a:r>
                        <a:rPr lang="en-CA" sz="1200" dirty="0">
                          <a:latin typeface="Source Sans Pro"/>
                          <a:ea typeface="Source Sans Pro"/>
                          <a:cs typeface="Source Sans Pro"/>
                          <a:sym typeface="Source Sans Pro"/>
                        </a:rPr>
                        <a:t>T</a:t>
                      </a:r>
                      <a:r>
                        <a:rPr lang="en" sz="1200" dirty="0">
                          <a:latin typeface="Source Sans Pro"/>
                          <a:ea typeface="Source Sans Pro"/>
                          <a:cs typeface="Source Sans Pro"/>
                          <a:sym typeface="Source Sans Pro"/>
                        </a:rPr>
                        <a:t>raining data had 3941 observations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0" algn="ctr" rtl="0">
                        <a:spcBef>
                          <a:spcPts val="0"/>
                        </a:spcBef>
                        <a:spcAft>
                          <a:spcPts val="0"/>
                        </a:spcAft>
                        <a:buNone/>
                      </a:pPr>
                      <a:r>
                        <a:rPr lang="en-CA" sz="1200" dirty="0">
                          <a:latin typeface="Source Sans Pro"/>
                          <a:ea typeface="Source Sans Pro"/>
                          <a:cs typeface="Source Sans Pro"/>
                          <a:sym typeface="Source Sans Pro"/>
                        </a:rPr>
                        <a:t>Unaware of data collection process. Time-series data would have been beneficial</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Need to statistically validate results from hypothesis tests</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CA" sz="1200" dirty="0">
                          <a:latin typeface="Source Sans Pro"/>
                          <a:ea typeface="Source Sans Pro"/>
                          <a:cs typeface="Source Sans Pro"/>
                          <a:sym typeface="Source Sans Pro"/>
                        </a:rPr>
                        <a:t>Exogeneous shocks (unforeseen events)</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78673">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more data</a:t>
                      </a:r>
                    </a:p>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Be aware of imbalance data</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Selection Bias could be present (CityTier 3)</a:t>
                      </a:r>
                    </a:p>
                    <a:p>
                      <a:pPr marL="457200" lvl="0" indent="-317500" algn="ctr" rtl="0">
                        <a:spcBef>
                          <a:spcPts val="0"/>
                        </a:spcBef>
                        <a:spcAft>
                          <a:spcPts val="0"/>
                        </a:spcAft>
                        <a:buClr>
                          <a:schemeClr val="lt2"/>
                        </a:buClr>
                        <a:buSzPts val="1400"/>
                        <a:buFont typeface="Source Sans Pro"/>
                        <a:buChar char="●"/>
                      </a:pPr>
                      <a:r>
                        <a:rPr lang="en" sz="1200" dirty="0">
                          <a:latin typeface="Source Sans Pro"/>
                          <a:ea typeface="Source Sans Pro"/>
                          <a:cs typeface="Source Sans Pro"/>
                          <a:sym typeface="Source Sans Pro"/>
                        </a:rPr>
                        <a:t>Would be valuable to capture time series data to evaluate the fluctuations of customer behavior over time</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In addition to the exploratory data task, it is important to conduct statistical analysis to accept or refute the hypotheses</a:t>
                      </a:r>
                      <a:endParaRPr sz="1200" dirty="0">
                        <a:latin typeface="Source Sans Pro"/>
                        <a:ea typeface="Source Sans Pro"/>
                        <a:cs typeface="Source Sans Pro"/>
                        <a:sym typeface="Source Sans Pro"/>
                      </a:endParaRPr>
                    </a:p>
                    <a:p>
                      <a:pPr marL="457200" lvl="0" indent="0" algn="ctr"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ctr"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Collect data from a wider time period to capture some market fluctuations and flexibility in user behaviour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1636" name="Google Shape;1636;p72"/>
          <p:cNvSpPr/>
          <p:nvPr/>
        </p:nvSpPr>
        <p:spPr>
          <a:xfrm rot="-5400000">
            <a:off x="7812850" y="341704"/>
            <a:ext cx="344101" cy="344101"/>
          </a:xfrm>
          <a:custGeom>
            <a:avLst/>
            <a:gdLst/>
            <a:ahLst/>
            <a:cxnLst/>
            <a:rect l="l" t="t" r="r" b="b"/>
            <a:pathLst>
              <a:path w="1660" h="1660" extrusionOk="0">
                <a:moveTo>
                  <a:pt x="1" y="1"/>
                </a:moveTo>
                <a:lnTo>
                  <a:pt x="1" y="1659"/>
                </a:lnTo>
                <a:lnTo>
                  <a:pt x="1659" y="1659"/>
                </a:lnTo>
                <a:lnTo>
                  <a:pt x="1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rot="-5400000">
            <a:off x="8722850" y="341704"/>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pSp>
        <p:nvGrpSpPr>
          <p:cNvPr id="725" name="Google Shape;725;p41"/>
          <p:cNvGrpSpPr/>
          <p:nvPr/>
        </p:nvGrpSpPr>
        <p:grpSpPr>
          <a:xfrm>
            <a:off x="6860798" y="484088"/>
            <a:ext cx="2252782" cy="2286674"/>
            <a:chOff x="2082275" y="3308359"/>
            <a:chExt cx="883756" cy="897016"/>
          </a:xfrm>
        </p:grpSpPr>
        <p:sp>
          <p:nvSpPr>
            <p:cNvPr id="726" name="Google Shape;726;p41"/>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41"/>
          <p:cNvGrpSpPr/>
          <p:nvPr/>
        </p:nvGrpSpPr>
        <p:grpSpPr>
          <a:xfrm rot="-5400000" flipH="1">
            <a:off x="656129" y="3490512"/>
            <a:ext cx="653277" cy="653277"/>
            <a:chOff x="7831041" y="486579"/>
            <a:chExt cx="653277" cy="653277"/>
          </a:xfrm>
        </p:grpSpPr>
        <p:sp>
          <p:nvSpPr>
            <p:cNvPr id="744" name="Google Shape;744;p41"/>
            <p:cNvSpPr/>
            <p:nvPr/>
          </p:nvSpPr>
          <p:spPr>
            <a:xfrm rot="10800000">
              <a:off x="8433079" y="486579"/>
              <a:ext cx="51239" cy="653277"/>
            </a:xfrm>
            <a:custGeom>
              <a:avLst/>
              <a:gdLst/>
              <a:ahLst/>
              <a:cxnLst/>
              <a:rect l="l" t="t" r="r" b="b"/>
              <a:pathLst>
                <a:path w="1334" h="17008" extrusionOk="0">
                  <a:moveTo>
                    <a:pt x="0" y="0"/>
                  </a:moveTo>
                  <a:lnTo>
                    <a:pt x="0" y="17008"/>
                  </a:lnTo>
                  <a:lnTo>
                    <a:pt x="1334" y="17008"/>
                  </a:lnTo>
                  <a:lnTo>
                    <a:pt x="1334"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0800000">
              <a:off x="7831041" y="486582"/>
              <a:ext cx="653277" cy="52506"/>
            </a:xfrm>
            <a:custGeom>
              <a:avLst/>
              <a:gdLst/>
              <a:ahLst/>
              <a:cxnLst/>
              <a:rect l="l" t="t" r="r" b="b"/>
              <a:pathLst>
                <a:path w="17008" h="1367" extrusionOk="0">
                  <a:moveTo>
                    <a:pt x="0" y="1"/>
                  </a:moveTo>
                  <a:lnTo>
                    <a:pt x="0" y="1367"/>
                  </a:lnTo>
                  <a:lnTo>
                    <a:pt x="17008" y="1367"/>
                  </a:lnTo>
                  <a:lnTo>
                    <a:pt x="17008"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41"/>
          <p:cNvSpPr txBox="1">
            <a:spLocks noGrp="1"/>
          </p:cNvSpPr>
          <p:nvPr>
            <p:ph type="title"/>
          </p:nvPr>
        </p:nvSpPr>
        <p:spPr>
          <a:xfrm>
            <a:off x="705025" y="105521"/>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graphicFrame>
        <p:nvGraphicFramePr>
          <p:cNvPr id="747" name="Google Shape;747;p41"/>
          <p:cNvGraphicFramePr/>
          <p:nvPr>
            <p:extLst>
              <p:ext uri="{D42A27DB-BD31-4B8C-83A1-F6EECF244321}">
                <p14:modId xmlns:p14="http://schemas.microsoft.com/office/powerpoint/2010/main" val="3360097117"/>
              </p:ext>
            </p:extLst>
          </p:nvPr>
        </p:nvGraphicFramePr>
        <p:xfrm>
          <a:off x="173439" y="625891"/>
          <a:ext cx="8627159" cy="4815720"/>
        </p:xfrm>
        <a:graphic>
          <a:graphicData uri="http://schemas.openxmlformats.org/drawingml/2006/table">
            <a:tbl>
              <a:tblPr>
                <a:noFill/>
                <a:tableStyleId>{17A6BE12-CDB0-4184-9941-AE999718BFCD}</a:tableStyleId>
              </a:tblPr>
              <a:tblGrid>
                <a:gridCol w="2194616">
                  <a:extLst>
                    <a:ext uri="{9D8B030D-6E8A-4147-A177-3AD203B41FA5}">
                      <a16:colId xmlns:a16="http://schemas.microsoft.com/office/drawing/2014/main" val="3930504379"/>
                    </a:ext>
                  </a:extLst>
                </a:gridCol>
                <a:gridCol w="2345921">
                  <a:extLst>
                    <a:ext uri="{9D8B030D-6E8A-4147-A177-3AD203B41FA5}">
                      <a16:colId xmlns:a16="http://schemas.microsoft.com/office/drawing/2014/main" val="20001"/>
                    </a:ext>
                  </a:extLst>
                </a:gridCol>
                <a:gridCol w="2043311">
                  <a:extLst>
                    <a:ext uri="{9D8B030D-6E8A-4147-A177-3AD203B41FA5}">
                      <a16:colId xmlns:a16="http://schemas.microsoft.com/office/drawing/2014/main" val="3276288846"/>
                    </a:ext>
                  </a:extLst>
                </a:gridCol>
                <a:gridCol w="2043311">
                  <a:extLst>
                    <a:ext uri="{9D8B030D-6E8A-4147-A177-3AD203B41FA5}">
                      <a16:colId xmlns:a16="http://schemas.microsoft.com/office/drawing/2014/main" val="20002"/>
                    </a:ext>
                  </a:extLst>
                </a:gridCol>
              </a:tblGrid>
              <a:tr h="406358">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Business/finance</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M</a:t>
                      </a:r>
                      <a:r>
                        <a:rPr lang="en" sz="1600" dirty="0">
                          <a:solidFill>
                            <a:schemeClr val="lt2"/>
                          </a:solidFill>
                          <a:latin typeface="Staatliches"/>
                          <a:ea typeface="Staatliches"/>
                          <a:cs typeface="Staatliches"/>
                          <a:sym typeface="Staatliches"/>
                        </a:rPr>
                        <a:t>arketing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D</a:t>
                      </a:r>
                      <a:r>
                        <a:rPr lang="en" sz="1600" dirty="0">
                          <a:solidFill>
                            <a:schemeClr val="lt2"/>
                          </a:solidFill>
                          <a:latin typeface="Staatliches"/>
                          <a:ea typeface="Staatliches"/>
                          <a:cs typeface="Staatliches"/>
                          <a:sym typeface="Staatliches"/>
                        </a:rPr>
                        <a:t>ata scientists</a:t>
                      </a:r>
                      <a:endParaRPr sz="1600" dirty="0">
                        <a:solidFill>
                          <a:schemeClr val="lt2"/>
                        </a:solidFill>
                        <a:latin typeface="Staatliches"/>
                        <a:ea typeface="Staatliches"/>
                        <a:cs typeface="Staatliches"/>
                        <a:sym typeface="Staatliches"/>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CA" sz="1600" dirty="0">
                          <a:solidFill>
                            <a:schemeClr val="lt2"/>
                          </a:solidFill>
                          <a:latin typeface="Staatliches"/>
                          <a:ea typeface="Staatliches"/>
                          <a:cs typeface="Staatliches"/>
                          <a:sym typeface="Staatliches"/>
                        </a:rPr>
                        <a:t>P</a:t>
                      </a:r>
                      <a:r>
                        <a:rPr lang="en" sz="1600" dirty="0">
                          <a:solidFill>
                            <a:schemeClr val="lt2"/>
                          </a:solidFill>
                          <a:latin typeface="Staatliches"/>
                          <a:ea typeface="Staatliches"/>
                          <a:cs typeface="Staatliches"/>
                          <a:sym typeface="Staatliches"/>
                        </a:rPr>
                        <a:t>roduct team</a:t>
                      </a:r>
                      <a:endParaRPr sz="1600" dirty="0">
                        <a:solidFill>
                          <a:schemeClr val="lt2"/>
                        </a:solidFill>
                        <a:latin typeface="Staatliches"/>
                        <a:ea typeface="Staatliches"/>
                        <a:cs typeface="Staatliches"/>
                        <a:sym typeface="Staatliches"/>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1567464">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Customer Churn </a:t>
                      </a:r>
                      <a:r>
                        <a:rPr lang="en-US" sz="1200" dirty="0">
                          <a:latin typeface="Source Sans Pro"/>
                          <a:ea typeface="Source Sans Pro"/>
                          <a:cs typeface="Source Sans Pro"/>
                          <a:sym typeface="Wingdings" panose="05000000000000000000" pitchFamily="2" charset="2"/>
                        </a:rPr>
                        <a:t></a:t>
                      </a:r>
                      <a:r>
                        <a:rPr lang="en-US" sz="1200" dirty="0">
                          <a:latin typeface="Source Sans Pro"/>
                          <a:ea typeface="Source Sans Pro"/>
                          <a:cs typeface="Source Sans Pro"/>
                          <a:sym typeface="Source Sans Pro"/>
                        </a:rPr>
                        <a:t> Revenue Churn. Understand spend ($) per customer. Cost of retention for some customers may be less than the cost of acquisition of others.</a:t>
                      </a: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Target ‘at-risk’ customers. Use </a:t>
                      </a:r>
                      <a:r>
                        <a:rPr lang="en-US" sz="1200" dirty="0">
                          <a:latin typeface="Source Sans Pro"/>
                          <a:ea typeface="Source Sans Pro"/>
                          <a:cs typeface="Source Sans Pro"/>
                          <a:sym typeface="Source Sans Pro"/>
                        </a:rPr>
                        <a:t>direct outreach, retention campaigns, discounts, loyalty programs and special offers to reel them back into your funnel. </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Classification </a:t>
                      </a:r>
                      <a:r>
                        <a:rPr lang="en-CA" sz="1200" dirty="0">
                          <a:latin typeface="Source Sans Pro"/>
                          <a:ea typeface="Source Sans Pro"/>
                          <a:cs typeface="Source Sans Pro"/>
                          <a:sym typeface="Wingdings" panose="05000000000000000000" pitchFamily="2" charset="2"/>
                        </a:rPr>
                        <a:t> Regression. Instead of an absolute classification of churn, view it more as a scale [</a:t>
                      </a:r>
                      <a:r>
                        <a:rPr lang="en-CA" sz="1200" dirty="0" err="1">
                          <a:latin typeface="Source Sans Pro"/>
                          <a:ea typeface="Source Sans Pro"/>
                          <a:cs typeface="Source Sans Pro"/>
                          <a:sym typeface="Wingdings" panose="05000000000000000000" pitchFamily="2" charset="2"/>
                        </a:rPr>
                        <a:t>proba</a:t>
                      </a:r>
                      <a:r>
                        <a:rPr lang="en-CA" sz="1200" dirty="0">
                          <a:latin typeface="Source Sans Pro"/>
                          <a:ea typeface="Source Sans Pro"/>
                          <a:cs typeface="Source Sans Pro"/>
                          <a:sym typeface="Wingdings" panose="05000000000000000000" pitchFamily="2" charset="2"/>
                        </a:rPr>
                        <a:t>], and evaluate the health of the shopper</a:t>
                      </a:r>
                      <a:endParaRPr sz="1200" dirty="0">
                        <a:latin typeface="Source Sans Pro"/>
                        <a:ea typeface="Source Sans Pro"/>
                        <a:cs typeface="Source Sans Pro"/>
                        <a:sym typeface="Source Sans Pro"/>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A/B Testing. Improve features on the laptop UI to reduce churn</a:t>
                      </a:r>
                      <a:endParaRPr sz="1200" dirty="0">
                        <a:latin typeface="Source Sans Pro"/>
                        <a:ea typeface="Source Sans Pro"/>
                        <a:cs typeface="Source Sans Pro"/>
                        <a:sym typeface="Source Sans Pro"/>
                      </a:endParaRPr>
                    </a:p>
                    <a:p>
                      <a:pPr marL="457200" lvl="0" indent="0" algn="l" rtl="0">
                        <a:spcBef>
                          <a:spcPts val="0"/>
                        </a:spcBef>
                        <a:spcAft>
                          <a:spcPts val="0"/>
                        </a:spcAft>
                        <a:buNone/>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70801">
                <a:tc>
                  <a:txBody>
                    <a:bodyPr/>
                    <a:lstStyle/>
                    <a:p>
                      <a:pPr marL="457200" lvl="0" indent="-317500" algn="l" rtl="0">
                        <a:spcBef>
                          <a:spcPts val="0"/>
                        </a:spcBef>
                        <a:spcAft>
                          <a:spcPts val="0"/>
                        </a:spcAft>
                        <a:buClr>
                          <a:schemeClr val="lt2"/>
                        </a:buClr>
                        <a:buSzPts val="1400"/>
                        <a:buFont typeface="Source Sans Pro"/>
                        <a:buChar char="●"/>
                      </a:pPr>
                      <a:r>
                        <a:rPr lang="en-US" sz="1200" dirty="0">
                          <a:latin typeface="Source Sans Pro"/>
                          <a:ea typeface="Source Sans Pro"/>
                          <a:cs typeface="Source Sans Pro"/>
                          <a:sym typeface="Source Sans Pro"/>
                        </a:rPr>
                        <a:t>Improve Customer Service Team. Most people gave a rating of 3</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Segmentation. High churn in CityTier3 and with Single customers.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latin typeface="Source Sans Pro"/>
                          <a:ea typeface="Source Sans Pro"/>
                          <a:cs typeface="Source Sans Pro"/>
                          <a:sym typeface="Source Sans Pro"/>
                        </a:rPr>
                        <a:t>Do deeper analysis with clustering models</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Remove Cash-On-Delivery option, as this leads to the high churn. </a:t>
                      </a: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1567464">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r>
                        <a:rPr lang="en-CA" sz="1200" dirty="0">
                          <a:latin typeface="Source Sans Pro"/>
                          <a:ea typeface="Source Sans Pro"/>
                          <a:cs typeface="Source Sans Pro"/>
                          <a:sym typeface="Source Sans Pro"/>
                        </a:rPr>
                        <a:t>Customer Survey to understand reason behind customer churn: incidental vs deliberate churn</a:t>
                      </a: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r>
                        <a:rPr lang="en-CA" sz="1200" dirty="0">
                          <a:solidFill>
                            <a:schemeClr val="accent6"/>
                          </a:solidFill>
                          <a:latin typeface="Source Sans Pro"/>
                          <a:ea typeface="Source Sans Pro"/>
                          <a:cs typeface="Source Sans Pro"/>
                          <a:sym typeface="Source Sans Pro"/>
                        </a:rPr>
                        <a:t>Cohort Analysis – observe changes in the same group of customers who joined at the same time to see how long it takes on average to churn</a:t>
                      </a:r>
                    </a:p>
                    <a:p>
                      <a:pPr marL="457200" marR="0" lvl="0" indent="-317500" algn="l" defTabSz="914400" rtl="0" eaLnBrk="1" fontAlgn="auto" latinLnBrk="0" hangingPunct="1">
                        <a:lnSpc>
                          <a:spcPct val="100000"/>
                        </a:lnSpc>
                        <a:spcBef>
                          <a:spcPts val="0"/>
                        </a:spcBef>
                        <a:spcAft>
                          <a:spcPts val="0"/>
                        </a:spcAft>
                        <a:buClr>
                          <a:schemeClr val="lt2"/>
                        </a:buClr>
                        <a:buSzPts val="1400"/>
                        <a:buFont typeface="Source Sans Pro"/>
                        <a:buChar char="●"/>
                        <a:tabLst/>
                        <a:defRPr/>
                      </a:pPr>
                      <a:endParaRPr lang="en-CA"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lgn="ctr">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lt2"/>
                        </a:buClr>
                        <a:buSzPts val="1400"/>
                        <a:buFont typeface="Source Sans Pro"/>
                        <a:buChar char="●"/>
                      </a:pPr>
                      <a:endParaRPr sz="1200" dirty="0">
                        <a:latin typeface="Source Sans Pro"/>
                        <a:ea typeface="Source Sans Pro"/>
                        <a:cs typeface="Source Sans Pro"/>
                        <a:sym typeface="Source Sans Pro"/>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799491401"/>
                  </a:ext>
                </a:extLst>
              </a:tr>
            </a:tbl>
          </a:graphicData>
        </a:graphic>
      </p:graphicFrame>
      <p:sp>
        <p:nvSpPr>
          <p:cNvPr id="748" name="Google Shape;748;p41"/>
          <p:cNvSpPr/>
          <p:nvPr/>
        </p:nvSpPr>
        <p:spPr>
          <a:xfrm>
            <a:off x="317680" y="222202"/>
            <a:ext cx="295904" cy="424687"/>
          </a:xfrm>
          <a:custGeom>
            <a:avLst/>
            <a:gdLst/>
            <a:ahLst/>
            <a:cxnLst/>
            <a:rect l="l" t="t" r="r" b="b"/>
            <a:pathLst>
              <a:path w="12749" h="14732" extrusionOk="0">
                <a:moveTo>
                  <a:pt x="0" y="0"/>
                </a:moveTo>
                <a:lnTo>
                  <a:pt x="0" y="14732"/>
                </a:lnTo>
                <a:lnTo>
                  <a:pt x="12748" y="7350"/>
                </a:lnTo>
                <a:lnTo>
                  <a:pt x="0"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A8FF3C1-9C6F-45A0-9F73-765A16EB0CF6}"/>
              </a:ext>
            </a:extLst>
          </p:cNvPr>
          <p:cNvPicPr>
            <a:picLocks noChangeAspect="1"/>
          </p:cNvPicPr>
          <p:nvPr/>
        </p:nvPicPr>
        <p:blipFill>
          <a:blip r:embed="rId3">
            <a:duotone>
              <a:schemeClr val="accent5">
                <a:shade val="45000"/>
                <a:satMod val="135000"/>
              </a:schemeClr>
              <a:prstClr val="white"/>
            </a:duotone>
          </a:blip>
          <a:stretch>
            <a:fillRect/>
          </a:stretch>
        </p:blipFill>
        <p:spPr>
          <a:xfrm>
            <a:off x="6580210" y="3743576"/>
            <a:ext cx="2563790" cy="102255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61" name="Google Shape;1361;p62"/>
          <p:cNvSpPr txBox="1">
            <a:spLocks noGrp="1"/>
          </p:cNvSpPr>
          <p:nvPr>
            <p:ph type="subTitle" idx="3"/>
          </p:nvPr>
        </p:nvSpPr>
        <p:spPr>
          <a:xfrm>
            <a:off x="713225" y="524345"/>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L</a:t>
            </a:r>
            <a:r>
              <a:rPr lang="en" dirty="0"/>
              <a:t>essons learned</a:t>
            </a:r>
            <a:endParaRPr dirty="0"/>
          </a:p>
        </p:txBody>
      </p:sp>
      <p:sp>
        <p:nvSpPr>
          <p:cNvPr id="1362" name="Google Shape;1362;p62"/>
          <p:cNvSpPr txBox="1">
            <a:spLocks noGrp="1"/>
          </p:cNvSpPr>
          <p:nvPr>
            <p:ph type="subTitle" idx="4"/>
          </p:nvPr>
        </p:nvSpPr>
        <p:spPr>
          <a:xfrm>
            <a:off x="4808575" y="537636"/>
            <a:ext cx="3089700" cy="51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CA" dirty="0"/>
              <a:t>N</a:t>
            </a:r>
            <a:r>
              <a:rPr lang="en" dirty="0"/>
              <a:t>ext steps</a:t>
            </a:r>
            <a:endParaRPr dirty="0"/>
          </a:p>
        </p:txBody>
      </p:sp>
      <p:sp>
        <p:nvSpPr>
          <p:cNvPr id="1364" name="Google Shape;1364;p62"/>
          <p:cNvSpPr txBox="1">
            <a:spLocks noGrp="1"/>
          </p:cNvSpPr>
          <p:nvPr>
            <p:ph type="subTitle" idx="6"/>
          </p:nvPr>
        </p:nvSpPr>
        <p:spPr>
          <a:xfrm>
            <a:off x="713225" y="1060872"/>
            <a:ext cx="3089700" cy="257767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a:buChar char="•"/>
            </a:pPr>
            <a:r>
              <a:rPr lang="en" dirty="0"/>
              <a:t>Importance of data pre-processing</a:t>
            </a:r>
            <a:endParaRPr lang="en-US" dirty="0"/>
          </a:p>
          <a:p>
            <a:pPr marL="285750" indent="-285750">
              <a:spcAft>
                <a:spcPts val="1600"/>
              </a:spcAft>
              <a:buFont typeface="Arial"/>
              <a:buChar char="•"/>
            </a:pPr>
            <a:r>
              <a:rPr lang="en" dirty="0"/>
              <a:t>New visualization techniques</a:t>
            </a:r>
          </a:p>
          <a:p>
            <a:pPr marL="285750" indent="-285750">
              <a:spcAft>
                <a:spcPts val="1600"/>
              </a:spcAft>
              <a:buFont typeface="Arial"/>
              <a:buChar char="•"/>
            </a:pPr>
            <a:r>
              <a:rPr lang="en" dirty="0"/>
              <a:t>How to identify best machine learning model</a:t>
            </a:r>
          </a:p>
          <a:p>
            <a:pPr marL="285750" indent="-285750">
              <a:spcAft>
                <a:spcPts val="1600"/>
              </a:spcAft>
              <a:buFont typeface="Arial"/>
              <a:buChar char="•"/>
            </a:pPr>
            <a:r>
              <a:rPr lang="en" dirty="0"/>
              <a:t>Learned to perform different roles [project manager, data/business analyst, etc..]</a:t>
            </a:r>
          </a:p>
        </p:txBody>
      </p:sp>
      <p:sp>
        <p:nvSpPr>
          <p:cNvPr id="1365" name="Google Shape;1365;p62"/>
          <p:cNvSpPr txBox="1">
            <a:spLocks noGrp="1"/>
          </p:cNvSpPr>
          <p:nvPr>
            <p:ph type="subTitle" idx="7"/>
          </p:nvPr>
        </p:nvSpPr>
        <p:spPr>
          <a:xfrm>
            <a:off x="4808565" y="1037345"/>
            <a:ext cx="3631457" cy="3125080"/>
          </a:xfrm>
          <a:prstGeom prst="rect">
            <a:avLst/>
          </a:prstGeom>
        </p:spPr>
        <p:txBody>
          <a:bodyPr spcFirstLastPara="1" wrap="square" lIns="91425" tIns="91425" rIns="91425" bIns="91425" anchor="t" anchorCtr="0">
            <a:noAutofit/>
          </a:bodyPr>
          <a:lstStyle/>
          <a:p>
            <a:pPr>
              <a:buFont typeface="Arial"/>
              <a:buChar char="•"/>
            </a:pPr>
            <a:r>
              <a:rPr lang="en-US" dirty="0"/>
              <a:t>Get a more encompassing time-series dataset that is more representative</a:t>
            </a:r>
          </a:p>
          <a:p>
            <a:pPr>
              <a:buFont typeface="Arial"/>
              <a:buChar char="•"/>
            </a:pPr>
            <a:endParaRPr lang="en-US" dirty="0"/>
          </a:p>
          <a:p>
            <a:pPr>
              <a:buFont typeface="Arial"/>
              <a:buChar char="•"/>
            </a:pPr>
            <a:r>
              <a:rPr lang="en-US" dirty="0"/>
              <a:t>Get industry specific data to find industry specific trends and patterns</a:t>
            </a:r>
          </a:p>
          <a:p>
            <a:pPr>
              <a:buFont typeface="Arial"/>
              <a:buChar char="•"/>
            </a:pPr>
            <a:endParaRPr lang="en-US" dirty="0"/>
          </a:p>
          <a:p>
            <a:pPr>
              <a:buFont typeface="Arial"/>
              <a:buChar char="•"/>
            </a:pPr>
            <a:r>
              <a:rPr lang="en-US" dirty="0"/>
              <a:t>Get customer feedback to gain a more in-depth analysis</a:t>
            </a:r>
            <a:endParaRPr lang="en" dirty="0"/>
          </a:p>
          <a:p>
            <a:pPr>
              <a:buFont typeface="Arial"/>
              <a:buChar char="•"/>
            </a:pPr>
            <a:endParaRPr lang="en" b="0" dirty="0"/>
          </a:p>
          <a:p>
            <a:pPr>
              <a:buFont typeface="Arial"/>
              <a:buChar char="•"/>
            </a:pPr>
            <a:r>
              <a:rPr lang="en" dirty="0"/>
              <a:t>Cohort Analysis</a:t>
            </a:r>
          </a:p>
          <a:p>
            <a:pPr>
              <a:buFont typeface="Arial"/>
              <a:buChar char="•"/>
            </a:pPr>
            <a:endParaRPr lang="en" dirty="0"/>
          </a:p>
          <a:p>
            <a:pPr>
              <a:buFont typeface="Arial"/>
              <a:buChar char="•"/>
            </a:pPr>
            <a:r>
              <a:rPr lang="en" dirty="0"/>
              <a:t>Customer Lifetime Value Analysis</a:t>
            </a:r>
          </a:p>
          <a:p>
            <a:pPr>
              <a:buFont typeface="Arial"/>
              <a:buChar char="•"/>
            </a:pPr>
            <a:endParaRPr lang="en" dirty="0"/>
          </a:p>
          <a:p>
            <a:pPr>
              <a:buFont typeface="Arial"/>
              <a:buChar char="•"/>
            </a:pPr>
            <a:r>
              <a:rPr lang="en" dirty="0"/>
              <a:t>Causal Inference</a:t>
            </a:r>
          </a:p>
        </p:txBody>
      </p:sp>
      <p:cxnSp>
        <p:nvCxnSpPr>
          <p:cNvPr id="1366" name="Google Shape;1366;p62"/>
          <p:cNvCxnSpPr/>
          <p:nvPr/>
        </p:nvCxnSpPr>
        <p:spPr>
          <a:xfrm>
            <a:off x="4305745" y="669125"/>
            <a:ext cx="0" cy="25068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81"/>
          <p:cNvSpPr txBox="1">
            <a:spLocks noGrp="1"/>
          </p:cNvSpPr>
          <p:nvPr>
            <p:ph type="title"/>
          </p:nvPr>
        </p:nvSpPr>
        <p:spPr>
          <a:xfrm>
            <a:off x="4565850" y="1692025"/>
            <a:ext cx="36900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sp>
        <p:nvSpPr>
          <p:cNvPr id="1950" name="Google Shape;1950;p81"/>
          <p:cNvSpPr txBox="1"/>
          <p:nvPr/>
        </p:nvSpPr>
        <p:spPr>
          <a:xfrm>
            <a:off x="4105276" y="3431250"/>
            <a:ext cx="4486274" cy="1236000"/>
          </a:xfrm>
          <a:prstGeom prst="rect">
            <a:avLst/>
          </a:prstGeom>
          <a:solidFill>
            <a:schemeClr val="bg1"/>
          </a:solidFill>
          <a:ln>
            <a:noFill/>
          </a:ln>
        </p:spPr>
        <p:txBody>
          <a:bodyPr spcFirstLastPara="1" wrap="square" lIns="91425" tIns="91425" rIns="91425" bIns="91425" anchor="ctr" anchorCtr="0">
            <a:noAutofit/>
          </a:bodyPr>
          <a:lstStyle/>
          <a:p>
            <a:pPr lvl="0"/>
            <a:r>
              <a:rPr lang="en-CA" sz="1200" dirty="0">
                <a:solidFill>
                  <a:schemeClr val="dk1"/>
                </a:solidFill>
                <a:latin typeface="Source Sans Pro"/>
                <a:ea typeface="Source Sans Pro"/>
                <a:cs typeface="Source Sans Pro"/>
                <a:sym typeface="Source Sans Pro"/>
                <a:hlinkClick r:id="rId3"/>
              </a:rPr>
              <a:t>https://github.com/McGill-MMA-EnterpriseAnalytics/Churn-Analysis</a:t>
            </a:r>
            <a:endParaRPr lang="en-CA" sz="1200" dirty="0">
              <a:solidFill>
                <a:schemeClr val="dk1"/>
              </a:solidFill>
              <a:latin typeface="Source Sans Pro"/>
              <a:ea typeface="Source Sans Pro"/>
              <a:cs typeface="Source Sans Pro"/>
              <a:sym typeface="Source Sans Pro"/>
            </a:endParaRPr>
          </a:p>
          <a:p>
            <a:pPr lvl="0"/>
            <a:r>
              <a:rPr lang="en-CA" sz="1200" dirty="0">
                <a:solidFill>
                  <a:schemeClr val="dk1"/>
                </a:solidFill>
                <a:latin typeface="Source Sans Pro"/>
                <a:ea typeface="Source Sans Pro"/>
                <a:cs typeface="Source Sans Pro"/>
                <a:sym typeface="Source Sans Pro"/>
                <a:hlinkClick r:id="rId4"/>
              </a:rPr>
              <a:t>https://github.com/euniceworifah</a:t>
            </a:r>
            <a:endParaRPr lang="en-CA" sz="1200" dirty="0">
              <a:solidFill>
                <a:schemeClr val="dk1"/>
              </a:solidFill>
              <a:latin typeface="Source Sans Pro"/>
              <a:ea typeface="Source Sans Pro"/>
              <a:cs typeface="Source Sans Pro"/>
              <a:sym typeface="Source Sans Pro"/>
            </a:endParaRPr>
          </a:p>
          <a:p>
            <a:pPr lvl="0"/>
            <a:r>
              <a:rPr lang="en-CA" sz="1200" dirty="0">
                <a:solidFill>
                  <a:schemeClr val="dk1"/>
                </a:solidFill>
                <a:latin typeface="Source Sans Pro"/>
                <a:ea typeface="Source Sans Pro"/>
                <a:cs typeface="Source Sans Pro"/>
                <a:sym typeface="Source Sans Pro"/>
                <a:hlinkClick r:id="rId5"/>
              </a:rPr>
              <a:t>https://github.com/mariasohail2</a:t>
            </a:r>
            <a:endParaRPr lang="en-CA" sz="1200" dirty="0">
              <a:solidFill>
                <a:schemeClr val="dk1"/>
              </a:solidFill>
              <a:latin typeface="Source Sans Pro"/>
              <a:ea typeface="Source Sans Pro"/>
              <a:cs typeface="Source Sans Pro"/>
              <a:sym typeface="Source Sans Pro"/>
            </a:endParaRPr>
          </a:p>
          <a:p>
            <a:pPr lvl="0"/>
            <a:endParaRPr sz="1200" dirty="0">
              <a:solidFill>
                <a:schemeClr val="dk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6" name="Google Shape;646;p36"/>
          <p:cNvSpPr txBox="1">
            <a:spLocks noGrp="1"/>
          </p:cNvSpPr>
          <p:nvPr>
            <p:ph type="title"/>
          </p:nvPr>
        </p:nvSpPr>
        <p:spPr>
          <a:xfrm>
            <a:off x="2304225" y="2184600"/>
            <a:ext cx="28809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a:t>Background</a:t>
            </a:r>
            <a:endParaRPr lang="en-US"/>
          </a:p>
        </p:txBody>
      </p:sp>
      <p:sp>
        <p:nvSpPr>
          <p:cNvPr id="647" name="Google Shape;647;p36"/>
          <p:cNvSpPr txBox="1">
            <a:spLocks noGrp="1"/>
          </p:cNvSpPr>
          <p:nvPr>
            <p:ph type="title" idx="2"/>
          </p:nvPr>
        </p:nvSpPr>
        <p:spPr>
          <a:xfrm>
            <a:off x="713225" y="1228509"/>
            <a:ext cx="19182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648" name="Google Shape;648;p36"/>
          <p:cNvSpPr/>
          <p:nvPr/>
        </p:nvSpPr>
        <p:spPr>
          <a:xfrm>
            <a:off x="1168075" y="2958900"/>
            <a:ext cx="966879" cy="235996"/>
          </a:xfrm>
          <a:custGeom>
            <a:avLst/>
            <a:gdLst/>
            <a:ahLst/>
            <a:cxnLst/>
            <a:rect l="l" t="t" r="r" b="b"/>
            <a:pathLst>
              <a:path w="24228" h="3871" extrusionOk="0">
                <a:moveTo>
                  <a:pt x="0" y="0"/>
                </a:moveTo>
                <a:lnTo>
                  <a:pt x="0" y="3870"/>
                </a:lnTo>
                <a:lnTo>
                  <a:pt x="24227" y="3870"/>
                </a:lnTo>
                <a:lnTo>
                  <a:pt x="24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077951" y="1164290"/>
            <a:ext cx="1021676" cy="1020303"/>
          </a:xfrm>
          <a:custGeom>
            <a:avLst/>
            <a:gdLst/>
            <a:ahLst/>
            <a:cxnLst/>
            <a:rect l="l" t="t" r="r" b="b"/>
            <a:pathLst>
              <a:path w="23545" h="23512" extrusionOk="0">
                <a:moveTo>
                  <a:pt x="11773" y="0"/>
                </a:moveTo>
                <a:cubicBezTo>
                  <a:pt x="5269" y="0"/>
                  <a:pt x="1" y="5268"/>
                  <a:pt x="1" y="11772"/>
                </a:cubicBezTo>
                <a:cubicBezTo>
                  <a:pt x="1" y="18244"/>
                  <a:pt x="5269" y="23512"/>
                  <a:pt x="11773" y="23512"/>
                </a:cubicBezTo>
                <a:cubicBezTo>
                  <a:pt x="18277" y="23512"/>
                  <a:pt x="23545" y="18244"/>
                  <a:pt x="23545" y="11772"/>
                </a:cubicBezTo>
                <a:cubicBezTo>
                  <a:pt x="23545" y="5268"/>
                  <a:pt x="18277" y="0"/>
                  <a:pt x="11773" y="0"/>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9453;p100">
            <a:extLst>
              <a:ext uri="{FF2B5EF4-FFF2-40B4-BE49-F238E27FC236}">
                <a16:creationId xmlns:a16="http://schemas.microsoft.com/office/drawing/2014/main" id="{E8F037E5-A48B-47A1-A64D-D2068BAEC411}"/>
              </a:ext>
            </a:extLst>
          </p:cNvPr>
          <p:cNvGrpSpPr/>
          <p:nvPr/>
        </p:nvGrpSpPr>
        <p:grpSpPr>
          <a:xfrm>
            <a:off x="5840435" y="1505256"/>
            <a:ext cx="2587007" cy="2571334"/>
            <a:chOff x="-6689825" y="3992050"/>
            <a:chExt cx="293025" cy="291250"/>
          </a:xfrm>
        </p:grpSpPr>
        <p:sp>
          <p:nvSpPr>
            <p:cNvPr id="9" name="Google Shape;9454;p100">
              <a:extLst>
                <a:ext uri="{FF2B5EF4-FFF2-40B4-BE49-F238E27FC236}">
                  <a16:creationId xmlns:a16="http://schemas.microsoft.com/office/drawing/2014/main" id="{E478201C-510A-477B-A7CC-467E4D53E7CF}"/>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55;p100">
              <a:extLst>
                <a:ext uri="{FF2B5EF4-FFF2-40B4-BE49-F238E27FC236}">
                  <a16:creationId xmlns:a16="http://schemas.microsoft.com/office/drawing/2014/main" id="{E9593A58-C2CD-443B-AF81-3DB2E777507D}"/>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56;p100">
              <a:extLst>
                <a:ext uri="{FF2B5EF4-FFF2-40B4-BE49-F238E27FC236}">
                  <a16:creationId xmlns:a16="http://schemas.microsoft.com/office/drawing/2014/main" id="{D1959CD8-2F01-4C05-9EFA-39764BBBFA77}"/>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57;p100">
              <a:extLst>
                <a:ext uri="{FF2B5EF4-FFF2-40B4-BE49-F238E27FC236}">
                  <a16:creationId xmlns:a16="http://schemas.microsoft.com/office/drawing/2014/main" id="{3FD4841B-72B8-4867-9521-C6CCC878552E}"/>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58;p100">
              <a:extLst>
                <a:ext uri="{FF2B5EF4-FFF2-40B4-BE49-F238E27FC236}">
                  <a16:creationId xmlns:a16="http://schemas.microsoft.com/office/drawing/2014/main" id="{342FAF5E-2246-44ED-B86C-2AFD47700701}"/>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59;p100">
              <a:extLst>
                <a:ext uri="{FF2B5EF4-FFF2-40B4-BE49-F238E27FC236}">
                  <a16:creationId xmlns:a16="http://schemas.microsoft.com/office/drawing/2014/main" id="{517C1A69-2970-4050-8CE5-445AADDDE828}"/>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60;p100">
              <a:extLst>
                <a:ext uri="{FF2B5EF4-FFF2-40B4-BE49-F238E27FC236}">
                  <a16:creationId xmlns:a16="http://schemas.microsoft.com/office/drawing/2014/main" id="{F0BFC70E-0614-471F-986B-007324031C3B}"/>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61;p100">
              <a:extLst>
                <a:ext uri="{FF2B5EF4-FFF2-40B4-BE49-F238E27FC236}">
                  <a16:creationId xmlns:a16="http://schemas.microsoft.com/office/drawing/2014/main" id="{CAA68573-753F-47A3-8FBB-D2BB44DDF4CF}"/>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62;p100">
              <a:extLst>
                <a:ext uri="{FF2B5EF4-FFF2-40B4-BE49-F238E27FC236}">
                  <a16:creationId xmlns:a16="http://schemas.microsoft.com/office/drawing/2014/main" id="{258D3E4C-633A-4BDC-8FDD-D01F265372D2}"/>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63;p100">
              <a:extLst>
                <a:ext uri="{FF2B5EF4-FFF2-40B4-BE49-F238E27FC236}">
                  <a16:creationId xmlns:a16="http://schemas.microsoft.com/office/drawing/2014/main" id="{25514C63-F9A2-48E8-A567-A039AC5524AF}"/>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64;p100">
              <a:extLst>
                <a:ext uri="{FF2B5EF4-FFF2-40B4-BE49-F238E27FC236}">
                  <a16:creationId xmlns:a16="http://schemas.microsoft.com/office/drawing/2014/main" id="{B309EE1B-2899-4670-9CBD-733EBD3C0E47}"/>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65;p100">
              <a:extLst>
                <a:ext uri="{FF2B5EF4-FFF2-40B4-BE49-F238E27FC236}">
                  <a16:creationId xmlns:a16="http://schemas.microsoft.com/office/drawing/2014/main" id="{5C483CD4-A4B5-4C61-8963-9BFEAAE4EC6A}"/>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5"/>
          <p:cNvSpPr txBox="1">
            <a:spLocks noGrp="1"/>
          </p:cNvSpPr>
          <p:nvPr>
            <p:ph type="title"/>
          </p:nvPr>
        </p:nvSpPr>
        <p:spPr>
          <a:xfrm>
            <a:off x="713232" y="2779776"/>
            <a:ext cx="7726800" cy="576000"/>
          </a:xfrm>
          <a:prstGeom prst="rect">
            <a:avLst/>
          </a:prstGeom>
        </p:spPr>
        <p:txBody>
          <a:bodyPr spcFirstLastPara="1" wrap="square" lIns="91425" tIns="91425" rIns="91425" bIns="91425" anchor="t" anchorCtr="0">
            <a:noAutofit/>
          </a:bodyPr>
          <a:lstStyle/>
          <a:p>
            <a:r>
              <a:rPr lang="en" dirty="0"/>
              <a:t>What is Churn?</a:t>
            </a:r>
            <a:endParaRPr lang="en" sz="3000" dirty="0">
              <a:latin typeface="Staatliches"/>
              <a:ea typeface="Staatliches"/>
              <a:cs typeface="Staatliches"/>
            </a:endParaRPr>
          </a:p>
        </p:txBody>
      </p:sp>
      <p:sp>
        <p:nvSpPr>
          <p:cNvPr id="639" name="Google Shape;639;p35"/>
          <p:cNvSpPr txBox="1">
            <a:spLocks noGrp="1"/>
          </p:cNvSpPr>
          <p:nvPr>
            <p:ph type="subTitle" idx="1"/>
          </p:nvPr>
        </p:nvSpPr>
        <p:spPr>
          <a:xfrm>
            <a:off x="713232" y="3355776"/>
            <a:ext cx="7726800" cy="1391413"/>
          </a:xfrm>
          <a:prstGeom prst="rect">
            <a:avLst/>
          </a:prstGeom>
        </p:spPr>
        <p:txBody>
          <a:bodyPr spcFirstLastPara="1" wrap="square" lIns="91425" tIns="91425" rIns="91425" bIns="91425" anchor="t" anchorCtr="0">
            <a:noAutofit/>
          </a:bodyPr>
          <a:lstStyle/>
          <a:p>
            <a:pPr marL="0" indent="0"/>
            <a:r>
              <a:rPr lang="en-US" sz="1200" dirty="0"/>
              <a:t>Customer churn is when customers stop doing business with an entity. </a:t>
            </a:r>
          </a:p>
          <a:p>
            <a:pPr marL="285750" indent="-285750">
              <a:spcBef>
                <a:spcPts val="600"/>
              </a:spcBef>
              <a:buFont typeface="Arial" panose="020B0604020202020204" pitchFamily="34" charset="0"/>
              <a:buChar char="•"/>
            </a:pPr>
            <a:r>
              <a:rPr lang="en-US" sz="1200" b="1" dirty="0"/>
              <a:t>Subscription</a:t>
            </a:r>
            <a:r>
              <a:rPr lang="en-US" sz="1200" dirty="0"/>
              <a:t> – customer does not renew their subscription - </a:t>
            </a:r>
            <a:endParaRPr lang="en-US" sz="1200" dirty="0">
              <a:latin typeface="Segoe UI" panose="020B0502040204020203" pitchFamily="34" charset="0"/>
              <a:cs typeface="Segoe UI" panose="020B0502040204020203" pitchFamily="34" charset="0"/>
            </a:endParaRPr>
          </a:p>
          <a:p>
            <a:pPr marL="285750" indent="-285750">
              <a:spcBef>
                <a:spcPts val="600"/>
              </a:spcBef>
              <a:buFont typeface="Arial" panose="020B0604020202020204" pitchFamily="34" charset="0"/>
              <a:buChar char="•"/>
            </a:pPr>
            <a:r>
              <a:rPr lang="en-US" sz="1200" b="1" dirty="0"/>
              <a:t>*Non-Subscription</a:t>
            </a:r>
            <a:r>
              <a:rPr lang="en-US" sz="1200" dirty="0"/>
              <a:t> - customer gradually reduces their purchase frequency over time, or may all of a sudden never buy again </a:t>
            </a:r>
            <a:endParaRPr lang="en-US" sz="1200" dirty="0">
              <a:solidFill>
                <a:schemeClr val="accent1"/>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49E0651-1A7F-4D9A-BE67-CDD77375696D}"/>
              </a:ext>
            </a:extLst>
          </p:cNvPr>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4667250" y="599583"/>
            <a:ext cx="3676713" cy="2525191"/>
          </a:xfrm>
          <a:prstGeom prst="rect">
            <a:avLst/>
          </a:prstGeom>
        </p:spPr>
      </p:pic>
      <p:sp>
        <p:nvSpPr>
          <p:cNvPr id="2" name="Rectangle 1">
            <a:extLst>
              <a:ext uri="{FF2B5EF4-FFF2-40B4-BE49-F238E27FC236}">
                <a16:creationId xmlns:a16="http://schemas.microsoft.com/office/drawing/2014/main" id="{7F3A4D27-6540-4DD3-9129-CE0E792E799A}"/>
              </a:ext>
            </a:extLst>
          </p:cNvPr>
          <p:cNvSpPr/>
          <p:nvPr/>
        </p:nvSpPr>
        <p:spPr>
          <a:xfrm>
            <a:off x="6362731" y="1257300"/>
            <a:ext cx="381000" cy="1647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7"/>
          <p:cNvSpPr txBox="1">
            <a:spLocks noGrp="1"/>
          </p:cNvSpPr>
          <p:nvPr>
            <p:ph type="title"/>
          </p:nvPr>
        </p:nvSpPr>
        <p:spPr>
          <a:xfrm>
            <a:off x="713225" y="349850"/>
            <a:ext cx="7726500" cy="572700"/>
          </a:xfrm>
          <a:prstGeom prst="rect">
            <a:avLst/>
          </a:prstGeom>
        </p:spPr>
        <p:txBody>
          <a:bodyPr spcFirstLastPara="1" wrap="square" lIns="91425" tIns="91425" rIns="91425" bIns="91425" anchor="t" anchorCtr="0">
            <a:noAutofit/>
          </a:bodyPr>
          <a:lstStyle/>
          <a:p>
            <a:r>
              <a:rPr lang="en" dirty="0"/>
              <a:t>Why Does this matter?</a:t>
            </a:r>
            <a:endParaRPr lang="en-US" dirty="0"/>
          </a:p>
        </p:txBody>
      </p:sp>
      <p:sp>
        <p:nvSpPr>
          <p:cNvPr id="656" name="Google Shape;656;p37"/>
          <p:cNvSpPr txBox="1">
            <a:spLocks noGrp="1"/>
          </p:cNvSpPr>
          <p:nvPr>
            <p:ph type="subTitle" idx="1"/>
          </p:nvPr>
        </p:nvSpPr>
        <p:spPr>
          <a:xfrm>
            <a:off x="4305203" y="1159452"/>
            <a:ext cx="4828838" cy="642000"/>
          </a:xfrm>
          <a:prstGeom prst="rect">
            <a:avLst/>
          </a:prstGeom>
        </p:spPr>
        <p:txBody>
          <a:bodyPr spcFirstLastPara="1" wrap="square" lIns="91425" tIns="91425" rIns="91425" bIns="91425" anchor="t" anchorCtr="0">
            <a:noAutofit/>
          </a:bodyPr>
          <a:lstStyle/>
          <a:p>
            <a:pPr marL="0" indent="0">
              <a:lnSpc>
                <a:spcPct val="114999"/>
              </a:lnSpc>
              <a:spcAft>
                <a:spcPts val="1600"/>
              </a:spcAft>
            </a:pPr>
            <a:r>
              <a:rPr lang="en"/>
              <a:t>E-Commerce is slowing becoming the dominant distribution channel</a:t>
            </a:r>
            <a:endParaRPr lang="en-US"/>
          </a:p>
        </p:txBody>
      </p:sp>
      <p:sp>
        <p:nvSpPr>
          <p:cNvPr id="657" name="Google Shape;657;p37"/>
          <p:cNvSpPr txBox="1">
            <a:spLocks noGrp="1"/>
          </p:cNvSpPr>
          <p:nvPr>
            <p:ph type="subTitle" idx="2"/>
          </p:nvPr>
        </p:nvSpPr>
        <p:spPr>
          <a:xfrm>
            <a:off x="4187971" y="2221881"/>
            <a:ext cx="4466777" cy="2741399"/>
          </a:xfrm>
          <a:prstGeom prst="rect">
            <a:avLst/>
          </a:prstGeom>
        </p:spPr>
        <p:txBody>
          <a:bodyPr spcFirstLastPara="1" wrap="square" lIns="91425" tIns="91425" rIns="91425" bIns="91425" anchor="t" anchorCtr="0">
            <a:noAutofit/>
          </a:bodyPr>
          <a:lstStyle/>
          <a:p>
            <a:pPr>
              <a:lnSpc>
                <a:spcPct val="114999"/>
              </a:lnSpc>
              <a:buFont typeface="Arial"/>
              <a:buChar char="•"/>
            </a:pPr>
            <a:r>
              <a:rPr lang="en" sz="1200" dirty="0"/>
              <a:t>Retail sales from worldwide e-commerce are forecast to grow to over 6.54 trillion in 2023.</a:t>
            </a:r>
            <a:endParaRPr lang="en-US" sz="1200" dirty="0"/>
          </a:p>
          <a:p>
            <a:pPr>
              <a:lnSpc>
                <a:spcPct val="114999"/>
              </a:lnSpc>
              <a:buFont typeface="Arial"/>
              <a:buChar char="•"/>
            </a:pPr>
            <a:r>
              <a:rPr lang="en" sz="1200" dirty="0"/>
              <a:t>Revenue generated within the retail e-commerce market is expected to surpass 33 billion U.S. dollars by 2024, up from 25.4 billion in 2019.</a:t>
            </a:r>
          </a:p>
          <a:p>
            <a:pPr>
              <a:lnSpc>
                <a:spcPct val="114999"/>
              </a:lnSpc>
              <a:buFont typeface="Arial"/>
              <a:buChar char="•"/>
            </a:pPr>
            <a:r>
              <a:rPr lang="en" sz="1200" dirty="0"/>
              <a:t>In late 2019, e-commerce retail trade sales amounted to almost 1.85 billion Canadian dollars, with approximately 28.1 million Canadians having made purchases online.</a:t>
            </a:r>
          </a:p>
          <a:p>
            <a:pPr lvl="0" algn="l">
              <a:lnSpc>
                <a:spcPct val="114999"/>
              </a:lnSpc>
              <a:spcBef>
                <a:spcPts val="0"/>
              </a:spcBef>
              <a:buNone/>
            </a:pPr>
            <a:endParaRPr lang="en" dirty="0"/>
          </a:p>
          <a:p>
            <a:pPr>
              <a:lnSpc>
                <a:spcPct val="114999"/>
              </a:lnSpc>
            </a:pPr>
            <a:endParaRPr lang="en" dirty="0"/>
          </a:p>
          <a:p>
            <a:pPr>
              <a:lnSpc>
                <a:spcPct val="114999"/>
              </a:lnSpc>
            </a:pPr>
            <a:endParaRPr lang="en" dirty="0"/>
          </a:p>
          <a:p>
            <a:pPr marL="0" indent="0">
              <a:lnSpc>
                <a:spcPct val="114999"/>
              </a:lnSpc>
              <a:spcAft>
                <a:spcPts val="1600"/>
              </a:spcAft>
            </a:pPr>
            <a:endParaRPr lang="en" dirty="0"/>
          </a:p>
        </p:txBody>
      </p:sp>
      <p:pic>
        <p:nvPicPr>
          <p:cNvPr id="12" name="Picture 12" descr="Map&#10;&#10;Description automatically generated">
            <a:extLst>
              <a:ext uri="{FF2B5EF4-FFF2-40B4-BE49-F238E27FC236}">
                <a16:creationId xmlns:a16="http://schemas.microsoft.com/office/drawing/2014/main" id="{8C2DA557-056B-4CDA-B232-7BA04C17075B}"/>
              </a:ext>
            </a:extLst>
          </p:cNvPr>
          <p:cNvPicPr>
            <a:picLocks noChangeAspect="1"/>
          </p:cNvPicPr>
          <p:nvPr/>
        </p:nvPicPr>
        <p:blipFill>
          <a:blip r:embed="rId3"/>
          <a:stretch>
            <a:fillRect/>
          </a:stretch>
        </p:blipFill>
        <p:spPr>
          <a:xfrm>
            <a:off x="489252" y="1422184"/>
            <a:ext cx="3759230" cy="2561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3"/>
          <p:cNvSpPr txBox="1">
            <a:spLocks noGrp="1"/>
          </p:cNvSpPr>
          <p:nvPr>
            <p:ph type="title"/>
          </p:nvPr>
        </p:nvSpPr>
        <p:spPr>
          <a:xfrm>
            <a:off x="713225" y="34971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Stakeholders</a:t>
            </a:r>
            <a:endParaRPr dirty="0"/>
          </a:p>
        </p:txBody>
      </p:sp>
      <p:sp>
        <p:nvSpPr>
          <p:cNvPr id="759" name="Google Shape;759;p43"/>
          <p:cNvSpPr txBox="1">
            <a:spLocks noGrp="1"/>
          </p:cNvSpPr>
          <p:nvPr>
            <p:ph type="subTitle" idx="1"/>
          </p:nvPr>
        </p:nvSpPr>
        <p:spPr>
          <a:xfrm>
            <a:off x="959998" y="2025987"/>
            <a:ext cx="2830021" cy="2366145"/>
          </a:xfrm>
          <a:prstGeom prst="rect">
            <a:avLst/>
          </a:prstGeom>
        </p:spPr>
        <p:txBody>
          <a:bodyPr spcFirstLastPara="1" wrap="square" lIns="91425" tIns="91425" rIns="91425" bIns="91425" anchor="t" anchorCtr="0">
            <a:noAutofit/>
          </a:bodyPr>
          <a:lstStyle/>
          <a:p>
            <a:pPr indent="-252000" defTabSz="792000">
              <a:spcAft>
                <a:spcPts val="600"/>
              </a:spcAft>
            </a:pPr>
            <a:r>
              <a:rPr lang="en" sz="1200" b="1" dirty="0">
                <a:solidFill>
                  <a:schemeClr val="accent5"/>
                </a:solidFill>
              </a:rPr>
              <a:t>Shareholders</a:t>
            </a:r>
            <a:r>
              <a:rPr lang="en" sz="1200" b="1" dirty="0"/>
              <a:t> </a:t>
            </a:r>
            <a:r>
              <a:rPr lang="en" sz="1200" dirty="0"/>
              <a:t>- </a:t>
            </a:r>
            <a:r>
              <a:rPr lang="en-CA" sz="1200" dirty="0"/>
              <a:t>R</a:t>
            </a:r>
            <a:r>
              <a:rPr lang="en" sz="1200" dirty="0"/>
              <a:t>evenue and Profit</a:t>
            </a:r>
          </a:p>
          <a:p>
            <a:pPr indent="-252000" defTabSz="792000">
              <a:spcAft>
                <a:spcPts val="600"/>
              </a:spcAft>
            </a:pPr>
            <a:r>
              <a:rPr lang="en" sz="1200" b="1" dirty="0">
                <a:solidFill>
                  <a:schemeClr val="accent5"/>
                </a:solidFill>
              </a:rPr>
              <a:t>Marketing</a:t>
            </a:r>
            <a:r>
              <a:rPr lang="en" sz="1200" dirty="0"/>
              <a:t> - </a:t>
            </a:r>
            <a:r>
              <a:rPr lang="en-CA" sz="1200" dirty="0"/>
              <a:t>Advertising and Customer Acquisition</a:t>
            </a:r>
            <a:endParaRPr lang="en" sz="1200" dirty="0"/>
          </a:p>
          <a:p>
            <a:pPr indent="-252000">
              <a:spcAft>
                <a:spcPts val="600"/>
              </a:spcAft>
            </a:pPr>
            <a:r>
              <a:rPr lang="en" sz="1200" b="1" dirty="0">
                <a:solidFill>
                  <a:schemeClr val="accent5"/>
                </a:solidFill>
              </a:rPr>
              <a:t>Customer Service </a:t>
            </a:r>
            <a:r>
              <a:rPr lang="en" sz="1200" dirty="0"/>
              <a:t>- Customer Satisfaction</a:t>
            </a:r>
          </a:p>
          <a:p>
            <a:pPr indent="-252000">
              <a:spcAft>
                <a:spcPts val="600"/>
              </a:spcAft>
            </a:pPr>
            <a:r>
              <a:rPr lang="en" sz="1200" b="1" dirty="0">
                <a:solidFill>
                  <a:schemeClr val="accent5"/>
                </a:solidFill>
              </a:rPr>
              <a:t>Logistics</a:t>
            </a:r>
            <a:r>
              <a:rPr lang="en" sz="1200" dirty="0">
                <a:solidFill>
                  <a:schemeClr val="accent5"/>
                </a:solidFill>
              </a:rPr>
              <a:t> </a:t>
            </a:r>
            <a:r>
              <a:rPr lang="en" sz="1200" dirty="0"/>
              <a:t>- Product Delivery</a:t>
            </a:r>
          </a:p>
          <a:p>
            <a:pPr indent="-252000">
              <a:spcAft>
                <a:spcPts val="600"/>
              </a:spcAft>
            </a:pPr>
            <a:r>
              <a:rPr lang="en" sz="1200" b="1" dirty="0">
                <a:solidFill>
                  <a:schemeClr val="accent5"/>
                </a:solidFill>
              </a:rPr>
              <a:t>Product Management </a:t>
            </a:r>
            <a:r>
              <a:rPr lang="en" sz="1200" dirty="0"/>
              <a:t>- UX/UI</a:t>
            </a:r>
          </a:p>
          <a:p>
            <a:pPr indent="-252000">
              <a:spcAft>
                <a:spcPts val="600"/>
              </a:spcAft>
            </a:pPr>
            <a:r>
              <a:rPr lang="en" sz="1200" b="1" dirty="0">
                <a:solidFill>
                  <a:schemeClr val="accent5"/>
                </a:solidFill>
              </a:rPr>
              <a:t>Sales</a:t>
            </a:r>
            <a:r>
              <a:rPr lang="en" sz="1200" dirty="0">
                <a:solidFill>
                  <a:schemeClr val="accent5"/>
                </a:solidFill>
              </a:rPr>
              <a:t> </a:t>
            </a:r>
            <a:r>
              <a:rPr lang="en" sz="1200" dirty="0"/>
              <a:t>- Customer Acquisition</a:t>
            </a:r>
          </a:p>
          <a:p>
            <a:pPr lvl="0" indent="0" algn="l" rtl="0">
              <a:spcBef>
                <a:spcPts val="1600"/>
              </a:spcBef>
              <a:spcAft>
                <a:spcPts val="1600"/>
              </a:spcAft>
              <a:buSzPts val="1100"/>
              <a:buNone/>
            </a:pPr>
            <a:endParaRPr lang="en" sz="1600" dirty="0"/>
          </a:p>
        </p:txBody>
      </p:sp>
      <p:sp>
        <p:nvSpPr>
          <p:cNvPr id="760" name="Google Shape;760;p43"/>
          <p:cNvSpPr txBox="1">
            <a:spLocks noGrp="1"/>
          </p:cNvSpPr>
          <p:nvPr>
            <p:ph type="subTitle" idx="2"/>
          </p:nvPr>
        </p:nvSpPr>
        <p:spPr>
          <a:xfrm>
            <a:off x="5717099" y="2978920"/>
            <a:ext cx="2307315" cy="733195"/>
          </a:xfrm>
          <a:prstGeom prst="rect">
            <a:avLst/>
          </a:prstGeom>
        </p:spPr>
        <p:txBody>
          <a:bodyPr spcFirstLastPara="1" wrap="square" lIns="91425" tIns="91425" rIns="91425" bIns="91425" anchor="t" anchorCtr="0">
            <a:noAutofit/>
          </a:bodyPr>
          <a:lstStyle/>
          <a:p>
            <a:pPr marL="432000" indent="-216000"/>
            <a:r>
              <a:rPr lang="en" sz="1200" dirty="0"/>
              <a:t>Pleasant Experience and High Customer Satisfaction</a:t>
            </a:r>
            <a:endParaRPr lang="en" sz="1200" b="1" dirty="0"/>
          </a:p>
          <a:p>
            <a:pPr marL="432000" indent="-298450"/>
            <a:endParaRPr lang="en" sz="1200" dirty="0"/>
          </a:p>
        </p:txBody>
      </p:sp>
      <p:sp>
        <p:nvSpPr>
          <p:cNvPr id="761" name="Google Shape;761;p43"/>
          <p:cNvSpPr txBox="1">
            <a:spLocks noGrp="1"/>
          </p:cNvSpPr>
          <p:nvPr>
            <p:ph type="subTitle" idx="3"/>
          </p:nvPr>
        </p:nvSpPr>
        <p:spPr>
          <a:xfrm>
            <a:off x="1131993" y="1481487"/>
            <a:ext cx="1857245" cy="572700"/>
          </a:xfrm>
          <a:prstGeom prst="rect">
            <a:avLst/>
          </a:prstGeom>
        </p:spPr>
        <p:txBody>
          <a:bodyPr spcFirstLastPara="1" wrap="square" lIns="91425" tIns="91425" rIns="91425" bIns="91425" anchor="t" anchorCtr="0">
            <a:noAutofit/>
          </a:bodyPr>
          <a:lstStyle/>
          <a:p>
            <a:pPr marL="0" lvl="0" indent="0" algn="ctr">
              <a:spcBef>
                <a:spcPts val="0"/>
              </a:spcBef>
              <a:spcAft>
                <a:spcPts val="1600"/>
              </a:spcAft>
              <a:buNone/>
            </a:pPr>
            <a:r>
              <a:rPr lang="en" sz="2800" dirty="0"/>
              <a:t>COMPANY</a:t>
            </a:r>
            <a:endParaRPr lang="en-US" sz="2800" dirty="0"/>
          </a:p>
        </p:txBody>
      </p:sp>
      <p:sp>
        <p:nvSpPr>
          <p:cNvPr id="762" name="Google Shape;762;p43"/>
          <p:cNvSpPr txBox="1">
            <a:spLocks noGrp="1"/>
          </p:cNvSpPr>
          <p:nvPr>
            <p:ph type="subTitle" idx="4"/>
          </p:nvPr>
        </p:nvSpPr>
        <p:spPr>
          <a:xfrm>
            <a:off x="5837806" y="2447773"/>
            <a:ext cx="1683718" cy="513000"/>
          </a:xfrm>
          <a:prstGeom prst="rect">
            <a:avLst/>
          </a:prstGeom>
        </p:spPr>
        <p:txBody>
          <a:bodyPr spcFirstLastPara="1" wrap="square" lIns="91425" tIns="91425" rIns="91425" bIns="91425" anchor="t" anchorCtr="0">
            <a:noAutofit/>
          </a:bodyPr>
          <a:lstStyle/>
          <a:p>
            <a:pPr marL="0" lvl="0" indent="0" algn="l">
              <a:spcBef>
                <a:spcPts val="0"/>
              </a:spcBef>
              <a:spcAft>
                <a:spcPts val="1600"/>
              </a:spcAft>
              <a:buNone/>
            </a:pPr>
            <a:r>
              <a:rPr lang="en" dirty="0">
                <a:solidFill>
                  <a:schemeClr val="accent1"/>
                </a:solidFill>
              </a:rPr>
              <a:t>Customer</a:t>
            </a:r>
            <a:endParaRPr lang="en-US" dirty="0">
              <a:solidFill>
                <a:schemeClr val="accent1"/>
              </a:solidFill>
            </a:endParaRPr>
          </a:p>
        </p:txBody>
      </p:sp>
      <p:grpSp>
        <p:nvGrpSpPr>
          <p:cNvPr id="763" name="Google Shape;763;p43"/>
          <p:cNvGrpSpPr/>
          <p:nvPr/>
        </p:nvGrpSpPr>
        <p:grpSpPr>
          <a:xfrm rot="-5400000">
            <a:off x="293258" y="4248496"/>
            <a:ext cx="601759" cy="1188274"/>
            <a:chOff x="8264275" y="3318138"/>
            <a:chExt cx="363425" cy="717600"/>
          </a:xfrm>
        </p:grpSpPr>
        <p:sp>
          <p:nvSpPr>
            <p:cNvPr id="764" name="Google Shape;764;p43"/>
            <p:cNvSpPr/>
            <p:nvPr/>
          </p:nvSpPr>
          <p:spPr>
            <a:xfrm>
              <a:off x="8314675" y="3904013"/>
              <a:ext cx="263450" cy="131725"/>
            </a:xfrm>
            <a:custGeom>
              <a:avLst/>
              <a:gdLst/>
              <a:ahLst/>
              <a:cxnLst/>
              <a:rect l="l" t="t" r="r" b="b"/>
              <a:pathLst>
                <a:path w="10538" h="5269" extrusionOk="0">
                  <a:moveTo>
                    <a:pt x="5269" y="0"/>
                  </a:moveTo>
                  <a:lnTo>
                    <a:pt x="1" y="5268"/>
                  </a:lnTo>
                  <a:lnTo>
                    <a:pt x="1106" y="5268"/>
                  </a:lnTo>
                  <a:lnTo>
                    <a:pt x="5269" y="1106"/>
                  </a:lnTo>
                  <a:lnTo>
                    <a:pt x="9431" y="5268"/>
                  </a:lnTo>
                  <a:lnTo>
                    <a:pt x="10537" y="5268"/>
                  </a:lnTo>
                  <a:lnTo>
                    <a:pt x="5269"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8264275" y="3724613"/>
              <a:ext cx="363425" cy="209775"/>
            </a:xfrm>
            <a:custGeom>
              <a:avLst/>
              <a:gdLst/>
              <a:ahLst/>
              <a:cxnLst/>
              <a:rect l="l" t="t" r="r" b="b"/>
              <a:pathLst>
                <a:path w="14537" h="8391" extrusionOk="0">
                  <a:moveTo>
                    <a:pt x="7285" y="1"/>
                  </a:moveTo>
                  <a:lnTo>
                    <a:pt x="1" y="7285"/>
                  </a:lnTo>
                  <a:lnTo>
                    <a:pt x="1" y="8391"/>
                  </a:lnTo>
                  <a:lnTo>
                    <a:pt x="7285" y="1106"/>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8264275" y="3821088"/>
              <a:ext cx="363425" cy="208950"/>
            </a:xfrm>
            <a:custGeom>
              <a:avLst/>
              <a:gdLst/>
              <a:ahLst/>
              <a:cxnLst/>
              <a:rect l="l" t="t" r="r" b="b"/>
              <a:pathLst>
                <a:path w="14537" h="8358" extrusionOk="0">
                  <a:moveTo>
                    <a:pt x="7285" y="0"/>
                  </a:moveTo>
                  <a:lnTo>
                    <a:pt x="1" y="7252"/>
                  </a:lnTo>
                  <a:lnTo>
                    <a:pt x="1" y="8358"/>
                  </a:lnTo>
                  <a:lnTo>
                    <a:pt x="7285" y="1106"/>
                  </a:lnTo>
                  <a:lnTo>
                    <a:pt x="14537" y="8358"/>
                  </a:lnTo>
                  <a:lnTo>
                    <a:pt x="14537" y="7252"/>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8264275" y="3318138"/>
              <a:ext cx="33350" cy="33350"/>
            </a:xfrm>
            <a:custGeom>
              <a:avLst/>
              <a:gdLst/>
              <a:ahLst/>
              <a:cxnLst/>
              <a:rect l="l" t="t" r="r" b="b"/>
              <a:pathLst>
                <a:path w="1334" h="1334" extrusionOk="0">
                  <a:moveTo>
                    <a:pt x="228" y="0"/>
                  </a:moveTo>
                  <a:lnTo>
                    <a:pt x="1" y="228"/>
                  </a:lnTo>
                  <a:lnTo>
                    <a:pt x="1" y="1333"/>
                  </a:lnTo>
                  <a:lnTo>
                    <a:pt x="1334"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8264275" y="3318138"/>
              <a:ext cx="117100" cy="116275"/>
            </a:xfrm>
            <a:custGeom>
              <a:avLst/>
              <a:gdLst/>
              <a:ahLst/>
              <a:cxnLst/>
              <a:rect l="l" t="t" r="r" b="b"/>
              <a:pathLst>
                <a:path w="4684" h="4651" extrusionOk="0">
                  <a:moveTo>
                    <a:pt x="3578" y="0"/>
                  </a:moveTo>
                  <a:lnTo>
                    <a:pt x="1" y="3545"/>
                  </a:lnTo>
                  <a:lnTo>
                    <a:pt x="1" y="4650"/>
                  </a:lnTo>
                  <a:lnTo>
                    <a:pt x="468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8398013" y="3981738"/>
              <a:ext cx="96775" cy="48000"/>
            </a:xfrm>
            <a:custGeom>
              <a:avLst/>
              <a:gdLst/>
              <a:ahLst/>
              <a:cxnLst/>
              <a:rect l="l" t="t" r="r" b="b"/>
              <a:pathLst>
                <a:path w="3871" h="1920" extrusionOk="0">
                  <a:moveTo>
                    <a:pt x="1952" y="1"/>
                  </a:moveTo>
                  <a:lnTo>
                    <a:pt x="1" y="1919"/>
                  </a:lnTo>
                  <a:lnTo>
                    <a:pt x="1106" y="1919"/>
                  </a:lnTo>
                  <a:lnTo>
                    <a:pt x="1952" y="1106"/>
                  </a:lnTo>
                  <a:lnTo>
                    <a:pt x="2765" y="1919"/>
                  </a:lnTo>
                  <a:lnTo>
                    <a:pt x="3871" y="1919"/>
                  </a:lnTo>
                  <a:lnTo>
                    <a:pt x="1952"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8264275" y="3318138"/>
              <a:ext cx="363425" cy="200000"/>
            </a:xfrm>
            <a:custGeom>
              <a:avLst/>
              <a:gdLst/>
              <a:ahLst/>
              <a:cxnLst/>
              <a:rect l="l" t="t" r="r" b="b"/>
              <a:pathLst>
                <a:path w="14537" h="8000" extrusionOk="0">
                  <a:moveTo>
                    <a:pt x="6895" y="0"/>
                  </a:moveTo>
                  <a:lnTo>
                    <a:pt x="1" y="6894"/>
                  </a:lnTo>
                  <a:lnTo>
                    <a:pt x="1" y="8000"/>
                  </a:lnTo>
                  <a:lnTo>
                    <a:pt x="7285" y="715"/>
                  </a:lnTo>
                  <a:lnTo>
                    <a:pt x="14537" y="8000"/>
                  </a:lnTo>
                  <a:lnTo>
                    <a:pt x="14537" y="6894"/>
                  </a:lnTo>
                  <a:lnTo>
                    <a:pt x="7643"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8511425" y="3318138"/>
              <a:ext cx="116275" cy="116275"/>
            </a:xfrm>
            <a:custGeom>
              <a:avLst/>
              <a:gdLst/>
              <a:ahLst/>
              <a:cxnLst/>
              <a:rect l="l" t="t" r="r" b="b"/>
              <a:pathLst>
                <a:path w="4651" h="4651" extrusionOk="0">
                  <a:moveTo>
                    <a:pt x="1" y="0"/>
                  </a:moveTo>
                  <a:lnTo>
                    <a:pt x="4651" y="4650"/>
                  </a:lnTo>
                  <a:lnTo>
                    <a:pt x="4651" y="3545"/>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8594350" y="3318138"/>
              <a:ext cx="33350" cy="33350"/>
            </a:xfrm>
            <a:custGeom>
              <a:avLst/>
              <a:gdLst/>
              <a:ahLst/>
              <a:cxnLst/>
              <a:rect l="l" t="t" r="r" b="b"/>
              <a:pathLst>
                <a:path w="1334" h="1334" extrusionOk="0">
                  <a:moveTo>
                    <a:pt x="1" y="0"/>
                  </a:moveTo>
                  <a:lnTo>
                    <a:pt x="1334" y="1333"/>
                  </a:lnTo>
                  <a:lnTo>
                    <a:pt x="1334" y="228"/>
                  </a:lnTo>
                  <a:lnTo>
                    <a:pt x="1106"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8264275" y="3557963"/>
              <a:ext cx="363425" cy="209775"/>
            </a:xfrm>
            <a:custGeom>
              <a:avLst/>
              <a:gdLst/>
              <a:ahLst/>
              <a:cxnLst/>
              <a:rect l="l" t="t" r="r" b="b"/>
              <a:pathLst>
                <a:path w="14537" h="8391" extrusionOk="0">
                  <a:moveTo>
                    <a:pt x="7285" y="0"/>
                  </a:moveTo>
                  <a:lnTo>
                    <a:pt x="1" y="7285"/>
                  </a:lnTo>
                  <a:lnTo>
                    <a:pt x="1" y="8390"/>
                  </a:lnTo>
                  <a:lnTo>
                    <a:pt x="7285" y="1138"/>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8264275" y="3641688"/>
              <a:ext cx="363425" cy="209775"/>
            </a:xfrm>
            <a:custGeom>
              <a:avLst/>
              <a:gdLst/>
              <a:ahLst/>
              <a:cxnLst/>
              <a:rect l="l" t="t" r="r" b="b"/>
              <a:pathLst>
                <a:path w="14537" h="8391" extrusionOk="0">
                  <a:moveTo>
                    <a:pt x="7285" y="1"/>
                  </a:moveTo>
                  <a:lnTo>
                    <a:pt x="1" y="7253"/>
                  </a:lnTo>
                  <a:lnTo>
                    <a:pt x="1" y="8391"/>
                  </a:lnTo>
                  <a:lnTo>
                    <a:pt x="7285" y="1106"/>
                  </a:lnTo>
                  <a:lnTo>
                    <a:pt x="14537" y="8391"/>
                  </a:lnTo>
                  <a:lnTo>
                    <a:pt x="14537" y="7253"/>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8264275" y="3391288"/>
              <a:ext cx="363425" cy="209775"/>
            </a:xfrm>
            <a:custGeom>
              <a:avLst/>
              <a:gdLst/>
              <a:ahLst/>
              <a:cxnLst/>
              <a:rect l="l" t="t" r="r" b="b"/>
              <a:pathLst>
                <a:path w="14537" h="8391" extrusionOk="0">
                  <a:moveTo>
                    <a:pt x="7285" y="1"/>
                  </a:moveTo>
                  <a:lnTo>
                    <a:pt x="1" y="7285"/>
                  </a:lnTo>
                  <a:lnTo>
                    <a:pt x="1" y="8391"/>
                  </a:lnTo>
                  <a:lnTo>
                    <a:pt x="7285" y="1139"/>
                  </a:lnTo>
                  <a:lnTo>
                    <a:pt x="14537" y="8391"/>
                  </a:lnTo>
                  <a:lnTo>
                    <a:pt x="14537" y="7285"/>
                  </a:lnTo>
                  <a:lnTo>
                    <a:pt x="7285" y="1"/>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8264275" y="3475038"/>
              <a:ext cx="363425" cy="209775"/>
            </a:xfrm>
            <a:custGeom>
              <a:avLst/>
              <a:gdLst/>
              <a:ahLst/>
              <a:cxnLst/>
              <a:rect l="l" t="t" r="r" b="b"/>
              <a:pathLst>
                <a:path w="14537" h="8391" extrusionOk="0">
                  <a:moveTo>
                    <a:pt x="7285" y="0"/>
                  </a:moveTo>
                  <a:lnTo>
                    <a:pt x="1" y="7285"/>
                  </a:lnTo>
                  <a:lnTo>
                    <a:pt x="1" y="8390"/>
                  </a:lnTo>
                  <a:lnTo>
                    <a:pt x="7285" y="1106"/>
                  </a:lnTo>
                  <a:lnTo>
                    <a:pt x="14537" y="8390"/>
                  </a:lnTo>
                  <a:lnTo>
                    <a:pt x="14537" y="7285"/>
                  </a:lnTo>
                  <a:lnTo>
                    <a:pt x="7285" y="0"/>
                  </a:ln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43"/>
          <p:cNvGrpSpPr/>
          <p:nvPr/>
        </p:nvGrpSpPr>
        <p:grpSpPr>
          <a:xfrm>
            <a:off x="7642234" y="54855"/>
            <a:ext cx="1452701" cy="930045"/>
            <a:chOff x="-1172100" y="1818413"/>
            <a:chExt cx="717100" cy="459100"/>
          </a:xfrm>
        </p:grpSpPr>
        <p:sp>
          <p:nvSpPr>
            <p:cNvPr id="778" name="Google Shape;778;p43"/>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 name="Google Shape;792;p43"/>
          <p:cNvSpPr/>
          <p:nvPr/>
        </p:nvSpPr>
        <p:spPr>
          <a:xfrm>
            <a:off x="0" y="192754"/>
            <a:ext cx="344101" cy="344101"/>
          </a:xfrm>
          <a:custGeom>
            <a:avLst/>
            <a:gdLst/>
            <a:ahLst/>
            <a:cxnLst/>
            <a:rect l="l" t="t" r="r" b="b"/>
            <a:pathLst>
              <a:path w="1660" h="1660" extrusionOk="0">
                <a:moveTo>
                  <a:pt x="1" y="1"/>
                </a:moveTo>
                <a:lnTo>
                  <a:pt x="1" y="1659"/>
                </a:lnTo>
                <a:lnTo>
                  <a:pt x="1659" y="1659"/>
                </a:lnTo>
                <a:lnTo>
                  <a:pt x="1659"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0" y="1102755"/>
            <a:ext cx="344101" cy="344101"/>
          </a:xfrm>
          <a:custGeom>
            <a:avLst/>
            <a:gdLst/>
            <a:ahLst/>
            <a:cxnLst/>
            <a:rect l="l" t="t" r="r" b="b"/>
            <a:pathLst>
              <a:path w="1660" h="1660" fill="none" extrusionOk="0">
                <a:moveTo>
                  <a:pt x="1" y="1"/>
                </a:moveTo>
                <a:lnTo>
                  <a:pt x="1659" y="1"/>
                </a:lnTo>
                <a:lnTo>
                  <a:pt x="1659" y="1659"/>
                </a:lnTo>
                <a:lnTo>
                  <a:pt x="1" y="1659"/>
                </a:lnTo>
                <a:close/>
              </a:path>
            </a:pathLst>
          </a:custGeom>
          <a:noFill/>
          <a:ln w="38100" cap="flat" cmpd="sng">
            <a:solidFill>
              <a:srgbClr val="DE4C4D"/>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5470;p90">
            <a:extLst>
              <a:ext uri="{FF2B5EF4-FFF2-40B4-BE49-F238E27FC236}">
                <a16:creationId xmlns:a16="http://schemas.microsoft.com/office/drawing/2014/main" id="{1FFBF2EE-E024-4517-88E6-D9C5FCAD007E}"/>
              </a:ext>
            </a:extLst>
          </p:cNvPr>
          <p:cNvGrpSpPr/>
          <p:nvPr/>
        </p:nvGrpSpPr>
        <p:grpSpPr>
          <a:xfrm rot="3212689">
            <a:off x="2907932" y="-39583"/>
            <a:ext cx="3242480" cy="4815507"/>
            <a:chOff x="6718917" y="3318631"/>
            <a:chExt cx="967980" cy="1399710"/>
          </a:xfrm>
          <a:solidFill>
            <a:schemeClr val="accent5">
              <a:lumMod val="75000"/>
            </a:schemeClr>
          </a:solidFill>
        </p:grpSpPr>
        <p:grpSp>
          <p:nvGrpSpPr>
            <p:cNvPr id="45" name="Google Shape;5471;p90">
              <a:extLst>
                <a:ext uri="{FF2B5EF4-FFF2-40B4-BE49-F238E27FC236}">
                  <a16:creationId xmlns:a16="http://schemas.microsoft.com/office/drawing/2014/main" id="{50621852-6C37-4F77-AA38-F2F8AF7E6332}"/>
                </a:ext>
              </a:extLst>
            </p:cNvPr>
            <p:cNvGrpSpPr/>
            <p:nvPr/>
          </p:nvGrpSpPr>
          <p:grpSpPr>
            <a:xfrm>
              <a:off x="6718917" y="3874492"/>
              <a:ext cx="470202" cy="843849"/>
              <a:chOff x="6718917" y="3874492"/>
              <a:chExt cx="470202" cy="843849"/>
            </a:xfrm>
            <a:grpFill/>
          </p:grpSpPr>
          <p:cxnSp>
            <p:nvCxnSpPr>
              <p:cNvPr id="55" name="Google Shape;5472;p90">
                <a:extLst>
                  <a:ext uri="{FF2B5EF4-FFF2-40B4-BE49-F238E27FC236}">
                    <a16:creationId xmlns:a16="http://schemas.microsoft.com/office/drawing/2014/main" id="{628684AF-591D-409B-80C5-9BEE26ED5DCB}"/>
                  </a:ext>
                </a:extLst>
              </p:cNvPr>
              <p:cNvCxnSpPr>
                <a:cxnSpLocks/>
              </p:cNvCxnSpPr>
              <p:nvPr/>
            </p:nvCxnSpPr>
            <p:spPr>
              <a:xfrm rot="18387311" flipH="1">
                <a:off x="6449407" y="4448831"/>
                <a:ext cx="539020" cy="0"/>
              </a:xfrm>
              <a:prstGeom prst="straightConnector1">
                <a:avLst/>
              </a:prstGeom>
              <a:grpFill/>
              <a:ln w="19050" cap="flat" cmpd="sng">
                <a:solidFill>
                  <a:srgbClr val="A5B7C6"/>
                </a:solidFill>
                <a:prstDash val="solid"/>
                <a:round/>
                <a:headEnd type="none" w="med" len="med"/>
                <a:tailEnd type="diamond" w="med" len="med"/>
              </a:ln>
            </p:spPr>
          </p:cxnSp>
          <p:sp>
            <p:nvSpPr>
              <p:cNvPr id="56" name="Google Shape;5473;p90">
                <a:extLst>
                  <a:ext uri="{FF2B5EF4-FFF2-40B4-BE49-F238E27FC236}">
                    <a16:creationId xmlns:a16="http://schemas.microsoft.com/office/drawing/2014/main" id="{E5B35262-04F3-4E79-BCA3-4D49834A80C2}"/>
                  </a:ext>
                </a:extLst>
              </p:cNvPr>
              <p:cNvSpPr/>
              <p:nvPr/>
            </p:nvSpPr>
            <p:spPr>
              <a:xfrm>
                <a:off x="6777990" y="3874492"/>
                <a:ext cx="411129" cy="356237"/>
              </a:xfrm>
              <a:custGeom>
                <a:avLst/>
                <a:gdLst/>
                <a:ahLst/>
                <a:cxnLst/>
                <a:rect l="l" t="t" r="r" b="b"/>
                <a:pathLst>
                  <a:path w="69272" h="60023" extrusionOk="0">
                    <a:moveTo>
                      <a:pt x="17333" y="0"/>
                    </a:moveTo>
                    <a:lnTo>
                      <a:pt x="0" y="30011"/>
                    </a:lnTo>
                    <a:lnTo>
                      <a:pt x="17333" y="60023"/>
                    </a:lnTo>
                    <a:lnTo>
                      <a:pt x="51939" y="60023"/>
                    </a:lnTo>
                    <a:lnTo>
                      <a:pt x="69271" y="30011"/>
                    </a:lnTo>
                    <a:lnTo>
                      <a:pt x="51939" y="0"/>
                    </a:lnTo>
                    <a:close/>
                  </a:path>
                </a:pathLst>
              </a:custGeom>
              <a:grpFill/>
              <a:ln w="19050" cap="flat" cmpd="sng">
                <a:solidFill>
                  <a:schemeClr val="accent5">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474;p90">
              <a:extLst>
                <a:ext uri="{FF2B5EF4-FFF2-40B4-BE49-F238E27FC236}">
                  <a16:creationId xmlns:a16="http://schemas.microsoft.com/office/drawing/2014/main" id="{C10EFD80-5CCE-4B53-8C1F-97DFD4A1A308}"/>
                </a:ext>
              </a:extLst>
            </p:cNvPr>
            <p:cNvGrpSpPr/>
            <p:nvPr/>
          </p:nvGrpSpPr>
          <p:grpSpPr>
            <a:xfrm>
              <a:off x="7188425" y="3318631"/>
              <a:ext cx="498472" cy="912098"/>
              <a:chOff x="7188425" y="3318631"/>
              <a:chExt cx="498472" cy="912098"/>
            </a:xfrm>
            <a:grpFill/>
          </p:grpSpPr>
          <p:cxnSp>
            <p:nvCxnSpPr>
              <p:cNvPr id="53" name="Google Shape;5475;p90">
                <a:extLst>
                  <a:ext uri="{FF2B5EF4-FFF2-40B4-BE49-F238E27FC236}">
                    <a16:creationId xmlns:a16="http://schemas.microsoft.com/office/drawing/2014/main" id="{D28E2800-07BC-4B0E-A370-F34BC7217EA0}"/>
                  </a:ext>
                </a:extLst>
              </p:cNvPr>
              <p:cNvCxnSpPr>
                <a:cxnSpLocks/>
              </p:cNvCxnSpPr>
              <p:nvPr/>
            </p:nvCxnSpPr>
            <p:spPr>
              <a:xfrm rot="18387311">
                <a:off x="7370319" y="3635209"/>
                <a:ext cx="633155" cy="0"/>
              </a:xfrm>
              <a:prstGeom prst="straightConnector1">
                <a:avLst/>
              </a:prstGeom>
              <a:grpFill/>
              <a:ln w="19050" cap="flat" cmpd="sng">
                <a:solidFill>
                  <a:srgbClr val="A5B7C6"/>
                </a:solidFill>
                <a:prstDash val="solid"/>
                <a:round/>
                <a:headEnd type="none" w="med" len="med"/>
                <a:tailEnd type="diamond" w="med" len="med"/>
              </a:ln>
            </p:spPr>
          </p:cxnSp>
          <p:sp>
            <p:nvSpPr>
              <p:cNvPr id="54" name="Google Shape;5476;p90">
                <a:extLst>
                  <a:ext uri="{FF2B5EF4-FFF2-40B4-BE49-F238E27FC236}">
                    <a16:creationId xmlns:a16="http://schemas.microsoft.com/office/drawing/2014/main" id="{514EE6B7-4BD9-4256-A5B6-E2B0105BB257}"/>
                  </a:ext>
                </a:extLst>
              </p:cNvPr>
              <p:cNvSpPr/>
              <p:nvPr/>
            </p:nvSpPr>
            <p:spPr>
              <a:xfrm>
                <a:off x="7188425" y="3874492"/>
                <a:ext cx="411123" cy="356237"/>
              </a:xfrm>
              <a:custGeom>
                <a:avLst/>
                <a:gdLst/>
                <a:ahLst/>
                <a:cxnLst/>
                <a:rect l="l" t="t" r="r" b="b"/>
                <a:pathLst>
                  <a:path w="69271" h="60023" extrusionOk="0">
                    <a:moveTo>
                      <a:pt x="17274" y="0"/>
                    </a:moveTo>
                    <a:lnTo>
                      <a:pt x="0" y="30011"/>
                    </a:lnTo>
                    <a:lnTo>
                      <a:pt x="17274" y="60023"/>
                    </a:lnTo>
                    <a:lnTo>
                      <a:pt x="51939" y="60023"/>
                    </a:lnTo>
                    <a:lnTo>
                      <a:pt x="69271" y="30011"/>
                    </a:lnTo>
                    <a:lnTo>
                      <a:pt x="51939" y="0"/>
                    </a:lnTo>
                    <a:close/>
                  </a:path>
                </a:pathLst>
              </a:custGeom>
              <a:solidFill>
                <a:schemeClr val="accent1">
                  <a:lumMod val="75000"/>
                </a:schemeClr>
              </a:solidFill>
              <a:ln w="19050" cap="flat" cmpd="sng">
                <a:solidFill>
                  <a:schemeClr val="accent4">
                    <a:lumMod val="50000"/>
                  </a:schemeClr>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9"/>
          <p:cNvSpPr txBox="1">
            <a:spLocks noGrp="1"/>
          </p:cNvSpPr>
          <p:nvPr>
            <p:ph type="title"/>
          </p:nvPr>
        </p:nvSpPr>
        <p:spPr>
          <a:xfrm>
            <a:off x="967225" y="775567"/>
            <a:ext cx="2808000" cy="755700"/>
          </a:xfrm>
          <a:prstGeom prst="rect">
            <a:avLst/>
          </a:prstGeom>
        </p:spPr>
        <p:txBody>
          <a:bodyPr spcFirstLastPara="1" wrap="square" lIns="91425" tIns="91425" rIns="91425" bIns="91425" anchor="b" anchorCtr="0">
            <a:noAutofit/>
          </a:bodyPr>
          <a:lstStyle/>
          <a:p>
            <a:r>
              <a:rPr lang="en" sz="2800" dirty="0"/>
              <a:t>Our ObjectiveS </a:t>
            </a:r>
          </a:p>
        </p:txBody>
      </p:sp>
      <p:sp>
        <p:nvSpPr>
          <p:cNvPr id="683" name="Google Shape;683;p39"/>
          <p:cNvSpPr txBox="1">
            <a:spLocks noGrp="1"/>
          </p:cNvSpPr>
          <p:nvPr>
            <p:ph type="subTitle" idx="1"/>
          </p:nvPr>
        </p:nvSpPr>
        <p:spPr>
          <a:xfrm>
            <a:off x="386933" y="1875709"/>
            <a:ext cx="5079730" cy="2316600"/>
          </a:xfrm>
          <a:prstGeom prst="rect">
            <a:avLst/>
          </a:prstGeom>
        </p:spPr>
        <p:txBody>
          <a:bodyPr spcFirstLastPara="1" wrap="square" lIns="91425" tIns="91425" rIns="91425" bIns="91425" anchor="t" anchorCtr="0">
            <a:noAutofit/>
          </a:bodyPr>
          <a:lstStyle/>
          <a:p>
            <a:pPr marL="285750" indent="-285750">
              <a:spcAft>
                <a:spcPts val="1200"/>
              </a:spcAft>
              <a:buClr>
                <a:schemeClr val="accent4">
                  <a:lumMod val="50000"/>
                </a:schemeClr>
              </a:buClr>
              <a:buSzPct val="126000"/>
              <a:buFont typeface="Arial" panose="020B0604020202020204" pitchFamily="34" charset="0"/>
              <a:buChar char="•"/>
            </a:pPr>
            <a:r>
              <a:rPr lang="en" sz="1800" dirty="0"/>
              <a:t>Explore data and understand customer attributes that correlate to a higher risk of churn</a:t>
            </a:r>
          </a:p>
          <a:p>
            <a:pPr marL="285750" indent="-285750">
              <a:spcAft>
                <a:spcPts val="1200"/>
              </a:spcAft>
              <a:buClr>
                <a:schemeClr val="accent4">
                  <a:lumMod val="50000"/>
                </a:schemeClr>
              </a:buClr>
              <a:buSzPct val="126000"/>
              <a:buFont typeface="Arial" panose="020B0604020202020204" pitchFamily="34" charset="0"/>
              <a:buChar char="•"/>
            </a:pPr>
            <a:r>
              <a:rPr lang="en" sz="1800" dirty="0"/>
              <a:t>Build a model to predict customer churn</a:t>
            </a:r>
          </a:p>
          <a:p>
            <a:pPr marL="342900" lvl="0" indent="-342900" algn="l" rtl="0">
              <a:spcBef>
                <a:spcPts val="1600"/>
              </a:spcBef>
              <a:spcAft>
                <a:spcPts val="0"/>
              </a:spcAft>
              <a:buClr>
                <a:schemeClr val="accent4">
                  <a:lumMod val="50000"/>
                </a:schemeClr>
              </a:buClr>
              <a:buSzPct val="126000"/>
              <a:buFont typeface="Arial" panose="020B0604020202020204" pitchFamily="34" charset="0"/>
              <a:buChar char="•"/>
            </a:pPr>
            <a:endParaRPr dirty="0"/>
          </a:p>
          <a:p>
            <a:pPr marL="342900" lvl="0" indent="-342900" algn="l" rtl="0">
              <a:spcBef>
                <a:spcPts val="1600"/>
              </a:spcBef>
              <a:spcAft>
                <a:spcPts val="1600"/>
              </a:spcAft>
              <a:buClr>
                <a:schemeClr val="accent4">
                  <a:lumMod val="50000"/>
                </a:schemeClr>
              </a:buClr>
              <a:buSzPct val="126000"/>
              <a:buFont typeface="Arial" panose="020B0604020202020204" pitchFamily="34" charset="0"/>
              <a:buChar cha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47"/>
          <p:cNvSpPr txBox="1">
            <a:spLocks noGrp="1"/>
          </p:cNvSpPr>
          <p:nvPr>
            <p:ph type="title"/>
          </p:nvPr>
        </p:nvSpPr>
        <p:spPr>
          <a:xfrm>
            <a:off x="4851725" y="2739200"/>
            <a:ext cx="3588300" cy="7743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dirty="0"/>
              <a:t>HYPOTHESIS</a:t>
            </a:r>
            <a:endParaRPr lang="en-US" dirty="0"/>
          </a:p>
        </p:txBody>
      </p:sp>
      <p:sp>
        <p:nvSpPr>
          <p:cNvPr id="887" name="Google Shape;887;p47"/>
          <p:cNvSpPr txBox="1">
            <a:spLocks noGrp="1"/>
          </p:cNvSpPr>
          <p:nvPr>
            <p:ph type="title" idx="2"/>
          </p:nvPr>
        </p:nvSpPr>
        <p:spPr>
          <a:xfrm>
            <a:off x="4851725" y="1094109"/>
            <a:ext cx="19182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889" name="Google Shape;889;p47"/>
          <p:cNvGrpSpPr/>
          <p:nvPr/>
        </p:nvGrpSpPr>
        <p:grpSpPr>
          <a:xfrm>
            <a:off x="-42" y="4143562"/>
            <a:ext cx="1452701" cy="930045"/>
            <a:chOff x="-1172100" y="1818413"/>
            <a:chExt cx="717100" cy="459100"/>
          </a:xfrm>
        </p:grpSpPr>
        <p:sp>
          <p:nvSpPr>
            <p:cNvPr id="890" name="Google Shape;890;p47"/>
            <p:cNvSpPr/>
            <p:nvPr/>
          </p:nvSpPr>
          <p:spPr>
            <a:xfrm>
              <a:off x="-1172100" y="1954738"/>
              <a:ext cx="106550" cy="212200"/>
            </a:xfrm>
            <a:custGeom>
              <a:avLst/>
              <a:gdLst/>
              <a:ahLst/>
              <a:cxnLst/>
              <a:rect l="l" t="t" r="r" b="b"/>
              <a:pathLst>
                <a:path w="4262" h="8488" extrusionOk="0">
                  <a:moveTo>
                    <a:pt x="1" y="0"/>
                  </a:moveTo>
                  <a:lnTo>
                    <a:pt x="1" y="878"/>
                  </a:lnTo>
                  <a:lnTo>
                    <a:pt x="3350" y="4260"/>
                  </a:lnTo>
                  <a:lnTo>
                    <a:pt x="1" y="7610"/>
                  </a:lnTo>
                  <a:lnTo>
                    <a:pt x="1" y="8488"/>
                  </a:lnTo>
                  <a:lnTo>
                    <a:pt x="4261" y="4260"/>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100550" y="1914088"/>
              <a:ext cx="169125" cy="293500"/>
            </a:xfrm>
            <a:custGeom>
              <a:avLst/>
              <a:gdLst/>
              <a:ahLst/>
              <a:cxnLst/>
              <a:rect l="l" t="t" r="r" b="b"/>
              <a:pathLst>
                <a:path w="6765" h="11740" extrusionOk="0">
                  <a:moveTo>
                    <a:pt x="1" y="0"/>
                  </a:moveTo>
                  <a:lnTo>
                    <a:pt x="5854" y="5886"/>
                  </a:lnTo>
                  <a:lnTo>
                    <a:pt x="1" y="11740"/>
                  </a:lnTo>
                  <a:lnTo>
                    <a:pt x="879" y="11740"/>
                  </a:lnTo>
                  <a:lnTo>
                    <a:pt x="6765" y="5886"/>
                  </a:lnTo>
                  <a:lnTo>
                    <a:pt x="879"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168025" y="1914088"/>
              <a:ext cx="169125" cy="293500"/>
            </a:xfrm>
            <a:custGeom>
              <a:avLst/>
              <a:gdLst/>
              <a:ahLst/>
              <a:cxnLst/>
              <a:rect l="l" t="t" r="r" b="b"/>
              <a:pathLst>
                <a:path w="6765" h="11740" extrusionOk="0">
                  <a:moveTo>
                    <a:pt x="1" y="0"/>
                  </a:moveTo>
                  <a:lnTo>
                    <a:pt x="5854" y="5886"/>
                  </a:lnTo>
                  <a:lnTo>
                    <a:pt x="1"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630625" y="1914088"/>
              <a:ext cx="26850" cy="27675"/>
            </a:xfrm>
            <a:custGeom>
              <a:avLst/>
              <a:gdLst/>
              <a:ahLst/>
              <a:cxnLst/>
              <a:rect l="l" t="t" r="r" b="b"/>
              <a:pathLst>
                <a:path w="1074" h="1107" extrusionOk="0">
                  <a:moveTo>
                    <a:pt x="0" y="0"/>
                  </a:moveTo>
                  <a:lnTo>
                    <a:pt x="1073" y="1106"/>
                  </a:lnTo>
                  <a:lnTo>
                    <a:pt x="1073" y="195"/>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698125" y="1914088"/>
              <a:ext cx="94350" cy="94325"/>
            </a:xfrm>
            <a:custGeom>
              <a:avLst/>
              <a:gdLst/>
              <a:ahLst/>
              <a:cxnLst/>
              <a:rect l="l" t="t" r="r" b="b"/>
              <a:pathLst>
                <a:path w="3774" h="3773" extrusionOk="0">
                  <a:moveTo>
                    <a:pt x="1" y="0"/>
                  </a:moveTo>
                  <a:lnTo>
                    <a:pt x="3773" y="3773"/>
                  </a:lnTo>
                  <a:lnTo>
                    <a:pt x="3773" y="2895"/>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172100" y="2022213"/>
              <a:ext cx="39050" cy="78075"/>
            </a:xfrm>
            <a:custGeom>
              <a:avLst/>
              <a:gdLst/>
              <a:ahLst/>
              <a:cxnLst/>
              <a:rect l="l" t="t" r="r" b="b"/>
              <a:pathLst>
                <a:path w="1562" h="3123" extrusionOk="0">
                  <a:moveTo>
                    <a:pt x="1" y="0"/>
                  </a:moveTo>
                  <a:lnTo>
                    <a:pt x="1" y="878"/>
                  </a:lnTo>
                  <a:lnTo>
                    <a:pt x="651" y="1561"/>
                  </a:lnTo>
                  <a:lnTo>
                    <a:pt x="1" y="2212"/>
                  </a:lnTo>
                  <a:lnTo>
                    <a:pt x="1" y="3122"/>
                  </a:lnTo>
                  <a:lnTo>
                    <a:pt x="1562" y="1561"/>
                  </a:lnTo>
                  <a:lnTo>
                    <a:pt x="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764775" y="1914088"/>
              <a:ext cx="161000" cy="293500"/>
            </a:xfrm>
            <a:custGeom>
              <a:avLst/>
              <a:gdLst/>
              <a:ahLst/>
              <a:cxnLst/>
              <a:rect l="l" t="t" r="r" b="b"/>
              <a:pathLst>
                <a:path w="6440" h="11740" extrusionOk="0">
                  <a:moveTo>
                    <a:pt x="0" y="0"/>
                  </a:moveTo>
                  <a:lnTo>
                    <a:pt x="5854" y="5886"/>
                  </a:lnTo>
                  <a:lnTo>
                    <a:pt x="0" y="11740"/>
                  </a:lnTo>
                  <a:lnTo>
                    <a:pt x="878" y="11740"/>
                  </a:lnTo>
                  <a:lnTo>
                    <a:pt x="6439" y="6179"/>
                  </a:lnTo>
                  <a:lnTo>
                    <a:pt x="6439" y="5561"/>
                  </a:lnTo>
                  <a:lnTo>
                    <a:pt x="878"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698125" y="2113263"/>
              <a:ext cx="94350" cy="94325"/>
            </a:xfrm>
            <a:custGeom>
              <a:avLst/>
              <a:gdLst/>
              <a:ahLst/>
              <a:cxnLst/>
              <a:rect l="l" t="t" r="r" b="b"/>
              <a:pathLst>
                <a:path w="3774" h="3773" extrusionOk="0">
                  <a:moveTo>
                    <a:pt x="3773" y="1"/>
                  </a:moveTo>
                  <a:lnTo>
                    <a:pt x="1" y="3773"/>
                  </a:lnTo>
                  <a:lnTo>
                    <a:pt x="911" y="3773"/>
                  </a:lnTo>
                  <a:lnTo>
                    <a:pt x="3773" y="911"/>
                  </a:lnTo>
                  <a:lnTo>
                    <a:pt x="37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630625" y="2180738"/>
              <a:ext cx="26850" cy="26850"/>
            </a:xfrm>
            <a:custGeom>
              <a:avLst/>
              <a:gdLst/>
              <a:ahLst/>
              <a:cxnLst/>
              <a:rect l="l" t="t" r="r" b="b"/>
              <a:pathLst>
                <a:path w="1074" h="1074" extrusionOk="0">
                  <a:moveTo>
                    <a:pt x="1073" y="1"/>
                  </a:moveTo>
                  <a:lnTo>
                    <a:pt x="0" y="1074"/>
                  </a:lnTo>
                  <a:lnTo>
                    <a:pt x="878" y="1074"/>
                  </a:lnTo>
                  <a:lnTo>
                    <a:pt x="1073" y="879"/>
                  </a:lnTo>
                  <a:lnTo>
                    <a:pt x="1073" y="1"/>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966400" y="1914088"/>
              <a:ext cx="169125" cy="293500"/>
            </a:xfrm>
            <a:custGeom>
              <a:avLst/>
              <a:gdLst/>
              <a:ahLst/>
              <a:cxnLst/>
              <a:rect l="l" t="t" r="r" b="b"/>
              <a:pathLst>
                <a:path w="6765" h="11740" extrusionOk="0">
                  <a:moveTo>
                    <a:pt x="0" y="0"/>
                  </a:moveTo>
                  <a:lnTo>
                    <a:pt x="5854" y="5886"/>
                  </a:lnTo>
                  <a:lnTo>
                    <a:pt x="0" y="11740"/>
                  </a:lnTo>
                  <a:lnTo>
                    <a:pt x="911" y="11740"/>
                  </a:lnTo>
                  <a:lnTo>
                    <a:pt x="6765"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03387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832250" y="1914088"/>
              <a:ext cx="169125" cy="293500"/>
            </a:xfrm>
            <a:custGeom>
              <a:avLst/>
              <a:gdLst/>
              <a:ahLst/>
              <a:cxnLst/>
              <a:rect l="l" t="t" r="r" b="b"/>
              <a:pathLst>
                <a:path w="6765" h="11740" extrusionOk="0">
                  <a:moveTo>
                    <a:pt x="0" y="0"/>
                  </a:moveTo>
                  <a:lnTo>
                    <a:pt x="5854"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899725" y="1914088"/>
              <a:ext cx="169125" cy="293500"/>
            </a:xfrm>
            <a:custGeom>
              <a:avLst/>
              <a:gdLst/>
              <a:ahLst/>
              <a:cxnLst/>
              <a:rect l="l" t="t" r="r" b="b"/>
              <a:pathLst>
                <a:path w="6765" h="11740" extrusionOk="0">
                  <a:moveTo>
                    <a:pt x="0" y="0"/>
                  </a:moveTo>
                  <a:lnTo>
                    <a:pt x="5886" y="5886"/>
                  </a:lnTo>
                  <a:lnTo>
                    <a:pt x="0" y="11740"/>
                  </a:lnTo>
                  <a:lnTo>
                    <a:pt x="911" y="11740"/>
                  </a:lnTo>
                  <a:lnTo>
                    <a:pt x="6764" y="5886"/>
                  </a:lnTo>
                  <a:lnTo>
                    <a:pt x="911" y="0"/>
                  </a:lnTo>
                  <a:close/>
                </a:path>
              </a:pathLst>
            </a:custGeom>
            <a:solidFill>
              <a:srgbClr val="DE4C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990800" y="1818413"/>
              <a:ext cx="535800" cy="459100"/>
            </a:xfrm>
            <a:custGeom>
              <a:avLst/>
              <a:gdLst/>
              <a:ahLst/>
              <a:cxnLst/>
              <a:rect l="l" t="t" r="r" b="b"/>
              <a:pathLst>
                <a:path w="21432" h="18364" extrusionOk="0">
                  <a:moveTo>
                    <a:pt x="12220" y="966"/>
                  </a:moveTo>
                  <a:cubicBezTo>
                    <a:pt x="12234" y="966"/>
                    <a:pt x="12247" y="966"/>
                    <a:pt x="12261" y="966"/>
                  </a:cubicBezTo>
                  <a:cubicBezTo>
                    <a:pt x="16781" y="998"/>
                    <a:pt x="20456" y="4673"/>
                    <a:pt x="20456" y="9193"/>
                  </a:cubicBezTo>
                  <a:cubicBezTo>
                    <a:pt x="20456" y="14147"/>
                    <a:pt x="16386" y="17431"/>
                    <a:pt x="12153" y="17431"/>
                  </a:cubicBezTo>
                  <a:cubicBezTo>
                    <a:pt x="10134" y="17431"/>
                    <a:pt x="8077" y="16684"/>
                    <a:pt x="6407" y="15014"/>
                  </a:cubicBezTo>
                  <a:cubicBezTo>
                    <a:pt x="1246" y="9820"/>
                    <a:pt x="4898" y="966"/>
                    <a:pt x="12220" y="966"/>
                  </a:cubicBezTo>
                  <a:close/>
                  <a:moveTo>
                    <a:pt x="12170" y="1"/>
                  </a:moveTo>
                  <a:cubicBezTo>
                    <a:pt x="9919" y="1"/>
                    <a:pt x="7625" y="832"/>
                    <a:pt x="5757" y="2689"/>
                  </a:cubicBezTo>
                  <a:cubicBezTo>
                    <a:pt x="1" y="8478"/>
                    <a:pt x="4066" y="18364"/>
                    <a:pt x="12261" y="18364"/>
                  </a:cubicBezTo>
                  <a:cubicBezTo>
                    <a:pt x="17301" y="18364"/>
                    <a:pt x="21399" y="14266"/>
                    <a:pt x="21431" y="9193"/>
                  </a:cubicBezTo>
                  <a:cubicBezTo>
                    <a:pt x="21431" y="3664"/>
                    <a:pt x="16896" y="1"/>
                    <a:pt x="12170" y="1"/>
                  </a:cubicBezTo>
                  <a:close/>
                </a:path>
              </a:pathLst>
            </a:custGeom>
            <a:solidFill>
              <a:srgbClr val="1500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9593;p100">
            <a:extLst>
              <a:ext uri="{FF2B5EF4-FFF2-40B4-BE49-F238E27FC236}">
                <a16:creationId xmlns:a16="http://schemas.microsoft.com/office/drawing/2014/main" id="{6B9BEA70-1331-4881-BB6A-84B63B6AEA4E}"/>
              </a:ext>
            </a:extLst>
          </p:cNvPr>
          <p:cNvGrpSpPr/>
          <p:nvPr/>
        </p:nvGrpSpPr>
        <p:grpSpPr>
          <a:xfrm>
            <a:off x="1151270" y="1115751"/>
            <a:ext cx="2715479" cy="2602186"/>
            <a:chOff x="-3768700" y="3253275"/>
            <a:chExt cx="301850" cy="291150"/>
          </a:xfrm>
          <a:solidFill>
            <a:schemeClr val="accent5">
              <a:lumMod val="20000"/>
              <a:lumOff val="80000"/>
            </a:schemeClr>
          </a:solidFill>
        </p:grpSpPr>
        <p:sp>
          <p:nvSpPr>
            <p:cNvPr id="22" name="Google Shape;9594;p100">
              <a:extLst>
                <a:ext uri="{FF2B5EF4-FFF2-40B4-BE49-F238E27FC236}">
                  <a16:creationId xmlns:a16="http://schemas.microsoft.com/office/drawing/2014/main" id="{09C22538-E374-4B8B-851F-E062D575E82E}"/>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595;p100">
              <a:extLst>
                <a:ext uri="{FF2B5EF4-FFF2-40B4-BE49-F238E27FC236}">
                  <a16:creationId xmlns:a16="http://schemas.microsoft.com/office/drawing/2014/main" id="{E5E5B32D-C827-4781-AC97-FBC1BF31107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596;p100">
              <a:extLst>
                <a:ext uri="{FF2B5EF4-FFF2-40B4-BE49-F238E27FC236}">
                  <a16:creationId xmlns:a16="http://schemas.microsoft.com/office/drawing/2014/main" id="{37D32E0F-B4DC-4A11-BD5F-C1C0C0B1A4BF}"/>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grpSp>
        <p:nvGrpSpPr>
          <p:cNvPr id="974" name="Google Shape;974;p50"/>
          <p:cNvGrpSpPr/>
          <p:nvPr/>
        </p:nvGrpSpPr>
        <p:grpSpPr>
          <a:xfrm>
            <a:off x="6795798" y="2766838"/>
            <a:ext cx="2252782" cy="2286674"/>
            <a:chOff x="2082275" y="3308359"/>
            <a:chExt cx="883756" cy="897016"/>
          </a:xfrm>
        </p:grpSpPr>
        <p:sp>
          <p:nvSpPr>
            <p:cNvPr id="975" name="Google Shape;975;p50"/>
            <p:cNvSpPr/>
            <p:nvPr/>
          </p:nvSpPr>
          <p:spPr>
            <a:xfrm>
              <a:off x="2171700" y="3485050"/>
              <a:ext cx="631725" cy="630900"/>
            </a:xfrm>
            <a:custGeom>
              <a:avLst/>
              <a:gdLst/>
              <a:ahLst/>
              <a:cxnLst/>
              <a:rect l="l" t="t" r="r" b="b"/>
              <a:pathLst>
                <a:path w="25269" h="25236" extrusionOk="0">
                  <a:moveTo>
                    <a:pt x="358" y="0"/>
                  </a:moveTo>
                  <a:cubicBezTo>
                    <a:pt x="228" y="131"/>
                    <a:pt x="131" y="293"/>
                    <a:pt x="1" y="423"/>
                  </a:cubicBezTo>
                  <a:lnTo>
                    <a:pt x="24813" y="25236"/>
                  </a:lnTo>
                  <a:lnTo>
                    <a:pt x="25268" y="24878"/>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0"/>
            <p:cNvSpPr/>
            <p:nvPr/>
          </p:nvSpPr>
          <p:spPr>
            <a:xfrm>
              <a:off x="2096900" y="3636275"/>
              <a:ext cx="554500" cy="555275"/>
            </a:xfrm>
            <a:custGeom>
              <a:avLst/>
              <a:gdLst/>
              <a:ahLst/>
              <a:cxnLst/>
              <a:rect l="l" t="t" r="r" b="b"/>
              <a:pathLst>
                <a:path w="22180" h="22211" extrusionOk="0">
                  <a:moveTo>
                    <a:pt x="163" y="0"/>
                  </a:moveTo>
                  <a:cubicBezTo>
                    <a:pt x="98" y="228"/>
                    <a:pt x="33" y="423"/>
                    <a:pt x="1" y="650"/>
                  </a:cubicBezTo>
                  <a:lnTo>
                    <a:pt x="21561" y="22211"/>
                  </a:lnTo>
                  <a:cubicBezTo>
                    <a:pt x="21789" y="22178"/>
                    <a:pt x="21984" y="22113"/>
                    <a:pt x="22179" y="22048"/>
                  </a:cubicBezTo>
                  <a:lnTo>
                    <a:pt x="1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0"/>
            <p:cNvSpPr/>
            <p:nvPr/>
          </p:nvSpPr>
          <p:spPr>
            <a:xfrm>
              <a:off x="2140800" y="3529775"/>
              <a:ext cx="617100" cy="617075"/>
            </a:xfrm>
            <a:custGeom>
              <a:avLst/>
              <a:gdLst/>
              <a:ahLst/>
              <a:cxnLst/>
              <a:rect l="l" t="t" r="r" b="b"/>
              <a:pathLst>
                <a:path w="24684" h="24683" extrusionOk="0">
                  <a:moveTo>
                    <a:pt x="294" y="0"/>
                  </a:moveTo>
                  <a:cubicBezTo>
                    <a:pt x="196" y="163"/>
                    <a:pt x="98" y="325"/>
                    <a:pt x="1" y="520"/>
                  </a:cubicBezTo>
                  <a:lnTo>
                    <a:pt x="24195" y="24682"/>
                  </a:lnTo>
                  <a:cubicBezTo>
                    <a:pt x="24358" y="24585"/>
                    <a:pt x="24521" y="24487"/>
                    <a:pt x="24683" y="24390"/>
                  </a:cubicBezTo>
                  <a:lnTo>
                    <a:pt x="2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0"/>
            <p:cNvSpPr/>
            <p:nvPr/>
          </p:nvSpPr>
          <p:spPr>
            <a:xfrm>
              <a:off x="2116425" y="3580175"/>
              <a:ext cx="591875" cy="591875"/>
            </a:xfrm>
            <a:custGeom>
              <a:avLst/>
              <a:gdLst/>
              <a:ahLst/>
              <a:cxnLst/>
              <a:rect l="l" t="t" r="r" b="b"/>
              <a:pathLst>
                <a:path w="23675" h="23675" extrusionOk="0">
                  <a:moveTo>
                    <a:pt x="228" y="0"/>
                  </a:moveTo>
                  <a:cubicBezTo>
                    <a:pt x="163" y="195"/>
                    <a:pt x="65" y="358"/>
                    <a:pt x="0" y="553"/>
                  </a:cubicBezTo>
                  <a:lnTo>
                    <a:pt x="23122" y="23674"/>
                  </a:lnTo>
                  <a:cubicBezTo>
                    <a:pt x="23317" y="23609"/>
                    <a:pt x="23512" y="23544"/>
                    <a:pt x="23675" y="23447"/>
                  </a:cubicBezTo>
                  <a:lnTo>
                    <a:pt x="2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0"/>
            <p:cNvSpPr/>
            <p:nvPr/>
          </p:nvSpPr>
          <p:spPr>
            <a:xfrm>
              <a:off x="2084700" y="3699675"/>
              <a:ext cx="504100" cy="503275"/>
            </a:xfrm>
            <a:custGeom>
              <a:avLst/>
              <a:gdLst/>
              <a:ahLst/>
              <a:cxnLst/>
              <a:rect l="l" t="t" r="r" b="b"/>
              <a:pathLst>
                <a:path w="20164" h="20131" extrusionOk="0">
                  <a:moveTo>
                    <a:pt x="99" y="1"/>
                  </a:moveTo>
                  <a:cubicBezTo>
                    <a:pt x="66" y="228"/>
                    <a:pt x="33" y="456"/>
                    <a:pt x="1" y="716"/>
                  </a:cubicBezTo>
                  <a:lnTo>
                    <a:pt x="19448" y="20130"/>
                  </a:lnTo>
                  <a:cubicBezTo>
                    <a:pt x="19675" y="20130"/>
                    <a:pt x="19903" y="20098"/>
                    <a:pt x="20163" y="20065"/>
                  </a:cubicBezTo>
                  <a:lnTo>
                    <a:pt x="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0"/>
            <p:cNvSpPr/>
            <p:nvPr/>
          </p:nvSpPr>
          <p:spPr>
            <a:xfrm>
              <a:off x="2207475" y="3444400"/>
              <a:ext cx="635775" cy="636600"/>
            </a:xfrm>
            <a:custGeom>
              <a:avLst/>
              <a:gdLst/>
              <a:ahLst/>
              <a:cxnLst/>
              <a:rect l="l" t="t" r="r" b="b"/>
              <a:pathLst>
                <a:path w="25431" h="25464" extrusionOk="0">
                  <a:moveTo>
                    <a:pt x="391" y="0"/>
                  </a:moveTo>
                  <a:cubicBezTo>
                    <a:pt x="326" y="66"/>
                    <a:pt x="261" y="131"/>
                    <a:pt x="196" y="196"/>
                  </a:cubicBezTo>
                  <a:lnTo>
                    <a:pt x="0" y="391"/>
                  </a:lnTo>
                  <a:lnTo>
                    <a:pt x="25041" y="25463"/>
                  </a:lnTo>
                  <a:lnTo>
                    <a:pt x="25236" y="25268"/>
                  </a:lnTo>
                  <a:lnTo>
                    <a:pt x="25431" y="25073"/>
                  </a:lnTo>
                  <a:lnTo>
                    <a:pt x="3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0"/>
            <p:cNvSpPr/>
            <p:nvPr/>
          </p:nvSpPr>
          <p:spPr>
            <a:xfrm>
              <a:off x="2082275" y="3772025"/>
              <a:ext cx="433350" cy="433350"/>
            </a:xfrm>
            <a:custGeom>
              <a:avLst/>
              <a:gdLst/>
              <a:ahLst/>
              <a:cxnLst/>
              <a:rect l="l" t="t" r="r" b="b"/>
              <a:pathLst>
                <a:path w="17334" h="17334" extrusionOk="0">
                  <a:moveTo>
                    <a:pt x="0" y="1"/>
                  </a:moveTo>
                  <a:cubicBezTo>
                    <a:pt x="0" y="294"/>
                    <a:pt x="0" y="554"/>
                    <a:pt x="65" y="814"/>
                  </a:cubicBezTo>
                  <a:lnTo>
                    <a:pt x="16520" y="17301"/>
                  </a:lnTo>
                  <a:cubicBezTo>
                    <a:pt x="16781" y="17301"/>
                    <a:pt x="17041" y="17334"/>
                    <a:pt x="17333" y="17334"/>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0"/>
            <p:cNvSpPr/>
            <p:nvPr/>
          </p:nvSpPr>
          <p:spPr>
            <a:xfrm>
              <a:off x="2093650" y="3859825"/>
              <a:ext cx="334175" cy="334975"/>
            </a:xfrm>
            <a:custGeom>
              <a:avLst/>
              <a:gdLst/>
              <a:ahLst/>
              <a:cxnLst/>
              <a:rect l="l" t="t" r="r" b="b"/>
              <a:pathLst>
                <a:path w="13367" h="13399" extrusionOk="0">
                  <a:moveTo>
                    <a:pt x="1" y="1"/>
                  </a:moveTo>
                  <a:cubicBezTo>
                    <a:pt x="66" y="359"/>
                    <a:pt x="163" y="716"/>
                    <a:pt x="261" y="1074"/>
                  </a:cubicBezTo>
                  <a:lnTo>
                    <a:pt x="12326" y="13139"/>
                  </a:lnTo>
                  <a:cubicBezTo>
                    <a:pt x="12651" y="13236"/>
                    <a:pt x="13009" y="13334"/>
                    <a:pt x="13366" y="13399"/>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0"/>
            <p:cNvSpPr/>
            <p:nvPr/>
          </p:nvSpPr>
          <p:spPr>
            <a:xfrm>
              <a:off x="2533506" y="3308361"/>
              <a:ext cx="432525" cy="433325"/>
            </a:xfrm>
            <a:custGeom>
              <a:avLst/>
              <a:gdLst/>
              <a:ahLst/>
              <a:cxnLst/>
              <a:rect l="l" t="t" r="r" b="b"/>
              <a:pathLst>
                <a:path w="17301" h="17333" extrusionOk="0">
                  <a:moveTo>
                    <a:pt x="0" y="0"/>
                  </a:moveTo>
                  <a:lnTo>
                    <a:pt x="17301" y="17333"/>
                  </a:lnTo>
                  <a:cubicBezTo>
                    <a:pt x="17301" y="17040"/>
                    <a:pt x="17301" y="16780"/>
                    <a:pt x="17268" y="16520"/>
                  </a:cubicBezTo>
                  <a:lnTo>
                    <a:pt x="813" y="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0"/>
            <p:cNvSpPr/>
            <p:nvPr/>
          </p:nvSpPr>
          <p:spPr>
            <a:xfrm>
              <a:off x="2462750" y="3322450"/>
              <a:ext cx="503275" cy="503275"/>
            </a:xfrm>
            <a:custGeom>
              <a:avLst/>
              <a:gdLst/>
              <a:ahLst/>
              <a:cxnLst/>
              <a:rect l="l" t="t" r="r" b="b"/>
              <a:pathLst>
                <a:path w="20131" h="20131" extrusionOk="0">
                  <a:moveTo>
                    <a:pt x="684" y="1"/>
                  </a:moveTo>
                  <a:lnTo>
                    <a:pt x="1" y="66"/>
                  </a:lnTo>
                  <a:lnTo>
                    <a:pt x="20065" y="20130"/>
                  </a:lnTo>
                  <a:cubicBezTo>
                    <a:pt x="20098" y="19902"/>
                    <a:pt x="20098" y="19675"/>
                    <a:pt x="20130" y="19415"/>
                  </a:cubicBezTo>
                  <a:lnTo>
                    <a:pt x="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p:nvPr/>
          </p:nvSpPr>
          <p:spPr>
            <a:xfrm>
              <a:off x="2144050" y="3987475"/>
              <a:ext cx="156125" cy="156925"/>
            </a:xfrm>
            <a:custGeom>
              <a:avLst/>
              <a:gdLst/>
              <a:ahLst/>
              <a:cxnLst/>
              <a:rect l="l" t="t" r="r" b="b"/>
              <a:pathLst>
                <a:path w="6245" h="6277" extrusionOk="0">
                  <a:moveTo>
                    <a:pt x="1" y="1"/>
                  </a:moveTo>
                  <a:lnTo>
                    <a:pt x="1" y="1"/>
                  </a:lnTo>
                  <a:cubicBezTo>
                    <a:pt x="1529" y="2602"/>
                    <a:pt x="3676" y="4748"/>
                    <a:pt x="6245" y="6277"/>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0"/>
            <p:cNvSpPr/>
            <p:nvPr/>
          </p:nvSpPr>
          <p:spPr>
            <a:xfrm>
              <a:off x="2605250" y="3308359"/>
              <a:ext cx="335000" cy="334975"/>
            </a:xfrm>
            <a:custGeom>
              <a:avLst/>
              <a:gdLst/>
              <a:ahLst/>
              <a:cxnLst/>
              <a:rect l="l" t="t" r="r" b="b"/>
              <a:pathLst>
                <a:path w="13400" h="13399" extrusionOk="0">
                  <a:moveTo>
                    <a:pt x="1" y="1"/>
                  </a:moveTo>
                  <a:lnTo>
                    <a:pt x="13399" y="13399"/>
                  </a:lnTo>
                  <a:cubicBezTo>
                    <a:pt x="13302" y="13041"/>
                    <a:pt x="13204" y="12683"/>
                    <a:pt x="13106" y="12326"/>
                  </a:cubicBezTo>
                  <a:lnTo>
                    <a:pt x="1074" y="261"/>
                  </a:lnTo>
                  <a:cubicBezTo>
                    <a:pt x="716" y="163"/>
                    <a:pt x="359" y="6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0"/>
            <p:cNvSpPr/>
            <p:nvPr/>
          </p:nvSpPr>
          <p:spPr>
            <a:xfrm>
              <a:off x="2732900" y="3358759"/>
              <a:ext cx="156925" cy="156950"/>
            </a:xfrm>
            <a:custGeom>
              <a:avLst/>
              <a:gdLst/>
              <a:ahLst/>
              <a:cxnLst/>
              <a:rect l="l" t="t" r="r" b="b"/>
              <a:pathLst>
                <a:path w="6277" h="6278" extrusionOk="0">
                  <a:moveTo>
                    <a:pt x="1" y="1"/>
                  </a:moveTo>
                  <a:lnTo>
                    <a:pt x="6277" y="6277"/>
                  </a:lnTo>
                  <a:cubicBezTo>
                    <a:pt x="4748" y="3676"/>
                    <a:pt x="2570" y="152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0"/>
            <p:cNvSpPr/>
            <p:nvPr/>
          </p:nvSpPr>
          <p:spPr>
            <a:xfrm>
              <a:off x="2292850" y="3378550"/>
              <a:ext cx="617075" cy="617075"/>
            </a:xfrm>
            <a:custGeom>
              <a:avLst/>
              <a:gdLst/>
              <a:ahLst/>
              <a:cxnLst/>
              <a:rect l="l" t="t" r="r" b="b"/>
              <a:pathLst>
                <a:path w="24683" h="24683" extrusionOk="0">
                  <a:moveTo>
                    <a:pt x="488" y="0"/>
                  </a:moveTo>
                  <a:cubicBezTo>
                    <a:pt x="325" y="98"/>
                    <a:pt x="163" y="196"/>
                    <a:pt x="0" y="293"/>
                  </a:cubicBezTo>
                  <a:lnTo>
                    <a:pt x="24390" y="24683"/>
                  </a:lnTo>
                  <a:cubicBezTo>
                    <a:pt x="24487" y="24520"/>
                    <a:pt x="24585" y="24358"/>
                    <a:pt x="24682" y="24195"/>
                  </a:cubicBezTo>
                  <a:lnTo>
                    <a:pt x="4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p:cNvSpPr/>
            <p:nvPr/>
          </p:nvSpPr>
          <p:spPr>
            <a:xfrm>
              <a:off x="2247300" y="3409450"/>
              <a:ext cx="631725" cy="630900"/>
            </a:xfrm>
            <a:custGeom>
              <a:avLst/>
              <a:gdLst/>
              <a:ahLst/>
              <a:cxnLst/>
              <a:rect l="l" t="t" r="r" b="b"/>
              <a:pathLst>
                <a:path w="25269" h="25236" extrusionOk="0">
                  <a:moveTo>
                    <a:pt x="456" y="0"/>
                  </a:moveTo>
                  <a:cubicBezTo>
                    <a:pt x="326" y="98"/>
                    <a:pt x="164" y="228"/>
                    <a:pt x="1" y="325"/>
                  </a:cubicBezTo>
                  <a:lnTo>
                    <a:pt x="24943" y="25235"/>
                  </a:lnTo>
                  <a:cubicBezTo>
                    <a:pt x="25041" y="25105"/>
                    <a:pt x="25171" y="24943"/>
                    <a:pt x="25269" y="24813"/>
                  </a:cubicBezTo>
                  <a:lnTo>
                    <a:pt x="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p:cNvSpPr/>
            <p:nvPr/>
          </p:nvSpPr>
          <p:spPr>
            <a:xfrm>
              <a:off x="2399350" y="3333825"/>
              <a:ext cx="555275" cy="555300"/>
            </a:xfrm>
            <a:custGeom>
              <a:avLst/>
              <a:gdLst/>
              <a:ahLst/>
              <a:cxnLst/>
              <a:rect l="l" t="t" r="r" b="b"/>
              <a:pathLst>
                <a:path w="22211" h="22212" extrusionOk="0">
                  <a:moveTo>
                    <a:pt x="618" y="1"/>
                  </a:moveTo>
                  <a:cubicBezTo>
                    <a:pt x="423" y="66"/>
                    <a:pt x="195" y="98"/>
                    <a:pt x="0" y="163"/>
                  </a:cubicBezTo>
                  <a:lnTo>
                    <a:pt x="22048" y="22212"/>
                  </a:lnTo>
                  <a:cubicBezTo>
                    <a:pt x="22081" y="22017"/>
                    <a:pt x="22146" y="21789"/>
                    <a:pt x="22211" y="21594"/>
                  </a:cubicBezTo>
                  <a:lnTo>
                    <a:pt x="6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p:cNvSpPr/>
            <p:nvPr/>
          </p:nvSpPr>
          <p:spPr>
            <a:xfrm>
              <a:off x="2343250" y="3353350"/>
              <a:ext cx="591875" cy="591875"/>
            </a:xfrm>
            <a:custGeom>
              <a:avLst/>
              <a:gdLst/>
              <a:ahLst/>
              <a:cxnLst/>
              <a:rect l="l" t="t" r="r" b="b"/>
              <a:pathLst>
                <a:path w="23675" h="23675" extrusionOk="0">
                  <a:moveTo>
                    <a:pt x="553" y="0"/>
                  </a:moveTo>
                  <a:lnTo>
                    <a:pt x="0" y="228"/>
                  </a:lnTo>
                  <a:lnTo>
                    <a:pt x="23447" y="23674"/>
                  </a:lnTo>
                  <a:cubicBezTo>
                    <a:pt x="23512" y="23479"/>
                    <a:pt x="23609" y="23317"/>
                    <a:pt x="23675" y="23122"/>
                  </a:cubicBezTo>
                  <a:lnTo>
                    <a:pt x="5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50"/>
          <p:cNvSpPr txBox="1">
            <a:spLocks noGrp="1"/>
          </p:cNvSpPr>
          <p:nvPr>
            <p:ph type="title"/>
          </p:nvPr>
        </p:nvSpPr>
        <p:spPr>
          <a:xfrm>
            <a:off x="713225" y="346322"/>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Hypothesize that…</a:t>
            </a:r>
            <a:endParaRPr dirty="0"/>
          </a:p>
        </p:txBody>
      </p:sp>
      <p:graphicFrame>
        <p:nvGraphicFramePr>
          <p:cNvPr id="993" name="Google Shape;993;p50"/>
          <p:cNvGraphicFramePr/>
          <p:nvPr>
            <p:extLst>
              <p:ext uri="{D42A27DB-BD31-4B8C-83A1-F6EECF244321}">
                <p14:modId xmlns:p14="http://schemas.microsoft.com/office/powerpoint/2010/main" val="1734900439"/>
              </p:ext>
            </p:extLst>
          </p:nvPr>
        </p:nvGraphicFramePr>
        <p:xfrm>
          <a:off x="713225" y="982800"/>
          <a:ext cx="7726800" cy="3627000"/>
        </p:xfrm>
        <a:graphic>
          <a:graphicData uri="http://schemas.openxmlformats.org/drawingml/2006/table">
            <a:tbl>
              <a:tblPr>
                <a:noFill/>
                <a:tableStyleId>{17A6BE12-CDB0-4184-9941-AE999718BFCD}</a:tableStyleId>
              </a:tblPr>
              <a:tblGrid>
                <a:gridCol w="1905125">
                  <a:extLst>
                    <a:ext uri="{9D8B030D-6E8A-4147-A177-3AD203B41FA5}">
                      <a16:colId xmlns:a16="http://schemas.microsoft.com/office/drawing/2014/main" val="20000"/>
                    </a:ext>
                  </a:extLst>
                </a:gridCol>
                <a:gridCol w="5821675">
                  <a:extLst>
                    <a:ext uri="{9D8B030D-6E8A-4147-A177-3AD203B41FA5}">
                      <a16:colId xmlns:a16="http://schemas.microsoft.com/office/drawing/2014/main" val="20001"/>
                    </a:ext>
                  </a:extLst>
                </a:gridCol>
              </a:tblGrid>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tenure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CA" dirty="0">
                          <a:latin typeface="Source Sans Pro"/>
                          <a:ea typeface="Source Sans Pro"/>
                          <a:cs typeface="Source Sans Pro"/>
                          <a:sym typeface="Source Sans Pro"/>
                        </a:rPr>
                        <a:t>The longer the customer has been with the company, the less likely they are to churn. </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Complain</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If a customer lodged a complaint within the last month, this increases their likelihood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906750">
                <a:tc>
                  <a:txBody>
                    <a:bodyPr/>
                    <a:lstStyle/>
                    <a:p>
                      <a:pPr marL="0" lvl="0" indent="0" algn="l" rtl="0">
                        <a:spcBef>
                          <a:spcPts val="0"/>
                        </a:spcBef>
                        <a:spcAft>
                          <a:spcPts val="0"/>
                        </a:spcAft>
                        <a:buNone/>
                      </a:pPr>
                      <a:r>
                        <a:rPr lang="en-CA" sz="1600" dirty="0">
                          <a:solidFill>
                            <a:srgbClr val="1500B1"/>
                          </a:solidFill>
                          <a:latin typeface="Staatliches"/>
                          <a:ea typeface="Staatliches"/>
                          <a:cs typeface="Staatliches"/>
                          <a:sym typeface="Staatliches"/>
                        </a:rPr>
                        <a:t>C</a:t>
                      </a:r>
                      <a:r>
                        <a:rPr lang="en" sz="1600" dirty="0">
                          <a:solidFill>
                            <a:srgbClr val="1500B1"/>
                          </a:solidFill>
                          <a:latin typeface="Staatliches"/>
                          <a:ea typeface="Staatliches"/>
                          <a:cs typeface="Staatliches"/>
                          <a:sym typeface="Staatliches"/>
                        </a:rPr>
                        <a:t>ashback amount</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Source Sans Pro"/>
                          <a:ea typeface="Source Sans Pro"/>
                          <a:cs typeface="Source Sans Pro"/>
                          <a:sym typeface="Source Sans Pro"/>
                        </a:rPr>
                        <a:t>The greater the cashback amount, the less likely a customer is to churn</a:t>
                      </a:r>
                      <a:endParaRPr dirty="0">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06750">
                <a:tc>
                  <a:txBody>
                    <a:bodyPr/>
                    <a:lstStyle/>
                    <a:p>
                      <a:pPr marL="0" lvl="0" indent="0" algn="l" rtl="0">
                        <a:spcBef>
                          <a:spcPts val="0"/>
                        </a:spcBef>
                        <a:spcAft>
                          <a:spcPts val="0"/>
                        </a:spcAft>
                        <a:buNone/>
                      </a:pPr>
                      <a:r>
                        <a:rPr lang="en" sz="1600" dirty="0">
                          <a:solidFill>
                            <a:srgbClr val="1500B1"/>
                          </a:solidFill>
                          <a:latin typeface="Staatliches"/>
                          <a:ea typeface="Staatliches"/>
                          <a:cs typeface="Staatliches"/>
                          <a:sym typeface="Staatliches"/>
                        </a:rPr>
                        <a:t>Accessing app by phone</a:t>
                      </a:r>
                      <a:endParaRPr sz="1600" dirty="0">
                        <a:solidFill>
                          <a:srgbClr val="1500B1"/>
                        </a:solidFill>
                        <a:latin typeface="Staatliches"/>
                        <a:ea typeface="Staatliches"/>
                        <a:cs typeface="Staatliches"/>
                        <a:sym typeface="Staatliches"/>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CA" dirty="0">
                          <a:solidFill>
                            <a:schemeClr val="dk1"/>
                          </a:solidFill>
                          <a:latin typeface="Source Sans Pro"/>
                          <a:ea typeface="Source Sans Pro"/>
                          <a:cs typeface="Source Sans Pro"/>
                          <a:sym typeface="Source Sans Pro"/>
                        </a:rPr>
                        <a:t>Customers who prefer to use the app on their mobile phone are less likely to churn compared to customers who prefer to log in on their computer because they have more/quicker access to the platform</a:t>
                      </a:r>
                      <a:endParaRPr dirty="0">
                        <a:solidFill>
                          <a:schemeClr val="dk1"/>
                        </a:solidFill>
                        <a:latin typeface="Source Sans Pro"/>
                        <a:ea typeface="Source Sans Pro"/>
                        <a:cs typeface="Source Sans Pro"/>
                        <a:sym typeface="Source Sans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DE4C4D"/>
                      </a:solidFill>
                      <a:prstDash val="solid"/>
                      <a:round/>
                      <a:headEnd type="none" w="sm" len="sm"/>
                      <a:tailEnd type="none" w="sm" len="sm"/>
                    </a:lnT>
                    <a:lnB w="28575" cap="flat" cmpd="sng">
                      <a:solidFill>
                        <a:srgbClr val="DE4C4D"/>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usiness &amp; Consulting Toolkit by Slidesgo">
  <a:themeElements>
    <a:clrScheme name="Simple Light">
      <a:dk1>
        <a:srgbClr val="000000"/>
      </a:dk1>
      <a:lt1>
        <a:srgbClr val="FFFFFF"/>
      </a:lt1>
      <a:dk2>
        <a:srgbClr val="DE4C4D"/>
      </a:dk2>
      <a:lt2>
        <a:srgbClr val="1500B1"/>
      </a:lt2>
      <a:accent1>
        <a:srgbClr val="DE4C4D"/>
      </a:accent1>
      <a:accent2>
        <a:srgbClr val="9E9E9E"/>
      </a:accent2>
      <a:accent3>
        <a:srgbClr val="000000"/>
      </a:accent3>
      <a:accent4>
        <a:srgbClr val="DE4C4D"/>
      </a:accent4>
      <a:accent5>
        <a:srgbClr val="1500B1"/>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93DFF804DEF348838BD69653ED6E72" ma:contentTypeVersion="2" ma:contentTypeDescription="Create a new document." ma:contentTypeScope="" ma:versionID="3a927d2f66b5a0edd40dd17273a915d9">
  <xsd:schema xmlns:xsd="http://www.w3.org/2001/XMLSchema" xmlns:xs="http://www.w3.org/2001/XMLSchema" xmlns:p="http://schemas.microsoft.com/office/2006/metadata/properties" xmlns:ns2="85b0e8f9-5ac1-4211-afa4-affbc99c3829" targetNamespace="http://schemas.microsoft.com/office/2006/metadata/properties" ma:root="true" ma:fieldsID="018a6002befd52b39dbad0eb225598a1" ns2:_="">
    <xsd:import namespace="85b0e8f9-5ac1-4211-afa4-affbc99c38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b0e8f9-5ac1-4211-afa4-affbc99c38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51CA5D-7D30-44AB-9B6A-E47557ECB770}">
  <ds:schemaRefs>
    <ds:schemaRef ds:uri="http://schemas.microsoft.com/sharepoint/v3/contenttype/forms"/>
  </ds:schemaRefs>
</ds:datastoreItem>
</file>

<file path=customXml/itemProps2.xml><?xml version="1.0" encoding="utf-8"?>
<ds:datastoreItem xmlns:ds="http://schemas.openxmlformats.org/officeDocument/2006/customXml" ds:itemID="{A4CD293B-116A-4E2E-BFF3-DEDAC8EFF62B}">
  <ds:schemaRefs>
    <ds:schemaRef ds:uri="85b0e8f9-5ac1-4211-afa4-affbc99c38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C184C5F-66FF-4009-B752-2DD3B6CDB5C5}">
  <ds:schemaRefs>
    <ds:schemaRef ds:uri="85b0e8f9-5ac1-4211-afa4-affbc99c38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906</TotalTime>
  <Words>2141</Words>
  <Application>Microsoft Office PowerPoint</Application>
  <PresentationFormat>On-screen Show (16:9)</PresentationFormat>
  <Paragraphs>244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Oswald Regular</vt:lpstr>
      <vt:lpstr>Arial</vt:lpstr>
      <vt:lpstr>Source Sans Pro</vt:lpstr>
      <vt:lpstr>Staatliches</vt:lpstr>
      <vt:lpstr>Segoe UI</vt:lpstr>
      <vt:lpstr>Business &amp; Consulting Toolkit by Slidesgo</vt:lpstr>
      <vt:lpstr>E-Commerce Churn  Analysis</vt:lpstr>
      <vt:lpstr>TABLE OF CONTENTS</vt:lpstr>
      <vt:lpstr>Background</vt:lpstr>
      <vt:lpstr>What is Churn?</vt:lpstr>
      <vt:lpstr>Why Does this matter?</vt:lpstr>
      <vt:lpstr>Stakeholders</vt:lpstr>
      <vt:lpstr>Our ObjectiveS </vt:lpstr>
      <vt:lpstr>HYPOTHESIS</vt:lpstr>
      <vt:lpstr>We Hypothesize that…</vt:lpstr>
      <vt:lpstr>PowerPoint Presentation</vt:lpstr>
      <vt:lpstr>PowerPoint Presentation</vt:lpstr>
      <vt:lpstr>Data exploration</vt:lpstr>
      <vt:lpstr>Data exploration</vt:lpstr>
      <vt:lpstr>Insights (verification of hypotheses)</vt:lpstr>
      <vt:lpstr>PowerPoint Presentation</vt:lpstr>
      <vt:lpstr>modelling</vt:lpstr>
      <vt:lpstr>modelling</vt:lpstr>
      <vt:lpstr>Results &amp; conclusion</vt:lpstr>
      <vt:lpstr>Use case</vt:lpstr>
      <vt:lpstr>Threats to validity</vt:lpstr>
      <vt:lpstr>recommendations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Eunice Worifah</dc:creator>
  <cp:lastModifiedBy>Eunice Worifah</cp:lastModifiedBy>
  <cp:revision>13</cp:revision>
  <dcterms:modified xsi:type="dcterms:W3CDTF">2021-02-22T03:36:40Z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0x0101006593DFF804DEF348838BD69653ED6E72</vt:lpwstr>
  </property>
</Properties>
</file>