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6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908688-5D65-E374-FD8A-9EAAAABA0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6A3B71-70D7-14B5-CCDD-889596830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71244D-3EC5-18E2-556F-ACE6DB8A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F2C2C5-1725-6CE4-9A19-1E3021CF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9DC52F-7032-8192-6EF0-F931FF39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48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CF377-60F8-42DE-198C-FF65D4EA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C70BBF-E4B0-017A-A292-6571E9A90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2D72D-33CA-D013-A691-9FB00BAE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7E5CB0-5816-2662-E0AB-AD2CDCFA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0F2985-24D3-E263-FE61-3CD874C1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97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B91502-C32E-2BA9-5F7E-2A752CA63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C9A502-C999-5677-1DB4-F691E670C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CA5EC5-C093-4C8F-24E3-61376D1A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B85133-3C98-7E91-E604-0F240209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22F56C-1721-2507-BED7-4A182A5F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77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9218B-89B3-E12F-BC32-D3289C41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34C20E-86BD-0BB1-81FC-E18D8B08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5E8CE7-AE30-37EA-2109-A6B42D93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563A8-E1FE-0FE4-EF1C-21D97459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6DFDF6-780A-4778-27EC-C837C7A1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15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3B935-56BE-5242-6AA1-935648F9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CBFE1D-5BFB-3FEB-FF2F-CA9288C42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0173D3-0DB6-4F96-ADB6-D7EA2E0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661C1E-31E6-7125-ECE5-1E22CCF6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BE3EFC-12BE-B87B-31C2-A2EA6F16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09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D8C21-F871-5D61-5030-2F02DC64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8EB88B-8146-5E4C-7CBB-A460B1F6C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1C6F86-A7F4-8AC8-E514-FFA048460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BE0E35-3E98-3B96-C780-8C029195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6CA058-C2F1-2830-DA5B-463AC4E5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0F99C8-3044-8C57-8EE9-0410B0E5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25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967B8-EF8B-A777-0335-CE809DC8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AB137D-E7E9-0807-61F3-E327F9AB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9CC6B8-4AC9-0528-9135-B2A4B2EA8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BE48BA-2158-42AF-AF9E-0F5480890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D33014-BB0E-80AE-4526-15A8CF6A2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33C790-BA74-A263-79D2-06368C3A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0D61FA-CFBA-D563-9765-9320A737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8593FE5-57C2-C397-1B39-0AA71F92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11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BE3E0-E60D-4989-1704-C614F12D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1EEDC0-E531-59E0-7FFF-0EAF4FC5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CF6A51-6606-45BE-CFE6-20ECBECD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F5129B-EBC9-1CE5-BFFC-D57FAB3B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34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8CC429E-115C-1CA5-1590-4D11CF22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3B6D225-FC45-BA0A-D143-AEF38E9B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018B07-7851-A8F6-142D-BDFD3BE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08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664205-C76C-2F92-986C-5E81936C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541B-5F32-5090-CC3F-4EBCE3515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A2FC98-B1D9-AA8B-3C50-D4FB77636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BE69EE-8049-E09E-797C-6D6EDF8C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2E0BD9-BF81-B1CF-5BFE-17F32B09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F94E7E-B9DB-D709-66DD-AA1B6A8D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91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0F23C3-DCE9-EED1-6334-7B527883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455815E-8E09-C4CC-91BE-03F579E21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BF5C1-6BED-327A-B436-BD6687620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BBD640-F814-FC0D-0581-F24E00A3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37B-15D6-435D-B5AA-037989404198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BFC4EC-8BC7-AB5C-75A3-29501D62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807504-3977-D8F2-ECC3-E7AF5AED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84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2AD067-C5CF-1990-78A1-11D3CF1B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2E416-81D5-6B80-4688-E180B11A0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3C411-BE10-1AA5-E180-9E7C5D903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F37B-15D6-435D-B5AA-037989404198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690CB4-24AA-ACAB-442C-7AD60E012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B5D489-0AFC-E010-532A-DE022BF34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68EB-241A-486E-A337-B0C20AAB24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6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86B60-2D81-819A-B827-BF65F8EC9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FOOD COMING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52014A-A4B3-5EB6-6967-0D881BEEF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專案作者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周紫珍</a:t>
            </a:r>
          </a:p>
        </p:txBody>
      </p:sp>
    </p:spTree>
    <p:extLst>
      <p:ext uri="{BB962C8B-B14F-4D97-AF65-F5344CB8AC3E}">
        <p14:creationId xmlns:p14="http://schemas.microsoft.com/office/powerpoint/2010/main" val="92533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E184C-BD70-ADD6-E6E0-4E79805A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消費者服務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F70A2BCB-29E4-EF20-EFE7-7AC2E7F86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528772"/>
              </p:ext>
            </p:extLst>
          </p:nvPr>
        </p:nvGraphicFramePr>
        <p:xfrm>
          <a:off x="3232727" y="2008950"/>
          <a:ext cx="8538601" cy="68945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8341">
                  <a:extLst>
                    <a:ext uri="{9D8B030D-6E8A-4147-A177-3AD203B41FA5}">
                      <a16:colId xmlns:a16="http://schemas.microsoft.com/office/drawing/2014/main" val="3212904148"/>
                    </a:ext>
                  </a:extLst>
                </a:gridCol>
                <a:gridCol w="1008314">
                  <a:extLst>
                    <a:ext uri="{9D8B030D-6E8A-4147-A177-3AD203B41FA5}">
                      <a16:colId xmlns:a16="http://schemas.microsoft.com/office/drawing/2014/main" val="2580242484"/>
                    </a:ext>
                  </a:extLst>
                </a:gridCol>
                <a:gridCol w="719333">
                  <a:extLst>
                    <a:ext uri="{9D8B030D-6E8A-4147-A177-3AD203B41FA5}">
                      <a16:colId xmlns:a16="http://schemas.microsoft.com/office/drawing/2014/main" val="2823949110"/>
                    </a:ext>
                  </a:extLst>
                </a:gridCol>
                <a:gridCol w="1137176">
                  <a:extLst>
                    <a:ext uri="{9D8B030D-6E8A-4147-A177-3AD203B41FA5}">
                      <a16:colId xmlns:a16="http://schemas.microsoft.com/office/drawing/2014/main" val="3704222239"/>
                    </a:ext>
                  </a:extLst>
                </a:gridCol>
                <a:gridCol w="1403927">
                  <a:extLst>
                    <a:ext uri="{9D8B030D-6E8A-4147-A177-3AD203B41FA5}">
                      <a16:colId xmlns:a16="http://schemas.microsoft.com/office/drawing/2014/main" val="1749875081"/>
                    </a:ext>
                  </a:extLst>
                </a:gridCol>
                <a:gridCol w="1256146">
                  <a:extLst>
                    <a:ext uri="{9D8B030D-6E8A-4147-A177-3AD203B41FA5}">
                      <a16:colId xmlns:a16="http://schemas.microsoft.com/office/drawing/2014/main" val="3261442974"/>
                    </a:ext>
                  </a:extLst>
                </a:gridCol>
                <a:gridCol w="1006763">
                  <a:extLst>
                    <a:ext uri="{9D8B030D-6E8A-4147-A177-3AD203B41FA5}">
                      <a16:colId xmlns:a16="http://schemas.microsoft.com/office/drawing/2014/main" val="3817579784"/>
                    </a:ext>
                  </a:extLst>
                </a:gridCol>
                <a:gridCol w="918601">
                  <a:extLst>
                    <a:ext uri="{9D8B030D-6E8A-4147-A177-3AD203B41FA5}">
                      <a16:colId xmlns:a16="http://schemas.microsoft.com/office/drawing/2014/main" val="2623461745"/>
                    </a:ext>
                  </a:extLst>
                </a:gridCol>
              </a:tblGrid>
              <a:tr h="318614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Member 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account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email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password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Merchant_id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Delever_id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Record_id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Cart_id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87465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9C1A9494-346E-F922-FB1B-DFC14927580D}"/>
              </a:ext>
            </a:extLst>
          </p:cNvPr>
          <p:cNvGrpSpPr/>
          <p:nvPr/>
        </p:nvGrpSpPr>
        <p:grpSpPr>
          <a:xfrm>
            <a:off x="838199" y="1616166"/>
            <a:ext cx="2098964" cy="4876709"/>
            <a:chOff x="4796071" y="2373548"/>
            <a:chExt cx="2770362" cy="4119327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60EC21E-528E-CD15-174F-841175D2ADDA}"/>
                </a:ext>
              </a:extLst>
            </p:cNvPr>
            <p:cNvSpPr/>
            <p:nvPr/>
          </p:nvSpPr>
          <p:spPr>
            <a:xfrm>
              <a:off x="4796071" y="2373548"/>
              <a:ext cx="2770361" cy="4119327"/>
            </a:xfrm>
            <a:prstGeom prst="roundRect">
              <a:avLst>
                <a:gd name="adj" fmla="val 8824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tIns="1080000" rtlCol="0" anchor="ctr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平台首頁</a:t>
              </a:r>
              <a:endPara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b="1" dirty="0">
                  <a:solidFill>
                    <a:schemeClr val="accent4">
                      <a:lumMod val="75000"/>
                    </a:schemeClr>
                  </a:solidFill>
                </a:rPr>
                <a:t>建立會員資訊</a:t>
              </a:r>
              <a:endParaRPr lang="en-US" altLang="zh-TW" b="1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b="1" dirty="0">
                  <a:solidFill>
                    <a:schemeClr val="accent4">
                      <a:lumMod val="75000"/>
                    </a:schemeClr>
                  </a:solidFill>
                </a:rPr>
                <a:t>購物車</a:t>
              </a:r>
              <a:endParaRPr lang="en-US" altLang="zh-TW" b="1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b="1" dirty="0">
                  <a:solidFill>
                    <a:schemeClr val="accent4">
                      <a:lumMod val="75000"/>
                    </a:schemeClr>
                  </a:solidFill>
                </a:rPr>
                <a:t>成立訂單</a:t>
              </a:r>
              <a:endParaRPr lang="en-US" altLang="zh-TW" b="1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endParaRPr lang="en-US" altLang="zh-TW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endParaRPr lang="en-US" altLang="zh-TW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endParaRPr lang="zh-TW" alt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506FA1A7-F83E-BAF8-0099-1CA44307E22C}"/>
                </a:ext>
              </a:extLst>
            </p:cNvPr>
            <p:cNvCxnSpPr>
              <a:cxnSpLocks/>
            </p:cNvCxnSpPr>
            <p:nvPr/>
          </p:nvCxnSpPr>
          <p:spPr>
            <a:xfrm>
              <a:off x="4796072" y="2982416"/>
              <a:ext cx="2770361" cy="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4BD7E2D-0684-B17B-573E-DD28026503E6}"/>
                </a:ext>
              </a:extLst>
            </p:cNvPr>
            <p:cNvSpPr txBox="1"/>
            <p:nvPr/>
          </p:nvSpPr>
          <p:spPr>
            <a:xfrm>
              <a:off x="5400622" y="2527157"/>
              <a:ext cx="1561262" cy="311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4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消費者端</a:t>
              </a: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D2F67DB8-A16F-F19E-0576-6D415611F0FD}"/>
              </a:ext>
            </a:extLst>
          </p:cNvPr>
          <p:cNvSpPr txBox="1"/>
          <p:nvPr/>
        </p:nvSpPr>
        <p:spPr>
          <a:xfrm>
            <a:off x="3054927" y="1559687"/>
            <a:ext cx="118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會員資料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D1040F8-3D1B-DF44-0E62-08CDBE0BBE13}"/>
              </a:ext>
            </a:extLst>
          </p:cNvPr>
          <p:cNvSpPr txBox="1"/>
          <p:nvPr/>
        </p:nvSpPr>
        <p:spPr>
          <a:xfrm>
            <a:off x="3054927" y="2807789"/>
            <a:ext cx="165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歷史訂單資料</a:t>
            </a:r>
          </a:p>
        </p:txBody>
      </p:sp>
      <p:graphicFrame>
        <p:nvGraphicFramePr>
          <p:cNvPr id="11" name="內容版面配置區 7">
            <a:extLst>
              <a:ext uri="{FF2B5EF4-FFF2-40B4-BE49-F238E27FC236}">
                <a16:creationId xmlns:a16="http://schemas.microsoft.com/office/drawing/2014/main" id="{A662C44D-65D0-B241-E58F-DFFF008282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991691"/>
              </p:ext>
            </p:extLst>
          </p:nvPr>
        </p:nvGraphicFramePr>
        <p:xfrm>
          <a:off x="3232726" y="3234280"/>
          <a:ext cx="4479638" cy="675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23638">
                  <a:extLst>
                    <a:ext uri="{9D8B030D-6E8A-4147-A177-3AD203B41FA5}">
                      <a16:colId xmlns:a16="http://schemas.microsoft.com/office/drawing/2014/main" val="3212904148"/>
                    </a:ext>
                  </a:extLst>
                </a:gridCol>
                <a:gridCol w="1071418">
                  <a:extLst>
                    <a:ext uri="{9D8B030D-6E8A-4147-A177-3AD203B41FA5}">
                      <a16:colId xmlns:a16="http://schemas.microsoft.com/office/drawing/2014/main" val="2580242484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282394911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04222239"/>
                    </a:ext>
                  </a:extLst>
                </a:gridCol>
              </a:tblGrid>
              <a:tr h="303247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Record 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Shop name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contain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Delever</a:t>
                      </a:r>
                      <a:r>
                        <a:rPr lang="en-US" altLang="zh-TW" sz="1400" dirty="0"/>
                        <a:t> address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87465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13E9F8D7-96A2-A228-E07B-52932EFCF2CA}"/>
              </a:ext>
            </a:extLst>
          </p:cNvPr>
          <p:cNvSpPr txBox="1"/>
          <p:nvPr/>
        </p:nvSpPr>
        <p:spPr>
          <a:xfrm>
            <a:off x="2937162" y="4045596"/>
            <a:ext cx="165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購物車資料</a:t>
            </a:r>
          </a:p>
        </p:txBody>
      </p:sp>
      <p:graphicFrame>
        <p:nvGraphicFramePr>
          <p:cNvPr id="13" name="內容版面配置區 7">
            <a:extLst>
              <a:ext uri="{FF2B5EF4-FFF2-40B4-BE49-F238E27FC236}">
                <a16:creationId xmlns:a16="http://schemas.microsoft.com/office/drawing/2014/main" id="{9BB5539D-C360-6947-F60B-2817241435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480216"/>
              </p:ext>
            </p:extLst>
          </p:nvPr>
        </p:nvGraphicFramePr>
        <p:xfrm>
          <a:off x="3232726" y="4459244"/>
          <a:ext cx="4470401" cy="68455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48147">
                  <a:extLst>
                    <a:ext uri="{9D8B030D-6E8A-4147-A177-3AD203B41FA5}">
                      <a16:colId xmlns:a16="http://schemas.microsoft.com/office/drawing/2014/main" val="3212904148"/>
                    </a:ext>
                  </a:extLst>
                </a:gridCol>
                <a:gridCol w="1071418">
                  <a:extLst>
                    <a:ext uri="{9D8B030D-6E8A-4147-A177-3AD203B41FA5}">
                      <a16:colId xmlns:a16="http://schemas.microsoft.com/office/drawing/2014/main" val="2580242484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2823949110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3704222239"/>
                    </a:ext>
                  </a:extLst>
                </a:gridCol>
              </a:tblGrid>
              <a:tr h="31371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Cart 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Shop name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contain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Delever</a:t>
                      </a:r>
                      <a:r>
                        <a:rPr lang="en-US" altLang="zh-TW" sz="1400" dirty="0"/>
                        <a:t> address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87465"/>
                  </a:ext>
                </a:extLst>
              </a:tr>
            </a:tbl>
          </a:graphicData>
        </a:graphic>
      </p:graphicFrame>
      <p:pic>
        <p:nvPicPr>
          <p:cNvPr id="15" name="圖片 14">
            <a:extLst>
              <a:ext uri="{FF2B5EF4-FFF2-40B4-BE49-F238E27FC236}">
                <a16:creationId xmlns:a16="http://schemas.microsoft.com/office/drawing/2014/main" id="{A0A2C8C4-60A0-B711-E042-88903BED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05" y="3031501"/>
            <a:ext cx="3982649" cy="28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2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8CD49-7298-7E92-BB80-F182A15F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外送員服務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8C333F-E64A-4225-476B-FB628BBF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9890" y="1825625"/>
            <a:ext cx="26439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建立目的</a:t>
            </a:r>
            <a:r>
              <a:rPr lang="en-US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提供外送員位置附近店家的訂單，讓外送員決定是否接單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72AF56F-487F-9839-232E-8765E5263CC5}"/>
              </a:ext>
            </a:extLst>
          </p:cNvPr>
          <p:cNvGrpSpPr/>
          <p:nvPr/>
        </p:nvGrpSpPr>
        <p:grpSpPr>
          <a:xfrm>
            <a:off x="910146" y="1569983"/>
            <a:ext cx="1786872" cy="5043253"/>
            <a:chOff x="8668692" y="2373547"/>
            <a:chExt cx="2770363" cy="4119327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FF6B185-94F0-ED99-55F4-18A52121E6C9}"/>
                </a:ext>
              </a:extLst>
            </p:cNvPr>
            <p:cNvSpPr/>
            <p:nvPr/>
          </p:nvSpPr>
          <p:spPr>
            <a:xfrm>
              <a:off x="8668694" y="2373547"/>
              <a:ext cx="2770361" cy="4119327"/>
            </a:xfrm>
            <a:prstGeom prst="roundRect">
              <a:avLst>
                <a:gd name="adj" fmla="val 882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tIns="360000" rtlCol="0" anchor="ctr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b="1" dirty="0">
                  <a:solidFill>
                    <a:schemeClr val="accent6">
                      <a:lumMod val="75000"/>
                    </a:schemeClr>
                  </a:solidFill>
                </a:rPr>
                <a:t>附近訂單</a:t>
              </a:r>
              <a:endParaRPr lang="en-US" altLang="zh-TW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TW" alt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接單狀況</a:t>
              </a:r>
              <a:endParaRPr lang="en-US" altLang="zh-TW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TW" alt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計算每月接單量</a:t>
              </a: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7F1B979D-CE52-23EB-FCB4-2F0AEB2F1B5E}"/>
                </a:ext>
              </a:extLst>
            </p:cNvPr>
            <p:cNvCxnSpPr>
              <a:cxnSpLocks/>
            </p:cNvCxnSpPr>
            <p:nvPr/>
          </p:nvCxnSpPr>
          <p:spPr>
            <a:xfrm>
              <a:off x="8668692" y="2979048"/>
              <a:ext cx="2770361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9EC195C-4D65-33E7-13B7-D83683C51A8D}"/>
                </a:ext>
              </a:extLst>
            </p:cNvPr>
            <p:cNvSpPr txBox="1"/>
            <p:nvPr/>
          </p:nvSpPr>
          <p:spPr>
            <a:xfrm>
              <a:off x="8876642" y="2549532"/>
              <a:ext cx="2411740" cy="301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外送員端</a:t>
              </a: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C08654D4-4342-FFA7-752F-71DF9CAF0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360" y="1572292"/>
            <a:ext cx="543953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7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AC60A-3D56-FF71-B5AF-ED48879C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外送員服務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EE36A-3963-3C28-7FC0-1E50EC14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8291" y="1825625"/>
            <a:ext cx="27455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建立目的</a:t>
            </a:r>
            <a:r>
              <a:rPr lang="en-US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清晰簡單明瞭地把訂單資訊顯示出來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342900" indent="-342900"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預估抵達時間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顯示訂單內容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FD01455-ABC5-BEFE-CBE1-F8BC06CA2A6E}"/>
              </a:ext>
            </a:extLst>
          </p:cNvPr>
          <p:cNvGrpSpPr/>
          <p:nvPr/>
        </p:nvGrpSpPr>
        <p:grpSpPr>
          <a:xfrm>
            <a:off x="974801" y="1479667"/>
            <a:ext cx="1786872" cy="5043253"/>
            <a:chOff x="8668692" y="2373547"/>
            <a:chExt cx="2770363" cy="4119327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51EE8753-E81E-1F84-0EBD-2AD4AFB41290}"/>
                </a:ext>
              </a:extLst>
            </p:cNvPr>
            <p:cNvSpPr/>
            <p:nvPr/>
          </p:nvSpPr>
          <p:spPr>
            <a:xfrm>
              <a:off x="8668694" y="2373547"/>
              <a:ext cx="2770361" cy="4119327"/>
            </a:xfrm>
            <a:prstGeom prst="roundRect">
              <a:avLst>
                <a:gd name="adj" fmla="val 882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tIns="360000" rtlCol="0" anchor="ctr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附近訂單</a:t>
              </a:r>
              <a:endParaRPr lang="en-US" altLang="zh-TW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b="1" dirty="0">
                  <a:solidFill>
                    <a:schemeClr val="accent6">
                      <a:lumMod val="75000"/>
                    </a:schemeClr>
                  </a:solidFill>
                </a:rPr>
                <a:t>接單狀況</a:t>
              </a:r>
              <a:endParaRPr lang="en-US" altLang="zh-TW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TW" alt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計算每月接單量</a:t>
              </a: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5805A16C-6B20-79F2-0248-890F73418DE0}"/>
                </a:ext>
              </a:extLst>
            </p:cNvPr>
            <p:cNvCxnSpPr>
              <a:cxnSpLocks/>
            </p:cNvCxnSpPr>
            <p:nvPr/>
          </p:nvCxnSpPr>
          <p:spPr>
            <a:xfrm>
              <a:off x="8668692" y="2979048"/>
              <a:ext cx="2770361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0A7A6AA-DAA6-98D7-C062-5C8751088A2A}"/>
                </a:ext>
              </a:extLst>
            </p:cNvPr>
            <p:cNvSpPr txBox="1"/>
            <p:nvPr/>
          </p:nvSpPr>
          <p:spPr>
            <a:xfrm>
              <a:off x="8876642" y="2549532"/>
              <a:ext cx="2411740" cy="301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外送員端</a:t>
              </a: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C52CE8FE-1C36-72A5-92B6-8F0FBE675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543" y="2029343"/>
            <a:ext cx="543953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7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20DE8A-240C-4065-CB03-76EF5EBF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外送員服務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EBB1A83-BE26-1AFF-E46A-8D233EBB31ED}"/>
              </a:ext>
            </a:extLst>
          </p:cNvPr>
          <p:cNvGrpSpPr/>
          <p:nvPr/>
        </p:nvGrpSpPr>
        <p:grpSpPr>
          <a:xfrm>
            <a:off x="974801" y="1479667"/>
            <a:ext cx="1786872" cy="5043253"/>
            <a:chOff x="8668692" y="2373547"/>
            <a:chExt cx="2770363" cy="4119327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57F142B3-A0EE-3FAF-C03E-935102314EB1}"/>
                </a:ext>
              </a:extLst>
            </p:cNvPr>
            <p:cNvSpPr/>
            <p:nvPr/>
          </p:nvSpPr>
          <p:spPr>
            <a:xfrm>
              <a:off x="8668694" y="2373547"/>
              <a:ext cx="2770361" cy="4119327"/>
            </a:xfrm>
            <a:prstGeom prst="roundRect">
              <a:avLst>
                <a:gd name="adj" fmla="val 882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tIns="360000" rtlCol="0" anchor="ctr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附近訂單</a:t>
              </a:r>
              <a:endParaRPr lang="en-US" altLang="zh-TW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接單狀況</a:t>
              </a:r>
              <a:endParaRPr lang="en-US" altLang="zh-TW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b="1" dirty="0">
                  <a:solidFill>
                    <a:schemeClr val="accent6">
                      <a:lumMod val="75000"/>
                    </a:schemeClr>
                  </a:solidFill>
                </a:rPr>
                <a:t>計算每月接單量</a:t>
              </a: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5452609C-D174-8C26-87A0-41461A9B3B9F}"/>
                </a:ext>
              </a:extLst>
            </p:cNvPr>
            <p:cNvCxnSpPr>
              <a:cxnSpLocks/>
            </p:cNvCxnSpPr>
            <p:nvPr/>
          </p:nvCxnSpPr>
          <p:spPr>
            <a:xfrm>
              <a:off x="8668692" y="2979048"/>
              <a:ext cx="2770361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BCF97B6-3D8C-FF1A-0A0A-31C3C02E6A8D}"/>
                </a:ext>
              </a:extLst>
            </p:cNvPr>
            <p:cNvSpPr txBox="1"/>
            <p:nvPr/>
          </p:nvSpPr>
          <p:spPr>
            <a:xfrm>
              <a:off x="8876642" y="2549532"/>
              <a:ext cx="2411740" cy="301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外送員端</a:t>
              </a:r>
            </a:p>
          </p:txBody>
        </p:sp>
      </p:grp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E913A17C-EC49-14FF-B795-9189BBFFF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8536632"/>
              </p:ext>
            </p:extLst>
          </p:nvPr>
        </p:nvGraphicFramePr>
        <p:xfrm>
          <a:off x="3052818" y="1879790"/>
          <a:ext cx="3953164" cy="6894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8341">
                  <a:extLst>
                    <a:ext uri="{9D8B030D-6E8A-4147-A177-3AD203B41FA5}">
                      <a16:colId xmlns:a16="http://schemas.microsoft.com/office/drawing/2014/main" val="3212904148"/>
                    </a:ext>
                  </a:extLst>
                </a:gridCol>
                <a:gridCol w="1008314">
                  <a:extLst>
                    <a:ext uri="{9D8B030D-6E8A-4147-A177-3AD203B41FA5}">
                      <a16:colId xmlns:a16="http://schemas.microsoft.com/office/drawing/2014/main" val="2580242484"/>
                    </a:ext>
                  </a:extLst>
                </a:gridCol>
                <a:gridCol w="1066602">
                  <a:extLst>
                    <a:ext uri="{9D8B030D-6E8A-4147-A177-3AD203B41FA5}">
                      <a16:colId xmlns:a16="http://schemas.microsoft.com/office/drawing/2014/main" val="2823949110"/>
                    </a:ext>
                  </a:extLst>
                </a:gridCol>
                <a:gridCol w="789907">
                  <a:extLst>
                    <a:ext uri="{9D8B030D-6E8A-4147-A177-3AD203B41FA5}">
                      <a16:colId xmlns:a16="http://schemas.microsoft.com/office/drawing/2014/main" val="3704222239"/>
                    </a:ext>
                  </a:extLst>
                </a:gridCol>
              </a:tblGrid>
              <a:tr h="318614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Deliver 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Record_id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Delivery fee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tips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87465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0A364BFF-F20B-0D2D-FF9C-023768E749BE}"/>
              </a:ext>
            </a:extLst>
          </p:cNvPr>
          <p:cNvSpPr txBox="1"/>
          <p:nvPr/>
        </p:nvSpPr>
        <p:spPr>
          <a:xfrm>
            <a:off x="2895799" y="1506022"/>
            <a:ext cx="223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每月完成訂單資料</a:t>
            </a:r>
          </a:p>
        </p:txBody>
      </p:sp>
    </p:spTree>
    <p:extLst>
      <p:ext uri="{BB962C8B-B14F-4D97-AF65-F5344CB8AC3E}">
        <p14:creationId xmlns:p14="http://schemas.microsoft.com/office/powerpoint/2010/main" val="17922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116F0-55A9-5683-AA01-BF65E45A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00D369-EE8C-2336-D66E-F4BDCBAD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464"/>
            <a:ext cx="10515600" cy="4890412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這是一個以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UberEat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外送平台作為範本的外送平台專案。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平台目標功能</a:t>
            </a:r>
            <a:r>
              <a:rPr lang="en-US" altLang="zh-TW" sz="32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57200" indent="-457200"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建立會員系統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地圖定位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建立商家資訊及菜單頁面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金流服務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計算外送服務時間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每月結算金額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未來可能增加的附加功能</a:t>
            </a:r>
            <a:r>
              <a:rPr lang="en-US" altLang="zh-TW" sz="32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57200" indent="-457200"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即時通話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留言板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客服機器人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085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DF1F9-BFA1-FD6F-4BB4-E334D138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0BEDF8-B662-C629-2844-A56B000B5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前端頁面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</a:p>
          <a:p>
            <a:pPr marL="0" indent="0">
              <a:buNone/>
            </a:pP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後端框架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Flask</a:t>
            </a:r>
          </a:p>
          <a:p>
            <a:pPr marL="0" indent="0">
              <a:buNone/>
            </a:pP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AWS RDS + MySQL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AWS S3</a:t>
            </a:r>
          </a:p>
          <a:p>
            <a:pPr marL="0" indent="0">
              <a:buNone/>
            </a:pP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地圖服務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Maps API</a:t>
            </a:r>
          </a:p>
          <a:p>
            <a:pPr marL="0" indent="0">
              <a:buNone/>
            </a:pP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金流服務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TapPay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LinePay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GooglePay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269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578659-046B-0F05-CBFB-9CC52EBB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各服務端目標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4BCD96C-CF88-60AA-DCA7-189F3151FAD8}"/>
              </a:ext>
            </a:extLst>
          </p:cNvPr>
          <p:cNvGrpSpPr/>
          <p:nvPr/>
        </p:nvGrpSpPr>
        <p:grpSpPr>
          <a:xfrm>
            <a:off x="923453" y="2183429"/>
            <a:ext cx="2770361" cy="4119327"/>
            <a:chOff x="923453" y="2373548"/>
            <a:chExt cx="2770361" cy="4119327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31F75070-CAF0-B28D-02E9-BF0D3A474F2F}"/>
                </a:ext>
              </a:extLst>
            </p:cNvPr>
            <p:cNvSpPr/>
            <p:nvPr/>
          </p:nvSpPr>
          <p:spPr>
            <a:xfrm>
              <a:off x="923453" y="2373548"/>
              <a:ext cx="2770361" cy="4119327"/>
            </a:xfrm>
            <a:prstGeom prst="roundRect">
              <a:avLst>
                <a:gd name="adj" fmla="val 8824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540000" rtlCol="0" anchor="ctr"/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TW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商家首頁</a:t>
              </a:r>
              <a:endPara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TW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建立商家資訊</a:t>
              </a:r>
              <a:endPara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TW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訂單資訊</a:t>
              </a:r>
              <a:endPara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endPara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30286A3-21C9-1D80-BD1B-4839C20D2F03}"/>
                </a:ext>
              </a:extLst>
            </p:cNvPr>
            <p:cNvSpPr txBox="1"/>
            <p:nvPr/>
          </p:nvSpPr>
          <p:spPr>
            <a:xfrm>
              <a:off x="1870052" y="252715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accent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商家端</a:t>
              </a: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2F140F0E-698D-B14E-47B1-D06C8D9D745C}"/>
                </a:ext>
              </a:extLst>
            </p:cNvPr>
            <p:cNvCxnSpPr>
              <a:cxnSpLocks/>
            </p:cNvCxnSpPr>
            <p:nvPr/>
          </p:nvCxnSpPr>
          <p:spPr>
            <a:xfrm>
              <a:off x="923453" y="2976731"/>
              <a:ext cx="277036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08E924E-D36A-62FF-D0EF-18537373DF99}"/>
              </a:ext>
            </a:extLst>
          </p:cNvPr>
          <p:cNvGrpSpPr/>
          <p:nvPr/>
        </p:nvGrpSpPr>
        <p:grpSpPr>
          <a:xfrm>
            <a:off x="4796072" y="2183429"/>
            <a:ext cx="2770362" cy="4119327"/>
            <a:chOff x="4796072" y="2373548"/>
            <a:chExt cx="2770362" cy="4119327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9F9D2329-222A-64E3-33E0-10C553889C7F}"/>
                </a:ext>
              </a:extLst>
            </p:cNvPr>
            <p:cNvSpPr/>
            <p:nvPr/>
          </p:nvSpPr>
          <p:spPr>
            <a:xfrm>
              <a:off x="4796073" y="2373548"/>
              <a:ext cx="2770361" cy="4119327"/>
            </a:xfrm>
            <a:prstGeom prst="roundRect">
              <a:avLst>
                <a:gd name="adj" fmla="val 8824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tIns="1080000" rtlCol="0" anchor="ctr"/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TW" altLang="en-US" dirty="0">
                  <a:solidFill>
                    <a:schemeClr val="accent4">
                      <a:lumMod val="75000"/>
                    </a:schemeClr>
                  </a:solidFill>
                </a:rPr>
                <a:t>平台首頁</a:t>
              </a:r>
              <a:endParaRPr lang="en-US" altLang="zh-TW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TW" altLang="en-US" dirty="0">
                  <a:solidFill>
                    <a:schemeClr val="accent4">
                      <a:lumMod val="75000"/>
                    </a:schemeClr>
                  </a:solidFill>
                </a:rPr>
                <a:t>會員登入</a:t>
              </a:r>
              <a:endParaRPr lang="en-US" altLang="zh-TW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TW" altLang="en-US" dirty="0">
                  <a:solidFill>
                    <a:schemeClr val="accent4">
                      <a:lumMod val="75000"/>
                    </a:schemeClr>
                  </a:solidFill>
                </a:rPr>
                <a:t>定位</a:t>
              </a:r>
              <a:endParaRPr lang="en-US" altLang="zh-TW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TW" altLang="en-US" dirty="0">
                  <a:solidFill>
                    <a:schemeClr val="accent4">
                      <a:lumMod val="75000"/>
                    </a:schemeClr>
                  </a:solidFill>
                </a:rPr>
                <a:t>購物車</a:t>
              </a:r>
              <a:endParaRPr lang="en-US" altLang="zh-TW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TW" altLang="en-US" dirty="0">
                  <a:solidFill>
                    <a:schemeClr val="accent4">
                      <a:lumMod val="75000"/>
                    </a:schemeClr>
                  </a:solidFill>
                </a:rPr>
                <a:t>成立訂單</a:t>
              </a:r>
              <a:endParaRPr lang="en-US" altLang="zh-TW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endParaRPr lang="en-US" altLang="zh-TW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endParaRPr lang="en-US" altLang="zh-TW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endParaRPr lang="zh-TW" alt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BF9ED6BA-9642-D167-D624-34479F543BE4}"/>
                </a:ext>
              </a:extLst>
            </p:cNvPr>
            <p:cNvCxnSpPr>
              <a:cxnSpLocks/>
            </p:cNvCxnSpPr>
            <p:nvPr/>
          </p:nvCxnSpPr>
          <p:spPr>
            <a:xfrm>
              <a:off x="4796072" y="2982416"/>
              <a:ext cx="2770361" cy="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3F6D9C4-8B17-0803-2E15-CBEF7FF0515D}"/>
                </a:ext>
              </a:extLst>
            </p:cNvPr>
            <p:cNvSpPr txBox="1"/>
            <p:nvPr/>
          </p:nvSpPr>
          <p:spPr>
            <a:xfrm>
              <a:off x="5627255" y="252715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accent4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消費者端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9ACE3C4-623E-360A-43EA-FFAF70BD3A0B}"/>
              </a:ext>
            </a:extLst>
          </p:cNvPr>
          <p:cNvGrpSpPr/>
          <p:nvPr/>
        </p:nvGrpSpPr>
        <p:grpSpPr>
          <a:xfrm>
            <a:off x="8668692" y="2183428"/>
            <a:ext cx="2770361" cy="4119327"/>
            <a:chOff x="8668692" y="2373547"/>
            <a:chExt cx="2770361" cy="4119327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2258CEAF-68C8-4267-8838-93E166AD1F6B}"/>
                </a:ext>
              </a:extLst>
            </p:cNvPr>
            <p:cNvSpPr/>
            <p:nvPr/>
          </p:nvSpPr>
          <p:spPr>
            <a:xfrm>
              <a:off x="8668692" y="2373547"/>
              <a:ext cx="2770361" cy="4119327"/>
            </a:xfrm>
            <a:prstGeom prst="roundRect">
              <a:avLst>
                <a:gd name="adj" fmla="val 882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tIns="360000" rtlCol="0" anchor="ctr"/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TW" altLang="en-US" dirty="0">
                  <a:solidFill>
                    <a:schemeClr val="accent6"/>
                  </a:solidFill>
                </a:rPr>
                <a:t>附近訂單</a:t>
              </a:r>
              <a:endParaRPr lang="en-US" altLang="zh-TW" dirty="0">
                <a:solidFill>
                  <a:schemeClr val="accent6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TW" altLang="en-US" dirty="0">
                  <a:solidFill>
                    <a:schemeClr val="accent6"/>
                  </a:solidFill>
                </a:rPr>
                <a:t>接單狀況</a:t>
              </a:r>
              <a:endParaRPr lang="en-US" altLang="zh-TW" dirty="0">
                <a:solidFill>
                  <a:schemeClr val="accent6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TW" altLang="en-US" dirty="0">
                  <a:solidFill>
                    <a:schemeClr val="accent6"/>
                  </a:solidFill>
                </a:rPr>
                <a:t>計算每月接單量</a:t>
              </a: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34469C6B-1461-A74A-7E96-A6146080765E}"/>
                </a:ext>
              </a:extLst>
            </p:cNvPr>
            <p:cNvCxnSpPr>
              <a:cxnSpLocks/>
            </p:cNvCxnSpPr>
            <p:nvPr/>
          </p:nvCxnSpPr>
          <p:spPr>
            <a:xfrm>
              <a:off x="8668692" y="2979048"/>
              <a:ext cx="2770361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2B3083E-B8EF-C0D2-0F14-E4D32D162B34}"/>
                </a:ext>
              </a:extLst>
            </p:cNvPr>
            <p:cNvSpPr txBox="1"/>
            <p:nvPr/>
          </p:nvSpPr>
          <p:spPr>
            <a:xfrm>
              <a:off x="9499874" y="254224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外送員端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109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2CDFC-31B2-CFFD-516D-A83FA8BC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商家服務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BDB5EB-296D-90D8-F8B7-F291317A4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3857" y="1470302"/>
            <a:ext cx="2245261" cy="3712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建立目的</a:t>
            </a:r>
            <a:r>
              <a:rPr lang="en-US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讓商家看到商店在消費平台上的呈現方式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en-US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342900" indent="-342900"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驗證會員登入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鉛筆部分點擊後可以編輯，並更新商家資訊資料庫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資料庫處理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AWS S3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服務儲存圖片檔案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AWS RDS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服務建立資料庫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00E8ABD-78FD-D5B2-9462-E488F92DA709}"/>
              </a:ext>
            </a:extLst>
          </p:cNvPr>
          <p:cNvGrpSpPr/>
          <p:nvPr/>
        </p:nvGrpSpPr>
        <p:grpSpPr>
          <a:xfrm>
            <a:off x="978649" y="1470302"/>
            <a:ext cx="1955549" cy="5022573"/>
            <a:chOff x="923453" y="2373548"/>
            <a:chExt cx="2770361" cy="4119327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B10568A-5C2D-C9EC-E1BA-15C30ACB97D1}"/>
                </a:ext>
              </a:extLst>
            </p:cNvPr>
            <p:cNvSpPr/>
            <p:nvPr/>
          </p:nvSpPr>
          <p:spPr>
            <a:xfrm>
              <a:off x="923453" y="2373548"/>
              <a:ext cx="2770361" cy="4119327"/>
            </a:xfrm>
            <a:prstGeom prst="roundRect">
              <a:avLst>
                <a:gd name="adj" fmla="val 8824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540000" rtlCol="0" anchor="ctr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b="1" dirty="0">
                  <a:solidFill>
                    <a:schemeClr val="accent1">
                      <a:lumMod val="75000"/>
                    </a:schemeClr>
                  </a:solidFill>
                </a:rPr>
                <a:t>商家首頁</a:t>
              </a:r>
              <a:endParaRPr lang="en-US" altLang="zh-TW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TW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建立商家資訊</a:t>
              </a:r>
              <a:endPara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TW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訂單資訊</a:t>
              </a:r>
              <a:endPara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endPara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8ACBED5-523D-7227-8E95-D8E713223144}"/>
                </a:ext>
              </a:extLst>
            </p:cNvPr>
            <p:cNvSpPr txBox="1"/>
            <p:nvPr/>
          </p:nvSpPr>
          <p:spPr>
            <a:xfrm>
              <a:off x="1646854" y="2527157"/>
              <a:ext cx="1323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商家端</a:t>
              </a: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34C4884B-F773-E114-79E4-A780E7E4538C}"/>
                </a:ext>
              </a:extLst>
            </p:cNvPr>
            <p:cNvCxnSpPr>
              <a:cxnSpLocks/>
            </p:cNvCxnSpPr>
            <p:nvPr/>
          </p:nvCxnSpPr>
          <p:spPr>
            <a:xfrm>
              <a:off x="923453" y="2976731"/>
              <a:ext cx="277036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775ADACE-8DE2-5A2E-7A95-3C378EE3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46" y="1470302"/>
            <a:ext cx="5778170" cy="411932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16A26F4-DC39-54E4-B6BD-CAA7D5D1F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448" y="4417586"/>
            <a:ext cx="3184649" cy="198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1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E3D172DC-FB54-E92C-7857-E24E7A2D7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376" y="1461721"/>
            <a:ext cx="5375720" cy="384610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11A349C-1A07-0125-94C6-1FD4F111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商家服務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652DBD6-2467-78E3-66D1-00222103D6D3}"/>
              </a:ext>
            </a:extLst>
          </p:cNvPr>
          <p:cNvGrpSpPr/>
          <p:nvPr/>
        </p:nvGrpSpPr>
        <p:grpSpPr>
          <a:xfrm>
            <a:off x="824788" y="1461721"/>
            <a:ext cx="1955549" cy="5031154"/>
            <a:chOff x="923453" y="2373548"/>
            <a:chExt cx="2770361" cy="4119327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FD667F47-080A-17AA-F67F-752BD5DCA2BB}"/>
                </a:ext>
              </a:extLst>
            </p:cNvPr>
            <p:cNvSpPr/>
            <p:nvPr/>
          </p:nvSpPr>
          <p:spPr>
            <a:xfrm>
              <a:off x="923453" y="2373548"/>
              <a:ext cx="2770361" cy="4119327"/>
            </a:xfrm>
            <a:prstGeom prst="roundRect">
              <a:avLst>
                <a:gd name="adj" fmla="val 8824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540000" rtlCol="0" anchor="ctr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商家首頁</a:t>
              </a:r>
              <a:endPara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b="1" dirty="0">
                  <a:solidFill>
                    <a:schemeClr val="accent1">
                      <a:lumMod val="75000"/>
                    </a:schemeClr>
                  </a:solidFill>
                </a:rPr>
                <a:t>建立商家資訊</a:t>
              </a:r>
              <a:endParaRPr lang="en-US" altLang="zh-TW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TW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訂單資訊</a:t>
              </a:r>
              <a:endPara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endPara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B764FC3-CF22-4CFC-8C7D-D33BA20F433B}"/>
                </a:ext>
              </a:extLst>
            </p:cNvPr>
            <p:cNvSpPr txBox="1"/>
            <p:nvPr/>
          </p:nvSpPr>
          <p:spPr>
            <a:xfrm>
              <a:off x="1646854" y="2527157"/>
              <a:ext cx="1323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商家端</a:t>
              </a: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2D261B05-806A-9FBF-A673-74D322A5E4FC}"/>
                </a:ext>
              </a:extLst>
            </p:cNvPr>
            <p:cNvCxnSpPr>
              <a:cxnSpLocks/>
            </p:cNvCxnSpPr>
            <p:nvPr/>
          </p:nvCxnSpPr>
          <p:spPr>
            <a:xfrm>
              <a:off x="923453" y="2976731"/>
              <a:ext cx="277036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72970608-576A-45FD-5895-1DEBC0CFC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376" y="2579248"/>
            <a:ext cx="5375720" cy="3825172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D92968-9885-CDF8-9B17-3FE34B7FF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875" y="365125"/>
            <a:ext cx="3874609" cy="2204398"/>
          </a:xfrm>
          <a:solidFill>
            <a:schemeClr val="bg1">
              <a:alpha val="3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建立目的</a:t>
            </a:r>
            <a:r>
              <a:rPr lang="en-US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建立商家資訊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en-US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342900" indent="-342900"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Map API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定位商家地址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使用使用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AWS S3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服務儲存圖片檔案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AWS RDS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服務建立資料庫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535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D759A-E534-2B8C-B601-85CF246E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商家服務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7DE76C0-CFB9-D8B0-8014-417297B79727}"/>
              </a:ext>
            </a:extLst>
          </p:cNvPr>
          <p:cNvGrpSpPr/>
          <p:nvPr/>
        </p:nvGrpSpPr>
        <p:grpSpPr>
          <a:xfrm>
            <a:off x="935625" y="1461721"/>
            <a:ext cx="1955549" cy="5031154"/>
            <a:chOff x="923453" y="2373548"/>
            <a:chExt cx="2770361" cy="4119327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8118CD21-232A-1A36-5CCF-5877085A71A0}"/>
                </a:ext>
              </a:extLst>
            </p:cNvPr>
            <p:cNvSpPr/>
            <p:nvPr/>
          </p:nvSpPr>
          <p:spPr>
            <a:xfrm>
              <a:off x="923453" y="2373548"/>
              <a:ext cx="2770361" cy="4119327"/>
            </a:xfrm>
            <a:prstGeom prst="roundRect">
              <a:avLst>
                <a:gd name="adj" fmla="val 8824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540000" rtlCol="0" anchor="ctr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商家首頁</a:t>
              </a:r>
              <a:endPara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b="1" dirty="0">
                  <a:solidFill>
                    <a:schemeClr val="accent1">
                      <a:lumMod val="75000"/>
                    </a:schemeClr>
                  </a:solidFill>
                </a:rPr>
                <a:t>建立商家資訊</a:t>
              </a:r>
              <a:endParaRPr lang="en-US" altLang="zh-TW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TW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訂單資訊</a:t>
              </a:r>
              <a:endPara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endPara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BF2AB2-9074-1AE9-1D37-F50039A3ABF8}"/>
                </a:ext>
              </a:extLst>
            </p:cNvPr>
            <p:cNvSpPr txBox="1"/>
            <p:nvPr/>
          </p:nvSpPr>
          <p:spPr>
            <a:xfrm>
              <a:off x="1646854" y="2527157"/>
              <a:ext cx="1323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商家端</a:t>
              </a: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112885E-AFFD-365B-CE1B-D7BA0AC26FCA}"/>
                </a:ext>
              </a:extLst>
            </p:cNvPr>
            <p:cNvCxnSpPr>
              <a:cxnSpLocks/>
            </p:cNvCxnSpPr>
            <p:nvPr/>
          </p:nvCxnSpPr>
          <p:spPr>
            <a:xfrm>
              <a:off x="923453" y="2976731"/>
              <a:ext cx="277036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820BF248-5C2B-0A05-1E7B-C2A7D7A45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738121"/>
              </p:ext>
            </p:extLst>
          </p:nvPr>
        </p:nvGraphicFramePr>
        <p:xfrm>
          <a:off x="3149600" y="1944295"/>
          <a:ext cx="8645236" cy="1102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2365">
                  <a:extLst>
                    <a:ext uri="{9D8B030D-6E8A-4147-A177-3AD203B41FA5}">
                      <a16:colId xmlns:a16="http://schemas.microsoft.com/office/drawing/2014/main" val="3212904148"/>
                    </a:ext>
                  </a:extLst>
                </a:gridCol>
                <a:gridCol w="873256">
                  <a:extLst>
                    <a:ext uri="{9D8B030D-6E8A-4147-A177-3AD203B41FA5}">
                      <a16:colId xmlns:a16="http://schemas.microsoft.com/office/drawing/2014/main" val="2580242484"/>
                    </a:ext>
                  </a:extLst>
                </a:gridCol>
                <a:gridCol w="807762">
                  <a:extLst>
                    <a:ext uri="{9D8B030D-6E8A-4147-A177-3AD203B41FA5}">
                      <a16:colId xmlns:a16="http://schemas.microsoft.com/office/drawing/2014/main" val="2823949110"/>
                    </a:ext>
                  </a:extLst>
                </a:gridCol>
                <a:gridCol w="778653">
                  <a:extLst>
                    <a:ext uri="{9D8B030D-6E8A-4147-A177-3AD203B41FA5}">
                      <a16:colId xmlns:a16="http://schemas.microsoft.com/office/drawing/2014/main" val="3704222239"/>
                    </a:ext>
                  </a:extLst>
                </a:gridCol>
                <a:gridCol w="1833838">
                  <a:extLst>
                    <a:ext uri="{9D8B030D-6E8A-4147-A177-3AD203B41FA5}">
                      <a16:colId xmlns:a16="http://schemas.microsoft.com/office/drawing/2014/main" val="1749875081"/>
                    </a:ext>
                  </a:extLst>
                </a:gridCol>
                <a:gridCol w="1833838">
                  <a:extLst>
                    <a:ext uri="{9D8B030D-6E8A-4147-A177-3AD203B41FA5}">
                      <a16:colId xmlns:a16="http://schemas.microsoft.com/office/drawing/2014/main" val="1861827980"/>
                    </a:ext>
                  </a:extLst>
                </a:gridCol>
                <a:gridCol w="800485">
                  <a:extLst>
                    <a:ext uri="{9D8B030D-6E8A-4147-A177-3AD203B41FA5}">
                      <a16:colId xmlns:a16="http://schemas.microsoft.com/office/drawing/2014/main" val="3261442974"/>
                    </a:ext>
                  </a:extLst>
                </a:gridCol>
                <a:gridCol w="815039">
                  <a:extLst>
                    <a:ext uri="{9D8B030D-6E8A-4147-A177-3AD203B41FA5}">
                      <a16:colId xmlns:a16="http://schemas.microsoft.com/office/drawing/2014/main" val="3817579784"/>
                    </a:ext>
                  </a:extLst>
                </a:gridCol>
              </a:tblGrid>
              <a:tr h="318614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Merchant_id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Shop name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Contact email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Contact phone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address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Open time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Shop category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Menu_id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87465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D1ECC189-B4AF-5B5C-B0FE-C1D631B6C127}"/>
              </a:ext>
            </a:extLst>
          </p:cNvPr>
          <p:cNvSpPr txBox="1"/>
          <p:nvPr/>
        </p:nvSpPr>
        <p:spPr>
          <a:xfrm>
            <a:off x="2995392" y="1493469"/>
            <a:ext cx="180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商家資訊資料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D9FA975-8482-5489-3CA5-EC756C94843E}"/>
              </a:ext>
            </a:extLst>
          </p:cNvPr>
          <p:cNvSpPr txBox="1"/>
          <p:nvPr/>
        </p:nvSpPr>
        <p:spPr>
          <a:xfrm>
            <a:off x="2988599" y="3055891"/>
            <a:ext cx="180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商家菜單資料</a:t>
            </a:r>
          </a:p>
        </p:txBody>
      </p:sp>
      <p:graphicFrame>
        <p:nvGraphicFramePr>
          <p:cNvPr id="11" name="內容版面配置區 7">
            <a:extLst>
              <a:ext uri="{FF2B5EF4-FFF2-40B4-BE49-F238E27FC236}">
                <a16:creationId xmlns:a16="http://schemas.microsoft.com/office/drawing/2014/main" id="{CCB970E9-533A-CFB6-4A53-C39D907D75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172761"/>
              </p:ext>
            </p:extLst>
          </p:nvPr>
        </p:nvGraphicFramePr>
        <p:xfrm>
          <a:off x="3149600" y="3429000"/>
          <a:ext cx="7010400" cy="6894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2129041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0242484"/>
                    </a:ext>
                  </a:extLst>
                </a:gridCol>
                <a:gridCol w="1200727">
                  <a:extLst>
                    <a:ext uri="{9D8B030D-6E8A-4147-A177-3AD203B41FA5}">
                      <a16:colId xmlns:a16="http://schemas.microsoft.com/office/drawing/2014/main" val="2823949110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val="3704222239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1823605877"/>
                    </a:ext>
                  </a:extLst>
                </a:gridCol>
                <a:gridCol w="1838036">
                  <a:extLst>
                    <a:ext uri="{9D8B030D-6E8A-4147-A177-3AD203B41FA5}">
                      <a16:colId xmlns:a16="http://schemas.microsoft.com/office/drawing/2014/main" val="3725918498"/>
                    </a:ext>
                  </a:extLst>
                </a:gridCol>
              </a:tblGrid>
              <a:tr h="318614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Merchant_id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Menu_id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Dish category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Dish item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price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Offer time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87465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CE0398-BECC-90A1-C04B-1BE6341A874F}"/>
              </a:ext>
            </a:extLst>
          </p:cNvPr>
          <p:cNvSpPr txBox="1"/>
          <p:nvPr/>
        </p:nvSpPr>
        <p:spPr>
          <a:xfrm>
            <a:off x="3041822" y="4118454"/>
            <a:ext cx="230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商家未完成訂單資料</a:t>
            </a:r>
          </a:p>
        </p:txBody>
      </p:sp>
      <p:graphicFrame>
        <p:nvGraphicFramePr>
          <p:cNvPr id="13" name="內容版面配置區 7">
            <a:extLst>
              <a:ext uri="{FF2B5EF4-FFF2-40B4-BE49-F238E27FC236}">
                <a16:creationId xmlns:a16="http://schemas.microsoft.com/office/drawing/2014/main" id="{4E8BC4C4-5427-5A12-C425-BF25D1E092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321847"/>
              </p:ext>
            </p:extLst>
          </p:nvPr>
        </p:nvGraphicFramePr>
        <p:xfrm>
          <a:off x="3149600" y="4487786"/>
          <a:ext cx="3482109" cy="6894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212904148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2580242484"/>
                    </a:ext>
                  </a:extLst>
                </a:gridCol>
                <a:gridCol w="1283854">
                  <a:extLst>
                    <a:ext uri="{9D8B030D-6E8A-4147-A177-3AD203B41FA5}">
                      <a16:colId xmlns:a16="http://schemas.microsoft.com/office/drawing/2014/main" val="2823949110"/>
                    </a:ext>
                  </a:extLst>
                </a:gridCol>
              </a:tblGrid>
              <a:tr h="318614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record_id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contain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Total money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87465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F2086CF0-A26B-B32F-54C8-0A9F8682E625}"/>
              </a:ext>
            </a:extLst>
          </p:cNvPr>
          <p:cNvSpPr txBox="1"/>
          <p:nvPr/>
        </p:nvSpPr>
        <p:spPr>
          <a:xfrm>
            <a:off x="3041822" y="5179865"/>
            <a:ext cx="230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商家未完成訂單資料</a:t>
            </a:r>
          </a:p>
        </p:txBody>
      </p:sp>
      <p:graphicFrame>
        <p:nvGraphicFramePr>
          <p:cNvPr id="15" name="內容版面配置區 7">
            <a:extLst>
              <a:ext uri="{FF2B5EF4-FFF2-40B4-BE49-F238E27FC236}">
                <a16:creationId xmlns:a16="http://schemas.microsoft.com/office/drawing/2014/main" id="{67D4C70E-19EB-B2C8-195D-47795F3617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445456"/>
              </p:ext>
            </p:extLst>
          </p:nvPr>
        </p:nvGraphicFramePr>
        <p:xfrm>
          <a:off x="3172691" y="5551822"/>
          <a:ext cx="3482109" cy="6894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3212904148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2580242484"/>
                    </a:ext>
                  </a:extLst>
                </a:gridCol>
                <a:gridCol w="1283854">
                  <a:extLst>
                    <a:ext uri="{9D8B030D-6E8A-4147-A177-3AD203B41FA5}">
                      <a16:colId xmlns:a16="http://schemas.microsoft.com/office/drawing/2014/main" val="2823949110"/>
                    </a:ext>
                  </a:extLst>
                </a:gridCol>
              </a:tblGrid>
              <a:tr h="318614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record_id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contain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Total money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8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79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F7981-F7A0-9153-ED79-589122C4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商家服務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457D04-A4CE-1133-BB72-1C7A0E7DF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700" y="1825625"/>
            <a:ext cx="20980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建立目的</a:t>
            </a:r>
            <a:r>
              <a:rPr lang="en-US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追蹤未完成訂單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en-US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商家訂單資料庫會分成兩個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未完成的訂單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已完成的訂單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D53D4A-C527-3068-5E91-DD4085EC7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820" y="1837102"/>
            <a:ext cx="5956398" cy="428039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D5458A69-4ED0-49E6-7D57-05319128540D}"/>
              </a:ext>
            </a:extLst>
          </p:cNvPr>
          <p:cNvSpPr txBox="1"/>
          <p:nvPr/>
        </p:nvSpPr>
        <p:spPr>
          <a:xfrm>
            <a:off x="7832943" y="349389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點擊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9004715-BB0B-92B3-5ABC-102C65F6A02A}"/>
              </a:ext>
            </a:extLst>
          </p:cNvPr>
          <p:cNvSpPr txBox="1"/>
          <p:nvPr/>
        </p:nvSpPr>
        <p:spPr>
          <a:xfrm>
            <a:off x="8823472" y="441765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rgbClr val="FF0000"/>
                </a:solidFill>
              </a:rPr>
              <a:t>訂單資訊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94D7188-EC13-F808-812E-7A31AC65F6EC}"/>
              </a:ext>
            </a:extLst>
          </p:cNvPr>
          <p:cNvSpPr txBox="1"/>
          <p:nvPr/>
        </p:nvSpPr>
        <p:spPr>
          <a:xfrm>
            <a:off x="8185214" y="4050858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100" dirty="0">
                <a:solidFill>
                  <a:srgbClr val="FF0000"/>
                </a:solidFill>
              </a:rPr>
              <a:t>未完成訂單</a:t>
            </a:r>
            <a:endParaRPr lang="en-US" altLang="zh-TW" sz="1100" dirty="0">
              <a:solidFill>
                <a:srgbClr val="FF0000"/>
              </a:solidFill>
            </a:endParaRPr>
          </a:p>
          <a:p>
            <a:pPr algn="ctr"/>
            <a:r>
              <a:rPr lang="zh-TW" altLang="en-US" sz="1100" dirty="0">
                <a:solidFill>
                  <a:srgbClr val="FF0000"/>
                </a:solidFill>
              </a:rPr>
              <a:t>資料庫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6875CD0-CE73-9689-3B90-42A43426F174}"/>
              </a:ext>
            </a:extLst>
          </p:cNvPr>
          <p:cNvCxnSpPr>
            <a:cxnSpLocks/>
          </p:cNvCxnSpPr>
          <p:nvPr/>
        </p:nvCxnSpPr>
        <p:spPr>
          <a:xfrm>
            <a:off x="8138510" y="3721582"/>
            <a:ext cx="233397" cy="353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A829A3E-3EC2-4645-8326-54D6541C9151}"/>
              </a:ext>
            </a:extLst>
          </p:cNvPr>
          <p:cNvCxnSpPr>
            <a:cxnSpLocks/>
          </p:cNvCxnSpPr>
          <p:nvPr/>
        </p:nvCxnSpPr>
        <p:spPr>
          <a:xfrm>
            <a:off x="8740570" y="4451169"/>
            <a:ext cx="233397" cy="353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B3BFAC9-793E-8D9C-EFD8-06B17EEB84C3}"/>
              </a:ext>
            </a:extLst>
          </p:cNvPr>
          <p:cNvSpPr txBox="1"/>
          <p:nvPr/>
        </p:nvSpPr>
        <p:spPr>
          <a:xfrm>
            <a:off x="8707186" y="4814990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100" dirty="0">
                <a:solidFill>
                  <a:srgbClr val="FF0000"/>
                </a:solidFill>
              </a:rPr>
              <a:t>已完成訂單</a:t>
            </a:r>
            <a:endParaRPr lang="en-US" altLang="zh-TW" sz="1100" dirty="0">
              <a:solidFill>
                <a:srgbClr val="FF0000"/>
              </a:solidFill>
            </a:endParaRPr>
          </a:p>
          <a:p>
            <a:pPr algn="ctr"/>
            <a:r>
              <a:rPr lang="zh-TW" altLang="en-US" sz="1100" dirty="0">
                <a:solidFill>
                  <a:srgbClr val="FF0000"/>
                </a:solidFill>
              </a:rPr>
              <a:t>資料庫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CC5B812-A58A-FFE8-0F85-9012EBFD8CE5}"/>
              </a:ext>
            </a:extLst>
          </p:cNvPr>
          <p:cNvCxnSpPr/>
          <p:nvPr/>
        </p:nvCxnSpPr>
        <p:spPr>
          <a:xfrm>
            <a:off x="9267595" y="5236999"/>
            <a:ext cx="304800" cy="48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726C01C-356B-86CF-8364-CB4D0CAE8201}"/>
              </a:ext>
            </a:extLst>
          </p:cNvPr>
          <p:cNvSpPr txBox="1"/>
          <p:nvPr/>
        </p:nvSpPr>
        <p:spPr>
          <a:xfrm>
            <a:off x="9419995" y="524577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accent2"/>
                </a:solidFill>
              </a:rPr>
              <a:t>月底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6A341F8-8185-0D21-96DA-2288CA68B271}"/>
              </a:ext>
            </a:extLst>
          </p:cNvPr>
          <p:cNvSpPr txBox="1"/>
          <p:nvPr/>
        </p:nvSpPr>
        <p:spPr>
          <a:xfrm>
            <a:off x="9068762" y="5726066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100" dirty="0">
                <a:solidFill>
                  <a:schemeClr val="accent2"/>
                </a:solidFill>
              </a:rPr>
              <a:t>結算訂單總金額</a:t>
            </a:r>
            <a:endParaRPr lang="en-US" altLang="zh-TW" sz="1100" dirty="0">
              <a:solidFill>
                <a:schemeClr val="accent2"/>
              </a:solidFill>
            </a:endParaRPr>
          </a:p>
          <a:p>
            <a:pPr algn="ctr"/>
            <a:r>
              <a:rPr lang="zh-TW" altLang="en-US" sz="1100" dirty="0">
                <a:solidFill>
                  <a:schemeClr val="accent2"/>
                </a:solidFill>
              </a:rPr>
              <a:t>並將交易紀錄刪除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94C56E4D-F151-355B-C3BC-FE563F0FD443}"/>
              </a:ext>
            </a:extLst>
          </p:cNvPr>
          <p:cNvGrpSpPr/>
          <p:nvPr/>
        </p:nvGrpSpPr>
        <p:grpSpPr>
          <a:xfrm>
            <a:off x="903772" y="1535281"/>
            <a:ext cx="1955549" cy="5031154"/>
            <a:chOff x="923453" y="2373548"/>
            <a:chExt cx="2770361" cy="4119327"/>
          </a:xfrm>
        </p:grpSpPr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BBAC54A2-370E-B0B4-E5C4-2E2754C1063A}"/>
                </a:ext>
              </a:extLst>
            </p:cNvPr>
            <p:cNvSpPr/>
            <p:nvPr/>
          </p:nvSpPr>
          <p:spPr>
            <a:xfrm>
              <a:off x="923453" y="2373548"/>
              <a:ext cx="2770361" cy="4119327"/>
            </a:xfrm>
            <a:prstGeom prst="roundRect">
              <a:avLst>
                <a:gd name="adj" fmla="val 8824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540000" rtlCol="0" anchor="ctr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商家首頁</a:t>
              </a:r>
              <a:endPara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建立商家資訊</a:t>
              </a:r>
              <a:endPara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b="1" dirty="0">
                  <a:solidFill>
                    <a:schemeClr val="accent1">
                      <a:lumMod val="75000"/>
                    </a:schemeClr>
                  </a:solidFill>
                </a:rPr>
                <a:t>訂單資訊</a:t>
              </a:r>
              <a:endParaRPr lang="en-US" altLang="zh-TW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D228468F-23C0-65BE-AD6B-BE818BB6030C}"/>
                </a:ext>
              </a:extLst>
            </p:cNvPr>
            <p:cNvSpPr txBox="1"/>
            <p:nvPr/>
          </p:nvSpPr>
          <p:spPr>
            <a:xfrm>
              <a:off x="1646854" y="2527157"/>
              <a:ext cx="1323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商家端</a:t>
              </a:r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5E130D40-4CA9-5BBB-90EE-48FB8CAE85E4}"/>
                </a:ext>
              </a:extLst>
            </p:cNvPr>
            <p:cNvCxnSpPr>
              <a:cxnSpLocks/>
            </p:cNvCxnSpPr>
            <p:nvPr/>
          </p:nvCxnSpPr>
          <p:spPr>
            <a:xfrm>
              <a:off x="923453" y="2976731"/>
              <a:ext cx="2770361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759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1F290-AE13-9510-2450-D397D2DD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消費者服務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4D0FFD-BE8D-2AA7-DBCB-41CF3506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8290" y="555267"/>
            <a:ext cx="3133017" cy="2121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建立目的</a:t>
            </a:r>
            <a:r>
              <a:rPr lang="en-US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16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平台首頁，讓使用者針對地區及餐點種類選擇外送項目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en-US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342900" indent="-342900"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定位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JWT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驗證會員是否登入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04444D7-B5BB-2B5C-D0A1-23A900341BEF}"/>
              </a:ext>
            </a:extLst>
          </p:cNvPr>
          <p:cNvGrpSpPr/>
          <p:nvPr/>
        </p:nvGrpSpPr>
        <p:grpSpPr>
          <a:xfrm>
            <a:off x="838199" y="1616166"/>
            <a:ext cx="2098964" cy="4876709"/>
            <a:chOff x="4796071" y="2373548"/>
            <a:chExt cx="2770362" cy="4119327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7927640D-2B8C-B506-C8EA-A4E4AB6689CA}"/>
                </a:ext>
              </a:extLst>
            </p:cNvPr>
            <p:cNvSpPr/>
            <p:nvPr/>
          </p:nvSpPr>
          <p:spPr>
            <a:xfrm>
              <a:off x="4796071" y="2373548"/>
              <a:ext cx="2770361" cy="4119327"/>
            </a:xfrm>
            <a:prstGeom prst="roundRect">
              <a:avLst>
                <a:gd name="adj" fmla="val 8824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tIns="1080000" rtlCol="0" anchor="ctr"/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zh-TW" altLang="en-US" b="1" dirty="0">
                  <a:solidFill>
                    <a:schemeClr val="accent4">
                      <a:lumMod val="75000"/>
                    </a:schemeClr>
                  </a:solidFill>
                </a:rPr>
                <a:t>平台首頁</a:t>
              </a:r>
              <a:endParaRPr lang="en-US" altLang="zh-TW" b="1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TW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建立會員資訊</a:t>
              </a:r>
              <a:endPara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TW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購物車</a:t>
              </a:r>
              <a:endPara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TW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成立訂單</a:t>
              </a:r>
              <a:endPara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endParaRPr lang="en-US" altLang="zh-TW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endParaRPr lang="en-US" altLang="zh-TW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endParaRPr lang="zh-TW" alt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A4748521-29BC-FCCB-4413-BFCD7FB315AE}"/>
                </a:ext>
              </a:extLst>
            </p:cNvPr>
            <p:cNvCxnSpPr>
              <a:cxnSpLocks/>
            </p:cNvCxnSpPr>
            <p:nvPr/>
          </p:nvCxnSpPr>
          <p:spPr>
            <a:xfrm>
              <a:off x="4796072" y="2982416"/>
              <a:ext cx="2770361" cy="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2E2EB9F-E3BE-A592-85DB-DF92BD9B95B6}"/>
                </a:ext>
              </a:extLst>
            </p:cNvPr>
            <p:cNvSpPr txBox="1"/>
            <p:nvPr/>
          </p:nvSpPr>
          <p:spPr>
            <a:xfrm>
              <a:off x="5400622" y="2527157"/>
              <a:ext cx="1561262" cy="311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accent4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消費者端</a:t>
              </a: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7EB4AA45-E2FE-4F89-07F2-EA3CFD38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591" y="1616166"/>
            <a:ext cx="5344271" cy="382005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35625CD-F7B8-7FAC-72A7-46EAD5239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574" y="2677064"/>
            <a:ext cx="5363323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3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567</Words>
  <Application>Microsoft Office PowerPoint</Application>
  <PresentationFormat>寬螢幕</PresentationFormat>
  <Paragraphs>182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Arial</vt:lpstr>
      <vt:lpstr>Arial Black</vt:lpstr>
      <vt:lpstr>Calibri</vt:lpstr>
      <vt:lpstr>Calibri Light</vt:lpstr>
      <vt:lpstr>Wingdings</vt:lpstr>
      <vt:lpstr>Office 佈景主題</vt:lpstr>
      <vt:lpstr>FOOD COMING</vt:lpstr>
      <vt:lpstr>專案內容</vt:lpstr>
      <vt:lpstr>使用工具</vt:lpstr>
      <vt:lpstr>各服務端目標</vt:lpstr>
      <vt:lpstr>商家服務</vt:lpstr>
      <vt:lpstr>商家服務</vt:lpstr>
      <vt:lpstr>商家服務</vt:lpstr>
      <vt:lpstr>商家服務</vt:lpstr>
      <vt:lpstr>消費者服務</vt:lpstr>
      <vt:lpstr>消費者服務</vt:lpstr>
      <vt:lpstr>外送員服務</vt:lpstr>
      <vt:lpstr>外送員服務</vt:lpstr>
      <vt:lpstr>外送員服務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COMING</dc:title>
  <dc:creator>紫珍 周</dc:creator>
  <cp:lastModifiedBy>紫珍 周</cp:lastModifiedBy>
  <cp:revision>3</cp:revision>
  <dcterms:created xsi:type="dcterms:W3CDTF">2023-11-05T13:20:37Z</dcterms:created>
  <dcterms:modified xsi:type="dcterms:W3CDTF">2023-11-06T12:40:13Z</dcterms:modified>
</cp:coreProperties>
</file>